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98" r:id="rId3"/>
    <p:sldId id="379" r:id="rId4"/>
    <p:sldId id="369" r:id="rId5"/>
    <p:sldId id="380" r:id="rId6"/>
    <p:sldId id="328" r:id="rId7"/>
    <p:sldId id="376" r:id="rId8"/>
    <p:sldId id="377" r:id="rId9"/>
    <p:sldId id="331" r:id="rId10"/>
    <p:sldId id="332" r:id="rId11"/>
    <p:sldId id="335" r:id="rId12"/>
    <p:sldId id="336" r:id="rId13"/>
    <p:sldId id="327" r:id="rId14"/>
    <p:sldId id="364" r:id="rId15"/>
    <p:sldId id="381" r:id="rId16"/>
    <p:sldId id="370" r:id="rId17"/>
    <p:sldId id="382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619"/>
    <a:srgbClr val="FB4CF6"/>
    <a:srgbClr val="E47A5D"/>
    <a:srgbClr val="D81F6E"/>
    <a:srgbClr val="FFFFFF"/>
    <a:srgbClr val="00CC00"/>
    <a:srgbClr val="33CC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2506" autoAdjust="0"/>
  </p:normalViewPr>
  <p:slideViewPr>
    <p:cSldViewPr>
      <p:cViewPr>
        <p:scale>
          <a:sx n="75" d="100"/>
          <a:sy n="75" d="100"/>
        </p:scale>
        <p:origin x="-2408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309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967629046369"/>
          <c:y val="0.144212598425198"/>
          <c:w val="0.794044619422578"/>
          <c:h val="0.712769028871391"/>
        </c:manualLayout>
      </c:layout>
      <c:lineChart>
        <c:grouping val="standard"/>
        <c:varyColors val="0"/>
        <c:ser>
          <c:idx val="0"/>
          <c:order val="0"/>
          <c:tx>
            <c:strRef>
              <c:f>Feuil1!$A$12</c:f>
              <c:strCache>
                <c:ptCount val="1"/>
                <c:pt idx="0">
                  <c:v>Fiber Cost</c:v>
                </c:pt>
              </c:strCache>
            </c:strRef>
          </c:tx>
          <c:spPr>
            <a:ln>
              <a:solidFill>
                <a:srgbClr val="D61619"/>
              </a:solidFill>
            </a:ln>
          </c:spPr>
          <c:marker>
            <c:spPr>
              <a:solidFill>
                <a:srgbClr val="D61619"/>
              </a:solidFill>
              <a:ln>
                <a:solidFill>
                  <a:srgbClr val="D61619"/>
                </a:solidFill>
              </a:ln>
            </c:spPr>
          </c:marker>
          <c:val>
            <c:numRef>
              <c:f>Feuil1!$B$12:$F$12</c:f>
              <c:numCache>
                <c:formatCode>General</c:formatCode>
                <c:ptCount val="5"/>
                <c:pt idx="0">
                  <c:v>57.14285714285715</c:v>
                </c:pt>
                <c:pt idx="1">
                  <c:v>72.72727272727273</c:v>
                </c:pt>
                <c:pt idx="2">
                  <c:v>80.0</c:v>
                </c:pt>
                <c:pt idx="3">
                  <c:v>84.21052631578945</c:v>
                </c:pt>
                <c:pt idx="4">
                  <c:v>86.95652173913043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Feuil1!$A$13</c:f>
              <c:strCache>
                <c:ptCount val="1"/>
                <c:pt idx="0">
                  <c:v>QKD Cost</c:v>
                </c:pt>
              </c:strCache>
            </c:strRef>
          </c:tx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  <c:val>
            <c:numRef>
              <c:f>Feuil1!$B$13:$F$13</c:f>
              <c:numCache>
                <c:formatCode>General</c:formatCode>
                <c:ptCount val="5"/>
                <c:pt idx="0">
                  <c:v>42.85714285714241</c:v>
                </c:pt>
                <c:pt idx="1">
                  <c:v>27.27272727272691</c:v>
                </c:pt>
                <c:pt idx="2">
                  <c:v>20.0</c:v>
                </c:pt>
                <c:pt idx="3">
                  <c:v>15.78947368421046</c:v>
                </c:pt>
                <c:pt idx="4">
                  <c:v>13.04347826086955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210072"/>
        <c:axId val="2129213128"/>
      </c:lineChart>
      <c:catAx>
        <c:axId val="2129210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it-IT" sz="1400"/>
            </a:pPr>
            <a:endParaRPr lang="en-US"/>
          </a:p>
        </c:txPr>
        <c:crossAx val="2129213128"/>
        <c:crosses val="autoZero"/>
        <c:auto val="0"/>
        <c:lblAlgn val="ctr"/>
        <c:lblOffset val="100"/>
        <c:noMultiLvlLbl val="0"/>
      </c:catAx>
      <c:valAx>
        <c:axId val="2129213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it-IT" sz="1400"/>
            </a:pPr>
            <a:endParaRPr lang="en-US"/>
          </a:p>
        </c:txPr>
        <c:crossAx val="21292100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47463169926341"/>
          <c:y val="0.0"/>
          <c:w val="0.699697316061306"/>
          <c:h val="0.0949777706358135"/>
        </c:manualLayout>
      </c:layout>
      <c:overlay val="0"/>
      <c:txPr>
        <a:bodyPr/>
        <a:lstStyle/>
        <a:p>
          <a:pPr>
            <a:defRPr lang="it-IT"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7" Type="http://schemas.openxmlformats.org/officeDocument/2006/relationships/image" Target="../media/image30.wmf"/><Relationship Id="rId8" Type="http://schemas.openxmlformats.org/officeDocument/2006/relationships/image" Target="../media/image31.wmf"/><Relationship Id="rId9" Type="http://schemas.openxmlformats.org/officeDocument/2006/relationships/image" Target="../media/image32.wmf"/><Relationship Id="rId10" Type="http://schemas.openxmlformats.org/officeDocument/2006/relationships/image" Target="../media/image33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4BE2E90-9EDA-1F45-B6E5-30ADEA39B176}" type="datetimeFigureOut">
              <a:rPr lang="fr-FR"/>
              <a:pPr>
                <a:defRPr/>
              </a:pPr>
              <a:t>2013-09-07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E5E5F8C-809E-41C8-BCB7-BB5B610B1E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463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D3D214F-5F45-4666-8D1D-D01195DF2F60}" type="datetime1">
              <a:rPr lang="fr-FR"/>
              <a:pPr>
                <a:defRPr/>
              </a:pPr>
              <a:t>2013-09-07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4CB2ED8-DE44-4018-861E-97CC2ACC6A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9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86BC4DE1-D7A8-437A-81A4-4097BC733C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C266651E-BFB8-408F-9877-D1EFEEDDC9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FD1C6889-B8C1-4606-9170-B870D30637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2BA040EA-A0DB-4FE4-BB51-6F22548152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8FBD8335-61CF-47AE-A253-BB12B690DB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E09EF143-F821-48D6-AA0D-24C9520000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AD4748D3-4E80-4670-9262-2D88E63BBB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16C616FF-A3A4-4215-BF89-54D5AB3301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FD5AFF75-AAAD-42AC-8567-3C0A28D0A1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254937D0-9A70-4A2C-93EA-480AEE827C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ADFB5FAD-FD05-437A-BAF1-B0625B01A8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C3899FF9-2333-473E-AEBC-425CCB54AC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35324D5B-D172-49D9-98B8-5839521D0E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57CFB39E-B8FF-4476-B945-642D7E0795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8662A2F8-FD22-4163-AAE0-7E6B1790CB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B7AD1835-5456-4438-915F-55529CB538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6C0CF6F8-3278-4A10-A2EA-9BDC67D05E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6879EEC5-AEE6-4267-A1C5-052394776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BDAB2861-DF98-4753-9A50-45FF3D5301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9D89D4DC-A0CB-4FD0-9725-E9EB24058F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3FB5A1E4-62B0-4D2C-91D6-9F0D0EB813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D679213E-6E6C-4CAD-A925-792C626CF0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ligne dégradée.png"/>
          <p:cNvPicPr>
            <a:picLocks noChangeAspect="1"/>
          </p:cNvPicPr>
          <p:nvPr userDrawn="1"/>
        </p:nvPicPr>
        <p:blipFill>
          <a:blip r:embed="rId13"/>
          <a:srcRect t="-506688" b="-506688"/>
          <a:stretch>
            <a:fillRect/>
          </a:stretch>
        </p:blipFill>
        <p:spPr bwMode="auto">
          <a:xfrm>
            <a:off x="34925" y="457200"/>
            <a:ext cx="9043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igne dégradée.png"/>
          <p:cNvPicPr>
            <a:picLocks noChangeAspect="1"/>
          </p:cNvPicPr>
          <p:nvPr userDrawn="1"/>
        </p:nvPicPr>
        <p:blipFill>
          <a:blip r:embed="rId13" cstate="print"/>
          <a:srcRect t="-506688" b="-506688"/>
          <a:stretch>
            <a:fillRect/>
          </a:stretch>
        </p:blipFill>
        <p:spPr bwMode="auto">
          <a:xfrm>
            <a:off x="34925" y="533400"/>
            <a:ext cx="9043988" cy="168275"/>
          </a:xfrm>
          <a:prstGeom prst="rect">
            <a:avLst/>
          </a:prstGeom>
          <a:gradFill flip="none" rotWithShape="1">
            <a:gsLst>
              <a:gs pos="13000">
                <a:srgbClr val="CB0F0F">
                  <a:alpha val="36000"/>
                </a:srgbClr>
              </a:gs>
              <a:gs pos="100000">
                <a:srgbClr val="FFFFFF"/>
              </a:gs>
              <a:gs pos="0">
                <a:schemeClr val="bg1"/>
              </a:gs>
              <a:gs pos="87000">
                <a:srgbClr val="CB0F0F">
                  <a:alpha val="36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ligne dégradée.png"/>
          <p:cNvPicPr>
            <a:picLocks noChangeAspect="1"/>
          </p:cNvPicPr>
          <p:nvPr userDrawn="1"/>
        </p:nvPicPr>
        <p:blipFill>
          <a:blip r:embed="rId13" cstate="print"/>
          <a:srcRect t="-506688" b="-506688"/>
          <a:stretch>
            <a:fillRect/>
          </a:stretch>
        </p:blipFill>
        <p:spPr bwMode="auto">
          <a:xfrm>
            <a:off x="34925" y="533400"/>
            <a:ext cx="9043988" cy="168275"/>
          </a:xfrm>
          <a:prstGeom prst="rect">
            <a:avLst/>
          </a:prstGeom>
          <a:gradFill flip="none" rotWithShape="1">
            <a:gsLst>
              <a:gs pos="13000">
                <a:srgbClr val="CB0F0F">
                  <a:alpha val="36000"/>
                </a:srgbClr>
              </a:gs>
              <a:gs pos="100000">
                <a:srgbClr val="FFFFFF"/>
              </a:gs>
              <a:gs pos="0">
                <a:schemeClr val="bg1"/>
              </a:gs>
              <a:gs pos="87000">
                <a:srgbClr val="CB0F0F">
                  <a:alpha val="36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3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21.png"/><Relationship Id="rId10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17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8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9.wmf"/><Relationship Id="rId19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20" Type="http://schemas.openxmlformats.org/officeDocument/2006/relationships/image" Target="../media/image32.wmf"/><Relationship Id="rId21" Type="http://schemas.openxmlformats.org/officeDocument/2006/relationships/oleObject" Target="../embeddings/oleObject18.bin"/><Relationship Id="rId22" Type="http://schemas.openxmlformats.org/officeDocument/2006/relationships/image" Target="../media/image33.wmf"/><Relationship Id="rId10" Type="http://schemas.openxmlformats.org/officeDocument/2006/relationships/image" Target="../media/image27.wmf"/><Relationship Id="rId11" Type="http://schemas.openxmlformats.org/officeDocument/2006/relationships/oleObject" Target="../embeddings/oleObject13.bin"/><Relationship Id="rId12" Type="http://schemas.openxmlformats.org/officeDocument/2006/relationships/image" Target="../media/image28.w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29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30.w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31.wmf"/><Relationship Id="rId1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4.wmf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oleObject" Target="../embeddings/oleObject20.bin"/><Relationship Id="rId9" Type="http://schemas.openxmlformats.org/officeDocument/2006/relationships/image" Target="../media/image35.wmf"/><Relationship Id="rId10" Type="http://schemas.openxmlformats.org/officeDocument/2006/relationships/image" Target="../media/image3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6988"/>
            <a:ext cx="9107488" cy="1905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Arial Narrow"/>
              <a:cs typeface="Arial Narrow"/>
            </a:endParaRPr>
          </a:p>
        </p:txBody>
      </p:sp>
      <p:pic>
        <p:nvPicPr>
          <p:cNvPr id="27650" name="Image 3" descr="sequrene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44450"/>
            <a:ext cx="45354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6" descr="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-26988"/>
            <a:ext cx="1584325" cy="158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ZoneTexte 12"/>
          <p:cNvSpPr txBox="1">
            <a:spLocks noChangeArrowheads="1"/>
          </p:cNvSpPr>
          <p:nvPr/>
        </p:nvSpPr>
        <p:spPr bwMode="auto">
          <a:xfrm>
            <a:off x="539750" y="890588"/>
            <a:ext cx="8305800" cy="527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800" b="1">
                <a:latin typeface="Arial Narrow" pitchFamily="34" charset="0"/>
              </a:rPr>
              <a:t> </a:t>
            </a:r>
          </a:p>
          <a:p>
            <a:pPr algn="ctr"/>
            <a:endParaRPr lang="fr-FR" sz="2800" b="1">
              <a:latin typeface="Arial Narrow" pitchFamily="34" charset="0"/>
            </a:endParaRPr>
          </a:p>
          <a:p>
            <a:pPr algn="ctr"/>
            <a:r>
              <a:rPr lang="fr-FR" sz="2800" b="1">
                <a:latin typeface="Arial Narrow" pitchFamily="34" charset="0"/>
              </a:rPr>
              <a:t>Experimental demonstration of the coexistence of continuous-variable quantum key distribution with an intense DWDM classical channel</a:t>
            </a:r>
          </a:p>
          <a:p>
            <a:pPr algn="ctr"/>
            <a:endParaRPr lang="fr-FR" sz="2800">
              <a:latin typeface="Arial Narrow" pitchFamily="34" charset="0"/>
            </a:endParaRPr>
          </a:p>
          <a:p>
            <a:pPr algn="ctr"/>
            <a:r>
              <a:rPr lang="fr-FR" sz="2800">
                <a:latin typeface="Arial Narrow" pitchFamily="34" charset="0"/>
              </a:rPr>
              <a:t>Rupesh Kumar </a:t>
            </a:r>
          </a:p>
          <a:p>
            <a:pPr algn="ctr"/>
            <a:endParaRPr lang="fr-FR">
              <a:latin typeface="Arial Narrow" pitchFamily="34" charset="0"/>
            </a:endParaRPr>
          </a:p>
          <a:p>
            <a:r>
              <a:rPr lang="fr-FR" sz="2000">
                <a:latin typeface="Arial Narrow" pitchFamily="34" charset="0"/>
              </a:rPr>
              <a:t>Joint work with</a:t>
            </a:r>
          </a:p>
          <a:p>
            <a:r>
              <a:rPr lang="fr-FR" sz="2000">
                <a:latin typeface="Arial Narrow" pitchFamily="34" charset="0"/>
              </a:rPr>
              <a:t>@ TelecomParisTech / CNRS</a:t>
            </a:r>
          </a:p>
          <a:p>
            <a:r>
              <a:rPr lang="fr-FR" sz="2000">
                <a:latin typeface="Arial Narrow" pitchFamily="34" charset="0"/>
              </a:rPr>
              <a:t>Hao Qin, Rupesh Kumar, Renaud Gabet, Eleni Diamanti and Romain Alléaume</a:t>
            </a:r>
          </a:p>
          <a:p>
            <a:endParaRPr lang="fr-FR" sz="2000">
              <a:latin typeface="Arial Narrow" pitchFamily="34" charset="0"/>
            </a:endParaRPr>
          </a:p>
          <a:p>
            <a:r>
              <a:rPr lang="fr-FR" sz="2000">
                <a:latin typeface="Arial Narrow" pitchFamily="34" charset="0"/>
              </a:rPr>
              <a:t>@ SeQureNet</a:t>
            </a:r>
          </a:p>
          <a:p>
            <a:r>
              <a:rPr lang="fr-FR" sz="2000">
                <a:latin typeface="Arial Narrow" pitchFamily="34" charset="0"/>
              </a:rPr>
              <a:t>Paul Jouguet, Sébastien Kunz-Jacques</a:t>
            </a:r>
          </a:p>
        </p:txBody>
      </p:sp>
      <p:pic>
        <p:nvPicPr>
          <p:cNvPr id="27653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44450"/>
            <a:ext cx="124142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33" name="Picture 53" descr="RealTimeNoise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076700"/>
            <a:ext cx="3673475" cy="2598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7282" name="Line 25"/>
          <p:cNvSpPr>
            <a:spLocks noChangeShapeType="1"/>
          </p:cNvSpPr>
          <p:nvPr/>
        </p:nvSpPr>
        <p:spPr bwMode="auto">
          <a:xfrm flipV="1">
            <a:off x="7451725" y="1484313"/>
            <a:ext cx="0" cy="162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97283" name="Rectangle 37"/>
          <p:cNvSpPr>
            <a:spLocks noChangeArrowheads="1"/>
          </p:cNvSpPr>
          <p:nvPr/>
        </p:nvSpPr>
        <p:spPr bwMode="auto">
          <a:xfrm>
            <a:off x="228600" y="44450"/>
            <a:ext cx="8851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Calibrating Raman Scattering Noise on a Balanced Homodyne Detection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97284" name="Text Box 40"/>
          <p:cNvSpPr txBox="1">
            <a:spLocks noChangeArrowheads="1"/>
          </p:cNvSpPr>
          <p:nvPr/>
        </p:nvSpPr>
        <p:spPr bwMode="auto">
          <a:xfrm>
            <a:off x="7812088" y="3357563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</a:rPr>
              <a:t>LO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97285" name="Text Box 45"/>
          <p:cNvSpPr txBox="1">
            <a:spLocks noChangeArrowheads="1"/>
          </p:cNvSpPr>
          <p:nvPr/>
        </p:nvSpPr>
        <p:spPr bwMode="auto">
          <a:xfrm>
            <a:off x="1116013" y="33575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t-IT" b="1">
              <a:latin typeface="Arial Narrow" pitchFamily="34" charset="0"/>
            </a:endParaRPr>
          </a:p>
        </p:txBody>
      </p:sp>
      <p:sp>
        <p:nvSpPr>
          <p:cNvPr id="97328" name="Text Box 44"/>
          <p:cNvSpPr txBox="1">
            <a:spLocks noChangeArrowheads="1"/>
          </p:cNvSpPr>
          <p:nvPr/>
        </p:nvSpPr>
        <p:spPr bwMode="auto">
          <a:xfrm>
            <a:off x="387350" y="3716338"/>
            <a:ext cx="5668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66"/>
                </a:solidFill>
                <a:latin typeface="Arial Narrow" pitchFamily="34" charset="0"/>
              </a:rPr>
              <a:t>Problem : Fluctuation  of HD measurement variance with time</a:t>
            </a:r>
            <a:endParaRPr lang="it-IT" sz="1800" b="1">
              <a:solidFill>
                <a:srgbClr val="FF0066"/>
              </a:solidFill>
              <a:latin typeface="Arial Narrow" pitchFamily="34" charset="0"/>
            </a:endParaRPr>
          </a:p>
        </p:txBody>
      </p:sp>
      <p:sp>
        <p:nvSpPr>
          <p:cNvPr id="97287" name="AutoShape 4"/>
          <p:cNvSpPr>
            <a:spLocks noChangeArrowheads="1"/>
          </p:cNvSpPr>
          <p:nvPr/>
        </p:nvSpPr>
        <p:spPr bwMode="auto">
          <a:xfrm rot="-5400000">
            <a:off x="2247900" y="2152650"/>
            <a:ext cx="400050" cy="2159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43 w 21600"/>
              <a:gd name="T13" fmla="*/ 4447 h 21600"/>
              <a:gd name="T14" fmla="*/ 17143 w 21600"/>
              <a:gd name="T15" fmla="*/ 171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t-IT"/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395288" y="1196975"/>
            <a:ext cx="806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Classical </a:t>
            </a:r>
          </a:p>
          <a:p>
            <a:r>
              <a:rPr lang="en-US" sz="1400">
                <a:latin typeface="Arial Narrow" pitchFamily="34" charset="0"/>
              </a:rPr>
              <a:t>channel </a:t>
            </a:r>
          </a:p>
          <a:p>
            <a:r>
              <a:rPr lang="en-US" sz="1400">
                <a:latin typeface="Arial Narrow" pitchFamily="34" charset="0"/>
              </a:rPr>
              <a:t> cw</a:t>
            </a:r>
            <a:endParaRPr lang="it-IT" sz="1400">
              <a:latin typeface="Arial Narrow" pitchFamily="34" charset="0"/>
            </a:endParaRPr>
          </a:p>
        </p:txBody>
      </p:sp>
      <p:sp>
        <p:nvSpPr>
          <p:cNvPr id="97289" name="Oval 12"/>
          <p:cNvSpPr>
            <a:spLocks noChangeArrowheads="1"/>
          </p:cNvSpPr>
          <p:nvPr/>
        </p:nvSpPr>
        <p:spPr bwMode="auto">
          <a:xfrm>
            <a:off x="3346450" y="1989138"/>
            <a:ext cx="547688" cy="2587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Arial Narrow" pitchFamily="34" charset="0"/>
            </a:endParaRPr>
          </a:p>
        </p:txBody>
      </p:sp>
      <p:sp>
        <p:nvSpPr>
          <p:cNvPr id="97290" name="Oval 13"/>
          <p:cNvSpPr>
            <a:spLocks noChangeArrowheads="1"/>
          </p:cNvSpPr>
          <p:nvPr/>
        </p:nvSpPr>
        <p:spPr bwMode="auto">
          <a:xfrm>
            <a:off x="3411538" y="2043113"/>
            <a:ext cx="439737" cy="233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Arial Narrow" pitchFamily="34" charset="0"/>
            </a:endParaRPr>
          </a:p>
        </p:txBody>
      </p:sp>
      <p:sp>
        <p:nvSpPr>
          <p:cNvPr id="97291" name="AutoShape 21"/>
          <p:cNvSpPr>
            <a:spLocks noChangeArrowheads="1"/>
          </p:cNvSpPr>
          <p:nvPr/>
        </p:nvSpPr>
        <p:spPr bwMode="auto">
          <a:xfrm>
            <a:off x="8240713" y="2312988"/>
            <a:ext cx="171450" cy="166687"/>
          </a:xfrm>
          <a:prstGeom prst="flowChartDelay">
            <a:avLst/>
          </a:prstGeom>
          <a:gradFill rotWithShape="1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Arial Narrow" pitchFamily="34" charset="0"/>
            </a:endParaRPr>
          </a:p>
        </p:txBody>
      </p:sp>
      <p:sp>
        <p:nvSpPr>
          <p:cNvPr id="97292" name="AutoShape 22"/>
          <p:cNvSpPr>
            <a:spLocks noChangeArrowheads="1"/>
          </p:cNvSpPr>
          <p:nvPr/>
        </p:nvSpPr>
        <p:spPr bwMode="auto">
          <a:xfrm rot="-5400000">
            <a:off x="7387431" y="1351757"/>
            <a:ext cx="166687" cy="171450"/>
          </a:xfrm>
          <a:prstGeom prst="flowChartDelay">
            <a:avLst/>
          </a:prstGeom>
          <a:gradFill rotWithShape="1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fr-FR">
              <a:latin typeface="Arial Narrow" pitchFamily="34" charset="0"/>
            </a:endParaRPr>
          </a:p>
        </p:txBody>
      </p:sp>
      <p:sp>
        <p:nvSpPr>
          <p:cNvPr id="97293" name="Oval 23"/>
          <p:cNvSpPr>
            <a:spLocks noChangeArrowheads="1"/>
          </p:cNvSpPr>
          <p:nvPr/>
        </p:nvSpPr>
        <p:spPr bwMode="auto">
          <a:xfrm>
            <a:off x="8453438" y="1603375"/>
            <a:ext cx="171450" cy="1666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Arial Narrow" pitchFamily="34" charset="0"/>
            </a:endParaRPr>
          </a:p>
        </p:txBody>
      </p:sp>
      <p:sp>
        <p:nvSpPr>
          <p:cNvPr id="97294" name="Line 24"/>
          <p:cNvSpPr>
            <a:spLocks noChangeShapeType="1"/>
          </p:cNvSpPr>
          <p:nvPr/>
        </p:nvSpPr>
        <p:spPr bwMode="auto">
          <a:xfrm>
            <a:off x="8453438" y="1687513"/>
            <a:ext cx="17145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cxnSp>
        <p:nvCxnSpPr>
          <p:cNvPr id="97295" name="AutoShape 26"/>
          <p:cNvCxnSpPr>
            <a:cxnSpLocks noChangeShapeType="1"/>
            <a:stCxn id="97292" idx="3"/>
            <a:endCxn id="97293" idx="0"/>
          </p:cNvCxnSpPr>
          <p:nvPr/>
        </p:nvCxnSpPr>
        <p:spPr bwMode="auto">
          <a:xfrm rot="5400000" flipV="1">
            <a:off x="7877175" y="941388"/>
            <a:ext cx="257175" cy="1066800"/>
          </a:xfrm>
          <a:prstGeom prst="bentConnector3">
            <a:avLst>
              <a:gd name="adj1" fmla="val -8580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97296" name="AutoShape 27"/>
          <p:cNvCxnSpPr>
            <a:cxnSpLocks noChangeShapeType="1"/>
            <a:stCxn id="97291" idx="3"/>
            <a:endCxn id="97293" idx="4"/>
          </p:cNvCxnSpPr>
          <p:nvPr/>
        </p:nvCxnSpPr>
        <p:spPr bwMode="auto">
          <a:xfrm flipV="1">
            <a:off x="8421688" y="1770063"/>
            <a:ext cx="117475" cy="627062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7297" name="Line 28"/>
          <p:cNvSpPr>
            <a:spLocks noChangeShapeType="1"/>
          </p:cNvSpPr>
          <p:nvPr/>
        </p:nvSpPr>
        <p:spPr bwMode="auto">
          <a:xfrm>
            <a:off x="8624888" y="1687513"/>
            <a:ext cx="128587" cy="0"/>
          </a:xfrm>
          <a:prstGeom prst="line">
            <a:avLst/>
          </a:prstGeom>
          <a:noFill/>
          <a:ln w="9525">
            <a:solidFill>
              <a:srgbClr val="00CC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7298" name="Line 42"/>
          <p:cNvSpPr>
            <a:spLocks noChangeShapeType="1"/>
          </p:cNvSpPr>
          <p:nvPr/>
        </p:nvSpPr>
        <p:spPr bwMode="auto">
          <a:xfrm flipH="1">
            <a:off x="5146675" y="2420938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97299" name="Line 43"/>
          <p:cNvSpPr>
            <a:spLocks noChangeShapeType="1"/>
          </p:cNvSpPr>
          <p:nvPr/>
        </p:nvSpPr>
        <p:spPr bwMode="auto">
          <a:xfrm>
            <a:off x="6154738" y="24209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7300" name="Text Box 44"/>
          <p:cNvSpPr txBox="1">
            <a:spLocks noChangeArrowheads="1"/>
          </p:cNvSpPr>
          <p:nvPr/>
        </p:nvSpPr>
        <p:spPr bwMode="auto">
          <a:xfrm>
            <a:off x="4716463" y="2565400"/>
            <a:ext cx="51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 Narrow" pitchFamily="34" charset="0"/>
              </a:rPr>
              <a:t>ADM</a:t>
            </a:r>
            <a:endParaRPr lang="it-IT" sz="1400" b="1">
              <a:latin typeface="Arial Narrow" pitchFamily="34" charset="0"/>
            </a:endParaRPr>
          </a:p>
        </p:txBody>
      </p:sp>
      <p:sp>
        <p:nvSpPr>
          <p:cNvPr id="97301" name="Text Box 45"/>
          <p:cNvSpPr txBox="1">
            <a:spLocks noChangeArrowheads="1"/>
          </p:cNvSpPr>
          <p:nvPr/>
        </p:nvSpPr>
        <p:spPr bwMode="auto">
          <a:xfrm>
            <a:off x="2122488" y="2565400"/>
            <a:ext cx="51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 Narrow" pitchFamily="34" charset="0"/>
              </a:rPr>
              <a:t>ADM</a:t>
            </a:r>
            <a:endParaRPr lang="it-IT" sz="1400" b="1">
              <a:latin typeface="Arial Narrow" pitchFamily="34" charset="0"/>
            </a:endParaRPr>
          </a:p>
        </p:txBody>
      </p:sp>
      <p:sp>
        <p:nvSpPr>
          <p:cNvPr id="97302" name="Line 53"/>
          <p:cNvSpPr>
            <a:spLocks noChangeShapeType="1"/>
          </p:cNvSpPr>
          <p:nvPr/>
        </p:nvSpPr>
        <p:spPr bwMode="auto">
          <a:xfrm>
            <a:off x="1330325" y="1390650"/>
            <a:ext cx="4778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7303" name="Line 54"/>
          <p:cNvSpPr>
            <a:spLocks noChangeShapeType="1"/>
          </p:cNvSpPr>
          <p:nvPr/>
        </p:nvSpPr>
        <p:spPr bwMode="auto">
          <a:xfrm>
            <a:off x="1330325" y="1503363"/>
            <a:ext cx="4778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7304" name="Line 55"/>
          <p:cNvSpPr>
            <a:spLocks noChangeShapeType="1"/>
          </p:cNvSpPr>
          <p:nvPr/>
        </p:nvSpPr>
        <p:spPr bwMode="auto">
          <a:xfrm>
            <a:off x="1330325" y="1728788"/>
            <a:ext cx="4778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7305" name="Line 56"/>
          <p:cNvSpPr>
            <a:spLocks noChangeShapeType="1"/>
          </p:cNvSpPr>
          <p:nvPr/>
        </p:nvSpPr>
        <p:spPr bwMode="auto">
          <a:xfrm>
            <a:off x="1330325" y="1843088"/>
            <a:ext cx="4778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7306" name="Line 67"/>
          <p:cNvSpPr>
            <a:spLocks noChangeShapeType="1"/>
          </p:cNvSpPr>
          <p:nvPr/>
        </p:nvSpPr>
        <p:spPr bwMode="auto">
          <a:xfrm>
            <a:off x="1330325" y="1617663"/>
            <a:ext cx="4778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7307" name="Text Box 70"/>
          <p:cNvSpPr txBox="1">
            <a:spLocks noChangeArrowheads="1"/>
          </p:cNvSpPr>
          <p:nvPr/>
        </p:nvSpPr>
        <p:spPr bwMode="auto">
          <a:xfrm>
            <a:off x="1403350" y="1989138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 Narrow" pitchFamily="34" charset="0"/>
              </a:rPr>
              <a:t>MUX</a:t>
            </a:r>
            <a:endParaRPr lang="it-IT" sz="1400" b="1">
              <a:latin typeface="Arial Narrow" pitchFamily="34" charset="0"/>
            </a:endParaRPr>
          </a:p>
        </p:txBody>
      </p:sp>
      <p:sp>
        <p:nvSpPr>
          <p:cNvPr id="97308" name="Line 74"/>
          <p:cNvSpPr>
            <a:spLocks noChangeShapeType="1"/>
          </p:cNvSpPr>
          <p:nvPr/>
        </p:nvSpPr>
        <p:spPr bwMode="auto">
          <a:xfrm>
            <a:off x="5148263" y="2133600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97309" name="Line 75"/>
          <p:cNvSpPr>
            <a:spLocks noChangeShapeType="1"/>
          </p:cNvSpPr>
          <p:nvPr/>
        </p:nvSpPr>
        <p:spPr bwMode="auto">
          <a:xfrm flipH="1">
            <a:off x="2195513" y="213360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cxnSp>
        <p:nvCxnSpPr>
          <p:cNvPr id="97310" name="AutoShape 76"/>
          <p:cNvCxnSpPr>
            <a:cxnSpLocks noChangeShapeType="1"/>
          </p:cNvCxnSpPr>
          <p:nvPr/>
        </p:nvCxnSpPr>
        <p:spPr bwMode="auto">
          <a:xfrm>
            <a:off x="1930400" y="1593850"/>
            <a:ext cx="265113" cy="539750"/>
          </a:xfrm>
          <a:prstGeom prst="bentConnector4">
            <a:avLst>
              <a:gd name="adj1" fmla="val 49699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7311" name="AutoShape 77"/>
          <p:cNvCxnSpPr>
            <a:cxnSpLocks noChangeShapeType="1"/>
            <a:stCxn id="97325" idx="2"/>
            <a:endCxn id="97308" idx="1"/>
          </p:cNvCxnSpPr>
          <p:nvPr/>
        </p:nvCxnSpPr>
        <p:spPr bwMode="auto">
          <a:xfrm>
            <a:off x="1930400" y="1593850"/>
            <a:ext cx="3435350" cy="539750"/>
          </a:xfrm>
          <a:prstGeom prst="bentConnector4">
            <a:avLst>
              <a:gd name="adj1" fmla="val 46810"/>
              <a:gd name="adj2" fmla="val -58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7312" name="Text Box 39"/>
          <p:cNvSpPr txBox="1">
            <a:spLocks noChangeArrowheads="1"/>
          </p:cNvSpPr>
          <p:nvPr/>
        </p:nvSpPr>
        <p:spPr bwMode="auto">
          <a:xfrm>
            <a:off x="3203575" y="1700213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 Narrow" pitchFamily="34" charset="0"/>
              </a:rPr>
              <a:t>Fiber spool</a:t>
            </a:r>
            <a:endParaRPr lang="it-IT" sz="1400" b="1">
              <a:latin typeface="Arial Narrow" pitchFamily="34" charset="0"/>
            </a:endParaRPr>
          </a:p>
        </p:txBody>
      </p:sp>
      <p:grpSp>
        <p:nvGrpSpPr>
          <p:cNvPr id="97334" name="Group 54"/>
          <p:cNvGrpSpPr>
            <a:grpSpLocks/>
          </p:cNvGrpSpPr>
          <p:nvPr/>
        </p:nvGrpSpPr>
        <p:grpSpPr bwMode="auto">
          <a:xfrm>
            <a:off x="611188" y="4076700"/>
            <a:ext cx="8202612" cy="2597150"/>
            <a:chOff x="385" y="2614"/>
            <a:chExt cx="5167" cy="1636"/>
          </a:xfrm>
        </p:grpSpPr>
        <p:sp>
          <p:nvSpPr>
            <p:cNvPr id="2" name="ZoneTexte 46"/>
            <p:cNvSpPr txBox="1">
              <a:spLocks noChangeArrowheads="1"/>
            </p:cNvSpPr>
            <p:nvPr/>
          </p:nvSpPr>
          <p:spPr bwMode="auto">
            <a:xfrm>
              <a:off x="2835" y="2889"/>
              <a:ext cx="2717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2000" b="1">
                  <a:latin typeface="Arial Narrow" pitchFamily="34" charset="0"/>
                </a:rPr>
                <a:t>Solution : </a:t>
              </a:r>
            </a:p>
            <a:p>
              <a:r>
                <a:rPr lang="fr-FR" sz="2000">
                  <a:latin typeface="Arial Narrow" pitchFamily="34" charset="0"/>
                </a:rPr>
                <a:t>Amplitude modulator to measure shot noise </a:t>
              </a:r>
            </a:p>
            <a:p>
              <a:r>
                <a:rPr lang="fr-FR" sz="2000">
                  <a:latin typeface="Arial Narrow" pitchFamily="34" charset="0"/>
                </a:rPr>
                <a:t>(improves stability)</a:t>
              </a:r>
            </a:p>
          </p:txBody>
        </p:sp>
        <p:pic>
          <p:nvPicPr>
            <p:cNvPr id="97329" name="Picture 47" descr="RealTimeNoi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2614"/>
              <a:ext cx="2314" cy="1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97331" name="Group 51"/>
          <p:cNvGrpSpPr>
            <a:grpSpLocks/>
          </p:cNvGrpSpPr>
          <p:nvPr/>
        </p:nvGrpSpPr>
        <p:grpSpPr bwMode="auto">
          <a:xfrm>
            <a:off x="5795963" y="2349500"/>
            <a:ext cx="431800" cy="520700"/>
            <a:chOff x="3651" y="1480"/>
            <a:chExt cx="272" cy="328"/>
          </a:xfrm>
        </p:grpSpPr>
        <p:sp>
          <p:nvSpPr>
            <p:cNvPr id="97326" name="Rectangle 40"/>
            <p:cNvSpPr>
              <a:spLocks noChangeArrowheads="1"/>
            </p:cNvSpPr>
            <p:nvPr/>
          </p:nvSpPr>
          <p:spPr bwMode="auto">
            <a:xfrm>
              <a:off x="3651" y="1480"/>
              <a:ext cx="27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Arial Narrow" pitchFamily="34" charset="0"/>
              </a:endParaRPr>
            </a:p>
          </p:txBody>
        </p:sp>
        <p:sp>
          <p:nvSpPr>
            <p:cNvPr id="97327" name="Text Box 44"/>
            <p:cNvSpPr txBox="1">
              <a:spLocks noChangeArrowheads="1"/>
            </p:cNvSpPr>
            <p:nvPr/>
          </p:nvSpPr>
          <p:spPr bwMode="auto">
            <a:xfrm>
              <a:off x="3651" y="1616"/>
              <a:ext cx="2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 Narrow" pitchFamily="34" charset="0"/>
                </a:rPr>
                <a:t>AM</a:t>
              </a:r>
              <a:endParaRPr lang="it-IT" sz="1400" b="1">
                <a:latin typeface="Arial Narrow" pitchFamily="34" charset="0"/>
              </a:endParaRPr>
            </a:p>
          </p:txBody>
        </p:sp>
      </p:grpSp>
      <p:sp>
        <p:nvSpPr>
          <p:cNvPr id="97315" name="Text Box 49"/>
          <p:cNvSpPr txBox="1">
            <a:spLocks noChangeArrowheads="1"/>
          </p:cNvSpPr>
          <p:nvPr/>
        </p:nvSpPr>
        <p:spPr bwMode="auto">
          <a:xfrm>
            <a:off x="2557463" y="2565400"/>
            <a:ext cx="1277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 Narrow" pitchFamily="34" charset="0"/>
              </a:rPr>
              <a:t>(Add Drop  Module)</a:t>
            </a:r>
            <a:endParaRPr lang="it-IT" sz="1200">
              <a:latin typeface="Arial Narrow" pitchFamily="34" charset="0"/>
            </a:endParaRPr>
          </a:p>
        </p:txBody>
      </p:sp>
      <p:sp>
        <p:nvSpPr>
          <p:cNvPr id="97316" name="Text Box 50"/>
          <p:cNvSpPr txBox="1">
            <a:spLocks noChangeArrowheads="1"/>
          </p:cNvSpPr>
          <p:nvPr/>
        </p:nvSpPr>
        <p:spPr bwMode="auto">
          <a:xfrm>
            <a:off x="468313" y="814388"/>
            <a:ext cx="4167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 Narrow" pitchFamily="34" charset="0"/>
              </a:rPr>
              <a:t>1554.89nm, </a:t>
            </a:r>
            <a:r>
              <a:rPr lang="en-US" sz="1400">
                <a:solidFill>
                  <a:schemeClr val="bg2"/>
                </a:solidFill>
                <a:latin typeface="Arial Narrow" pitchFamily="34" charset="0"/>
              </a:rPr>
              <a:t>1556.56nm,</a:t>
            </a:r>
            <a:r>
              <a:rPr lang="en-US" sz="1400">
                <a:solidFill>
                  <a:srgbClr val="FF0000"/>
                </a:solidFill>
                <a:latin typeface="Arial Narrow" pitchFamily="34" charset="0"/>
              </a:rPr>
              <a:t>  </a:t>
            </a:r>
            <a:r>
              <a:rPr lang="en-US" sz="1400">
                <a:solidFill>
                  <a:srgbClr val="D60093"/>
                </a:solidFill>
                <a:latin typeface="Arial Narrow" pitchFamily="34" charset="0"/>
              </a:rPr>
              <a:t>1557.2nm,</a:t>
            </a:r>
            <a:r>
              <a:rPr lang="en-US" sz="1400">
                <a:solidFill>
                  <a:srgbClr val="FF0000"/>
                </a:solidFill>
                <a:latin typeface="Arial Narrow" pitchFamily="34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Arial Narrow" pitchFamily="34" charset="0"/>
              </a:rPr>
              <a:t>1558.97nm</a:t>
            </a:r>
            <a:r>
              <a:rPr lang="en-US" sz="1400">
                <a:solidFill>
                  <a:srgbClr val="FF0000"/>
                </a:solidFill>
                <a:latin typeface="Arial Narrow" pitchFamily="34" charset="0"/>
              </a:rPr>
              <a:t>, </a:t>
            </a:r>
            <a:r>
              <a:rPr lang="en-US" sz="1400">
                <a:latin typeface="Arial Narrow" pitchFamily="34" charset="0"/>
              </a:rPr>
              <a:t>1559.79nm</a:t>
            </a:r>
            <a:endParaRPr lang="it-IT" sz="1400">
              <a:latin typeface="Arial Narrow" pitchFamily="34" charset="0"/>
            </a:endParaRPr>
          </a:p>
        </p:txBody>
      </p:sp>
      <p:sp>
        <p:nvSpPr>
          <p:cNvPr id="97317" name="Text Box 51"/>
          <p:cNvSpPr txBox="1">
            <a:spLocks noChangeArrowheads="1"/>
          </p:cNvSpPr>
          <p:nvPr/>
        </p:nvSpPr>
        <p:spPr bwMode="auto">
          <a:xfrm>
            <a:off x="7524750" y="3092450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1543.83nm</a:t>
            </a:r>
            <a:endParaRPr lang="it-IT" sz="1600">
              <a:latin typeface="Arial Narrow" pitchFamily="34" charset="0"/>
            </a:endParaRPr>
          </a:p>
        </p:txBody>
      </p:sp>
      <p:grpSp>
        <p:nvGrpSpPr>
          <p:cNvPr id="97318" name="AutoShape 7"/>
          <p:cNvGrpSpPr>
            <a:grpSpLocks/>
          </p:cNvGrpSpPr>
          <p:nvPr/>
        </p:nvGrpSpPr>
        <p:grpSpPr bwMode="auto">
          <a:xfrm flipH="1">
            <a:off x="1763713" y="1196975"/>
            <a:ext cx="215900" cy="792163"/>
            <a:chOff x="6083808" y="3523488"/>
            <a:chExt cx="384048" cy="1115568"/>
          </a:xfrm>
        </p:grpSpPr>
        <p:pic>
          <p:nvPicPr>
            <p:cNvPr id="97324" name="AutoShap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83808" y="3523488"/>
              <a:ext cx="384048" cy="1115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325" name="Text Box 51"/>
            <p:cNvSpPr txBox="1">
              <a:spLocks noChangeArrowheads="1"/>
            </p:cNvSpPr>
            <p:nvPr/>
          </p:nvSpPr>
          <p:spPr bwMode="auto">
            <a:xfrm rot="5400000">
              <a:off x="5962151" y="3975096"/>
              <a:ext cx="631236" cy="21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fr-FR"/>
            </a:p>
          </p:txBody>
        </p:sp>
      </p:grpSp>
      <p:sp>
        <p:nvSpPr>
          <p:cNvPr id="97319" name="Line 52"/>
          <p:cNvSpPr>
            <a:spLocks noChangeShapeType="1"/>
          </p:cNvSpPr>
          <p:nvPr/>
        </p:nvSpPr>
        <p:spPr bwMode="auto">
          <a:xfrm>
            <a:off x="2555875" y="2276475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97320" name="AutoShape 5"/>
          <p:cNvSpPr>
            <a:spLocks noChangeArrowheads="1"/>
          </p:cNvSpPr>
          <p:nvPr/>
        </p:nvSpPr>
        <p:spPr bwMode="auto">
          <a:xfrm rot="5400000">
            <a:off x="4813301" y="2157412"/>
            <a:ext cx="431800" cy="2381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26 w 21600"/>
              <a:gd name="T13" fmla="*/ 4464 h 21600"/>
              <a:gd name="T14" fmla="*/ 17074 w 21600"/>
              <a:gd name="T15" fmla="*/ 171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it-IT"/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808038" y="2852738"/>
            <a:ext cx="30845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800"/>
              <a:t>Two sets to measurements :</a:t>
            </a:r>
          </a:p>
          <a:p>
            <a:pPr marL="457200" indent="-457200">
              <a:buFontTx/>
              <a:buChar char="•"/>
            </a:pPr>
            <a:r>
              <a:rPr lang="en-US" sz="1800"/>
              <a:t>Shot noise   = N0</a:t>
            </a:r>
          </a:p>
          <a:p>
            <a:pPr marL="457200" indent="-457200">
              <a:buFontTx/>
              <a:buChar char="•"/>
            </a:pPr>
            <a:r>
              <a:rPr lang="en-US" sz="1800"/>
              <a:t>Total noise  = N0 + N</a:t>
            </a:r>
            <a:r>
              <a:rPr lang="en-US" sz="1800" baseline="-25000"/>
              <a:t>Raman</a:t>
            </a:r>
            <a:endParaRPr lang="it-IT" sz="1800"/>
          </a:p>
        </p:txBody>
      </p:sp>
      <p:sp>
        <p:nvSpPr>
          <p:cNvPr id="97322" name="Rectangle 92"/>
          <p:cNvSpPr>
            <a:spLocks noChangeArrowheads="1"/>
          </p:cNvSpPr>
          <p:nvPr/>
        </p:nvSpPr>
        <p:spPr bwMode="auto">
          <a:xfrm rot="-2839953">
            <a:off x="7129463" y="2386012"/>
            <a:ext cx="647700" cy="142875"/>
          </a:xfrm>
          <a:prstGeom prst="rect">
            <a:avLst/>
          </a:prstGeom>
          <a:solidFill>
            <a:schemeClr val="hlink">
              <a:alpha val="6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t-IT"/>
          </a:p>
        </p:txBody>
      </p:sp>
      <p:sp>
        <p:nvSpPr>
          <p:cNvPr id="97323" name="Line 51"/>
          <p:cNvSpPr>
            <a:spLocks noChangeShapeType="1"/>
          </p:cNvSpPr>
          <p:nvPr/>
        </p:nvSpPr>
        <p:spPr bwMode="auto">
          <a:xfrm flipV="1">
            <a:off x="7451725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8" grpId="0"/>
      <p:bldP spid="973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4"/>
          <p:cNvSpPr txBox="1">
            <a:spLocks noChangeArrowheads="1"/>
          </p:cNvSpPr>
          <p:nvPr/>
        </p:nvSpPr>
        <p:spPr bwMode="auto">
          <a:xfrm>
            <a:off x="250825" y="44450"/>
            <a:ext cx="8361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Raman scattering calibration measurements: Forward and Backward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98306" name="Rectangle 5"/>
          <p:cNvSpPr>
            <a:spLocks noChangeArrowheads="1"/>
          </p:cNvSpPr>
          <p:nvPr/>
        </p:nvSpPr>
        <p:spPr bwMode="auto">
          <a:xfrm>
            <a:off x="914400" y="4324350"/>
            <a:ext cx="868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latin typeface="Symbol" pitchFamily="18" charset="2"/>
              </a:rPr>
              <a:t>h</a:t>
            </a:r>
            <a:r>
              <a:rPr lang="it-IT" sz="2000" baseline="-25000"/>
              <a:t>Bob</a:t>
            </a:r>
            <a:r>
              <a:rPr lang="it-IT" sz="2000"/>
              <a:t>= 0.64	</a:t>
            </a:r>
            <a:r>
              <a:rPr lang="it-IT" sz="2000">
                <a:latin typeface="Symbol" pitchFamily="18" charset="2"/>
              </a:rPr>
              <a:t>b</a:t>
            </a:r>
            <a:r>
              <a:rPr lang="it-IT" sz="2000" baseline="-25000"/>
              <a:t>Raman</a:t>
            </a:r>
            <a:r>
              <a:rPr lang="it-IT" sz="2000"/>
              <a:t>= 3E-9/km.nm 	</a:t>
            </a:r>
            <a:r>
              <a:rPr lang="it-IT" sz="2000">
                <a:latin typeface="Symbol" pitchFamily="18" charset="2"/>
              </a:rPr>
              <a:t>a</a:t>
            </a:r>
            <a:r>
              <a:rPr lang="it-IT" sz="2000" baseline="-25000"/>
              <a:t>ch</a:t>
            </a:r>
            <a:r>
              <a:rPr lang="it-IT" sz="2000"/>
              <a:t> = 0.2 dB/km	</a:t>
            </a:r>
          </a:p>
        </p:txBody>
      </p:sp>
      <p:sp>
        <p:nvSpPr>
          <p:cNvPr id="99333" name="ZoneTexte 11"/>
          <p:cNvSpPr txBox="1">
            <a:spLocks noChangeArrowheads="1"/>
          </p:cNvSpPr>
          <p:nvPr/>
        </p:nvSpPr>
        <p:spPr bwMode="auto">
          <a:xfrm>
            <a:off x="0" y="5013325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On an homodyne detection, the excess noise at Alice, due to Raman scattering, is maximum around 25 km but is very low: </a:t>
            </a:r>
          </a:p>
          <a:p>
            <a:r>
              <a:rPr lang="fr-FR"/>
              <a:t>                    - </a:t>
            </a:r>
            <a:r>
              <a:rPr lang="fr-FR" b="1">
                <a:solidFill>
                  <a:srgbClr val="00CC00"/>
                </a:solidFill>
              </a:rPr>
              <a:t>1mw   (0dBm)   ~ 0.001 N</a:t>
            </a:r>
            <a:r>
              <a:rPr lang="fr-FR" b="1" baseline="-25000">
                <a:solidFill>
                  <a:srgbClr val="00CC00"/>
                </a:solidFill>
              </a:rPr>
              <a:t>0</a:t>
            </a:r>
          </a:p>
          <a:p>
            <a:r>
              <a:rPr lang="fr-FR"/>
              <a:t>                    - </a:t>
            </a:r>
            <a:r>
              <a:rPr lang="fr-FR" b="1">
                <a:solidFill>
                  <a:srgbClr val="00CC00"/>
                </a:solidFill>
              </a:rPr>
              <a:t>10mw (10dBm) ~ 0.01 N</a:t>
            </a:r>
            <a:r>
              <a:rPr lang="fr-FR" b="1" baseline="-25000">
                <a:solidFill>
                  <a:srgbClr val="00CC00"/>
                </a:solidFill>
              </a:rPr>
              <a:t>0</a:t>
            </a:r>
            <a:endParaRPr lang="fr-FR" b="1">
              <a:solidFill>
                <a:srgbClr val="00CC00"/>
              </a:solidFill>
            </a:endParaRPr>
          </a:p>
        </p:txBody>
      </p:sp>
      <p:pic>
        <p:nvPicPr>
          <p:cNvPr id="98308" name="Picture 7" descr="RamanFaw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01725"/>
            <a:ext cx="4105275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8" descr="RamanBaw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2613" y="1125538"/>
            <a:ext cx="4067175" cy="287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2"/>
          <p:cNvSpPr txBox="1">
            <a:spLocks noChangeArrowheads="1"/>
          </p:cNvSpPr>
          <p:nvPr/>
        </p:nvSpPr>
        <p:spPr bwMode="auto">
          <a:xfrm>
            <a:off x="2555875" y="44450"/>
            <a:ext cx="4545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Full CVQKD + WDM deployment test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99330" name="Text Box 3"/>
          <p:cNvSpPr txBox="1">
            <a:spLocks noChangeArrowheads="1"/>
          </p:cNvSpPr>
          <p:nvPr/>
        </p:nvSpPr>
        <p:spPr bwMode="auto">
          <a:xfrm>
            <a:off x="238125" y="692150"/>
            <a:ext cx="383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latin typeface="Arial Narrow" pitchFamily="34" charset="0"/>
              </a:rPr>
              <a:t>- 25 km of fiber</a:t>
            </a:r>
          </a:p>
          <a:p>
            <a:pPr>
              <a:buFontTx/>
              <a:buChar char="-"/>
            </a:pPr>
            <a:r>
              <a:rPr lang="it-IT">
                <a:latin typeface="Arial Narrow" pitchFamily="34" charset="0"/>
              </a:rPr>
              <a:t> Real-time shot noise estimation</a:t>
            </a:r>
          </a:p>
          <a:p>
            <a:pPr>
              <a:buFontTx/>
              <a:buChar char="-"/>
            </a:pPr>
            <a:r>
              <a:rPr lang="it-IT">
                <a:latin typeface="Arial Narrow" pitchFamily="34" charset="0"/>
              </a:rPr>
              <a:t> System excess noise ~ 7.10</a:t>
            </a:r>
            <a:r>
              <a:rPr lang="it-IT" baseline="30000">
                <a:latin typeface="Arial Narrow" pitchFamily="34" charset="0"/>
              </a:rPr>
              <a:t>-2  </a:t>
            </a:r>
            <a:endParaRPr lang="it-IT">
              <a:latin typeface="Arial Narrow" pitchFamily="34" charset="0"/>
            </a:endParaRPr>
          </a:p>
        </p:txBody>
      </p:sp>
      <p:grpSp>
        <p:nvGrpSpPr>
          <p:cNvPr id="99331" name="Group 58"/>
          <p:cNvGrpSpPr>
            <a:grpSpLocks/>
          </p:cNvGrpSpPr>
          <p:nvPr/>
        </p:nvGrpSpPr>
        <p:grpSpPr bwMode="auto">
          <a:xfrm>
            <a:off x="539750" y="3027363"/>
            <a:ext cx="7094538" cy="3263900"/>
            <a:chOff x="340" y="1907"/>
            <a:chExt cx="4469" cy="2056"/>
          </a:xfrm>
        </p:grpSpPr>
        <p:sp>
          <p:nvSpPr>
            <p:cNvPr id="99340" name="Rectangle 72"/>
            <p:cNvSpPr>
              <a:spLocks noChangeArrowheads="1"/>
            </p:cNvSpPr>
            <p:nvPr/>
          </p:nvSpPr>
          <p:spPr bwMode="auto">
            <a:xfrm>
              <a:off x="340" y="1907"/>
              <a:ext cx="4354" cy="19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9341" name="AutoShape 59"/>
            <p:cNvSpPr>
              <a:spLocks noChangeArrowheads="1"/>
            </p:cNvSpPr>
            <p:nvPr/>
          </p:nvSpPr>
          <p:spPr bwMode="auto">
            <a:xfrm flipH="1">
              <a:off x="3696" y="3314"/>
              <a:ext cx="725" cy="22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0066FF"/>
                </a:gs>
                <a:gs pos="100000">
                  <a:srgbClr val="002A6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9342" name="Freeform 54"/>
            <p:cNvSpPr>
              <a:spLocks/>
            </p:cNvSpPr>
            <p:nvPr/>
          </p:nvSpPr>
          <p:spPr bwMode="auto">
            <a:xfrm>
              <a:off x="3288" y="2724"/>
              <a:ext cx="363" cy="227"/>
            </a:xfrm>
            <a:custGeom>
              <a:avLst/>
              <a:gdLst>
                <a:gd name="T0" fmla="*/ 0 w 363"/>
                <a:gd name="T1" fmla="*/ 227 h 227"/>
                <a:gd name="T2" fmla="*/ 136 w 363"/>
                <a:gd name="T3" fmla="*/ 181 h 227"/>
                <a:gd name="T4" fmla="*/ 182 w 363"/>
                <a:gd name="T5" fmla="*/ 91 h 227"/>
                <a:gd name="T6" fmla="*/ 363 w 363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227"/>
                <a:gd name="T14" fmla="*/ 363 w 363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227">
                  <a:moveTo>
                    <a:pt x="0" y="227"/>
                  </a:moveTo>
                  <a:cubicBezTo>
                    <a:pt x="53" y="215"/>
                    <a:pt x="106" y="204"/>
                    <a:pt x="136" y="181"/>
                  </a:cubicBezTo>
                  <a:cubicBezTo>
                    <a:pt x="166" y="158"/>
                    <a:pt x="144" y="121"/>
                    <a:pt x="182" y="91"/>
                  </a:cubicBezTo>
                  <a:cubicBezTo>
                    <a:pt x="220" y="61"/>
                    <a:pt x="291" y="30"/>
                    <a:pt x="363" y="0"/>
                  </a:cubicBezTo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43" name="Freeform 52"/>
            <p:cNvSpPr>
              <a:spLocks/>
            </p:cNvSpPr>
            <p:nvPr/>
          </p:nvSpPr>
          <p:spPr bwMode="auto">
            <a:xfrm>
              <a:off x="3288" y="2951"/>
              <a:ext cx="408" cy="453"/>
            </a:xfrm>
            <a:custGeom>
              <a:avLst/>
              <a:gdLst>
                <a:gd name="T0" fmla="*/ 0 w 408"/>
                <a:gd name="T1" fmla="*/ 0 h 453"/>
                <a:gd name="T2" fmla="*/ 136 w 408"/>
                <a:gd name="T3" fmla="*/ 90 h 453"/>
                <a:gd name="T4" fmla="*/ 181 w 408"/>
                <a:gd name="T5" fmla="*/ 272 h 453"/>
                <a:gd name="T6" fmla="*/ 408 w 408"/>
                <a:gd name="T7" fmla="*/ 453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453"/>
                <a:gd name="T14" fmla="*/ 408 w 408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453">
                  <a:moveTo>
                    <a:pt x="0" y="0"/>
                  </a:moveTo>
                  <a:cubicBezTo>
                    <a:pt x="53" y="22"/>
                    <a:pt x="106" y="45"/>
                    <a:pt x="136" y="90"/>
                  </a:cubicBezTo>
                  <a:cubicBezTo>
                    <a:pt x="166" y="135"/>
                    <a:pt x="136" y="212"/>
                    <a:pt x="181" y="272"/>
                  </a:cubicBezTo>
                  <a:cubicBezTo>
                    <a:pt x="226" y="332"/>
                    <a:pt x="370" y="423"/>
                    <a:pt x="408" y="453"/>
                  </a:cubicBezTo>
                </a:path>
              </a:pathLst>
            </a:custGeom>
            <a:noFill/>
            <a:ln w="28575" cap="flat" cmpd="sng">
              <a:solidFill>
                <a:srgbClr val="0066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44" name="AutoShape 2"/>
            <p:cNvSpPr>
              <a:spLocks noChangeArrowheads="1"/>
            </p:cNvSpPr>
            <p:nvPr/>
          </p:nvSpPr>
          <p:spPr bwMode="auto">
            <a:xfrm rot="-5400000">
              <a:off x="3129" y="2837"/>
              <a:ext cx="158" cy="204"/>
            </a:xfrm>
            <a:prstGeom prst="can">
              <a:avLst>
                <a:gd name="adj" fmla="val 32278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66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99345" name="Oval 23"/>
            <p:cNvSpPr>
              <a:spLocks noChangeArrowheads="1"/>
            </p:cNvSpPr>
            <p:nvPr/>
          </p:nvSpPr>
          <p:spPr bwMode="auto">
            <a:xfrm>
              <a:off x="2290" y="2815"/>
              <a:ext cx="363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9346" name="Text Box 28"/>
            <p:cNvSpPr txBox="1">
              <a:spLocks noChangeArrowheads="1"/>
            </p:cNvSpPr>
            <p:nvPr/>
          </p:nvSpPr>
          <p:spPr bwMode="auto">
            <a:xfrm>
              <a:off x="1338" y="2296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MUX</a:t>
              </a:r>
              <a:endParaRPr lang="it-IT" sz="2000" b="1"/>
            </a:p>
          </p:txBody>
        </p:sp>
        <p:sp>
          <p:nvSpPr>
            <p:cNvPr id="99347" name="Text Box 29"/>
            <p:cNvSpPr txBox="1">
              <a:spLocks noChangeArrowheads="1"/>
            </p:cNvSpPr>
            <p:nvPr/>
          </p:nvSpPr>
          <p:spPr bwMode="auto">
            <a:xfrm>
              <a:off x="3172" y="2147"/>
              <a:ext cx="6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DMUX</a:t>
              </a:r>
              <a:endParaRPr lang="it-IT" sz="2000" b="1"/>
            </a:p>
          </p:txBody>
        </p:sp>
        <p:sp>
          <p:nvSpPr>
            <p:cNvPr id="99348" name="Oval 23"/>
            <p:cNvSpPr>
              <a:spLocks noChangeArrowheads="1"/>
            </p:cNvSpPr>
            <p:nvPr/>
          </p:nvSpPr>
          <p:spPr bwMode="auto">
            <a:xfrm>
              <a:off x="2290" y="2769"/>
              <a:ext cx="363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9349" name="Oval 23"/>
            <p:cNvSpPr>
              <a:spLocks noChangeArrowheads="1"/>
            </p:cNvSpPr>
            <p:nvPr/>
          </p:nvSpPr>
          <p:spPr bwMode="auto">
            <a:xfrm>
              <a:off x="2290" y="2724"/>
              <a:ext cx="363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9350" name="Text Box 29"/>
            <p:cNvSpPr txBox="1">
              <a:spLocks noChangeArrowheads="1"/>
            </p:cNvSpPr>
            <p:nvPr/>
          </p:nvSpPr>
          <p:spPr bwMode="auto">
            <a:xfrm>
              <a:off x="2880" y="2568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ADM</a:t>
              </a:r>
              <a:endParaRPr lang="it-IT" sz="2000" b="1"/>
            </a:p>
          </p:txBody>
        </p:sp>
        <p:sp>
          <p:nvSpPr>
            <p:cNvPr id="99351" name="Text Box 29"/>
            <p:cNvSpPr txBox="1">
              <a:spLocks noChangeArrowheads="1"/>
            </p:cNvSpPr>
            <p:nvPr/>
          </p:nvSpPr>
          <p:spPr bwMode="auto">
            <a:xfrm>
              <a:off x="2018" y="2996"/>
              <a:ext cx="9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Fiber Spool</a:t>
              </a:r>
              <a:endParaRPr lang="it-IT" sz="2000" b="1"/>
            </a:p>
          </p:txBody>
        </p:sp>
        <p:sp>
          <p:nvSpPr>
            <p:cNvPr id="99352" name="Line 10"/>
            <p:cNvSpPr>
              <a:spLocks noChangeShapeType="1"/>
            </p:cNvSpPr>
            <p:nvPr/>
          </p:nvSpPr>
          <p:spPr bwMode="auto">
            <a:xfrm>
              <a:off x="1110" y="2679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53" name="Line 10"/>
            <p:cNvSpPr>
              <a:spLocks noChangeShapeType="1"/>
            </p:cNvSpPr>
            <p:nvPr/>
          </p:nvSpPr>
          <p:spPr bwMode="auto">
            <a:xfrm>
              <a:off x="1020" y="2679"/>
              <a:ext cx="2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54" name="Line 10"/>
            <p:cNvSpPr>
              <a:spLocks noChangeShapeType="1"/>
            </p:cNvSpPr>
            <p:nvPr/>
          </p:nvSpPr>
          <p:spPr bwMode="auto">
            <a:xfrm flipH="1">
              <a:off x="1292" y="2679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55" name="Line 10"/>
            <p:cNvSpPr>
              <a:spLocks noChangeShapeType="1"/>
            </p:cNvSpPr>
            <p:nvPr/>
          </p:nvSpPr>
          <p:spPr bwMode="auto">
            <a:xfrm>
              <a:off x="1110" y="2951"/>
              <a:ext cx="31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56" name="Line 10"/>
            <p:cNvSpPr>
              <a:spLocks noChangeShapeType="1"/>
            </p:cNvSpPr>
            <p:nvPr/>
          </p:nvSpPr>
          <p:spPr bwMode="auto">
            <a:xfrm>
              <a:off x="1020" y="2951"/>
              <a:ext cx="22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57" name="Line 10"/>
            <p:cNvSpPr>
              <a:spLocks noChangeShapeType="1"/>
            </p:cNvSpPr>
            <p:nvPr/>
          </p:nvSpPr>
          <p:spPr bwMode="auto">
            <a:xfrm flipH="1">
              <a:off x="1292" y="2951"/>
              <a:ext cx="18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58" name="Line 10"/>
            <p:cNvSpPr>
              <a:spLocks noChangeShapeType="1"/>
            </p:cNvSpPr>
            <p:nvPr/>
          </p:nvSpPr>
          <p:spPr bwMode="auto">
            <a:xfrm>
              <a:off x="3922" y="2769"/>
              <a:ext cx="31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59" name="Line 10"/>
            <p:cNvSpPr>
              <a:spLocks noChangeShapeType="1"/>
            </p:cNvSpPr>
            <p:nvPr/>
          </p:nvSpPr>
          <p:spPr bwMode="auto">
            <a:xfrm>
              <a:off x="3832" y="2769"/>
              <a:ext cx="22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60" name="Line 10"/>
            <p:cNvSpPr>
              <a:spLocks noChangeShapeType="1"/>
            </p:cNvSpPr>
            <p:nvPr/>
          </p:nvSpPr>
          <p:spPr bwMode="auto">
            <a:xfrm flipH="1">
              <a:off x="4104" y="2769"/>
              <a:ext cx="18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61" name="Line 10"/>
            <p:cNvSpPr>
              <a:spLocks noChangeShapeType="1"/>
            </p:cNvSpPr>
            <p:nvPr/>
          </p:nvSpPr>
          <p:spPr bwMode="auto">
            <a:xfrm>
              <a:off x="3922" y="2452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62" name="Line 10"/>
            <p:cNvSpPr>
              <a:spLocks noChangeShapeType="1"/>
            </p:cNvSpPr>
            <p:nvPr/>
          </p:nvSpPr>
          <p:spPr bwMode="auto">
            <a:xfrm>
              <a:off x="3832" y="2452"/>
              <a:ext cx="2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63" name="Line 10"/>
            <p:cNvSpPr>
              <a:spLocks noChangeShapeType="1"/>
            </p:cNvSpPr>
            <p:nvPr/>
          </p:nvSpPr>
          <p:spPr bwMode="auto">
            <a:xfrm flipH="1">
              <a:off x="4104" y="2452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64" name="AutoShape 43"/>
            <p:cNvSpPr>
              <a:spLocks noChangeArrowheads="1"/>
            </p:cNvSpPr>
            <p:nvPr/>
          </p:nvSpPr>
          <p:spPr bwMode="auto">
            <a:xfrm>
              <a:off x="476" y="3314"/>
              <a:ext cx="726" cy="22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0066FF"/>
                </a:gs>
                <a:gs pos="100000">
                  <a:srgbClr val="002A6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9365" name="Text Box 44"/>
            <p:cNvSpPr txBox="1">
              <a:spLocks noChangeArrowheads="1"/>
            </p:cNvSpPr>
            <p:nvPr/>
          </p:nvSpPr>
          <p:spPr bwMode="auto">
            <a:xfrm>
              <a:off x="476" y="3521"/>
              <a:ext cx="125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CVQKD</a:t>
              </a:r>
            </a:p>
            <a:p>
              <a:r>
                <a:rPr lang="en-US" sz="2000"/>
                <a:t>ALICE</a:t>
              </a:r>
              <a:endParaRPr lang="it-IT" sz="2000"/>
            </a:p>
          </p:txBody>
        </p:sp>
        <p:sp>
          <p:nvSpPr>
            <p:cNvPr id="99366" name="Freeform 53"/>
            <p:cNvSpPr>
              <a:spLocks/>
            </p:cNvSpPr>
            <p:nvPr/>
          </p:nvSpPr>
          <p:spPr bwMode="auto">
            <a:xfrm>
              <a:off x="1700" y="2860"/>
              <a:ext cx="1452" cy="98"/>
            </a:xfrm>
            <a:custGeom>
              <a:avLst/>
              <a:gdLst>
                <a:gd name="T0" fmla="*/ 0 w 1452"/>
                <a:gd name="T1" fmla="*/ 91 h 98"/>
                <a:gd name="T2" fmla="*/ 227 w 1452"/>
                <a:gd name="T3" fmla="*/ 0 h 98"/>
                <a:gd name="T4" fmla="*/ 681 w 1452"/>
                <a:gd name="T5" fmla="*/ 91 h 98"/>
                <a:gd name="T6" fmla="*/ 1180 w 1452"/>
                <a:gd name="T7" fmla="*/ 45 h 98"/>
                <a:gd name="T8" fmla="*/ 1452 w 1452"/>
                <a:gd name="T9" fmla="*/ 91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2"/>
                <a:gd name="T16" fmla="*/ 0 h 98"/>
                <a:gd name="T17" fmla="*/ 1452 w 1452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2" h="98">
                  <a:moveTo>
                    <a:pt x="0" y="91"/>
                  </a:moveTo>
                  <a:cubicBezTo>
                    <a:pt x="57" y="45"/>
                    <a:pt x="114" y="0"/>
                    <a:pt x="227" y="0"/>
                  </a:cubicBezTo>
                  <a:cubicBezTo>
                    <a:pt x="340" y="0"/>
                    <a:pt x="522" y="84"/>
                    <a:pt x="681" y="91"/>
                  </a:cubicBezTo>
                  <a:cubicBezTo>
                    <a:pt x="840" y="98"/>
                    <a:pt x="1052" y="45"/>
                    <a:pt x="1180" y="45"/>
                  </a:cubicBezTo>
                  <a:cubicBezTo>
                    <a:pt x="1308" y="45"/>
                    <a:pt x="1380" y="68"/>
                    <a:pt x="1452" y="91"/>
                  </a:cubicBezTo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99367" name="AutoShape 7"/>
            <p:cNvGrpSpPr>
              <a:grpSpLocks/>
            </p:cNvGrpSpPr>
            <p:nvPr/>
          </p:nvGrpSpPr>
          <p:grpSpPr bwMode="auto">
            <a:xfrm>
              <a:off x="1465" y="2577"/>
              <a:ext cx="242" cy="703"/>
              <a:chOff x="2700528" y="3883152"/>
              <a:chExt cx="384048" cy="1115568"/>
            </a:xfrm>
          </p:grpSpPr>
          <p:pic>
            <p:nvPicPr>
              <p:cNvPr id="99379" name="AutoShape 7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700528" y="3883152"/>
                <a:ext cx="384048" cy="1115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380" name="Text Box 32"/>
              <p:cNvSpPr txBox="1">
                <a:spLocks noChangeArrowheads="1"/>
              </p:cNvSpPr>
              <p:nvPr/>
            </p:nvSpPr>
            <p:spPr bwMode="auto">
              <a:xfrm rot="-5400000">
                <a:off x="2579188" y="4333871"/>
                <a:ext cx="631236" cy="211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99368" name="Text Box 55"/>
            <p:cNvSpPr txBox="1">
              <a:spLocks noChangeArrowheads="1"/>
            </p:cNvSpPr>
            <p:nvPr/>
          </p:nvSpPr>
          <p:spPr bwMode="auto">
            <a:xfrm>
              <a:off x="3696" y="3521"/>
              <a:ext cx="11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CVQKD</a:t>
              </a:r>
            </a:p>
            <a:p>
              <a:r>
                <a:rPr lang="en-US" sz="2000"/>
                <a:t>BOB</a:t>
              </a:r>
              <a:endParaRPr lang="it-IT" sz="2000"/>
            </a:p>
          </p:txBody>
        </p:sp>
        <p:sp>
          <p:nvSpPr>
            <p:cNvPr id="99369" name="Freeform 60"/>
            <p:cNvSpPr>
              <a:spLocks/>
            </p:cNvSpPr>
            <p:nvPr/>
          </p:nvSpPr>
          <p:spPr bwMode="auto">
            <a:xfrm>
              <a:off x="1156" y="3087"/>
              <a:ext cx="318" cy="363"/>
            </a:xfrm>
            <a:custGeom>
              <a:avLst/>
              <a:gdLst>
                <a:gd name="T0" fmla="*/ 0 w 318"/>
                <a:gd name="T1" fmla="*/ 363 h 363"/>
                <a:gd name="T2" fmla="*/ 181 w 318"/>
                <a:gd name="T3" fmla="*/ 227 h 363"/>
                <a:gd name="T4" fmla="*/ 91 w 318"/>
                <a:gd name="T5" fmla="*/ 45 h 363"/>
                <a:gd name="T6" fmla="*/ 318 w 318"/>
                <a:gd name="T7" fmla="*/ 0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363"/>
                <a:gd name="T14" fmla="*/ 318 w 318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363">
                  <a:moveTo>
                    <a:pt x="0" y="363"/>
                  </a:moveTo>
                  <a:cubicBezTo>
                    <a:pt x="83" y="321"/>
                    <a:pt x="166" y="280"/>
                    <a:pt x="181" y="227"/>
                  </a:cubicBezTo>
                  <a:cubicBezTo>
                    <a:pt x="196" y="174"/>
                    <a:pt x="68" y="83"/>
                    <a:pt x="91" y="45"/>
                  </a:cubicBezTo>
                  <a:cubicBezTo>
                    <a:pt x="114" y="7"/>
                    <a:pt x="216" y="3"/>
                    <a:pt x="318" y="0"/>
                  </a:cubicBezTo>
                </a:path>
              </a:pathLst>
            </a:custGeom>
            <a:noFill/>
            <a:ln w="28575" cap="flat" cmpd="sng">
              <a:solidFill>
                <a:srgbClr val="0066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70" name="Text Box 61"/>
            <p:cNvSpPr txBox="1">
              <a:spLocks noChangeArrowheads="1"/>
            </p:cNvSpPr>
            <p:nvPr/>
          </p:nvSpPr>
          <p:spPr bwMode="auto">
            <a:xfrm>
              <a:off x="657" y="2542"/>
              <a:ext cx="3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Ch 29</a:t>
              </a:r>
              <a:endParaRPr lang="it-IT" sz="1400"/>
            </a:p>
          </p:txBody>
        </p:sp>
        <p:sp>
          <p:nvSpPr>
            <p:cNvPr id="99371" name="Text Box 63"/>
            <p:cNvSpPr txBox="1">
              <a:spLocks noChangeArrowheads="1"/>
            </p:cNvSpPr>
            <p:nvPr/>
          </p:nvSpPr>
          <p:spPr bwMode="auto">
            <a:xfrm>
              <a:off x="657" y="2815"/>
              <a:ext cx="3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Ch 33</a:t>
              </a:r>
              <a:endParaRPr lang="it-IT" sz="1400"/>
            </a:p>
          </p:txBody>
        </p:sp>
        <p:sp>
          <p:nvSpPr>
            <p:cNvPr id="99372" name="Text Box 64"/>
            <p:cNvSpPr txBox="1">
              <a:spLocks noChangeArrowheads="1"/>
            </p:cNvSpPr>
            <p:nvPr/>
          </p:nvSpPr>
          <p:spPr bwMode="auto">
            <a:xfrm>
              <a:off x="4240" y="2316"/>
              <a:ext cx="3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Ch 29</a:t>
              </a:r>
              <a:endParaRPr lang="it-IT" sz="1400"/>
            </a:p>
          </p:txBody>
        </p:sp>
        <p:sp>
          <p:nvSpPr>
            <p:cNvPr id="99373" name="Text Box 65"/>
            <p:cNvSpPr txBox="1">
              <a:spLocks noChangeArrowheads="1"/>
            </p:cNvSpPr>
            <p:nvPr/>
          </p:nvSpPr>
          <p:spPr bwMode="auto">
            <a:xfrm>
              <a:off x="4240" y="2633"/>
              <a:ext cx="3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Ch 33</a:t>
              </a:r>
              <a:endParaRPr lang="it-IT" sz="1400"/>
            </a:p>
          </p:txBody>
        </p:sp>
        <p:grpSp>
          <p:nvGrpSpPr>
            <p:cNvPr id="99374" name="AutoShape 7"/>
            <p:cNvGrpSpPr>
              <a:grpSpLocks/>
            </p:cNvGrpSpPr>
            <p:nvPr/>
          </p:nvGrpSpPr>
          <p:grpSpPr bwMode="auto">
            <a:xfrm>
              <a:off x="3596" y="2351"/>
              <a:ext cx="242" cy="703"/>
              <a:chOff x="6083808" y="3523488"/>
              <a:chExt cx="384048" cy="1115568"/>
            </a:xfrm>
          </p:grpSpPr>
          <p:pic>
            <p:nvPicPr>
              <p:cNvPr id="99377" name="AutoShape 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83808" y="3523488"/>
                <a:ext cx="384048" cy="1115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378" name="Text Box 41"/>
              <p:cNvSpPr txBox="1">
                <a:spLocks noChangeArrowheads="1"/>
              </p:cNvSpPr>
              <p:nvPr/>
            </p:nvSpPr>
            <p:spPr bwMode="auto">
              <a:xfrm rot="5400000">
                <a:off x="5962151" y="3975096"/>
                <a:ext cx="631236" cy="211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fr-FR"/>
              </a:p>
            </p:txBody>
          </p:sp>
        </p:grpSp>
        <p:sp>
          <p:nvSpPr>
            <p:cNvPr id="99375" name="Text Box 63"/>
            <p:cNvSpPr txBox="1">
              <a:spLocks noChangeArrowheads="1"/>
            </p:cNvSpPr>
            <p:nvPr/>
          </p:nvSpPr>
          <p:spPr bwMode="auto">
            <a:xfrm>
              <a:off x="669" y="3097"/>
              <a:ext cx="3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Ch 34</a:t>
              </a:r>
              <a:endParaRPr lang="it-IT" sz="1400"/>
            </a:p>
          </p:txBody>
        </p:sp>
        <p:sp>
          <p:nvSpPr>
            <p:cNvPr id="99376" name="Text Box 65"/>
            <p:cNvSpPr txBox="1">
              <a:spLocks noChangeArrowheads="1"/>
            </p:cNvSpPr>
            <p:nvPr/>
          </p:nvSpPr>
          <p:spPr bwMode="auto">
            <a:xfrm>
              <a:off x="4232" y="3142"/>
              <a:ext cx="3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Ch 34</a:t>
              </a:r>
              <a:endParaRPr lang="it-IT" sz="1400"/>
            </a:p>
          </p:txBody>
        </p:sp>
      </p:grpSp>
      <p:grpSp>
        <p:nvGrpSpPr>
          <p:cNvPr id="99332" name="Group 57"/>
          <p:cNvGrpSpPr>
            <a:grpSpLocks/>
          </p:cNvGrpSpPr>
          <p:nvPr/>
        </p:nvGrpSpPr>
        <p:grpSpPr bwMode="auto">
          <a:xfrm>
            <a:off x="4103688" y="620713"/>
            <a:ext cx="5040312" cy="2424112"/>
            <a:chOff x="2585" y="482"/>
            <a:chExt cx="3175" cy="1527"/>
          </a:xfrm>
        </p:grpSpPr>
        <p:pic>
          <p:nvPicPr>
            <p:cNvPr id="99333" name="Picture 49" descr="100_m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85" y="482"/>
              <a:ext cx="3175" cy="1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9334" name="Line 51"/>
            <p:cNvSpPr>
              <a:spLocks noChangeShapeType="1"/>
            </p:cNvSpPr>
            <p:nvPr/>
          </p:nvSpPr>
          <p:spPr bwMode="auto">
            <a:xfrm flipV="1">
              <a:off x="3606" y="1480"/>
              <a:ext cx="0" cy="4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35" name="Line 52"/>
            <p:cNvSpPr>
              <a:spLocks noChangeShapeType="1"/>
            </p:cNvSpPr>
            <p:nvPr/>
          </p:nvSpPr>
          <p:spPr bwMode="auto">
            <a:xfrm flipV="1">
              <a:off x="3787" y="1480"/>
              <a:ext cx="0" cy="40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36" name="Line 53"/>
            <p:cNvSpPr>
              <a:spLocks noChangeShapeType="1"/>
            </p:cNvSpPr>
            <p:nvPr/>
          </p:nvSpPr>
          <p:spPr bwMode="auto">
            <a:xfrm flipV="1">
              <a:off x="4468" y="1480"/>
              <a:ext cx="0" cy="408"/>
            </a:xfrm>
            <a:prstGeom prst="line">
              <a:avLst/>
            </a:prstGeom>
            <a:noFill/>
            <a:ln w="38100">
              <a:solidFill>
                <a:srgbClr val="D81F6E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9337" name="Text Box 54"/>
            <p:cNvSpPr txBox="1">
              <a:spLocks noChangeArrowheads="1"/>
            </p:cNvSpPr>
            <p:nvPr/>
          </p:nvSpPr>
          <p:spPr bwMode="auto">
            <a:xfrm>
              <a:off x="3286" y="1797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ch34</a:t>
              </a:r>
              <a:endParaRPr lang="it-IT" sz="1600"/>
            </a:p>
          </p:txBody>
        </p:sp>
        <p:sp>
          <p:nvSpPr>
            <p:cNvPr id="99338" name="Text Box 55"/>
            <p:cNvSpPr txBox="1">
              <a:spLocks noChangeArrowheads="1"/>
            </p:cNvSpPr>
            <p:nvPr/>
          </p:nvSpPr>
          <p:spPr bwMode="auto">
            <a:xfrm>
              <a:off x="3740" y="1797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ch33</a:t>
              </a:r>
              <a:endParaRPr lang="it-IT" sz="1600"/>
            </a:p>
          </p:txBody>
        </p:sp>
        <p:sp>
          <p:nvSpPr>
            <p:cNvPr id="99339" name="Text Box 56"/>
            <p:cNvSpPr txBox="1">
              <a:spLocks noChangeArrowheads="1"/>
            </p:cNvSpPr>
            <p:nvPr/>
          </p:nvSpPr>
          <p:spPr bwMode="auto">
            <a:xfrm>
              <a:off x="4420" y="1797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ch29</a:t>
              </a:r>
              <a:endParaRPr lang="it-IT" sz="16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>
            <a:spLocks noChangeArrowheads="1"/>
          </p:cNvSpPr>
          <p:nvPr/>
        </p:nvSpPr>
        <p:spPr bwMode="auto">
          <a:xfrm>
            <a:off x="5795963" y="1368425"/>
            <a:ext cx="370681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/>
              <a:t>LO Channel (Ch34)</a:t>
            </a:r>
          </a:p>
          <a:p>
            <a:endParaRPr lang="fr-FR" sz="2000"/>
          </a:p>
          <a:p>
            <a:r>
              <a:rPr lang="fr-FR" sz="2000"/>
              <a:t>Classical Channel 33:</a:t>
            </a:r>
          </a:p>
          <a:p>
            <a:r>
              <a:rPr lang="fr-FR" sz="2000"/>
              <a:t>Leakage problem</a:t>
            </a:r>
          </a:p>
          <a:p>
            <a:r>
              <a:rPr lang="fr-FR" sz="2000" b="1"/>
              <a:t>=&gt; Solvable (extra isolation)</a:t>
            </a:r>
          </a:p>
          <a:p>
            <a:endParaRPr lang="fr-FR" sz="2000" b="1"/>
          </a:p>
          <a:p>
            <a:r>
              <a:rPr lang="fr-FR" sz="2000" b="1">
                <a:solidFill>
                  <a:srgbClr val="2D2DB9"/>
                </a:solidFill>
              </a:rPr>
              <a:t>Positive key rate (~3 kbit/s)</a:t>
            </a:r>
            <a:endParaRPr lang="fr-FR" sz="20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5589588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2D2DB9"/>
                </a:solidFill>
                <a:latin typeface="Arial Narrow" pitchFamily="34" charset="0"/>
              </a:rPr>
              <a:t>Successful CVQKD DWDM deployment test at 25 km in</a:t>
            </a:r>
          </a:p>
          <a:p>
            <a:pPr algn="ctr"/>
            <a:r>
              <a:rPr lang="en-US" b="1">
                <a:solidFill>
                  <a:srgbClr val="2D2DB9"/>
                </a:solidFill>
                <a:latin typeface="Arial Narrow" pitchFamily="34" charset="0"/>
              </a:rPr>
              <a:t> coexistence with an intense (7 dBm) classical channel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2124075" y="44450"/>
            <a:ext cx="6115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Experimental results: excess noise measurement</a:t>
            </a:r>
            <a:endParaRPr lang="it-IT" b="1">
              <a:latin typeface="Arial Narrow" pitchFamily="34" charset="0"/>
            </a:endParaRPr>
          </a:p>
        </p:txBody>
      </p:sp>
      <p:pic>
        <p:nvPicPr>
          <p:cNvPr id="100356" name="Picture 7" descr="Graph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268413"/>
            <a:ext cx="5076825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2"/>
          <p:cNvSpPr txBox="1">
            <a:spLocks noChangeArrowheads="1"/>
          </p:cNvSpPr>
          <p:nvPr/>
        </p:nvSpPr>
        <p:spPr bwMode="auto">
          <a:xfrm>
            <a:off x="3521075" y="44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Analysis and Prospects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101378" name="ZoneTexte 2"/>
          <p:cNvSpPr txBox="1">
            <a:spLocks noChangeArrowheads="1"/>
          </p:cNvSpPr>
          <p:nvPr/>
        </p:nvSpPr>
        <p:spPr bwMode="auto">
          <a:xfrm>
            <a:off x="0" y="935038"/>
            <a:ext cx="2667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1619"/>
                </a:solidFill>
                <a:latin typeface="Arial Narrow" pitchFamily="34" charset="0"/>
              </a:rPr>
              <a:t>Current noise 0.07 N0</a:t>
            </a:r>
          </a:p>
          <a:p>
            <a:r>
              <a:rPr lang="en-US" sz="2000" b="1">
                <a:solidFill>
                  <a:srgbClr val="D61619"/>
                </a:solidFill>
                <a:latin typeface="Arial Narrow" pitchFamily="34" charset="0"/>
              </a:rPr>
              <a:t>Demonstrated distance limit: &gt; 25 km</a:t>
            </a:r>
          </a:p>
          <a:p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- Due to system noise </a:t>
            </a:r>
          </a:p>
          <a:p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- Not limited by DWDM channel power</a:t>
            </a:r>
            <a:endParaRPr lang="fr-FR" sz="200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101379" name="Image 5" descr="shot_noise_measurement_with_attenuat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762000"/>
            <a:ext cx="3200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0" name="ZoneTexte 7"/>
          <p:cNvSpPr txBox="1">
            <a:spLocks noChangeArrowheads="1"/>
          </p:cNvSpPr>
          <p:nvPr/>
        </p:nvSpPr>
        <p:spPr bwMode="auto">
          <a:xfrm>
            <a:off x="5795963" y="838200"/>
            <a:ext cx="34242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latin typeface="Arial Narrow" pitchFamily="34" charset="0"/>
              </a:rPr>
              <a:t>Real shot-noise measurement </a:t>
            </a:r>
          </a:p>
          <a:p>
            <a:r>
              <a:rPr lang="fr-FR" sz="2000" b="1">
                <a:latin typeface="Arial Narrow" pitchFamily="34" charset="0"/>
              </a:rPr>
              <a:t>(see Poster Paul Jouguet et al.)</a:t>
            </a:r>
          </a:p>
          <a:p>
            <a:r>
              <a:rPr lang="fr-FR" sz="2000">
                <a:latin typeface="Arial Narrow" pitchFamily="34" charset="0"/>
              </a:rPr>
              <a:t>- Closes a security loophole (calibration attacks)</a:t>
            </a:r>
          </a:p>
          <a:p>
            <a:pPr>
              <a:buFontTx/>
              <a:buChar char="-"/>
            </a:pPr>
            <a:r>
              <a:rPr lang="fr-FR" sz="2000">
                <a:latin typeface="Arial Narrow" pitchFamily="34" charset="0"/>
              </a:rPr>
              <a:t> Higher losses and stability issues</a:t>
            </a:r>
          </a:p>
          <a:p>
            <a:endParaRPr lang="fr-FR" sz="2000"/>
          </a:p>
          <a:p>
            <a:endParaRPr lang="fr-FR" sz="2000"/>
          </a:p>
        </p:txBody>
      </p:sp>
      <p:grpSp>
        <p:nvGrpSpPr>
          <p:cNvPr id="101401" name="Group 25"/>
          <p:cNvGrpSpPr>
            <a:grpSpLocks/>
          </p:cNvGrpSpPr>
          <p:nvPr/>
        </p:nvGrpSpPr>
        <p:grpSpPr bwMode="auto">
          <a:xfrm>
            <a:off x="0" y="3652838"/>
            <a:ext cx="8915400" cy="3062287"/>
            <a:chOff x="0" y="2301"/>
            <a:chExt cx="5616" cy="1929"/>
          </a:xfrm>
        </p:grpSpPr>
        <p:grpSp>
          <p:nvGrpSpPr>
            <p:cNvPr id="101382" name="Group 31"/>
            <p:cNvGrpSpPr>
              <a:grpSpLocks/>
            </p:cNvGrpSpPr>
            <p:nvPr/>
          </p:nvGrpSpPr>
          <p:grpSpPr bwMode="auto">
            <a:xfrm>
              <a:off x="0" y="2301"/>
              <a:ext cx="5616" cy="1929"/>
              <a:chOff x="0" y="2301"/>
              <a:chExt cx="5616" cy="1929"/>
            </a:xfrm>
          </p:grpSpPr>
          <p:sp>
            <p:nvSpPr>
              <p:cNvPr id="2" name="Text Box 7"/>
              <p:cNvSpPr txBox="1">
                <a:spLocks noChangeArrowheads="1"/>
              </p:cNvSpPr>
              <p:nvPr/>
            </p:nvSpPr>
            <p:spPr bwMode="auto">
              <a:xfrm>
                <a:off x="3079" y="2912"/>
                <a:ext cx="2537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fr-FR" sz="2000" b="1" dirty="0" err="1">
                    <a:latin typeface="Arial Narrow" pitchFamily="34" charset="0"/>
                  </a:rPr>
                  <a:t>Improving</a:t>
                </a:r>
                <a:r>
                  <a:rPr lang="fr-FR" sz="2000" b="1" dirty="0">
                    <a:latin typeface="Arial Narrow" pitchFamily="34" charset="0"/>
                  </a:rPr>
                  <a:t> system </a:t>
                </a:r>
                <a:r>
                  <a:rPr lang="fr-FR" sz="2000" b="1" dirty="0" err="1">
                    <a:latin typeface="Arial Narrow" pitchFamily="34" charset="0"/>
                  </a:rPr>
                  <a:t>stability</a:t>
                </a:r>
                <a:endParaRPr lang="fr-FR" sz="2000" b="1" dirty="0">
                  <a:latin typeface="Arial Narrow" pitchFamily="34" charset="0"/>
                </a:endParaRPr>
              </a:p>
              <a:p>
                <a:pPr>
                  <a:defRPr/>
                </a:pPr>
                <a:r>
                  <a:rPr lang="fr-FR" sz="2000" b="1" dirty="0">
                    <a:latin typeface="Arial Narrow" pitchFamily="34" charset="0"/>
                  </a:rPr>
                  <a:t> (to 0.02 N0 system noise) </a:t>
                </a:r>
              </a:p>
              <a:p>
                <a:pPr>
                  <a:defRPr/>
                </a:pPr>
                <a:r>
                  <a:rPr lang="fr-FR" sz="2000" b="1" dirty="0">
                    <a:solidFill>
                      <a:schemeClr val="accent6"/>
                    </a:solidFill>
                    <a:latin typeface="Arial Narrow" pitchFamily="34" charset="0"/>
                  </a:rPr>
                  <a:t>=&gt; ~ 50km, 0 dBm </a:t>
                </a:r>
                <a:r>
                  <a:rPr lang="fr-FR" sz="2000" b="1" dirty="0" err="1">
                    <a:solidFill>
                      <a:schemeClr val="accent6"/>
                    </a:solidFill>
                    <a:latin typeface="Arial Narrow" pitchFamily="34" charset="0"/>
                  </a:rPr>
                  <a:t>should</a:t>
                </a:r>
                <a:r>
                  <a:rPr lang="fr-FR" sz="2000" b="1" dirty="0">
                    <a:solidFill>
                      <a:schemeClr val="accent6"/>
                    </a:solidFill>
                    <a:latin typeface="Arial Narrow" pitchFamily="34" charset="0"/>
                  </a:rPr>
                  <a:t> </a:t>
                </a:r>
                <a:r>
                  <a:rPr lang="fr-FR" sz="2000" b="1" dirty="0" err="1">
                    <a:solidFill>
                      <a:schemeClr val="accent6"/>
                    </a:solidFill>
                    <a:latin typeface="Arial Narrow" pitchFamily="34" charset="0"/>
                  </a:rPr>
                  <a:t>be</a:t>
                </a:r>
                <a:r>
                  <a:rPr lang="fr-FR" sz="2000" b="1" dirty="0">
                    <a:solidFill>
                      <a:schemeClr val="accent6"/>
                    </a:solidFill>
                    <a:latin typeface="Arial Narrow" pitchFamily="34" charset="0"/>
                  </a:rPr>
                  <a:t> </a:t>
                </a:r>
                <a:r>
                  <a:rPr lang="fr-FR" sz="2000" b="1" dirty="0" err="1">
                    <a:solidFill>
                      <a:schemeClr val="accent6"/>
                    </a:solidFill>
                    <a:latin typeface="Arial Narrow" pitchFamily="34" charset="0"/>
                  </a:rPr>
                  <a:t>reachable</a:t>
                </a:r>
                <a:endParaRPr lang="it-IT" sz="2000" dirty="0">
                  <a:solidFill>
                    <a:schemeClr val="accent6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01386" name="Group 27"/>
              <p:cNvGrpSpPr>
                <a:grpSpLocks/>
              </p:cNvGrpSpPr>
              <p:nvPr/>
            </p:nvGrpSpPr>
            <p:grpSpPr bwMode="auto">
              <a:xfrm>
                <a:off x="0" y="2301"/>
                <a:ext cx="3110" cy="1929"/>
                <a:chOff x="0" y="2301"/>
                <a:chExt cx="3110" cy="1929"/>
              </a:xfrm>
            </p:grpSpPr>
            <p:pic>
              <p:nvPicPr>
                <p:cNvPr id="101387" name="Picture 18" descr="11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0" y="2301"/>
                  <a:ext cx="3110" cy="19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1388" name="Line 10"/>
                <p:cNvSpPr>
                  <a:spLocks noChangeShapeType="1"/>
                </p:cNvSpPr>
                <p:nvPr/>
              </p:nvSpPr>
              <p:spPr bwMode="auto">
                <a:xfrm>
                  <a:off x="2239" y="2600"/>
                  <a:ext cx="16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013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26" y="2478"/>
                  <a:ext cx="390" cy="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No ch</a:t>
                  </a:r>
                </a:p>
                <a:p>
                  <a:r>
                    <a:rPr lang="en-US" sz="1400"/>
                    <a:t>0dBm</a:t>
                  </a:r>
                </a:p>
                <a:p>
                  <a:r>
                    <a:rPr lang="en-US" sz="1400"/>
                    <a:t>7dBm</a:t>
                  </a:r>
                  <a:endParaRPr lang="it-IT" sz="1400"/>
                </a:p>
              </p:txBody>
            </p:sp>
            <p:sp>
              <p:nvSpPr>
                <p:cNvPr id="101390" name="Line 14"/>
                <p:cNvSpPr>
                  <a:spLocks noChangeShapeType="1"/>
                </p:cNvSpPr>
                <p:nvPr/>
              </p:nvSpPr>
              <p:spPr bwMode="auto">
                <a:xfrm>
                  <a:off x="2239" y="2729"/>
                  <a:ext cx="166" cy="0"/>
                </a:xfrm>
                <a:prstGeom prst="line">
                  <a:avLst/>
                </a:prstGeom>
                <a:noFill/>
                <a:ln w="28575">
                  <a:solidFill>
                    <a:srgbClr val="D6161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01391" name="Line 15"/>
                <p:cNvSpPr>
                  <a:spLocks noChangeShapeType="1"/>
                </p:cNvSpPr>
                <p:nvPr/>
              </p:nvSpPr>
              <p:spPr bwMode="auto">
                <a:xfrm>
                  <a:off x="2239" y="2879"/>
                  <a:ext cx="166" cy="0"/>
                </a:xfrm>
                <a:prstGeom prst="line">
                  <a:avLst/>
                </a:prstGeom>
                <a:noFill/>
                <a:ln w="28575">
                  <a:solidFill>
                    <a:srgbClr val="00C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013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95" y="3748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/>
                    <a:t>0.07N0</a:t>
                  </a:r>
                  <a:endParaRPr lang="it-IT" sz="1800" b="1"/>
                </a:p>
              </p:txBody>
            </p:sp>
            <p:sp>
              <p:nvSpPr>
                <p:cNvPr id="1013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48" y="3748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/>
                    <a:t>0.02N0</a:t>
                  </a:r>
                  <a:endParaRPr lang="it-IT" sz="1800" b="1"/>
                </a:p>
              </p:txBody>
            </p:sp>
            <p:sp>
              <p:nvSpPr>
                <p:cNvPr id="10139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03" y="3974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10</a:t>
                  </a:r>
                  <a:endParaRPr lang="it-IT" sz="1400" b="1"/>
                </a:p>
              </p:txBody>
            </p:sp>
            <p:sp>
              <p:nvSpPr>
                <p:cNvPr id="1013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11" y="3974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20</a:t>
                  </a:r>
                  <a:endParaRPr lang="it-IT" sz="1400" b="1"/>
                </a:p>
              </p:txBody>
            </p:sp>
            <p:sp>
              <p:nvSpPr>
                <p:cNvPr id="10139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519" y="3974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30</a:t>
                  </a:r>
                  <a:endParaRPr lang="it-IT" sz="1400" b="1"/>
                </a:p>
              </p:txBody>
            </p:sp>
            <p:sp>
              <p:nvSpPr>
                <p:cNvPr id="10139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882" y="3974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40</a:t>
                  </a:r>
                  <a:endParaRPr lang="it-IT" sz="1400" b="1"/>
                </a:p>
              </p:txBody>
            </p:sp>
            <p:sp>
              <p:nvSpPr>
                <p:cNvPr id="10139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90" y="3974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50</a:t>
                  </a:r>
                  <a:endParaRPr lang="it-IT" sz="1400" b="1"/>
                </a:p>
              </p:txBody>
            </p:sp>
          </p:grpSp>
        </p:grpSp>
        <p:sp>
          <p:nvSpPr>
            <p:cNvPr id="101383" name="Line 21"/>
            <p:cNvSpPr>
              <a:spLocks noChangeShapeType="1"/>
            </p:cNvSpPr>
            <p:nvPr/>
          </p:nvSpPr>
          <p:spPr bwMode="auto">
            <a:xfrm>
              <a:off x="1429" y="2614"/>
              <a:ext cx="0" cy="1406"/>
            </a:xfrm>
            <a:prstGeom prst="line">
              <a:avLst/>
            </a:prstGeom>
            <a:noFill/>
            <a:ln w="9525">
              <a:solidFill>
                <a:srgbClr val="D81F6E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1384" name="Line 22"/>
            <p:cNvSpPr>
              <a:spLocks noChangeShapeType="1"/>
            </p:cNvSpPr>
            <p:nvPr/>
          </p:nvSpPr>
          <p:spPr bwMode="auto">
            <a:xfrm>
              <a:off x="2381" y="2931"/>
              <a:ext cx="0" cy="10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ext Box 2"/>
          <p:cNvSpPr txBox="1">
            <a:spLocks noChangeArrowheads="1"/>
          </p:cNvSpPr>
          <p:nvPr/>
        </p:nvSpPr>
        <p:spPr bwMode="auto">
          <a:xfrm>
            <a:off x="2695575" y="44450"/>
            <a:ext cx="3705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Conclusion and Perspectives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102402" name="ZoneTexte 2"/>
          <p:cNvSpPr txBox="1">
            <a:spLocks noChangeArrowheads="1"/>
          </p:cNvSpPr>
          <p:nvPr/>
        </p:nvSpPr>
        <p:spPr bwMode="auto">
          <a:xfrm>
            <a:off x="539750" y="1125538"/>
            <a:ext cx="8243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The strong noise filtering, intrinsic to its coherent detection, gives CVQKD a strong advantage in DWDM context</a:t>
            </a:r>
          </a:p>
        </p:txBody>
      </p:sp>
      <p:sp>
        <p:nvSpPr>
          <p:cNvPr id="102404" name="ZoneTexte 2"/>
          <p:cNvSpPr txBox="1">
            <a:spLocks noChangeArrowheads="1"/>
          </p:cNvSpPr>
          <p:nvPr/>
        </p:nvSpPr>
        <p:spPr bwMode="auto">
          <a:xfrm>
            <a:off x="539750" y="2205038"/>
            <a:ext cx="8243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First demonstration of the coexistence, in the C band (DWDM),  </a:t>
            </a:r>
          </a:p>
          <a:p>
            <a:r>
              <a:rPr lang="fr-FR"/>
              <a:t>of QKD with realistic (several dB) classical channels </a:t>
            </a:r>
          </a:p>
        </p:txBody>
      </p:sp>
      <p:sp>
        <p:nvSpPr>
          <p:cNvPr id="102405" name="ZoneTexte 2"/>
          <p:cNvSpPr txBox="1">
            <a:spLocks noChangeArrowheads="1"/>
          </p:cNvSpPr>
          <p:nvPr/>
        </p:nvSpPr>
        <p:spPr bwMode="auto">
          <a:xfrm>
            <a:off x="611188" y="3500438"/>
            <a:ext cx="82438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Current measurements are compatible with 3 kbit/s at 25 km limited by system noise, not by Raman-induced noise.</a:t>
            </a:r>
          </a:p>
        </p:txBody>
      </p:sp>
      <p:sp>
        <p:nvSpPr>
          <p:cNvPr id="102406" name="ZoneTexte 2"/>
          <p:cNvSpPr txBox="1">
            <a:spLocks noChangeArrowheads="1"/>
          </p:cNvSpPr>
          <p:nvPr/>
        </p:nvSpPr>
        <p:spPr bwMode="auto">
          <a:xfrm>
            <a:off x="539750" y="4797425"/>
            <a:ext cx="824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 Expected limit around 50 km for 0 dBm.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/>
      <p:bldP spid="1024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20"/>
          <p:cNvSpPr txBox="1">
            <a:spLocks noChangeArrowheads="1"/>
          </p:cNvSpPr>
          <p:nvPr/>
        </p:nvSpPr>
        <p:spPr bwMode="auto">
          <a:xfrm>
            <a:off x="3203575" y="1125538"/>
            <a:ext cx="2162175" cy="650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Thank you</a:t>
            </a:r>
            <a:endParaRPr lang="it-IT" sz="3600"/>
          </a:p>
        </p:txBody>
      </p:sp>
      <p:pic>
        <p:nvPicPr>
          <p:cNvPr id="103445" name="Picture 21" descr="FirstQKDExperiment30c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2276475"/>
            <a:ext cx="575945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Line 22"/>
          <p:cNvSpPr>
            <a:spLocks noChangeShapeType="1"/>
          </p:cNvSpPr>
          <p:nvPr/>
        </p:nvSpPr>
        <p:spPr bwMode="auto">
          <a:xfrm>
            <a:off x="0" y="20605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ZoneTexte 1"/>
          <p:cNvSpPr txBox="1">
            <a:spLocks noChangeArrowheads="1"/>
          </p:cNvSpPr>
          <p:nvPr/>
        </p:nvSpPr>
        <p:spPr bwMode="auto">
          <a:xfrm>
            <a:off x="304800" y="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latin typeface="Arial Narrow" pitchFamily="34" charset="0"/>
              </a:rPr>
              <a:t>Motivations</a:t>
            </a:r>
          </a:p>
        </p:txBody>
      </p:sp>
      <p:sp>
        <p:nvSpPr>
          <p:cNvPr id="28674" name="ZoneTexte 2"/>
          <p:cNvSpPr txBox="1">
            <a:spLocks noChangeArrowheads="1"/>
          </p:cNvSpPr>
          <p:nvPr/>
        </p:nvSpPr>
        <p:spPr bwMode="auto">
          <a:xfrm>
            <a:off x="611188" y="1052513"/>
            <a:ext cx="81534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fr-FR">
                <a:latin typeface="Arial Narrow" pitchFamily="34" charset="0"/>
              </a:rPr>
              <a:t>QKD is a well understood part of quantum information</a:t>
            </a:r>
          </a:p>
          <a:p>
            <a:pPr>
              <a:spcAft>
                <a:spcPts val="600"/>
              </a:spcAft>
            </a:pPr>
            <a:r>
              <a:rPr lang="fr-FR">
                <a:latin typeface="Arial Narrow" pitchFamily="34" charset="0"/>
              </a:rPr>
              <a:t>… but not yet widely adopted  </a:t>
            </a:r>
          </a:p>
        </p:txBody>
      </p:sp>
      <p:sp>
        <p:nvSpPr>
          <p:cNvPr id="28675" name="Line 7"/>
          <p:cNvSpPr>
            <a:spLocks noChangeShapeType="1"/>
          </p:cNvSpPr>
          <p:nvPr/>
        </p:nvSpPr>
        <p:spPr bwMode="auto">
          <a:xfrm>
            <a:off x="2986088" y="2708275"/>
            <a:ext cx="4394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8684" name="ZoneTexte 12"/>
          <p:cNvSpPr txBox="1">
            <a:spLocks noChangeArrowheads="1"/>
          </p:cNvSpPr>
          <p:nvPr/>
        </p:nvSpPr>
        <p:spPr bwMode="auto">
          <a:xfrm>
            <a:off x="468313" y="55895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Arial Narrow" pitchFamily="34" charset="0"/>
              </a:rPr>
              <a:t>What does QKD need to become a successfull industrial technology ?</a:t>
            </a:r>
          </a:p>
        </p:txBody>
      </p:sp>
      <p:pic>
        <p:nvPicPr>
          <p:cNvPr id="28677" name="Picture 15" descr="FirstQKDExperiment30c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060575"/>
            <a:ext cx="25209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6" descr="Copia di FirstQKDExperiment30c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8675" y="2060575"/>
            <a:ext cx="777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1239838" y="3376613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  <a:endParaRPr lang="it-IT"/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7145338" y="335756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</a:t>
            </a:r>
            <a:endParaRPr lang="it-IT"/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684213" y="3716338"/>
            <a:ext cx="7796212" cy="1512887"/>
            <a:chOff x="476" y="2205"/>
            <a:chExt cx="4911" cy="953"/>
          </a:xfrm>
        </p:grpSpPr>
        <p:pic>
          <p:nvPicPr>
            <p:cNvPr id="28682" name="Picture 4" descr="Tracks_and_Mountai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6" y="2251"/>
              <a:ext cx="1225" cy="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3" name="Picture 5" descr="will-work-for-food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04" y="2251"/>
              <a:ext cx="783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6" descr="hom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72" y="2205"/>
              <a:ext cx="1134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04800" y="762000"/>
            <a:ext cx="77724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fr-FR">
                <a:latin typeface="Arial Narrow" pitchFamily="34" charset="0"/>
              </a:rPr>
              <a:t>- Performance (Rate, Distance) </a:t>
            </a:r>
          </a:p>
          <a:p>
            <a:pPr>
              <a:spcAft>
                <a:spcPts val="1200"/>
              </a:spcAft>
              <a:buFontTx/>
              <a:buChar char="-"/>
            </a:pPr>
            <a:r>
              <a:rPr lang="fr-FR">
                <a:latin typeface="Arial Narrow" pitchFamily="34" charset="0"/>
              </a:rPr>
              <a:t> Practical Security (Side-channel countermeasures)</a:t>
            </a:r>
          </a:p>
          <a:p>
            <a:pPr>
              <a:spcAft>
                <a:spcPts val="1200"/>
              </a:spcAft>
              <a:buFontTx/>
              <a:buChar char="-"/>
            </a:pPr>
            <a:r>
              <a:rPr lang="fr-FR">
                <a:latin typeface="Arial Narrow" pitchFamily="34" charset="0"/>
              </a:rPr>
              <a:t> Integration in existing infrastructures</a:t>
            </a:r>
          </a:p>
        </p:txBody>
      </p:sp>
      <p:sp>
        <p:nvSpPr>
          <p:cNvPr id="29698" name="ZoneTexte 2"/>
          <p:cNvSpPr txBox="1">
            <a:spLocks noChangeArrowheads="1"/>
          </p:cNvSpPr>
          <p:nvPr/>
        </p:nvSpPr>
        <p:spPr bwMode="auto">
          <a:xfrm>
            <a:off x="2147888" y="76200"/>
            <a:ext cx="4938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0000"/>
                </a:solidFill>
                <a:latin typeface="Arial Narrow" pitchFamily="34" charset="0"/>
              </a:rPr>
              <a:t>Main challenges for QKD development</a:t>
            </a:r>
          </a:p>
        </p:txBody>
      </p:sp>
      <p:graphicFrame>
        <p:nvGraphicFramePr>
          <p:cNvPr id="4" name="Graphique 3"/>
          <p:cNvGraphicFramePr/>
          <p:nvPr/>
        </p:nvGraphicFramePr>
        <p:xfrm>
          <a:off x="4572000" y="25146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700" name="ZoneTexte 4"/>
          <p:cNvSpPr txBox="1">
            <a:spLocks noChangeArrowheads="1"/>
          </p:cNvSpPr>
          <p:nvPr/>
        </p:nvSpPr>
        <p:spPr bwMode="auto">
          <a:xfrm>
            <a:off x="539750" y="6092825"/>
            <a:ext cx="715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D61619"/>
                </a:solidFill>
                <a:latin typeface="Arial Narrow" pitchFamily="34" charset="0"/>
              </a:rPr>
              <a:t>Fiber can be the highest operational  cost in QKD  network</a:t>
            </a:r>
            <a:endParaRPr lang="fr-FR"/>
          </a:p>
        </p:txBody>
      </p:sp>
      <p:sp>
        <p:nvSpPr>
          <p:cNvPr id="29701" name="ZoneTexte 5"/>
          <p:cNvSpPr txBox="1">
            <a:spLocks noChangeArrowheads="1"/>
          </p:cNvSpPr>
          <p:nvPr/>
        </p:nvSpPr>
        <p:spPr bwMode="auto">
          <a:xfrm>
            <a:off x="457200" y="3276600"/>
            <a:ext cx="37338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i="1">
                <a:latin typeface="Arial Narrow" pitchFamily="34" charset="0"/>
              </a:rPr>
              <a:t>Example : </a:t>
            </a:r>
          </a:p>
          <a:p>
            <a:r>
              <a:rPr lang="fr-FR" sz="2000" i="1">
                <a:latin typeface="Arial Narrow" pitchFamily="34" charset="0"/>
              </a:rPr>
              <a:t>QKD Link (75 k$) deployed on a leased dark fiber (2000 $/ km / year)</a:t>
            </a:r>
          </a:p>
          <a:p>
            <a:endParaRPr lang="fr-FR" sz="800" i="1">
              <a:latin typeface="Arial Narrow" pitchFamily="34" charset="0"/>
            </a:endParaRPr>
          </a:p>
          <a:p>
            <a:r>
              <a:rPr lang="fr-FR" sz="2000" i="1">
                <a:latin typeface="Arial Narrow" pitchFamily="34" charset="0"/>
              </a:rPr>
              <a:t>Cost balance from 1 to 5 years</a:t>
            </a:r>
            <a:endParaRPr lang="fr-FR" sz="2000" i="1"/>
          </a:p>
        </p:txBody>
      </p:sp>
      <p:sp>
        <p:nvSpPr>
          <p:cNvPr id="29702" name="ZoneTexte 6"/>
          <p:cNvSpPr txBox="1">
            <a:spLocks noChangeArrowheads="1"/>
          </p:cNvSpPr>
          <p:nvPr/>
        </p:nvSpPr>
        <p:spPr bwMode="auto">
          <a:xfrm>
            <a:off x="250825" y="2349500"/>
            <a:ext cx="419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8000"/>
                </a:solidFill>
                <a:latin typeface="Arial Narrow" pitchFamily="34" charset="0"/>
              </a:rPr>
              <a:t>+ Cost: transversal figure of merit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/>
      <p:bldP spid="29700" grpId="0"/>
      <p:bldP spid="29701" grpId="0"/>
      <p:bldP spid="297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ZoneTexte 1"/>
          <p:cNvSpPr txBox="1">
            <a:spLocks noChangeArrowheads="1"/>
          </p:cNvSpPr>
          <p:nvPr/>
        </p:nvSpPr>
        <p:spPr bwMode="auto">
          <a:xfrm>
            <a:off x="1295400" y="76200"/>
            <a:ext cx="7215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b="1">
                <a:latin typeface="Arial Narrow" pitchFamily="34" charset="0"/>
              </a:rPr>
              <a:t>Sharing the fiber: Wavelength Division Multiplexing (WDM)</a:t>
            </a:r>
          </a:p>
        </p:txBody>
      </p:sp>
      <p:sp>
        <p:nvSpPr>
          <p:cNvPr id="30722" name="ZoneTexte 2"/>
          <p:cNvSpPr txBox="1">
            <a:spLocks noChangeArrowheads="1"/>
          </p:cNvSpPr>
          <p:nvPr/>
        </p:nvSpPr>
        <p:spPr bwMode="auto">
          <a:xfrm>
            <a:off x="468313" y="1268413"/>
            <a:ext cx="2514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i="1">
                <a:latin typeface="Arial Narrow" pitchFamily="34" charset="0"/>
              </a:rPr>
              <a:t>Multiplexing several optical channels in the same fiber </a:t>
            </a:r>
          </a:p>
        </p:txBody>
      </p:sp>
      <p:sp>
        <p:nvSpPr>
          <p:cNvPr id="30724" name="ZoneTexte 4"/>
          <p:cNvSpPr txBox="1">
            <a:spLocks noChangeArrowheads="1"/>
          </p:cNvSpPr>
          <p:nvPr/>
        </p:nvSpPr>
        <p:spPr bwMode="auto">
          <a:xfrm>
            <a:off x="179388" y="6167438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 i="1">
                <a:solidFill>
                  <a:srgbClr val="2D2DB9"/>
                </a:solidFill>
                <a:latin typeface="Arial Narrow" pitchFamily="34" charset="0"/>
              </a:rPr>
              <a:t>What about QKD in WDM network?</a:t>
            </a:r>
          </a:p>
        </p:txBody>
      </p:sp>
      <p:pic>
        <p:nvPicPr>
          <p:cNvPr id="2" name="Picture 8" descr="1-tdm-i-wd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0" y="1052513"/>
            <a:ext cx="6381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59" name="Group 39"/>
          <p:cNvGrpSpPr>
            <a:grpSpLocks/>
          </p:cNvGrpSpPr>
          <p:nvPr/>
        </p:nvGrpSpPr>
        <p:grpSpPr bwMode="auto">
          <a:xfrm>
            <a:off x="890588" y="3068638"/>
            <a:ext cx="7210425" cy="2457450"/>
            <a:chOff x="249" y="2115"/>
            <a:chExt cx="4542" cy="1548"/>
          </a:xfrm>
        </p:grpSpPr>
        <p:pic>
          <p:nvPicPr>
            <p:cNvPr id="30726" name="Picture 34" descr="product_data_sheet0900aecd806a1c36-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" y="2115"/>
              <a:ext cx="3180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7" name="Text Box 50"/>
            <p:cNvSpPr txBox="1">
              <a:spLocks noChangeArrowheads="1"/>
            </p:cNvSpPr>
            <p:nvPr/>
          </p:nvSpPr>
          <p:spPr bwMode="auto">
            <a:xfrm>
              <a:off x="3515" y="2115"/>
              <a:ext cx="12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endParaRPr lang="en-US" sz="1800"/>
            </a:p>
            <a:p>
              <a:pPr marL="457200" indent="-457200">
                <a:buFontTx/>
                <a:buChar char="•"/>
              </a:pPr>
              <a:r>
                <a:rPr lang="en-US" sz="1800"/>
                <a:t>0.2nm – 0.8nm</a:t>
              </a:r>
            </a:p>
            <a:p>
              <a:pPr marL="457200" indent="-457200">
                <a:buFontTx/>
                <a:buChar char="•"/>
              </a:pPr>
              <a:r>
                <a:rPr lang="en-US" sz="1800"/>
                <a:t>300 ch</a:t>
              </a:r>
              <a:endParaRPr lang="it-IT" sz="1800"/>
            </a:p>
          </p:txBody>
        </p:sp>
        <p:sp>
          <p:nvSpPr>
            <p:cNvPr id="30728" name="Text Box 50"/>
            <p:cNvSpPr txBox="1">
              <a:spLocks noChangeArrowheads="1"/>
            </p:cNvSpPr>
            <p:nvPr/>
          </p:nvSpPr>
          <p:spPr bwMode="auto">
            <a:xfrm>
              <a:off x="3515" y="2808"/>
              <a:ext cx="84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endParaRPr lang="en-US" sz="1800"/>
            </a:p>
            <a:p>
              <a:pPr marL="457200" indent="-457200">
                <a:buFontTx/>
                <a:buChar char="•"/>
              </a:pPr>
              <a:r>
                <a:rPr lang="en-US" sz="1800"/>
                <a:t>20nm</a:t>
              </a:r>
            </a:p>
            <a:p>
              <a:pPr marL="457200" indent="-457200">
                <a:buFontTx/>
                <a:buChar char="•"/>
              </a:pPr>
              <a:r>
                <a:rPr lang="en-US" sz="1800"/>
                <a:t>8-16 ch</a:t>
              </a:r>
              <a:endParaRPr lang="it-IT" sz="18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2" name="Rectangle 7"/>
          <p:cNvSpPr>
            <a:spLocks noChangeArrowheads="1"/>
          </p:cNvSpPr>
          <p:nvPr/>
        </p:nvSpPr>
        <p:spPr bwMode="auto">
          <a:xfrm>
            <a:off x="539750" y="2060575"/>
            <a:ext cx="1008063" cy="4318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Alice</a:t>
            </a:r>
            <a:endParaRPr lang="it-IT">
              <a:latin typeface="Arial Narrow" pitchFamily="34" charset="0"/>
            </a:endParaRPr>
          </a:p>
        </p:txBody>
      </p:sp>
      <p:sp>
        <p:nvSpPr>
          <p:cNvPr id="90123" name="Rectangle 8"/>
          <p:cNvSpPr>
            <a:spLocks noChangeArrowheads="1"/>
          </p:cNvSpPr>
          <p:nvPr/>
        </p:nvSpPr>
        <p:spPr bwMode="auto">
          <a:xfrm>
            <a:off x="6985000" y="1989138"/>
            <a:ext cx="1008063" cy="4318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Bob</a:t>
            </a:r>
            <a:endParaRPr lang="it-IT">
              <a:latin typeface="Arial Narrow" pitchFamily="34" charset="0"/>
            </a:endParaRPr>
          </a:p>
        </p:txBody>
      </p:sp>
      <p:cxnSp>
        <p:nvCxnSpPr>
          <p:cNvPr id="90124" name="AutoShape 11"/>
          <p:cNvCxnSpPr>
            <a:cxnSpLocks noChangeShapeType="1"/>
          </p:cNvCxnSpPr>
          <p:nvPr/>
        </p:nvCxnSpPr>
        <p:spPr bwMode="auto">
          <a:xfrm flipV="1">
            <a:off x="2627313" y="1720850"/>
            <a:ext cx="33512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5" name="Line 18"/>
          <p:cNvSpPr>
            <a:spLocks noChangeShapeType="1"/>
          </p:cNvSpPr>
          <p:nvPr/>
        </p:nvSpPr>
        <p:spPr bwMode="auto">
          <a:xfrm>
            <a:off x="6372225" y="14668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0126" name="Line 20"/>
          <p:cNvSpPr>
            <a:spLocks noChangeShapeType="1"/>
          </p:cNvSpPr>
          <p:nvPr/>
        </p:nvSpPr>
        <p:spPr bwMode="auto">
          <a:xfrm>
            <a:off x="1547813" y="22050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0127" name="Line 21"/>
          <p:cNvSpPr>
            <a:spLocks noChangeShapeType="1"/>
          </p:cNvSpPr>
          <p:nvPr/>
        </p:nvSpPr>
        <p:spPr bwMode="auto">
          <a:xfrm>
            <a:off x="6337300" y="21336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0128" name="Text Box 22"/>
          <p:cNvSpPr txBox="1">
            <a:spLocks noChangeArrowheads="1"/>
          </p:cNvSpPr>
          <p:nvPr/>
        </p:nvSpPr>
        <p:spPr bwMode="auto">
          <a:xfrm>
            <a:off x="0" y="890588"/>
            <a:ext cx="12684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Classical </a:t>
            </a:r>
          </a:p>
          <a:p>
            <a:r>
              <a:rPr lang="en-US">
                <a:latin typeface="Arial Narrow" pitchFamily="34" charset="0"/>
              </a:rPr>
              <a:t>channel </a:t>
            </a:r>
            <a:endParaRPr lang="it-IT">
              <a:latin typeface="Arial Narrow" pitchFamily="34" charset="0"/>
            </a:endParaRPr>
          </a:p>
        </p:txBody>
      </p:sp>
      <p:sp>
        <p:nvSpPr>
          <p:cNvPr id="90129" name="Oval 24"/>
          <p:cNvSpPr>
            <a:spLocks noChangeArrowheads="1"/>
          </p:cNvSpPr>
          <p:nvPr/>
        </p:nvSpPr>
        <p:spPr bwMode="auto">
          <a:xfrm>
            <a:off x="3995738" y="1249363"/>
            <a:ext cx="468312" cy="5064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Arial Narrow" pitchFamily="34" charset="0"/>
            </a:endParaRPr>
          </a:p>
        </p:txBody>
      </p:sp>
      <p:sp>
        <p:nvSpPr>
          <p:cNvPr id="90130" name="Oval 25"/>
          <p:cNvSpPr>
            <a:spLocks noChangeArrowheads="1"/>
          </p:cNvSpPr>
          <p:nvPr/>
        </p:nvSpPr>
        <p:spPr bwMode="auto">
          <a:xfrm>
            <a:off x="4032250" y="1466850"/>
            <a:ext cx="39528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Arial Narrow" pitchFamily="34" charset="0"/>
            </a:endParaRPr>
          </a:p>
        </p:txBody>
      </p:sp>
      <p:sp>
        <p:nvSpPr>
          <p:cNvPr id="90131" name="Line 13"/>
          <p:cNvSpPr>
            <a:spLocks noChangeShapeType="1"/>
          </p:cNvSpPr>
          <p:nvPr/>
        </p:nvSpPr>
        <p:spPr bwMode="auto">
          <a:xfrm flipV="1">
            <a:off x="1152525" y="1411288"/>
            <a:ext cx="3952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0132" name="Line 30"/>
          <p:cNvSpPr>
            <a:spLocks noChangeShapeType="1"/>
          </p:cNvSpPr>
          <p:nvPr/>
        </p:nvSpPr>
        <p:spPr bwMode="auto">
          <a:xfrm>
            <a:off x="1908175" y="14112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0133" name="AutoShape 29"/>
          <p:cNvSpPr>
            <a:spLocks noChangeArrowheads="1"/>
          </p:cNvSpPr>
          <p:nvPr/>
        </p:nvSpPr>
        <p:spPr bwMode="auto">
          <a:xfrm rot="5400000">
            <a:off x="1547813" y="1196975"/>
            <a:ext cx="431800" cy="4318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fr-FR">
              <a:latin typeface="Arial Narrow" pitchFamily="34" charset="0"/>
            </a:endParaRPr>
          </a:p>
        </p:txBody>
      </p:sp>
      <p:sp>
        <p:nvSpPr>
          <p:cNvPr id="90134" name="Text Box 37"/>
          <p:cNvSpPr txBox="1">
            <a:spLocks noChangeArrowheads="1"/>
          </p:cNvSpPr>
          <p:nvPr/>
        </p:nvSpPr>
        <p:spPr bwMode="auto">
          <a:xfrm>
            <a:off x="1476375" y="906463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EDFA</a:t>
            </a:r>
            <a:endParaRPr lang="it-IT" sz="1400">
              <a:latin typeface="Arial Narrow" pitchFamily="34" charset="0"/>
            </a:endParaRP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916238" y="1825625"/>
          <a:ext cx="8763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Equation" r:id="rId3" imgW="7315200" imgH="3860800" progId="Equation.3">
                  <p:embed/>
                </p:oleObj>
              </mc:Choice>
              <mc:Fallback>
                <p:oleObj name="Equation" r:id="rId3" imgW="7315200" imgH="3860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25625"/>
                        <a:ext cx="8763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2916238" y="1125538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5" imgW="7315200" imgH="3657600" progId="Equation.3">
                  <p:embed/>
                </p:oleObj>
              </mc:Choice>
              <mc:Fallback>
                <p:oleObj name="Equation" r:id="rId5" imgW="7315200" imgH="3657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25538"/>
                        <a:ext cx="8763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443663" y="2833688"/>
          <a:ext cx="1993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7" imgW="7315200" imgH="1778000" progId="Equation.3">
                  <p:embed/>
                </p:oleObj>
              </mc:Choice>
              <mc:Fallback>
                <p:oleObj name="Equation" r:id="rId7" imgW="7315200" imgH="1778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833688"/>
                        <a:ext cx="19939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6804025" y="968375"/>
          <a:ext cx="1152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Equation" r:id="rId9" imgW="7315200" imgH="2806700" progId="Equation.3">
                  <p:embed/>
                </p:oleObj>
              </mc:Choice>
              <mc:Fallback>
                <p:oleObj name="Equation" r:id="rId9" imgW="7315200" imgH="2806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968375"/>
                        <a:ext cx="11525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55650" y="3194050"/>
          <a:ext cx="33797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11" imgW="7315200" imgH="1054100" progId="Equation.3">
                  <p:embed/>
                </p:oleObj>
              </mc:Choice>
              <mc:Fallback>
                <p:oleObj name="Equation" r:id="rId11" imgW="7315200" imgH="1054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94050"/>
                        <a:ext cx="33797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Text Box 47"/>
          <p:cNvSpPr txBox="1">
            <a:spLocks noChangeArrowheads="1"/>
          </p:cNvSpPr>
          <p:nvPr/>
        </p:nvSpPr>
        <p:spPr bwMode="auto">
          <a:xfrm>
            <a:off x="2525713" y="19050"/>
            <a:ext cx="4560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Main noise sources in WDM context</a:t>
            </a:r>
            <a:endParaRPr lang="it-IT" b="1">
              <a:latin typeface="Arial Narrow" pitchFamily="34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55650" y="3860800"/>
            <a:ext cx="7621588" cy="584200"/>
            <a:chOff x="476" y="2432"/>
            <a:chExt cx="4801" cy="368"/>
          </a:xfrm>
        </p:grpSpPr>
        <p:graphicFrame>
          <p:nvGraphicFramePr>
            <p:cNvPr id="90121" name="Object 9"/>
            <p:cNvGraphicFramePr>
              <a:graphicFrameLocks noChangeAspect="1"/>
            </p:cNvGraphicFramePr>
            <p:nvPr/>
          </p:nvGraphicFramePr>
          <p:xfrm>
            <a:off x="476" y="2432"/>
            <a:ext cx="210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8" name="Equation" r:id="rId13" imgW="7315200" imgH="1282700" progId="Equation.3">
                    <p:embed/>
                  </p:oleObj>
                </mc:Choice>
                <mc:Fallback>
                  <p:oleObj name="Equation" r:id="rId13" imgW="7315200" imgH="12827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432"/>
                          <a:ext cx="2102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50" name="Text Box 28"/>
            <p:cNvSpPr txBox="1">
              <a:spLocks noChangeArrowheads="1"/>
            </p:cNvSpPr>
            <p:nvPr/>
          </p:nvSpPr>
          <p:spPr bwMode="auto">
            <a:xfrm>
              <a:off x="2892" y="2523"/>
              <a:ext cx="238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 Narrow" pitchFamily="34" charset="0"/>
                </a:rPr>
                <a:t>Due to finite channel isolation in  WDM modules </a:t>
              </a:r>
              <a:endParaRPr lang="it-IT" sz="1600">
                <a:latin typeface="Arial Narrow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11150" y="4581525"/>
            <a:ext cx="8110538" cy="608013"/>
            <a:chOff x="196" y="2886"/>
            <a:chExt cx="5109" cy="383"/>
          </a:xfrm>
        </p:grpSpPr>
        <p:graphicFrame>
          <p:nvGraphicFramePr>
            <p:cNvPr id="90120" name="Object 8"/>
            <p:cNvGraphicFramePr>
              <a:graphicFrameLocks noChangeAspect="1"/>
            </p:cNvGraphicFramePr>
            <p:nvPr/>
          </p:nvGraphicFramePr>
          <p:xfrm>
            <a:off x="196" y="2931"/>
            <a:ext cx="291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9" name="Equation" r:id="rId15" imgW="7315200" imgH="850900" progId="Equation.3">
                    <p:embed/>
                  </p:oleObj>
                </mc:Choice>
                <mc:Fallback>
                  <p:oleObj name="Equation" r:id="rId15" imgW="7315200" imgH="8509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" y="2931"/>
                          <a:ext cx="2916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9" name="Text Box 29"/>
            <p:cNvSpPr txBox="1">
              <a:spLocks noChangeArrowheads="1"/>
            </p:cNvSpPr>
            <p:nvPr/>
          </p:nvSpPr>
          <p:spPr bwMode="auto">
            <a:xfrm>
              <a:off x="3127" y="2886"/>
              <a:ext cx="217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 Narrow" pitchFamily="34" charset="0"/>
                </a:rPr>
                <a:t>Spontaneous emission at  L</a:t>
              </a:r>
              <a:r>
                <a:rPr lang="en-US" sz="1400">
                  <a:latin typeface="Arial Narrow" pitchFamily="34" charset="0"/>
                </a:rPr>
                <a:t>q  </a:t>
              </a:r>
              <a:r>
                <a:rPr lang="en-US" sz="1600">
                  <a:latin typeface="Arial Narrow" pitchFamily="34" charset="0"/>
                </a:rPr>
                <a:t>from EDFA, or</a:t>
              </a:r>
            </a:p>
            <a:p>
              <a:r>
                <a:rPr lang="en-US" sz="1600">
                  <a:latin typeface="Arial Narrow" pitchFamily="34" charset="0"/>
                </a:rPr>
                <a:t>Background emission from classical laser</a:t>
              </a:r>
              <a:endParaRPr lang="it-IT" sz="1600">
                <a:latin typeface="Arial Narrow" pitchFamily="34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27000" y="5445125"/>
            <a:ext cx="7483475" cy="608013"/>
            <a:chOff x="80" y="3430"/>
            <a:chExt cx="4714" cy="383"/>
          </a:xfrm>
        </p:grpSpPr>
        <p:graphicFrame>
          <p:nvGraphicFramePr>
            <p:cNvPr id="90119" name="Object 7"/>
            <p:cNvGraphicFramePr>
              <a:graphicFrameLocks noChangeAspect="1"/>
            </p:cNvGraphicFramePr>
            <p:nvPr/>
          </p:nvGraphicFramePr>
          <p:xfrm>
            <a:off x="80" y="3475"/>
            <a:ext cx="328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0" name="Equation" r:id="rId17" imgW="7315200" imgH="749300" progId="Equation.3">
                    <p:embed/>
                  </p:oleObj>
                </mc:Choice>
                <mc:Fallback>
                  <p:oleObj name="Equation" r:id="rId17" imgW="7315200" imgH="7493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" y="3475"/>
                          <a:ext cx="3285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8" name="Text Box 30"/>
            <p:cNvSpPr txBox="1">
              <a:spLocks noChangeArrowheads="1"/>
            </p:cNvSpPr>
            <p:nvPr/>
          </p:nvSpPr>
          <p:spPr bwMode="auto">
            <a:xfrm>
              <a:off x="3424" y="3430"/>
              <a:ext cx="137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 Narrow" pitchFamily="34" charset="0"/>
                </a:rPr>
                <a:t>Inelastic scattering due to </a:t>
              </a:r>
            </a:p>
            <a:p>
              <a:r>
                <a:rPr lang="en-US" sz="1600">
                  <a:latin typeface="Arial Narrow" pitchFamily="34" charset="0"/>
                </a:rPr>
                <a:t>nonlinearity of optical fiber </a:t>
              </a:r>
              <a:endParaRPr lang="it-IT" sz="1600">
                <a:latin typeface="Arial Narrow" pitchFamily="34" charset="0"/>
              </a:endParaRPr>
            </a:p>
          </p:txBody>
        </p:sp>
      </p:grp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755650" y="6381750"/>
            <a:ext cx="4924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Other noise sources: Four Wave Mixing and Rayleigh scattering</a:t>
            </a:r>
            <a:endParaRPr lang="it-IT" sz="1600">
              <a:latin typeface="Arial Narrow" pitchFamily="34" charset="0"/>
            </a:endParaRPr>
          </a:p>
        </p:txBody>
      </p:sp>
      <p:sp>
        <p:nvSpPr>
          <p:cNvPr id="90140" name="Text Box 33"/>
          <p:cNvSpPr txBox="1">
            <a:spLocks noChangeArrowheads="1"/>
          </p:cNvSpPr>
          <p:nvPr/>
        </p:nvSpPr>
        <p:spPr bwMode="auto">
          <a:xfrm>
            <a:off x="2195513" y="2420938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 Narrow" pitchFamily="34" charset="0"/>
              </a:rPr>
              <a:t>MUX</a:t>
            </a:r>
            <a:endParaRPr lang="it-IT" sz="1600" b="1">
              <a:latin typeface="Arial Narrow" pitchFamily="34" charset="0"/>
            </a:endParaRPr>
          </a:p>
        </p:txBody>
      </p:sp>
      <p:sp>
        <p:nvSpPr>
          <p:cNvPr id="90141" name="Text Box 34"/>
          <p:cNvSpPr txBox="1">
            <a:spLocks noChangeArrowheads="1"/>
          </p:cNvSpPr>
          <p:nvPr/>
        </p:nvSpPr>
        <p:spPr bwMode="auto">
          <a:xfrm>
            <a:off x="5697538" y="2349500"/>
            <a:ext cx="674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 Narrow" pitchFamily="34" charset="0"/>
              </a:rPr>
              <a:t>DMUX</a:t>
            </a:r>
            <a:endParaRPr lang="it-IT" sz="1600" b="1">
              <a:latin typeface="Arial Narrow" pitchFamily="34" charset="0"/>
            </a:endParaRPr>
          </a:p>
        </p:txBody>
      </p:sp>
      <p:grpSp>
        <p:nvGrpSpPr>
          <p:cNvPr id="90142" name="AutoShape 7"/>
          <p:cNvGrpSpPr>
            <a:grpSpLocks/>
          </p:cNvGrpSpPr>
          <p:nvPr/>
        </p:nvGrpSpPr>
        <p:grpSpPr bwMode="auto">
          <a:xfrm>
            <a:off x="2195513" y="1125538"/>
            <a:ext cx="431800" cy="1331912"/>
            <a:chOff x="2700528" y="3883152"/>
            <a:chExt cx="384048" cy="1115568"/>
          </a:xfrm>
        </p:grpSpPr>
        <p:pic>
          <p:nvPicPr>
            <p:cNvPr id="90146" name="AutoShape 7"/>
            <p:cNvPicPr>
              <a:picLocks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2700528" y="3883152"/>
              <a:ext cx="384048" cy="1115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47" name="Text Box 41"/>
            <p:cNvSpPr txBox="1">
              <a:spLocks noChangeArrowheads="1"/>
            </p:cNvSpPr>
            <p:nvPr/>
          </p:nvSpPr>
          <p:spPr bwMode="auto">
            <a:xfrm rot="-5400000">
              <a:off x="2579188" y="4333871"/>
              <a:ext cx="631236" cy="21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fr-FR"/>
            </a:p>
          </p:txBody>
        </p:sp>
      </p:grpSp>
      <p:grpSp>
        <p:nvGrpSpPr>
          <p:cNvPr id="90143" name="AutoShape 7"/>
          <p:cNvGrpSpPr>
            <a:grpSpLocks/>
          </p:cNvGrpSpPr>
          <p:nvPr/>
        </p:nvGrpSpPr>
        <p:grpSpPr bwMode="auto">
          <a:xfrm>
            <a:off x="5940425" y="1125538"/>
            <a:ext cx="455613" cy="1258887"/>
            <a:chOff x="6083808" y="3523488"/>
            <a:chExt cx="384048" cy="1115568"/>
          </a:xfrm>
        </p:grpSpPr>
        <p:pic>
          <p:nvPicPr>
            <p:cNvPr id="90144" name="AutoShape 7"/>
            <p:cNvPicPr>
              <a:picLocks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6083808" y="3523488"/>
              <a:ext cx="384048" cy="1115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45" name="Text Box 44"/>
            <p:cNvSpPr txBox="1">
              <a:spLocks noChangeArrowheads="1"/>
            </p:cNvSpPr>
            <p:nvPr/>
          </p:nvSpPr>
          <p:spPr bwMode="auto">
            <a:xfrm rot="5400000">
              <a:off x="5962151" y="3975096"/>
              <a:ext cx="631236" cy="21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8" name="Group 10"/>
          <p:cNvGrpSpPr>
            <a:grpSpLocks/>
          </p:cNvGrpSpPr>
          <p:nvPr/>
        </p:nvGrpSpPr>
        <p:grpSpPr bwMode="auto">
          <a:xfrm>
            <a:off x="0" y="914400"/>
            <a:ext cx="5780088" cy="4267200"/>
            <a:chOff x="0" y="576"/>
            <a:chExt cx="3641" cy="2688"/>
          </a:xfrm>
        </p:grpSpPr>
        <p:pic>
          <p:nvPicPr>
            <p:cNvPr id="94215" name="Picture 6" descr="Noise_Photon_number_Per_ns_0dB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689"/>
              <a:ext cx="3641" cy="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16" name="Text Box 10"/>
            <p:cNvSpPr txBox="1">
              <a:spLocks noChangeArrowheads="1"/>
            </p:cNvSpPr>
            <p:nvPr/>
          </p:nvSpPr>
          <p:spPr bwMode="auto">
            <a:xfrm>
              <a:off x="247" y="576"/>
              <a:ext cx="3349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600" b="1">
                  <a:latin typeface="Arial Narrow" pitchFamily="34" charset="0"/>
                  <a:sym typeface="Wingdings" pitchFamily="2" charset="2"/>
                </a:rPr>
                <a:t>Number of photons per ns detection window received by single photon detector (after DEMUX 100 GHz)</a:t>
              </a:r>
            </a:p>
            <a:p>
              <a:pPr algn="ctr"/>
              <a:endParaRPr lang="it-IT" sz="1600">
                <a:latin typeface="Arial Narrow" pitchFamily="34" charset="0"/>
              </a:endParaRPr>
            </a:p>
          </p:txBody>
        </p:sp>
      </p:grpSp>
      <p:sp>
        <p:nvSpPr>
          <p:cNvPr id="94210" name="Text Box 47"/>
          <p:cNvSpPr txBox="1">
            <a:spLocks noChangeArrowheads="1"/>
          </p:cNvSpPr>
          <p:nvPr/>
        </p:nvSpPr>
        <p:spPr bwMode="auto">
          <a:xfrm>
            <a:off x="1905000" y="76200"/>
            <a:ext cx="6083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Typical amount of noise photons in WDM context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292725" y="5589588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fr-FR" sz="2000" b="1">
                <a:solidFill>
                  <a:srgbClr val="D61619"/>
                </a:solidFill>
                <a:latin typeface="Arial Narrow" pitchFamily="34" charset="0"/>
                <a:sym typeface="Wingdings" pitchFamily="2" charset="2"/>
              </a:rPr>
              <a:t> </a:t>
            </a:r>
            <a:r>
              <a:rPr lang="fr-FR" b="1">
                <a:solidFill>
                  <a:srgbClr val="D61619"/>
                </a:solidFill>
                <a:latin typeface="Arial Narrow" pitchFamily="34" charset="0"/>
                <a:sym typeface="Wingdings" pitchFamily="2" charset="2"/>
              </a:rPr>
              <a:t>QKD impossible?</a:t>
            </a:r>
            <a:endParaRPr lang="it-IT" sz="2000" b="1">
              <a:solidFill>
                <a:srgbClr val="D61619"/>
              </a:solidFill>
              <a:latin typeface="Arial Narrow" pitchFamily="34" charset="0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55650" y="5516563"/>
            <a:ext cx="4425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With 1 mW launch power</a:t>
            </a:r>
          </a:p>
          <a:p>
            <a:r>
              <a:rPr lang="en-US">
                <a:latin typeface="Arial Narrow" pitchFamily="34" charset="0"/>
                <a:sym typeface="Wingdings" pitchFamily="2" charset="2"/>
              </a:rPr>
              <a:t> </a:t>
            </a:r>
            <a:r>
              <a:rPr lang="en-US">
                <a:latin typeface="Arial Narrow" pitchFamily="34" charset="0"/>
              </a:rPr>
              <a:t>~0.3 photons/ns</a:t>
            </a:r>
            <a:endParaRPr lang="it-IT">
              <a:latin typeface="Arial Narrow" pitchFamily="34" charset="0"/>
            </a:endParaRPr>
          </a:p>
        </p:txBody>
      </p:sp>
      <p:sp>
        <p:nvSpPr>
          <p:cNvPr id="94213" name="ZoneTexte 4"/>
          <p:cNvSpPr txBox="1">
            <a:spLocks noChangeArrowheads="1"/>
          </p:cNvSpPr>
          <p:nvPr/>
        </p:nvSpPr>
        <p:spPr bwMode="auto">
          <a:xfrm>
            <a:off x="5364163" y="1484313"/>
            <a:ext cx="34274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>
                <a:latin typeface="Arial Narrow" pitchFamily="34" charset="0"/>
              </a:rPr>
              <a:t>Consider:</a:t>
            </a:r>
          </a:p>
          <a:p>
            <a:r>
              <a:rPr lang="fr-FR" sz="1800">
                <a:latin typeface="Arial Narrow" pitchFamily="34" charset="0"/>
              </a:rPr>
              <a:t>0 dBm (1 mW) classical channel power</a:t>
            </a:r>
          </a:p>
          <a:p>
            <a:r>
              <a:rPr lang="fr-FR" sz="1800">
                <a:latin typeface="Arial Narrow" pitchFamily="34" charset="0"/>
              </a:rPr>
              <a:t>100 GHz spacing (DWDM)</a:t>
            </a:r>
          </a:p>
          <a:p>
            <a:r>
              <a:rPr lang="fr-FR" sz="1800">
                <a:latin typeface="Arial Narrow" pitchFamily="34" charset="0"/>
              </a:rPr>
              <a:t>-80dB of isolation between channels</a:t>
            </a:r>
          </a:p>
          <a:p>
            <a:r>
              <a:rPr lang="fr-FR" sz="1800">
                <a:latin typeface="Arial Narrow" pitchFamily="34" charset="0"/>
              </a:rPr>
              <a:t>Insertion loss  -0.5dB</a:t>
            </a:r>
          </a:p>
          <a:p>
            <a:endParaRPr lang="fr-FR" sz="1800">
              <a:latin typeface="Arial Narrow" pitchFamily="34" charset="0"/>
            </a:endParaRPr>
          </a:p>
        </p:txBody>
      </p:sp>
      <p:sp>
        <p:nvSpPr>
          <p:cNvPr id="95240" name="ZoneTexte 8"/>
          <p:cNvSpPr txBox="1">
            <a:spLocks noChangeArrowheads="1"/>
          </p:cNvSpPr>
          <p:nvPr/>
        </p:nvSpPr>
        <p:spPr bwMode="auto">
          <a:xfrm>
            <a:off x="5435600" y="3429000"/>
            <a:ext cx="3333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D61619"/>
                </a:solidFill>
              </a:rPr>
              <a:t>Raman scattering is the main issue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7" grpId="0"/>
      <p:bldP spid="952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23" name="Rectangle 71"/>
          <p:cNvSpPr>
            <a:spLocks noChangeArrowheads="1"/>
          </p:cNvSpPr>
          <p:nvPr/>
        </p:nvSpPr>
        <p:spPr bwMode="auto">
          <a:xfrm>
            <a:off x="827088" y="1484313"/>
            <a:ext cx="7488237" cy="1081087"/>
          </a:xfrm>
          <a:prstGeom prst="rect">
            <a:avLst/>
          </a:prstGeom>
          <a:solidFill>
            <a:srgbClr val="33CC33">
              <a:alpha val="16862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97515" name="Group 235"/>
          <p:cNvGrpSpPr>
            <a:grpSpLocks/>
          </p:cNvGrpSpPr>
          <p:nvPr/>
        </p:nvGrpSpPr>
        <p:grpSpPr bwMode="auto">
          <a:xfrm>
            <a:off x="5219700" y="4437063"/>
            <a:ext cx="3652838" cy="2232025"/>
            <a:chOff x="3288" y="2795"/>
            <a:chExt cx="2301" cy="1406"/>
          </a:xfrm>
        </p:grpSpPr>
        <p:pic>
          <p:nvPicPr>
            <p:cNvPr id="96325" name="Image 6" descr="product_data_sheet0900aecd80582763-1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69" y="2795"/>
              <a:ext cx="1350" cy="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326" name="Text Box 233"/>
            <p:cNvSpPr txBox="1">
              <a:spLocks noChangeArrowheads="1"/>
            </p:cNvSpPr>
            <p:nvPr/>
          </p:nvSpPr>
          <p:spPr bwMode="auto">
            <a:xfrm>
              <a:off x="3288" y="3989"/>
              <a:ext cx="23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>
                  <a:sym typeface="Wingdings" pitchFamily="2" charset="2"/>
                </a:rPr>
                <a:t>Cisco DWDM SFP module, Pout = 4 dBm</a:t>
              </a:r>
              <a:endParaRPr lang="it-IT" sz="1600">
                <a:sym typeface="Wingdings" pitchFamily="2" charset="2"/>
              </a:endParaRPr>
            </a:p>
          </p:txBody>
        </p:sp>
      </p:grpSp>
      <p:sp>
        <p:nvSpPr>
          <p:cNvPr id="96258" name="Text Box 47"/>
          <p:cNvSpPr txBox="1">
            <a:spLocks noChangeArrowheads="1"/>
          </p:cNvSpPr>
          <p:nvPr/>
        </p:nvSpPr>
        <p:spPr bwMode="auto">
          <a:xfrm>
            <a:off x="2200275" y="0"/>
            <a:ext cx="430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Previous works on QKD with WDM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18" name="ZoneTexte 4"/>
          <p:cNvSpPr txBox="1">
            <a:spLocks noChangeArrowheads="1"/>
          </p:cNvSpPr>
          <p:nvPr/>
        </p:nvSpPr>
        <p:spPr bwMode="auto">
          <a:xfrm>
            <a:off x="323850" y="3644900"/>
            <a:ext cx="8208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>
                <a:solidFill>
                  <a:srgbClr val="000090"/>
                </a:solidFill>
              </a:rPr>
              <a:t>Narrow band filters : </a:t>
            </a:r>
            <a:r>
              <a:rPr lang="fr-FR" sz="1600">
                <a:solidFill>
                  <a:srgbClr val="FF0000"/>
                </a:solidFill>
              </a:rPr>
              <a:t>increases insertion loss.</a:t>
            </a:r>
            <a:endParaRPr lang="fr-FR" sz="1600" b="1">
              <a:solidFill>
                <a:srgbClr val="FF0000"/>
              </a:solidFill>
            </a:endParaRPr>
          </a:p>
        </p:txBody>
      </p:sp>
      <p:graphicFrame>
        <p:nvGraphicFramePr>
          <p:cNvPr id="96328" name="Group 72"/>
          <p:cNvGraphicFramePr>
            <a:graphicFrameLocks noGrp="1"/>
          </p:cNvGraphicFramePr>
          <p:nvPr/>
        </p:nvGraphicFramePr>
        <p:xfrm>
          <a:off x="1044575" y="925513"/>
          <a:ext cx="7056438" cy="2072640"/>
        </p:xfrm>
        <a:graphic>
          <a:graphicData uri="http://schemas.openxmlformats.org/drawingml/2006/table">
            <a:tbl>
              <a:tblPr/>
              <a:tblGrid>
                <a:gridCol w="2244725"/>
                <a:gridCol w="561975"/>
                <a:gridCol w="1122363"/>
                <a:gridCol w="1522412"/>
                <a:gridCol w="806450"/>
                <a:gridCol w="798513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Demonstration</a:t>
                      </a:r>
                      <a:endParaRPr kumimoji="0" lang="it-IT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Year</a:t>
                      </a:r>
                      <a:endParaRPr kumimoji="0" lang="it-IT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QKD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Wavelength (nm)</a:t>
                      </a:r>
                      <a:endParaRPr kumimoji="0" lang="it-IT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Classical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Wavelength (nm)</a:t>
                      </a:r>
                      <a:endParaRPr kumimoji="0" lang="it-IT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Distance</a:t>
                      </a:r>
                      <a:endParaRPr kumimoji="0" lang="it-IT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Ch power</a:t>
                      </a:r>
                      <a:endParaRPr kumimoji="0" lang="it-IT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Townsend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et al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(BT)</a:t>
                      </a:r>
                      <a:endParaRPr kumimoji="0" lang="it-I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1997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1310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1550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28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~ -18dBm</a:t>
                      </a:r>
                      <a:endParaRPr kumimoji="0" lang="it-IT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Chapuran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et al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(Telcordia)</a:t>
                      </a:r>
                      <a:endParaRPr kumimoji="0" lang="it-I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2009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1310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1550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25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+2dBm</a:t>
                      </a:r>
                      <a:endParaRPr kumimoji="0" lang="it-IT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Lancho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et al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(Madrid)</a:t>
                      </a:r>
                      <a:endParaRPr kumimoji="0" lang="it-I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2010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1550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1310,1490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--</a:t>
                      </a:r>
                      <a:endParaRPr kumimoji="0" lang="it-IT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Choi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et al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(Cork)</a:t>
                      </a:r>
                      <a:endParaRPr kumimoji="0" lang="it-I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2011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1310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1290,1550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0, -2.7dBm</a:t>
                      </a:r>
                      <a:endParaRPr kumimoji="0" lang="it-IT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Eraerds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et al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(Geneva)</a:t>
                      </a:r>
                      <a:endParaRPr kumimoji="0" lang="it-I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2010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1551.72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1555.33, 1555.75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50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-15dBm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Patel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et al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(Toshiba)</a:t>
                      </a:r>
                      <a:endParaRPr kumimoji="0" lang="it-I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2012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1551.72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1555.33,1555.75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80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-18.5dBm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ZoneTexte 4"/>
          <p:cNvSpPr txBox="1">
            <a:spLocks noChangeArrowheads="1"/>
          </p:cNvSpPr>
          <p:nvPr/>
        </p:nvSpPr>
        <p:spPr bwMode="auto">
          <a:xfrm>
            <a:off x="323850" y="4502150"/>
            <a:ext cx="8208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>
                <a:solidFill>
                  <a:srgbClr val="000090"/>
                </a:solidFill>
              </a:rPr>
              <a:t>Unconventional classical power: </a:t>
            </a:r>
            <a:r>
              <a:rPr lang="fr-FR" sz="1600">
                <a:solidFill>
                  <a:srgbClr val="FF0000"/>
                </a:solidFill>
              </a:rPr>
              <a:t>component replacement in classical networks</a:t>
            </a:r>
            <a:r>
              <a:rPr lang="fr-FR" sz="1800"/>
              <a:t>. </a:t>
            </a:r>
            <a:r>
              <a:rPr lang="fr-FR" sz="1800">
                <a:latin typeface="Arial Narrow" pitchFamily="34" charset="0"/>
              </a:rPr>
              <a:t>                        </a:t>
            </a:r>
          </a:p>
        </p:txBody>
      </p:sp>
      <p:sp>
        <p:nvSpPr>
          <p:cNvPr id="3" name="ZoneTexte 4"/>
          <p:cNvSpPr txBox="1">
            <a:spLocks noChangeArrowheads="1"/>
          </p:cNvSpPr>
          <p:nvPr/>
        </p:nvSpPr>
        <p:spPr bwMode="auto">
          <a:xfrm>
            <a:off x="323850" y="3932238"/>
            <a:ext cx="8208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>
                <a:solidFill>
                  <a:srgbClr val="000090"/>
                </a:solidFill>
              </a:rPr>
              <a:t>Temporal filtering technique : </a:t>
            </a:r>
            <a:r>
              <a:rPr lang="fr-FR" sz="1600">
                <a:solidFill>
                  <a:srgbClr val="FF0000"/>
                </a:solidFill>
              </a:rPr>
              <a:t>strong constraint on detector jitter (SSPD).</a:t>
            </a:r>
          </a:p>
        </p:txBody>
      </p:sp>
      <p:sp>
        <p:nvSpPr>
          <p:cNvPr id="4" name="ZoneTexte 4"/>
          <p:cNvSpPr txBox="1">
            <a:spLocks noChangeArrowheads="1"/>
          </p:cNvSpPr>
          <p:nvPr/>
        </p:nvSpPr>
        <p:spPr bwMode="auto">
          <a:xfrm>
            <a:off x="323850" y="4243388"/>
            <a:ext cx="8208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>
                <a:solidFill>
                  <a:srgbClr val="000090"/>
                </a:solidFill>
              </a:rPr>
              <a:t>Using classical channels out of the C band:</a:t>
            </a:r>
            <a:r>
              <a:rPr lang="fr-FR" sz="1600">
                <a:solidFill>
                  <a:srgbClr val="FF0000"/>
                </a:solidFill>
              </a:rPr>
              <a:t> not compatible with DWDM networks</a:t>
            </a:r>
            <a:r>
              <a:rPr lang="fr-FR" sz="1600"/>
              <a:t>.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395288" y="5300663"/>
            <a:ext cx="70564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>
                <a:latin typeface="Arial Narrow" pitchFamily="34" charset="0"/>
                <a:sym typeface="Wingdings" pitchFamily="2" charset="2"/>
              </a:rPr>
              <a:t>Is QKD incompatible with modern optical DWDM networks ?</a:t>
            </a:r>
            <a:endParaRPr lang="fr-FR" sz="2000">
              <a:latin typeface="Arial Narrow" pitchFamily="34" charset="0"/>
            </a:endParaRPr>
          </a:p>
          <a:p>
            <a:endParaRPr lang="fr-FR">
              <a:latin typeface="Arial Narrow" pitchFamily="34" charset="0"/>
            </a:endParaRPr>
          </a:p>
        </p:txBody>
      </p:sp>
      <p:sp>
        <p:nvSpPr>
          <p:cNvPr id="97514" name="Text Box 234"/>
          <p:cNvSpPr txBox="1">
            <a:spLocks noChangeArrowheads="1"/>
          </p:cNvSpPr>
          <p:nvPr/>
        </p:nvSpPr>
        <p:spPr bwMode="auto">
          <a:xfrm>
            <a:off x="323850" y="3284538"/>
            <a:ext cx="574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0090"/>
                </a:solidFill>
              </a:rPr>
              <a:t>Noise reductions techniques </a:t>
            </a:r>
            <a:r>
              <a:rPr lang="fr-FR">
                <a:solidFill>
                  <a:srgbClr val="000000"/>
                </a:solidFill>
              </a:rPr>
              <a:t>&amp; 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b="1">
                <a:solidFill>
                  <a:srgbClr val="FF0000"/>
                </a:solidFill>
              </a:rPr>
              <a:t>Drawbacks</a:t>
            </a:r>
            <a:endParaRPr lang="it-IT"/>
          </a:p>
        </p:txBody>
      </p:sp>
      <p:sp>
        <p:nvSpPr>
          <p:cNvPr id="96324" name="Rectangle 72"/>
          <p:cNvSpPr>
            <a:spLocks noChangeArrowheads="1"/>
          </p:cNvSpPr>
          <p:nvPr/>
        </p:nvSpPr>
        <p:spPr bwMode="auto">
          <a:xfrm>
            <a:off x="827088" y="2565400"/>
            <a:ext cx="7488237" cy="576263"/>
          </a:xfrm>
          <a:prstGeom prst="rect">
            <a:avLst/>
          </a:prstGeom>
          <a:solidFill>
            <a:srgbClr val="FB4CF6">
              <a:alpha val="16862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/>
      <p:bldP spid="4" grpId="0"/>
      <p:bldP spid="6" grpId="0"/>
      <p:bldP spid="975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02" name="Text Box 47"/>
          <p:cNvSpPr txBox="1">
            <a:spLocks noChangeArrowheads="1"/>
          </p:cNvSpPr>
          <p:nvPr/>
        </p:nvSpPr>
        <p:spPr bwMode="auto">
          <a:xfrm>
            <a:off x="46038" y="14288"/>
            <a:ext cx="880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Continuous Variable QKD: promising candidate for DWDM compatibility 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39" name="ZoneTexte 38"/>
          <p:cNvSpPr txBox="1">
            <a:spLocks noChangeArrowheads="1"/>
          </p:cNvSpPr>
          <p:nvPr/>
        </p:nvSpPr>
        <p:spPr bwMode="auto">
          <a:xfrm>
            <a:off x="468313" y="6092825"/>
            <a:ext cx="787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2D2DB9"/>
                </a:solidFill>
                <a:latin typeface="Arial Narrow" pitchFamily="34" charset="0"/>
                <a:sym typeface="Wingdings" pitchFamily="2" charset="2"/>
              </a:rPr>
              <a:t>Strong a</a:t>
            </a:r>
            <a:r>
              <a:rPr lang="fr-FR" sz="2000" b="1">
                <a:solidFill>
                  <a:srgbClr val="2D2DB9"/>
                </a:solidFill>
                <a:latin typeface="Arial Narrow" pitchFamily="34" charset="0"/>
              </a:rPr>
              <a:t>dvantage of CVQKD: intrinsic filtering of  unmatched (noise) photons</a:t>
            </a:r>
            <a:endParaRPr lang="fr-FR" sz="2000">
              <a:latin typeface="Arial Narrow" pitchFamily="34" charset="0"/>
            </a:endParaRPr>
          </a:p>
        </p:txBody>
      </p:sp>
      <p:sp>
        <p:nvSpPr>
          <p:cNvPr id="91156" name="ZoneTexte 40"/>
          <p:cNvSpPr txBox="1">
            <a:spLocks noChangeArrowheads="1"/>
          </p:cNvSpPr>
          <p:nvPr/>
        </p:nvSpPr>
        <p:spPr bwMode="auto">
          <a:xfrm>
            <a:off x="468313" y="3068638"/>
            <a:ext cx="525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>
                <a:latin typeface="Arial Narrow" pitchFamily="34" charset="0"/>
              </a:rPr>
              <a:t>Only light coherent with local oscillator (LO) is effectively amplified</a:t>
            </a:r>
          </a:p>
          <a:p>
            <a:endParaRPr lang="fr-FR" sz="2000">
              <a:latin typeface="Arial Narrow" pitchFamily="34" charset="0"/>
            </a:endParaRPr>
          </a:p>
          <a:p>
            <a:r>
              <a:rPr lang="fr-FR" sz="2000">
                <a:latin typeface="Arial Narrow" pitchFamily="34" charset="0"/>
              </a:rPr>
              <a:t>10</a:t>
            </a:r>
            <a:r>
              <a:rPr lang="fr-FR" sz="2000" baseline="30000">
                <a:latin typeface="Arial Narrow" pitchFamily="34" charset="0"/>
              </a:rPr>
              <a:t>8</a:t>
            </a:r>
            <a:r>
              <a:rPr lang="fr-FR" sz="2000">
                <a:latin typeface="Arial Narrow" pitchFamily="34" charset="0"/>
              </a:rPr>
              <a:t> photons in the LO </a:t>
            </a:r>
            <a:r>
              <a:rPr lang="fr-FR" sz="2000">
                <a:latin typeface="Arial Narrow" pitchFamily="34" charset="0"/>
                <a:sym typeface="Wingdings" pitchFamily="2" charset="2"/>
              </a:rPr>
              <a:t> 80 dB of isolation </a:t>
            </a:r>
            <a:r>
              <a:rPr lang="fr-FR">
                <a:latin typeface="Arial Narrow" pitchFamily="34" charset="0"/>
              </a:rPr>
              <a:t>  </a:t>
            </a:r>
          </a:p>
        </p:txBody>
      </p:sp>
      <p:sp>
        <p:nvSpPr>
          <p:cNvPr id="91205" name="ZoneTexte 41"/>
          <p:cNvSpPr txBox="1">
            <a:spLocks noChangeArrowheads="1"/>
          </p:cNvSpPr>
          <p:nvPr/>
        </p:nvSpPr>
        <p:spPr bwMode="auto">
          <a:xfrm>
            <a:off x="5334000" y="806450"/>
            <a:ext cx="3810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800">
                <a:latin typeface="Arial Narrow" pitchFamily="34" charset="0"/>
              </a:rPr>
              <a:t>Bing Qi, Wen Zhu, Li Qian, Hoi-Kwong Lo, </a:t>
            </a:r>
            <a:r>
              <a:rPr lang="fr-FR" sz="1800" i="1">
                <a:latin typeface="Arial Narrow" pitchFamily="34" charset="0"/>
              </a:rPr>
              <a:t>“Feasibility of quantum key distribution through dense wavelength division multiplexing network”</a:t>
            </a:r>
            <a:r>
              <a:rPr lang="fr-FR" sz="1800">
                <a:latin typeface="Arial Narrow" pitchFamily="34" charset="0"/>
              </a:rPr>
              <a:t>, New Journal of Physics 12, 103042 (2010).</a:t>
            </a:r>
            <a:r>
              <a:rPr lang="fr-FR" sz="1800">
                <a:latin typeface="Arial Narrow" pitchFamily="34" charset="0"/>
                <a:sym typeface="Wingdings" pitchFamily="2" charset="2"/>
              </a:rPr>
              <a:t> </a:t>
            </a:r>
          </a:p>
          <a:p>
            <a:endParaRPr lang="fr-FR" sz="1800"/>
          </a:p>
        </p:txBody>
      </p:sp>
      <p:sp>
        <p:nvSpPr>
          <p:cNvPr id="91206" name="Text Box 7"/>
          <p:cNvSpPr txBox="1">
            <a:spLocks noChangeArrowheads="1"/>
          </p:cNvSpPr>
          <p:nvPr/>
        </p:nvSpPr>
        <p:spPr bwMode="auto">
          <a:xfrm>
            <a:off x="-1100138" y="5207000"/>
            <a:ext cx="1841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t-IT" sz="2000" b="1" u="sng">
              <a:latin typeface="Arial Narrow" pitchFamily="34" charset="0"/>
            </a:endParaRPr>
          </a:p>
        </p:txBody>
      </p:sp>
      <p:grpSp>
        <p:nvGrpSpPr>
          <p:cNvPr id="91232" name="Group 96"/>
          <p:cNvGrpSpPr>
            <a:grpSpLocks/>
          </p:cNvGrpSpPr>
          <p:nvPr/>
        </p:nvGrpSpPr>
        <p:grpSpPr bwMode="auto">
          <a:xfrm>
            <a:off x="204788" y="877888"/>
            <a:ext cx="8578850" cy="4986337"/>
            <a:chOff x="129" y="553"/>
            <a:chExt cx="5404" cy="3141"/>
          </a:xfrm>
        </p:grpSpPr>
        <p:sp>
          <p:nvSpPr>
            <p:cNvPr id="91208" name="Text Box 9"/>
            <p:cNvSpPr txBox="1">
              <a:spLocks noChangeArrowheads="1"/>
            </p:cNvSpPr>
            <p:nvPr/>
          </p:nvSpPr>
          <p:spPr bwMode="auto">
            <a:xfrm>
              <a:off x="129" y="553"/>
              <a:ext cx="277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D61619"/>
                  </a:solidFill>
                  <a:latin typeface="Arial Narrow" pitchFamily="34" charset="0"/>
                </a:rPr>
                <a:t>Coherent detection (Homodyne detection) acts as a filter.</a:t>
              </a:r>
            </a:p>
            <a:p>
              <a:endParaRPr lang="en-US" sz="2000" b="1">
                <a:latin typeface="Arial Narrow" pitchFamily="34" charset="0"/>
              </a:endParaRPr>
            </a:p>
          </p:txBody>
        </p:sp>
        <p:grpSp>
          <p:nvGrpSpPr>
            <p:cNvPr id="91209" name="Group 95"/>
            <p:cNvGrpSpPr>
              <a:grpSpLocks/>
            </p:cNvGrpSpPr>
            <p:nvPr/>
          </p:nvGrpSpPr>
          <p:grpSpPr bwMode="auto">
            <a:xfrm>
              <a:off x="3739" y="1570"/>
              <a:ext cx="1794" cy="2124"/>
              <a:chOff x="3739" y="1570"/>
              <a:chExt cx="1794" cy="2124"/>
            </a:xfrm>
          </p:grpSpPr>
          <p:graphicFrame>
            <p:nvGraphicFramePr>
              <p:cNvPr id="91179" name="Object 43"/>
              <p:cNvGraphicFramePr>
                <a:graphicFrameLocks noChangeAspect="1"/>
              </p:cNvGraphicFramePr>
              <p:nvPr/>
            </p:nvGraphicFramePr>
            <p:xfrm>
              <a:off x="5375" y="1888"/>
              <a:ext cx="158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3" name="Equation" r:id="rId3" imgW="4876800" imgH="5689600" progId="Equation.3">
                      <p:embed/>
                    </p:oleObj>
                  </mc:Choice>
                  <mc:Fallback>
                    <p:oleObj name="Equation" r:id="rId3" imgW="4876800" imgH="5689600" progId="Equation.3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5" y="1888"/>
                            <a:ext cx="158" cy="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210" name="Line 17"/>
              <p:cNvSpPr>
                <a:spLocks noChangeShapeType="1"/>
              </p:cNvSpPr>
              <p:nvPr/>
            </p:nvSpPr>
            <p:spPr bwMode="auto">
              <a:xfrm>
                <a:off x="3832" y="2593"/>
                <a:ext cx="11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1211" name="AutoShape 18"/>
              <p:cNvSpPr>
                <a:spLocks noChangeArrowheads="1"/>
              </p:cNvSpPr>
              <p:nvPr/>
            </p:nvSpPr>
            <p:spPr bwMode="auto">
              <a:xfrm>
                <a:off x="4972" y="2524"/>
                <a:ext cx="124" cy="136"/>
              </a:xfrm>
              <a:prstGeom prst="flowChartDelay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Arial Narrow" pitchFamily="34" charset="0"/>
                </a:endParaRPr>
              </a:p>
            </p:txBody>
          </p:sp>
          <p:sp>
            <p:nvSpPr>
              <p:cNvPr id="91212" name="AutoShape 19"/>
              <p:cNvSpPr>
                <a:spLocks noChangeArrowheads="1"/>
              </p:cNvSpPr>
              <p:nvPr/>
            </p:nvSpPr>
            <p:spPr bwMode="auto">
              <a:xfrm rot="-5400000">
                <a:off x="4349" y="1747"/>
                <a:ext cx="136" cy="123"/>
              </a:xfrm>
              <a:prstGeom prst="flowChartDelay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fr-FR">
                  <a:latin typeface="Arial Narrow" pitchFamily="34" charset="0"/>
                </a:endParaRPr>
              </a:p>
            </p:txBody>
          </p:sp>
          <p:sp>
            <p:nvSpPr>
              <p:cNvPr id="91213" name="Oval 20"/>
              <p:cNvSpPr>
                <a:spLocks noChangeArrowheads="1"/>
              </p:cNvSpPr>
              <p:nvPr/>
            </p:nvSpPr>
            <p:spPr bwMode="auto">
              <a:xfrm>
                <a:off x="5126" y="1945"/>
                <a:ext cx="123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Arial Narrow" pitchFamily="34" charset="0"/>
                </a:endParaRPr>
              </a:p>
            </p:txBody>
          </p:sp>
          <p:sp>
            <p:nvSpPr>
              <p:cNvPr id="91214" name="Line 21"/>
              <p:cNvSpPr>
                <a:spLocks noChangeShapeType="1"/>
              </p:cNvSpPr>
              <p:nvPr/>
            </p:nvSpPr>
            <p:spPr bwMode="auto">
              <a:xfrm>
                <a:off x="5126" y="2013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cxnSp>
            <p:nvCxnSpPr>
              <p:cNvPr id="91215" name="AutoShape 23"/>
              <p:cNvCxnSpPr>
                <a:cxnSpLocks noChangeShapeType="1"/>
                <a:stCxn id="91212" idx="3"/>
                <a:endCxn id="91213" idx="0"/>
              </p:cNvCxnSpPr>
              <p:nvPr/>
            </p:nvCxnSpPr>
            <p:spPr bwMode="auto">
              <a:xfrm rot="5400000" flipV="1">
                <a:off x="4700" y="1458"/>
                <a:ext cx="203" cy="772"/>
              </a:xfrm>
              <a:prstGeom prst="bentConnector3">
                <a:avLst>
                  <a:gd name="adj1" fmla="val -71431"/>
                </a:avLst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triangle" w="med" len="med"/>
              </a:ln>
            </p:spPr>
          </p:cxnSp>
          <p:cxnSp>
            <p:nvCxnSpPr>
              <p:cNvPr id="91216" name="AutoShape 24"/>
              <p:cNvCxnSpPr>
                <a:cxnSpLocks noChangeShapeType="1"/>
                <a:stCxn id="91211" idx="3"/>
                <a:endCxn id="91213" idx="4"/>
              </p:cNvCxnSpPr>
              <p:nvPr/>
            </p:nvCxnSpPr>
            <p:spPr bwMode="auto">
              <a:xfrm flipV="1">
                <a:off x="5096" y="2081"/>
                <a:ext cx="92" cy="51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triangle" w="med" len="med"/>
              </a:ln>
            </p:spPr>
          </p:cxnSp>
          <p:sp>
            <p:nvSpPr>
              <p:cNvPr id="91217" name="Line 25"/>
              <p:cNvSpPr>
                <a:spLocks noChangeShapeType="1"/>
              </p:cNvSpPr>
              <p:nvPr/>
            </p:nvSpPr>
            <p:spPr bwMode="auto">
              <a:xfrm>
                <a:off x="5249" y="2013"/>
                <a:ext cx="92" cy="0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1218" name="Line 26"/>
              <p:cNvSpPr>
                <a:spLocks noChangeShapeType="1"/>
              </p:cNvSpPr>
              <p:nvPr/>
            </p:nvSpPr>
            <p:spPr bwMode="auto">
              <a:xfrm flipV="1">
                <a:off x="4422" y="2931"/>
                <a:ext cx="0" cy="20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1219" name="Line 27"/>
              <p:cNvSpPr>
                <a:spLocks noChangeShapeType="1"/>
              </p:cNvSpPr>
              <p:nvPr/>
            </p:nvSpPr>
            <p:spPr bwMode="auto">
              <a:xfrm>
                <a:off x="3955" y="2593"/>
                <a:ext cx="123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graphicFrame>
            <p:nvGraphicFramePr>
              <p:cNvPr id="91193" name="Object 57"/>
              <p:cNvGraphicFramePr>
                <a:graphicFrameLocks noChangeAspect="1"/>
              </p:cNvGraphicFramePr>
              <p:nvPr/>
            </p:nvGraphicFramePr>
            <p:xfrm>
              <a:off x="5218" y="2320"/>
              <a:ext cx="15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4" name="Equation" r:id="rId5" imgW="4876800" imgH="6908800" progId="Equation.3">
                      <p:embed/>
                    </p:oleObj>
                  </mc:Choice>
                  <mc:Fallback>
                    <p:oleObj name="Equation" r:id="rId5" imgW="4876800" imgH="6908800" progId="Equation.3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8" y="2320"/>
                            <a:ext cx="152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94" name="Object 58"/>
              <p:cNvGraphicFramePr>
                <a:graphicFrameLocks noChangeAspect="1"/>
              </p:cNvGraphicFramePr>
              <p:nvPr/>
            </p:nvGraphicFramePr>
            <p:xfrm>
              <a:off x="5218" y="1570"/>
              <a:ext cx="15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5" name="Equation" r:id="rId7" imgW="4876800" imgH="6908800" progId="Equation.3">
                      <p:embed/>
                    </p:oleObj>
                  </mc:Choice>
                  <mc:Fallback>
                    <p:oleObj name="Equation" r:id="rId7" imgW="4876800" imgH="6908800" progId="Equation.3">
                      <p:embed/>
                      <p:pic>
                        <p:nvPicPr>
                          <p:cNvPr id="0" name="Picture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8" y="1570"/>
                            <a:ext cx="151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95" name="Object 59"/>
              <p:cNvGraphicFramePr>
                <a:graphicFrameLocks noChangeAspect="1"/>
              </p:cNvGraphicFramePr>
              <p:nvPr/>
            </p:nvGraphicFramePr>
            <p:xfrm>
              <a:off x="4594" y="2574"/>
              <a:ext cx="18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6" name="Equation" r:id="rId9" imgW="5283200" imgH="6908800" progId="Equation.3">
                      <p:embed/>
                    </p:oleObj>
                  </mc:Choice>
                  <mc:Fallback>
                    <p:oleObj name="Equation" r:id="rId9" imgW="5283200" imgH="6908800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2574"/>
                            <a:ext cx="187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96" name="Object 60"/>
              <p:cNvGraphicFramePr>
                <a:graphicFrameLocks noChangeAspect="1"/>
              </p:cNvGraphicFramePr>
              <p:nvPr/>
            </p:nvGraphicFramePr>
            <p:xfrm>
              <a:off x="4195" y="1979"/>
              <a:ext cx="187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7" name="Equation" r:id="rId11" imgW="5283200" imgH="6908800" progId="Equation.3">
                      <p:embed/>
                    </p:oleObj>
                  </mc:Choice>
                  <mc:Fallback>
                    <p:oleObj name="Equation" r:id="rId11" imgW="5283200" imgH="6908800" progId="Equation.3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979"/>
                            <a:ext cx="187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97" name="Object 61"/>
              <p:cNvGraphicFramePr>
                <a:graphicFrameLocks noChangeAspect="1"/>
              </p:cNvGraphicFramePr>
              <p:nvPr/>
            </p:nvGraphicFramePr>
            <p:xfrm>
              <a:off x="3739" y="2285"/>
              <a:ext cx="187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8" name="Equation" r:id="rId13" imgW="5283200" imgH="7315200" progId="Equation.3">
                      <p:embed/>
                    </p:oleObj>
                  </mc:Choice>
                  <mc:Fallback>
                    <p:oleObj name="Equation" r:id="rId13" imgW="5283200" imgH="7315200" progId="Equation.3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9" y="2285"/>
                            <a:ext cx="187" cy="2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98" name="Object 62"/>
              <p:cNvGraphicFramePr>
                <a:graphicFrameLocks noChangeAspect="1"/>
              </p:cNvGraphicFramePr>
              <p:nvPr/>
            </p:nvGraphicFramePr>
            <p:xfrm>
              <a:off x="4294" y="3104"/>
              <a:ext cx="21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09" name="Equation" r:id="rId15" imgW="6096000" imgH="7315200" progId="Equation.3">
                      <p:embed/>
                    </p:oleObj>
                  </mc:Choice>
                  <mc:Fallback>
                    <p:oleObj name="Equation" r:id="rId15" imgW="6096000" imgH="7315200" progId="Equation.3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4" y="3104"/>
                            <a:ext cx="216" cy="2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99" name="Object 63"/>
              <p:cNvGraphicFramePr>
                <a:graphicFrameLocks noChangeAspect="1"/>
              </p:cNvGraphicFramePr>
              <p:nvPr/>
            </p:nvGraphicFramePr>
            <p:xfrm>
              <a:off x="4128" y="2738"/>
              <a:ext cx="16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10" name="Equation" r:id="rId17" imgW="4876800" imgH="4064000" progId="Equation.3">
                      <p:embed/>
                    </p:oleObj>
                  </mc:Choice>
                  <mc:Fallback>
                    <p:oleObj name="Equation" r:id="rId17" imgW="4876800" imgH="4064000" progId="Equation.3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738"/>
                            <a:ext cx="16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200" name="Object 64"/>
              <p:cNvGraphicFramePr>
                <a:graphicFrameLocks noChangeAspect="1"/>
              </p:cNvGraphicFramePr>
              <p:nvPr/>
            </p:nvGraphicFramePr>
            <p:xfrm>
              <a:off x="4979" y="2635"/>
              <a:ext cx="247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11" name="Equation" r:id="rId19" imgW="7315200" imgH="6908800" progId="Equation.3">
                      <p:embed/>
                    </p:oleObj>
                  </mc:Choice>
                  <mc:Fallback>
                    <p:oleObj name="Equation" r:id="rId19" imgW="7315200" imgH="6908800" progId="Equation.3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9" y="2635"/>
                            <a:ext cx="247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201" name="Object 65"/>
              <p:cNvGraphicFramePr>
                <a:graphicFrameLocks noChangeAspect="1"/>
              </p:cNvGraphicFramePr>
              <p:nvPr/>
            </p:nvGraphicFramePr>
            <p:xfrm>
              <a:off x="4108" y="1611"/>
              <a:ext cx="246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12" name="Equation" r:id="rId21" imgW="7315200" imgH="6908800" progId="Equation.3">
                      <p:embed/>
                    </p:oleObj>
                  </mc:Choice>
                  <mc:Fallback>
                    <p:oleObj name="Equation" r:id="rId21" imgW="7315200" imgH="6908800" progId="Equation.3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8" y="1611"/>
                            <a:ext cx="246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220" name="Text Box 37"/>
              <p:cNvSpPr txBox="1">
                <a:spLocks noChangeArrowheads="1"/>
              </p:cNvSpPr>
              <p:nvPr/>
            </p:nvSpPr>
            <p:spPr bwMode="auto">
              <a:xfrm>
                <a:off x="3797" y="3502"/>
                <a:ext cx="142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latin typeface="Arial Narrow" pitchFamily="34" charset="0"/>
                  </a:rPr>
                  <a:t>Balanced Homodyne Detector</a:t>
                </a:r>
                <a:endParaRPr lang="it-IT" sz="1400" b="1">
                  <a:latin typeface="Arial Narrow" pitchFamily="34" charset="0"/>
                </a:endParaRPr>
              </a:p>
            </p:txBody>
          </p:sp>
          <p:sp>
            <p:nvSpPr>
              <p:cNvPr id="91221" name="Line 22"/>
              <p:cNvSpPr>
                <a:spLocks noChangeShapeType="1"/>
              </p:cNvSpPr>
              <p:nvPr/>
            </p:nvSpPr>
            <p:spPr bwMode="auto">
              <a:xfrm flipV="1">
                <a:off x="4422" y="1888"/>
                <a:ext cx="0" cy="133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1222" name="Rectangle 92"/>
              <p:cNvSpPr>
                <a:spLocks noChangeArrowheads="1"/>
              </p:cNvSpPr>
              <p:nvPr/>
            </p:nvSpPr>
            <p:spPr bwMode="auto">
              <a:xfrm rot="-2839953">
                <a:off x="4219" y="2546"/>
                <a:ext cx="408" cy="90"/>
              </a:xfrm>
              <a:prstGeom prst="rect">
                <a:avLst/>
              </a:prstGeom>
              <a:solidFill>
                <a:schemeClr val="hlink">
                  <a:alpha val="67842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11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266950"/>
            <a:ext cx="3816350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Text Box 47"/>
          <p:cNvSpPr txBox="1">
            <a:spLocks noChangeArrowheads="1"/>
          </p:cNvSpPr>
          <p:nvPr/>
        </p:nvSpPr>
        <p:spPr bwMode="auto">
          <a:xfrm>
            <a:off x="1524000" y="0"/>
            <a:ext cx="6243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Main source of noise in CVQKD: Raman scattering</a:t>
            </a:r>
            <a:endParaRPr lang="it-IT" b="1">
              <a:latin typeface="Arial Narrow" pitchFamily="34" charset="0"/>
            </a:endParaRPr>
          </a:p>
        </p:txBody>
      </p:sp>
      <p:sp>
        <p:nvSpPr>
          <p:cNvPr id="20483" name="ZoneTexte 35"/>
          <p:cNvSpPr txBox="1">
            <a:spLocks noChangeArrowheads="1"/>
          </p:cNvSpPr>
          <p:nvPr/>
        </p:nvSpPr>
        <p:spPr bwMode="auto">
          <a:xfrm>
            <a:off x="179388" y="692150"/>
            <a:ext cx="89646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Arial Narrow" pitchFamily="34" charset="0"/>
              </a:rPr>
              <a:t>Out-band photons </a:t>
            </a:r>
            <a:r>
              <a:rPr lang="fr-FR">
                <a:latin typeface="Arial Narrow" pitchFamily="34" charset="0"/>
              </a:rPr>
              <a:t>(leakage) </a:t>
            </a:r>
            <a:r>
              <a:rPr lang="fr-FR" b="1">
                <a:latin typeface="Arial Narrow" pitchFamily="34" charset="0"/>
              </a:rPr>
              <a:t>=&gt;</a:t>
            </a:r>
            <a:r>
              <a:rPr lang="fr-FR">
                <a:latin typeface="Arial Narrow" pitchFamily="34" charset="0"/>
              </a:rPr>
              <a:t> </a:t>
            </a:r>
            <a:r>
              <a:rPr lang="fr-FR" b="1">
                <a:latin typeface="Arial Narrow" pitchFamily="34" charset="0"/>
              </a:rPr>
              <a:t>unmatched</a:t>
            </a:r>
            <a:endParaRPr lang="fr-FR">
              <a:latin typeface="Arial Narrow" pitchFamily="34" charset="0"/>
            </a:endParaRPr>
          </a:p>
          <a:p>
            <a:r>
              <a:rPr lang="fr-FR" b="1">
                <a:latin typeface="Arial Narrow" pitchFamily="34" charset="0"/>
              </a:rPr>
              <a:t>In-band photons : only matched photons contribute</a:t>
            </a:r>
          </a:p>
          <a:p>
            <a:r>
              <a:rPr lang="fr-FR" b="1">
                <a:solidFill>
                  <a:srgbClr val="D61619"/>
                </a:solidFill>
                <a:latin typeface="Arial Narrow" pitchFamily="34" charset="0"/>
              </a:rPr>
              <a:t>Raman scattering is the main source of noise for Dist &gt; a few km</a:t>
            </a:r>
          </a:p>
        </p:txBody>
      </p:sp>
      <p:grpSp>
        <p:nvGrpSpPr>
          <p:cNvPr id="92217" name="Group 57"/>
          <p:cNvGrpSpPr>
            <a:grpSpLocks/>
          </p:cNvGrpSpPr>
          <p:nvPr/>
        </p:nvGrpSpPr>
        <p:grpSpPr bwMode="auto">
          <a:xfrm>
            <a:off x="250825" y="4906963"/>
            <a:ext cx="8478838" cy="898525"/>
            <a:chOff x="158" y="3091"/>
            <a:chExt cx="5341" cy="566"/>
          </a:xfrm>
        </p:grpSpPr>
        <p:graphicFrame>
          <p:nvGraphicFramePr>
            <p:cNvPr id="92163" name="Object 3"/>
            <p:cNvGraphicFramePr>
              <a:graphicFrameLocks noChangeAspect="1"/>
            </p:cNvGraphicFramePr>
            <p:nvPr/>
          </p:nvGraphicFramePr>
          <p:xfrm>
            <a:off x="340" y="3375"/>
            <a:ext cx="18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5" name="Equation" r:id="rId4" imgW="1447560" imgH="241200" progId="Equation.3">
                    <p:embed/>
                  </p:oleObj>
                </mc:Choice>
                <mc:Fallback>
                  <p:oleObj name="Equation" r:id="rId4" imgW="144756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375"/>
                          <a:ext cx="186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1" name="Text Box 12"/>
            <p:cNvSpPr txBox="1">
              <a:spLocks noChangeArrowheads="1"/>
            </p:cNvSpPr>
            <p:nvPr/>
          </p:nvSpPr>
          <p:spPr bwMode="auto">
            <a:xfrm>
              <a:off x="158" y="3113"/>
              <a:ext cx="23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 Narrow" pitchFamily="34" charset="0"/>
                </a:rPr>
                <a:t>Raman anti-stokes forward scattering </a:t>
              </a:r>
              <a:endParaRPr lang="it-IT" sz="2000">
                <a:latin typeface="Arial Narrow" pitchFamily="34" charset="0"/>
              </a:endParaRPr>
            </a:p>
          </p:txBody>
        </p:sp>
        <p:grpSp>
          <p:nvGrpSpPr>
            <p:cNvPr id="92192" name="Group 61"/>
            <p:cNvGrpSpPr>
              <a:grpSpLocks/>
            </p:cNvGrpSpPr>
            <p:nvPr/>
          </p:nvGrpSpPr>
          <p:grpSpPr bwMode="auto">
            <a:xfrm>
              <a:off x="2789" y="3112"/>
              <a:ext cx="2710" cy="379"/>
              <a:chOff x="2789" y="3088"/>
              <a:chExt cx="2710" cy="379"/>
            </a:xfrm>
          </p:grpSpPr>
          <p:sp>
            <p:nvSpPr>
              <p:cNvPr id="92199" name="Rectangle 5"/>
              <p:cNvSpPr>
                <a:spLocks noChangeArrowheads="1"/>
              </p:cNvSpPr>
              <p:nvPr/>
            </p:nvSpPr>
            <p:spPr bwMode="auto">
              <a:xfrm>
                <a:off x="3067" y="3374"/>
                <a:ext cx="296" cy="93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Alice</a:t>
                </a:r>
                <a:endParaRPr lang="it-IT" sz="1400">
                  <a:latin typeface="Arial Narrow" pitchFamily="34" charset="0"/>
                </a:endParaRPr>
              </a:p>
            </p:txBody>
          </p:sp>
          <p:sp>
            <p:nvSpPr>
              <p:cNvPr id="92200" name="Rectangle 6"/>
              <p:cNvSpPr>
                <a:spLocks noChangeArrowheads="1"/>
              </p:cNvSpPr>
              <p:nvPr/>
            </p:nvSpPr>
            <p:spPr bwMode="auto">
              <a:xfrm>
                <a:off x="4970" y="3374"/>
                <a:ext cx="296" cy="93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Bob</a:t>
                </a:r>
                <a:endParaRPr lang="it-IT" sz="1400">
                  <a:latin typeface="Arial Narrow" pitchFamily="34" charset="0"/>
                </a:endParaRPr>
              </a:p>
            </p:txBody>
          </p:sp>
          <p:sp>
            <p:nvSpPr>
              <p:cNvPr id="92201" name="Line 18"/>
              <p:cNvSpPr>
                <a:spLocks noChangeShapeType="1"/>
              </p:cNvSpPr>
              <p:nvPr/>
            </p:nvSpPr>
            <p:spPr bwMode="auto">
              <a:xfrm>
                <a:off x="3363" y="3405"/>
                <a:ext cx="1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202" name="Line 19"/>
              <p:cNvSpPr>
                <a:spLocks noChangeShapeType="1"/>
              </p:cNvSpPr>
              <p:nvPr/>
            </p:nvSpPr>
            <p:spPr bwMode="auto">
              <a:xfrm>
                <a:off x="4779" y="3405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203" name="Text Box 20"/>
              <p:cNvSpPr txBox="1">
                <a:spLocks noChangeArrowheads="1"/>
              </p:cNvSpPr>
              <p:nvPr/>
            </p:nvSpPr>
            <p:spPr bwMode="auto">
              <a:xfrm>
                <a:off x="2789" y="3088"/>
                <a:ext cx="3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Arial Narrow" pitchFamily="34" charset="0"/>
                  </a:rPr>
                  <a:t>Classical </a:t>
                </a:r>
              </a:p>
              <a:p>
                <a:r>
                  <a:rPr lang="en-US" sz="1000">
                    <a:latin typeface="Arial Narrow" pitchFamily="34" charset="0"/>
                  </a:rPr>
                  <a:t>channels </a:t>
                </a:r>
                <a:endParaRPr lang="it-IT" sz="1000">
                  <a:latin typeface="Arial Narrow" pitchFamily="34" charset="0"/>
                </a:endParaRPr>
              </a:p>
            </p:txBody>
          </p:sp>
          <p:cxnSp>
            <p:nvCxnSpPr>
              <p:cNvPr id="92204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3659" y="3304"/>
                <a:ext cx="101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92205" name="Line 10"/>
              <p:cNvSpPr>
                <a:spLocks noChangeShapeType="1"/>
              </p:cNvSpPr>
              <p:nvPr/>
            </p:nvSpPr>
            <p:spPr bwMode="auto">
              <a:xfrm>
                <a:off x="3257" y="3156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206" name="Line 11"/>
              <p:cNvSpPr>
                <a:spLocks noChangeShapeType="1"/>
              </p:cNvSpPr>
              <p:nvPr/>
            </p:nvSpPr>
            <p:spPr bwMode="auto">
              <a:xfrm>
                <a:off x="3257" y="3188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207" name="Line 14"/>
              <p:cNvSpPr>
                <a:spLocks noChangeShapeType="1"/>
              </p:cNvSpPr>
              <p:nvPr/>
            </p:nvSpPr>
            <p:spPr bwMode="auto">
              <a:xfrm>
                <a:off x="4780" y="3173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208" name="Line 15"/>
              <p:cNvSpPr>
                <a:spLocks noChangeShapeType="1"/>
              </p:cNvSpPr>
              <p:nvPr/>
            </p:nvSpPr>
            <p:spPr bwMode="auto">
              <a:xfrm>
                <a:off x="4780" y="3204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209" name="Text Box 21"/>
              <p:cNvSpPr txBox="1">
                <a:spLocks noChangeArrowheads="1"/>
              </p:cNvSpPr>
              <p:nvPr/>
            </p:nvSpPr>
            <p:spPr bwMode="auto">
              <a:xfrm>
                <a:off x="5102" y="3088"/>
                <a:ext cx="3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Arial Narrow" pitchFamily="34" charset="0"/>
                  </a:rPr>
                  <a:t>Classical </a:t>
                </a:r>
              </a:p>
              <a:p>
                <a:r>
                  <a:rPr lang="en-US" sz="1000">
                    <a:latin typeface="Arial Narrow" pitchFamily="34" charset="0"/>
                  </a:rPr>
                  <a:t>channels </a:t>
                </a:r>
                <a:endParaRPr lang="it-IT" sz="1000">
                  <a:latin typeface="Arial Narrow" pitchFamily="34" charset="0"/>
                </a:endParaRPr>
              </a:p>
            </p:txBody>
          </p:sp>
          <p:sp>
            <p:nvSpPr>
              <p:cNvPr id="92210" name="Oval 22"/>
              <p:cNvSpPr>
                <a:spLocks noChangeArrowheads="1"/>
              </p:cNvSpPr>
              <p:nvPr/>
            </p:nvSpPr>
            <p:spPr bwMode="auto">
              <a:xfrm>
                <a:off x="4019" y="3156"/>
                <a:ext cx="211" cy="15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Arial Narrow" pitchFamily="34" charset="0"/>
                </a:endParaRPr>
              </a:p>
            </p:txBody>
          </p:sp>
          <p:sp>
            <p:nvSpPr>
              <p:cNvPr id="92211" name="Oval 23"/>
              <p:cNvSpPr>
                <a:spLocks noChangeArrowheads="1"/>
              </p:cNvSpPr>
              <p:nvPr/>
            </p:nvSpPr>
            <p:spPr bwMode="auto">
              <a:xfrm>
                <a:off x="4040" y="3203"/>
                <a:ext cx="169" cy="10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Arial Narrow" pitchFamily="34" charset="0"/>
                </a:endParaRPr>
              </a:p>
            </p:txBody>
          </p:sp>
        </p:grpSp>
        <p:grpSp>
          <p:nvGrpSpPr>
            <p:cNvPr id="92193" name="AutoShape 7"/>
            <p:cNvGrpSpPr>
              <a:grpSpLocks/>
            </p:cNvGrpSpPr>
            <p:nvPr/>
          </p:nvGrpSpPr>
          <p:grpSpPr bwMode="auto">
            <a:xfrm>
              <a:off x="3560" y="3091"/>
              <a:ext cx="136" cy="431"/>
              <a:chOff x="2700528" y="3883152"/>
              <a:chExt cx="384048" cy="1115568"/>
            </a:xfrm>
          </p:grpSpPr>
          <p:pic>
            <p:nvPicPr>
              <p:cNvPr id="92197" name="AutoShape 7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700528" y="3883152"/>
                <a:ext cx="384048" cy="1115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198" name="Text Box 51"/>
              <p:cNvSpPr txBox="1">
                <a:spLocks noChangeArrowheads="1"/>
              </p:cNvSpPr>
              <p:nvPr/>
            </p:nvSpPr>
            <p:spPr bwMode="auto">
              <a:xfrm rot="-5400000">
                <a:off x="2579188" y="4333871"/>
                <a:ext cx="631236" cy="211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fr-FR"/>
              </a:p>
            </p:txBody>
          </p:sp>
        </p:grpSp>
        <p:grpSp>
          <p:nvGrpSpPr>
            <p:cNvPr id="92194" name="AutoShape 7"/>
            <p:cNvGrpSpPr>
              <a:grpSpLocks/>
            </p:cNvGrpSpPr>
            <p:nvPr/>
          </p:nvGrpSpPr>
          <p:grpSpPr bwMode="auto">
            <a:xfrm>
              <a:off x="4649" y="3137"/>
              <a:ext cx="136" cy="408"/>
              <a:chOff x="6083808" y="3523488"/>
              <a:chExt cx="384048" cy="1115568"/>
            </a:xfrm>
          </p:grpSpPr>
          <p:pic>
            <p:nvPicPr>
              <p:cNvPr id="92195" name="AutoShape 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083808" y="3523488"/>
                <a:ext cx="384048" cy="1115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196" name="Text Box 54"/>
              <p:cNvSpPr txBox="1">
                <a:spLocks noChangeArrowheads="1"/>
              </p:cNvSpPr>
              <p:nvPr/>
            </p:nvSpPr>
            <p:spPr bwMode="auto">
              <a:xfrm rot="5400000">
                <a:off x="5962151" y="3975096"/>
                <a:ext cx="631236" cy="211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92218" name="Group 58"/>
          <p:cNvGrpSpPr>
            <a:grpSpLocks/>
          </p:cNvGrpSpPr>
          <p:nvPr/>
        </p:nvGrpSpPr>
        <p:grpSpPr bwMode="auto">
          <a:xfrm>
            <a:off x="207963" y="5884863"/>
            <a:ext cx="8540750" cy="784225"/>
            <a:chOff x="131" y="3707"/>
            <a:chExt cx="5380" cy="494"/>
          </a:xfrm>
        </p:grpSpPr>
        <p:graphicFrame>
          <p:nvGraphicFramePr>
            <p:cNvPr id="92162" name="Object 2"/>
            <p:cNvGraphicFramePr>
              <a:graphicFrameLocks noChangeAspect="1"/>
            </p:cNvGraphicFramePr>
            <p:nvPr/>
          </p:nvGraphicFramePr>
          <p:xfrm>
            <a:off x="356" y="3958"/>
            <a:ext cx="202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6" name="Equation" r:id="rId8" imgW="1993680" imgH="241200" progId="Equation.3">
                    <p:embed/>
                  </p:oleObj>
                </mc:Choice>
                <mc:Fallback>
                  <p:oleObj name="Equation" r:id="rId8" imgW="199368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" y="3958"/>
                          <a:ext cx="2025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0" name="Text Box 14"/>
            <p:cNvSpPr txBox="1">
              <a:spLocks noChangeArrowheads="1"/>
            </p:cNvSpPr>
            <p:nvPr/>
          </p:nvSpPr>
          <p:spPr bwMode="auto">
            <a:xfrm>
              <a:off x="131" y="3707"/>
              <a:ext cx="2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 Narrow" pitchFamily="34" charset="0"/>
                </a:rPr>
                <a:t>Raman anti-stokes backward scattering </a:t>
              </a:r>
              <a:endParaRPr lang="it-IT" sz="2000">
                <a:latin typeface="Arial Narrow" pitchFamily="34" charset="0"/>
              </a:endParaRPr>
            </a:p>
          </p:txBody>
        </p:sp>
        <p:grpSp>
          <p:nvGrpSpPr>
            <p:cNvPr id="92171" name="Group 63"/>
            <p:cNvGrpSpPr>
              <a:grpSpLocks/>
            </p:cNvGrpSpPr>
            <p:nvPr/>
          </p:nvGrpSpPr>
          <p:grpSpPr bwMode="auto">
            <a:xfrm>
              <a:off x="2801" y="3707"/>
              <a:ext cx="2710" cy="494"/>
              <a:chOff x="2789" y="3707"/>
              <a:chExt cx="2710" cy="494"/>
            </a:xfrm>
          </p:grpSpPr>
          <p:sp>
            <p:nvSpPr>
              <p:cNvPr id="92172" name="Rectangle 5"/>
              <p:cNvSpPr>
                <a:spLocks noChangeArrowheads="1"/>
              </p:cNvSpPr>
              <p:nvPr/>
            </p:nvSpPr>
            <p:spPr bwMode="auto">
              <a:xfrm>
                <a:off x="3067" y="4021"/>
                <a:ext cx="296" cy="102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Alice</a:t>
                </a:r>
                <a:endParaRPr lang="it-IT" sz="1400">
                  <a:latin typeface="Arial Narrow" pitchFamily="34" charset="0"/>
                </a:endParaRPr>
              </a:p>
            </p:txBody>
          </p:sp>
          <p:sp>
            <p:nvSpPr>
              <p:cNvPr id="92173" name="Rectangle 6"/>
              <p:cNvSpPr>
                <a:spLocks noChangeArrowheads="1"/>
              </p:cNvSpPr>
              <p:nvPr/>
            </p:nvSpPr>
            <p:spPr bwMode="auto">
              <a:xfrm>
                <a:off x="4970" y="4021"/>
                <a:ext cx="296" cy="102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Bob</a:t>
                </a:r>
                <a:endParaRPr lang="it-IT" sz="1400">
                  <a:latin typeface="Arial Narrow" pitchFamily="34" charset="0"/>
                </a:endParaRPr>
              </a:p>
            </p:txBody>
          </p:sp>
          <p:sp>
            <p:nvSpPr>
              <p:cNvPr id="92174" name="Line 18"/>
              <p:cNvSpPr>
                <a:spLocks noChangeShapeType="1"/>
              </p:cNvSpPr>
              <p:nvPr/>
            </p:nvSpPr>
            <p:spPr bwMode="auto">
              <a:xfrm>
                <a:off x="3363" y="4055"/>
                <a:ext cx="1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175" name="Line 19"/>
              <p:cNvSpPr>
                <a:spLocks noChangeShapeType="1"/>
              </p:cNvSpPr>
              <p:nvPr/>
            </p:nvSpPr>
            <p:spPr bwMode="auto">
              <a:xfrm>
                <a:off x="4779" y="4055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176" name="Text Box 20"/>
              <p:cNvSpPr txBox="1">
                <a:spLocks noChangeArrowheads="1"/>
              </p:cNvSpPr>
              <p:nvPr/>
            </p:nvSpPr>
            <p:spPr bwMode="auto">
              <a:xfrm>
                <a:off x="2789" y="3707"/>
                <a:ext cx="3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Arial Narrow" pitchFamily="34" charset="0"/>
                  </a:rPr>
                  <a:t>Classical </a:t>
                </a:r>
              </a:p>
              <a:p>
                <a:r>
                  <a:rPr lang="en-US" sz="1000">
                    <a:latin typeface="Arial Narrow" pitchFamily="34" charset="0"/>
                  </a:rPr>
                  <a:t>channels </a:t>
                </a:r>
                <a:endParaRPr lang="it-IT" sz="1000">
                  <a:latin typeface="Arial Narrow" pitchFamily="34" charset="0"/>
                </a:endParaRPr>
              </a:p>
            </p:txBody>
          </p:sp>
          <p:cxnSp>
            <p:nvCxnSpPr>
              <p:cNvPr id="92177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3659" y="3944"/>
                <a:ext cx="101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92178" name="Line 12"/>
              <p:cNvSpPr>
                <a:spLocks noChangeShapeType="1"/>
              </p:cNvSpPr>
              <p:nvPr/>
            </p:nvSpPr>
            <p:spPr bwMode="auto">
              <a:xfrm>
                <a:off x="3257" y="3884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179" name="Line 13"/>
              <p:cNvSpPr>
                <a:spLocks noChangeShapeType="1"/>
              </p:cNvSpPr>
              <p:nvPr/>
            </p:nvSpPr>
            <p:spPr bwMode="auto">
              <a:xfrm>
                <a:off x="3257" y="3919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180" name="Line 16"/>
              <p:cNvSpPr>
                <a:spLocks noChangeShapeType="1"/>
              </p:cNvSpPr>
              <p:nvPr/>
            </p:nvSpPr>
            <p:spPr bwMode="auto">
              <a:xfrm>
                <a:off x="4780" y="3838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181" name="Line 17"/>
              <p:cNvSpPr>
                <a:spLocks noChangeShapeType="1"/>
              </p:cNvSpPr>
              <p:nvPr/>
            </p:nvSpPr>
            <p:spPr bwMode="auto">
              <a:xfrm>
                <a:off x="4780" y="3872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182" name="Text Box 21"/>
              <p:cNvSpPr txBox="1">
                <a:spLocks noChangeArrowheads="1"/>
              </p:cNvSpPr>
              <p:nvPr/>
            </p:nvSpPr>
            <p:spPr bwMode="auto">
              <a:xfrm>
                <a:off x="5102" y="3707"/>
                <a:ext cx="3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Arial Narrow" pitchFamily="34" charset="0"/>
                  </a:rPr>
                  <a:t>Classical </a:t>
                </a:r>
              </a:p>
              <a:p>
                <a:r>
                  <a:rPr lang="en-US" sz="1000">
                    <a:latin typeface="Arial Narrow" pitchFamily="34" charset="0"/>
                  </a:rPr>
                  <a:t>channels </a:t>
                </a:r>
                <a:endParaRPr lang="it-IT" sz="1000">
                  <a:latin typeface="Arial Narrow" pitchFamily="34" charset="0"/>
                </a:endParaRPr>
              </a:p>
            </p:txBody>
          </p:sp>
          <p:sp>
            <p:nvSpPr>
              <p:cNvPr id="92183" name="Oval 22"/>
              <p:cNvSpPr>
                <a:spLocks noChangeArrowheads="1"/>
              </p:cNvSpPr>
              <p:nvPr/>
            </p:nvSpPr>
            <p:spPr bwMode="auto">
              <a:xfrm>
                <a:off x="4019" y="3782"/>
                <a:ext cx="211" cy="17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Arial Narrow" pitchFamily="34" charset="0"/>
                </a:endParaRPr>
              </a:p>
            </p:txBody>
          </p:sp>
          <p:sp>
            <p:nvSpPr>
              <p:cNvPr id="92184" name="Oval 23"/>
              <p:cNvSpPr>
                <a:spLocks noChangeArrowheads="1"/>
              </p:cNvSpPr>
              <p:nvPr/>
            </p:nvSpPr>
            <p:spPr bwMode="auto">
              <a:xfrm>
                <a:off x="4040" y="3833"/>
                <a:ext cx="169" cy="12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Arial Narrow" pitchFamily="34" charset="0"/>
                </a:endParaRPr>
              </a:p>
            </p:txBody>
          </p:sp>
          <p:grpSp>
            <p:nvGrpSpPr>
              <p:cNvPr id="92185" name="AutoShape 7"/>
              <p:cNvGrpSpPr>
                <a:grpSpLocks/>
              </p:cNvGrpSpPr>
              <p:nvPr/>
            </p:nvGrpSpPr>
            <p:grpSpPr bwMode="auto">
              <a:xfrm>
                <a:off x="3565" y="3770"/>
                <a:ext cx="136" cy="431"/>
                <a:chOff x="2700528" y="3883152"/>
                <a:chExt cx="384048" cy="1115568"/>
              </a:xfrm>
            </p:grpSpPr>
            <p:pic>
              <p:nvPicPr>
                <p:cNvPr id="92189" name="AutoShape 7"/>
                <p:cNvPicPr>
                  <a:picLocks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700528" y="3883152"/>
                  <a:ext cx="384048" cy="11155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190" name="Text Box 57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579188" y="4333871"/>
                  <a:ext cx="631236" cy="2111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92186" name="AutoShape 7"/>
              <p:cNvGrpSpPr>
                <a:grpSpLocks/>
              </p:cNvGrpSpPr>
              <p:nvPr/>
            </p:nvGrpSpPr>
            <p:grpSpPr bwMode="auto">
              <a:xfrm>
                <a:off x="4653" y="3748"/>
                <a:ext cx="136" cy="408"/>
                <a:chOff x="6083808" y="3523488"/>
                <a:chExt cx="384048" cy="1115568"/>
              </a:xfrm>
            </p:grpSpPr>
            <p:pic>
              <p:nvPicPr>
                <p:cNvPr id="92187" name="AutoShape 7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6083808" y="3523488"/>
                  <a:ext cx="384048" cy="11155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188" name="Text Box 6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962151" y="3975096"/>
                  <a:ext cx="631236" cy="2111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92216" name="Picture 56" descr="RamanNoise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11638" y="1895475"/>
            <a:ext cx="4103687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49128</TotalTime>
  <Words>1043</Words>
  <Application>Microsoft Macintosh PowerPoint</Application>
  <PresentationFormat>On-screen Show (4:3)</PresentationFormat>
  <Paragraphs>225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Modèle par défaut</vt:lpstr>
      <vt:lpstr>1_Modèle par défaut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implementation</dc:title>
  <dc:creator>debuisschert</dc:creator>
  <cp:lastModifiedBy>Shihan Sajeed</cp:lastModifiedBy>
  <cp:revision>1284</cp:revision>
  <cp:lastPrinted>2012-12-04T16:22:55Z</cp:lastPrinted>
  <dcterms:created xsi:type="dcterms:W3CDTF">2013-08-05T16:13:59Z</dcterms:created>
  <dcterms:modified xsi:type="dcterms:W3CDTF">2013-09-07T10:07:34Z</dcterms:modified>
</cp:coreProperties>
</file>