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8" r:id="rId4"/>
    <p:sldId id="267" r:id="rId5"/>
    <p:sldId id="269" r:id="rId6"/>
    <p:sldId id="270" r:id="rId7"/>
    <p:sldId id="276" r:id="rId8"/>
    <p:sldId id="271" r:id="rId9"/>
    <p:sldId id="275" r:id="rId10"/>
    <p:sldId id="272" r:id="rId11"/>
    <p:sldId id="273" r:id="rId12"/>
    <p:sldId id="274" r:id="rId1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3" autoAdjust="0"/>
    <p:restoredTop sz="59770" autoAdjust="0"/>
  </p:normalViewPr>
  <p:slideViewPr>
    <p:cSldViewPr snapToGrid="0">
      <p:cViewPr varScale="1">
        <p:scale>
          <a:sx n="196" d="100"/>
          <a:sy n="196" d="100"/>
        </p:scale>
        <p:origin x="-664" y="-96"/>
      </p:cViewPr>
      <p:guideLst>
        <p:guide orient="horz" pos="92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6173D-155F-664F-BEC9-8A4261916464}" type="datetimeFigureOut">
              <a:rPr lang="en-US" smtClean="0"/>
              <a:t>13-08-06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73C0D-F31F-D44B-9DF2-829CF23BE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8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13-08-06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13778F5E-F7C7-1848-8BBA-96C801ADB744}" type="datetime1">
              <a:rPr lang="en-CA" smtClean="0">
                <a:solidFill>
                  <a:srgbClr val="FFFFFF"/>
                </a:solidFill>
              </a:rPr>
              <a:t>13-08-06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5751" y="1163334"/>
            <a:ext cx="8974340" cy="39600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/>
          <a:lstStyle>
            <a:extLst/>
          </a:lstStyle>
          <a:p>
            <a:fld id="{062A09E5-861A-3241-A2A9-39D9AF45F4B5}" type="datetime1">
              <a:rPr lang="en-CA" smtClean="0"/>
              <a:t>13-08-06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5751" y="1163333"/>
            <a:ext cx="4430049" cy="39600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10042" y="1163333"/>
            <a:ext cx="4430049" cy="3958268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51" y="1163334"/>
            <a:ext cx="1600200" cy="39600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84927" y="1163334"/>
            <a:ext cx="7255164" cy="3960000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ub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cap="small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fld id="{150FF069-1F09-9049-9490-9DFEC965309E}" type="datetime1">
              <a:rPr lang="en-CA" smtClean="0"/>
              <a:t>13-08-06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  <a:prstGeom prst="rect">
            <a:avLst/>
          </a:prstGeo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5751" y="1163333"/>
            <a:ext cx="8974340" cy="3959998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894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237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237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5751" y="855557"/>
            <a:ext cx="401898" cy="307777"/>
          </a:xfrm>
          <a:prstGeom prst="rect">
            <a:avLst/>
          </a:prstGeom>
        </p:spPr>
        <p:txBody>
          <a:bodyPr vert="horz" wrap="none" anchor="ctr" anchorCtr="0">
            <a:sp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751" y="118110"/>
            <a:ext cx="8974340" cy="713163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100000"/>
        <a:buFont typeface="Wingdings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100000"/>
        <a:buFont typeface="Wingdings 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100000"/>
        <a:buFont typeface="Wingdings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4.bin"/><Relationship Id="rId12" Type="http://schemas.openxmlformats.org/officeDocument/2006/relationships/oleObject" Target="../embeddings/oleObject25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image" Target="../media/image23.emf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2.emf"/><Relationship Id="rId10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Relationship Id="rId11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oleObject" Target="../embeddings/oleObject14.bin"/><Relationship Id="rId13" Type="http://schemas.openxmlformats.org/officeDocument/2006/relationships/oleObject" Target="../embeddings/oleObject15.bin"/><Relationship Id="rId14" Type="http://schemas.openxmlformats.org/officeDocument/2006/relationships/oleObject" Target="../embeddings/oleObject16.bin"/><Relationship Id="rId15" Type="http://schemas.openxmlformats.org/officeDocument/2006/relationships/oleObject" Target="../embeddings/oleObject17.bin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6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142560"/>
            <a:ext cx="6477000" cy="4238940"/>
          </a:xfrm>
        </p:spPr>
        <p:txBody>
          <a:bodyPr>
            <a:normAutofit/>
          </a:bodyPr>
          <a:lstStyle>
            <a:extLst/>
          </a:lstStyle>
          <a:p>
            <a:r>
              <a:rPr lang="en-US" sz="4000" dirty="0" smtClean="0"/>
              <a:t>The Structure of a world (which may be) described by quantum mechanics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700" dirty="0" smtClean="0"/>
              <a:t>A. J. Leggett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800" cap="none" dirty="0" smtClean="0"/>
              <a:t>Department of Physics, University of Illinois at Urbana-Champaign</a:t>
            </a:r>
            <a:br>
              <a:rPr lang="en-US" sz="1800" cap="none" dirty="0" smtClean="0"/>
            </a:br>
            <a:r>
              <a:rPr lang="en-US" sz="1800" cap="none" dirty="0" smtClean="0"/>
              <a:t>Institute for Quantum Computing, University of Waterloo</a:t>
            </a:r>
            <a:br>
              <a:rPr lang="en-US" sz="1800" cap="none" dirty="0" smtClean="0"/>
            </a:br>
            <a:r>
              <a:rPr lang="en-US" sz="1800" b="1" cap="none" dirty="0" smtClean="0"/>
              <a:t>Support: </a:t>
            </a:r>
            <a:r>
              <a:rPr lang="en-US" sz="1800" cap="none" dirty="0" smtClean="0"/>
              <a:t>John D. and Catherine T. Macarthur Foundation John Templeton Foundation</a:t>
            </a:r>
            <a:endParaRPr lang="en-US" sz="18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>
            <a:extLst/>
          </a:lstStyle>
          <a:p>
            <a:r>
              <a:rPr lang="en-US" dirty="0" err="1" smtClean="0"/>
              <a:t>QCrypt</a:t>
            </a:r>
            <a:r>
              <a:rPr lang="en-US" dirty="0" smtClean="0"/>
              <a:t> 2013, Waterloo, Canada, Aug. 9 2013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MQC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Analog of CHSH theorem for MQC:</a:t>
            </a:r>
            <a:br>
              <a:rPr lang="en-US" dirty="0" smtClean="0"/>
            </a:br>
            <a:r>
              <a:rPr lang="en-US" dirty="0" smtClean="0"/>
              <a:t>Any </a:t>
            </a:r>
            <a:r>
              <a:rPr lang="en-US" dirty="0" err="1" smtClean="0">
                <a:solidFill>
                  <a:schemeClr val="accent2"/>
                </a:solidFill>
              </a:rPr>
              <a:t>macrorealistic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theory satisfies constraint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which is violated (for appropriate choices of the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dirty="0" smtClean="0"/>
              <a:t>) by the QM predictions for an “ideal” 2-state system</a:t>
            </a:r>
          </a:p>
          <a:p>
            <a:pPr marL="0" indent="0">
              <a:buNone/>
            </a:pPr>
            <a:r>
              <a:rPr lang="en-US" dirty="0" smtClean="0"/>
              <a:t>Definition of “</a:t>
            </a:r>
            <a:r>
              <a:rPr lang="en-US" dirty="0" err="1" smtClean="0"/>
              <a:t>macrorealistic</a:t>
            </a:r>
            <a:r>
              <a:rPr lang="en-US" dirty="0" smtClean="0"/>
              <a:t>” theory: conjunction of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induction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 smtClean="0"/>
              <a:t>macrorealism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smtClean="0">
                <a:solidFill>
                  <a:schemeClr val="accent5"/>
                </a:solidFill>
              </a:rPr>
              <a:t>Q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smtClean="0">
                <a:solidFill>
                  <a:schemeClr val="accent5"/>
                </a:solidFill>
              </a:rPr>
              <a:t>t</a:t>
            </a:r>
            <a:r>
              <a:rPr lang="en-US" dirty="0" smtClean="0">
                <a:solidFill>
                  <a:schemeClr val="accent5"/>
                </a:solidFill>
              </a:rPr>
              <a:t>) = +1 </a:t>
            </a:r>
            <a:r>
              <a:rPr lang="en-US" dirty="0" smtClean="0">
                <a:solidFill>
                  <a:srgbClr val="DA1F28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-1 for all </a:t>
            </a:r>
            <a:r>
              <a:rPr lang="en-US" i="1" dirty="0" smtClean="0">
                <a:solidFill>
                  <a:srgbClr val="008000"/>
                </a:solidFill>
              </a:rPr>
              <a:t>t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noninvasive measurability </a:t>
            </a:r>
            <a:r>
              <a:rPr lang="en-US" dirty="0" smtClean="0">
                <a:solidFill>
                  <a:srgbClr val="008000"/>
                </a:solidFill>
              </a:rPr>
              <a:t>(NIM)</a:t>
            </a:r>
          </a:p>
          <a:p>
            <a:pPr marL="0" indent="0">
              <a:buNone/>
            </a:pPr>
            <a:r>
              <a:rPr lang="en-US" dirty="0" smtClean="0"/>
              <a:t>NIM:</a:t>
            </a:r>
          </a:p>
          <a:p>
            <a:pPr marL="0" indent="0">
              <a:buNone/>
              <a:tabLst>
                <a:tab pos="2332038" algn="l"/>
              </a:tabLst>
            </a:pPr>
            <a:r>
              <a:rPr lang="en-US" dirty="0" smtClean="0"/>
              <a:t>	If </a:t>
            </a:r>
            <a:r>
              <a:rPr lang="en-US" i="1" dirty="0" smtClean="0"/>
              <a:t>Q</a:t>
            </a:r>
            <a:r>
              <a:rPr lang="en-US" dirty="0" smtClean="0"/>
              <a:t> = +1, throw away</a:t>
            </a:r>
          </a:p>
          <a:p>
            <a:pPr marL="0" indent="0">
              <a:buNone/>
              <a:tabLst>
                <a:tab pos="2332038" algn="l"/>
              </a:tabLst>
            </a:pPr>
            <a:r>
              <a:rPr lang="en-US" dirty="0" smtClean="0"/>
              <a:t>	If </a:t>
            </a:r>
            <a:r>
              <a:rPr lang="en-US" i="1" dirty="0" smtClean="0"/>
              <a:t>Q</a:t>
            </a:r>
            <a:r>
              <a:rPr lang="en-US" dirty="0" smtClean="0"/>
              <a:t> = -1, keep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case, unnatural to assert </a:t>
            </a:r>
            <a:r>
              <a:rPr lang="en-US" dirty="0" smtClean="0">
                <a:solidFill>
                  <a:schemeClr val="accent2"/>
                </a:solidFill>
              </a:rPr>
              <a:t>2)</a:t>
            </a:r>
            <a:r>
              <a:rPr lang="en-US" dirty="0" smtClean="0"/>
              <a:t> while denying </a:t>
            </a:r>
            <a:r>
              <a:rPr lang="en-US" dirty="0" smtClean="0">
                <a:solidFill>
                  <a:srgbClr val="DA1F28"/>
                </a:solidFill>
              </a:rPr>
              <a:t>3)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NIM cannot be explicitly tested, but can make “plausible” by ancillary experiment to test whether, when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is </a:t>
            </a:r>
            <a:r>
              <a:rPr lang="en-US" dirty="0" smtClean="0">
                <a:solidFill>
                  <a:srgbClr val="DA1F28"/>
                </a:solidFill>
              </a:rPr>
              <a:t>known</a:t>
            </a:r>
            <a:r>
              <a:rPr lang="en-US" dirty="0" smtClean="0"/>
              <a:t> to be (</a:t>
            </a:r>
            <a:r>
              <a:rPr lang="en-US" i="1" dirty="0" smtClean="0"/>
              <a:t>e.g.</a:t>
            </a:r>
            <a:r>
              <a:rPr lang="en-US" dirty="0" smtClean="0"/>
              <a:t>) +1, a noninvasive measurement does or does not affect subsequent statistics. But measurements </a:t>
            </a:r>
            <a:r>
              <a:rPr lang="en-US" dirty="0" smtClean="0">
                <a:solidFill>
                  <a:srgbClr val="DA1F28"/>
                </a:solidFill>
              </a:rPr>
              <a:t>must be projective </a:t>
            </a:r>
            <a:r>
              <a:rPr lang="en-US" dirty="0" smtClean="0"/>
              <a:t>(“von Neumann”).</a:t>
            </a:r>
          </a:p>
          <a:p>
            <a:pPr marL="0" indent="0">
              <a:buNone/>
            </a:pPr>
            <a:r>
              <a:rPr lang="en-US" dirty="0" smtClean="0"/>
              <a:t>Existing experiments use “weak-measurement” techniques (and arguable whether states macroscopically distinct).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72468"/>
              </p:ext>
            </p:extLst>
          </p:nvPr>
        </p:nvGraphicFramePr>
        <p:xfrm>
          <a:off x="112298" y="1755955"/>
          <a:ext cx="4427999" cy="34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882900" imgH="228600" progId="Equation.DSMT4">
                  <p:embed/>
                </p:oleObj>
              </mc:Choice>
              <mc:Fallback>
                <p:oleObj name="Equation" r:id="rId3" imgW="2882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98" y="1755955"/>
                        <a:ext cx="4427999" cy="349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80" y="4049007"/>
            <a:ext cx="1152000" cy="8791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4548" y="4476004"/>
            <a:ext cx="499686" cy="530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4922" y="4040115"/>
            <a:ext cx="908509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rgbClr val="008000"/>
                </a:solidFill>
              </a:rPr>
              <a:t>measuring</a:t>
            </a:r>
          </a:p>
          <a:p>
            <a:pPr>
              <a:lnSpc>
                <a:spcPct val="80000"/>
              </a:lnSpc>
            </a:pPr>
            <a:r>
              <a:rPr lang="en-US" sz="1400" dirty="0" smtClean="0">
                <a:solidFill>
                  <a:srgbClr val="008000"/>
                </a:solidFill>
              </a:rPr>
              <a:t>device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84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existing</a:t>
            </a:r>
            <a:r>
              <a:rPr lang="en-US" dirty="0" smtClean="0"/>
              <a:t> EPR-Bell experiments, must either</a:t>
            </a:r>
          </a:p>
          <a:p>
            <a:pPr marL="662940" lvl="1" indent="-342900">
              <a:buFont typeface="+mj-lt"/>
              <a:buAutoNum type="alphaLcParenR"/>
              <a:tabLst>
                <a:tab pos="895350" algn="l"/>
              </a:tabLst>
            </a:pPr>
            <a:r>
              <a:rPr lang="en-US" dirty="0" smtClean="0"/>
              <a:t>reject </a:t>
            </a:r>
            <a:r>
              <a:rPr lang="en-US" dirty="0" smtClean="0">
                <a:solidFill>
                  <a:srgbClr val="DA1F28"/>
                </a:solidFill>
              </a:rPr>
              <a:t>at least one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	induction</a:t>
            </a:r>
            <a:br>
              <a:rPr lang="en-US" dirty="0" smtClean="0"/>
            </a:br>
            <a:r>
              <a:rPr lang="en-US" dirty="0" smtClean="0"/>
              <a:t>	locality</a:t>
            </a:r>
            <a:br>
              <a:rPr lang="en-US" dirty="0" smtClean="0"/>
            </a:br>
            <a:r>
              <a:rPr lang="en-US" dirty="0" smtClean="0"/>
              <a:t>	MCFD</a:t>
            </a:r>
            <a:br>
              <a:rPr lang="en-US" dirty="0" smtClean="0"/>
            </a:br>
            <a:endParaRPr lang="en-US" dirty="0" smtClean="0"/>
          </a:p>
          <a:p>
            <a:pPr marL="662940" lvl="1" indent="-342900">
              <a:buFont typeface="+mj-lt"/>
              <a:buAutoNum type="alphaLcParenR"/>
            </a:pPr>
            <a:r>
              <a:rPr lang="en-US" dirty="0" smtClean="0"/>
              <a:t>invoke collapse locality loophole.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future long-baseline experiment verifies QM predictions,</a:t>
            </a:r>
          </a:p>
          <a:p>
            <a:pPr marL="662940" lvl="1" indent="-342900">
              <a:buFont typeface="+mj-lt"/>
              <a:buAutoNum type="alphaLcParenR" startAt="2"/>
            </a:pPr>
            <a:r>
              <a:rPr lang="en-US" dirty="0" smtClean="0"/>
              <a:t>is unviable.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  <a:tabLst>
                <a:tab pos="541338" algn="l"/>
              </a:tabLst>
            </a:pPr>
            <a:r>
              <a:rPr lang="en-US" dirty="0"/>
              <a:t>If a future MQC experiment with v. N. measurements verifies QM predictions, must reject at least one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	induction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macrorealism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NIM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If result of </a:t>
            </a:r>
            <a:r>
              <a:rPr lang="en-US" dirty="0" smtClean="0">
                <a:solidFill>
                  <a:schemeClr val="accent2"/>
                </a:solidFill>
              </a:rPr>
              <a:t>3. </a:t>
            </a:r>
            <a:r>
              <a:rPr lang="en-US" dirty="0" smtClean="0"/>
              <a:t>is </a:t>
            </a:r>
            <a:r>
              <a:rPr lang="en-US" dirty="0" err="1" smtClean="0"/>
              <a:t>QM’l</a:t>
            </a:r>
            <a:r>
              <a:rPr lang="en-US" dirty="0" smtClean="0"/>
              <a:t> but that of </a:t>
            </a:r>
            <a:r>
              <a:rPr lang="en-US" dirty="0" smtClean="0">
                <a:solidFill>
                  <a:srgbClr val="DA1F28"/>
                </a:solidFill>
              </a:rPr>
              <a:t>2.</a:t>
            </a:r>
            <a:r>
              <a:rPr lang="en-US" dirty="0" smtClean="0"/>
              <a:t> not, raises question: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DA1F28"/>
                </a:solidFill>
              </a:rPr>
              <a:t>Are human “observers” special?</a:t>
            </a:r>
            <a:br>
              <a:rPr lang="en-US" dirty="0" smtClean="0">
                <a:solidFill>
                  <a:srgbClr val="DA1F28"/>
                </a:solidFill>
              </a:rPr>
            </a:br>
            <a:r>
              <a:rPr lang="en-US" dirty="0" smtClean="0"/>
              <a:t>(Wigner’s friend: UIUC experiment)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final thought: </a:t>
            </a:r>
            <a:r>
              <a:rPr lang="en-US" dirty="0" smtClean="0">
                <a:solidFill>
                  <a:srgbClr val="DA1F28"/>
                </a:solidFill>
              </a:rPr>
              <a:t>is induction </a:t>
            </a:r>
            <a:r>
              <a:rPr lang="en-US" dirty="0" smtClean="0">
                <a:solidFill>
                  <a:schemeClr val="accent5"/>
                </a:solidFill>
              </a:rPr>
              <a:t>(“arrow of time”) </a:t>
            </a:r>
            <a:r>
              <a:rPr lang="en-US" dirty="0" smtClean="0">
                <a:solidFill>
                  <a:srgbClr val="DA1F28"/>
                </a:solidFill>
              </a:rPr>
              <a:t>sacred?</a:t>
            </a:r>
            <a:endParaRPr lang="en-US" dirty="0">
              <a:solidFill>
                <a:srgbClr val="DA1F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flipH="1">
            <a:off x="874452" y="1832040"/>
            <a:ext cx="109742" cy="64799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flipH="1">
            <a:off x="5076395" y="2005258"/>
            <a:ext cx="109742" cy="64799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1201" y="2205213"/>
            <a:ext cx="210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macroscopic counterfactual </a:t>
            </a:r>
            <a:br>
              <a:rPr lang="en-US" sz="1400" dirty="0" smtClean="0">
                <a:solidFill>
                  <a:schemeClr val="accent5"/>
                </a:solidFill>
              </a:rPr>
            </a:br>
            <a:r>
              <a:rPr lang="en-US" sz="1400" dirty="0" smtClean="0">
                <a:solidFill>
                  <a:schemeClr val="accent5"/>
                </a:solidFill>
              </a:rPr>
              <a:t>definiteness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5580" y="2395585"/>
            <a:ext cx="20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non-invasive measurability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716351" y="2476139"/>
            <a:ext cx="0" cy="215999"/>
          </a:xfrm>
          <a:prstGeom prst="straightConnector1">
            <a:avLst/>
          </a:prstGeom>
          <a:ln>
            <a:solidFill>
              <a:schemeClr val="accent5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683842" y="2281678"/>
            <a:ext cx="0" cy="215999"/>
          </a:xfrm>
          <a:prstGeom prst="straightConnector1">
            <a:avLst/>
          </a:prstGeom>
          <a:ln>
            <a:solidFill>
              <a:schemeClr val="accent5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8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7909" b="-3790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QM of human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Methods: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Two conditions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Superposition condition: N photons at 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(L) +(R)</a:t>
            </a:r>
            <a:r>
              <a:rPr lang="en-US" dirty="0" smtClean="0"/>
              <a:t> state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Mixed condition: N photons each at </a:t>
            </a:r>
            <a:r>
              <a:rPr lang="en-US" dirty="0" smtClean="0">
                <a:solidFill>
                  <a:srgbClr val="FFFFFF"/>
                </a:solidFill>
              </a:rPr>
              <a:t>(L)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FFFF"/>
                </a:solidFill>
              </a:rPr>
              <a:t> (R)</a:t>
            </a:r>
            <a:r>
              <a:rPr lang="en-US" dirty="0" smtClean="0"/>
              <a:t> with equal probability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Observer judges whether a light was present on Left and on Right separately</a:t>
            </a:r>
          </a:p>
          <a:p>
            <a:pPr>
              <a:buFont typeface="Wingdings" charset="2"/>
              <a:buChar char="§"/>
            </a:pPr>
            <a:r>
              <a:rPr lang="en-US" dirty="0"/>
              <a:t>Data analysis</a:t>
            </a:r>
          </a:p>
          <a:p>
            <a:pPr lvl="1">
              <a:buFont typeface="Courier New"/>
              <a:buChar char="o"/>
            </a:pPr>
            <a:r>
              <a:rPr lang="en-US" dirty="0"/>
              <a:t>If the detection rates at L and/or R in the superposition condition is statistically different from that of the mixed condition, then QM is violated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158901"/>
              </p:ext>
            </p:extLst>
          </p:nvPr>
        </p:nvGraphicFramePr>
        <p:xfrm>
          <a:off x="785439" y="2078464"/>
          <a:ext cx="6445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4" imgW="419100" imgH="228600" progId="Equation.DSMT4">
                  <p:embed/>
                </p:oleObj>
              </mc:Choice>
              <mc:Fallback>
                <p:oleObj name="Equation" r:id="rId4" imgW="419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439" y="2078464"/>
                        <a:ext cx="644525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41613"/>
              </p:ext>
            </p:extLst>
          </p:nvPr>
        </p:nvGraphicFramePr>
        <p:xfrm>
          <a:off x="3683155" y="2377009"/>
          <a:ext cx="254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6" imgW="165100" imgH="228600" progId="Equation.DSMT4">
                  <p:embed/>
                </p:oleObj>
              </mc:Choice>
              <mc:Fallback>
                <p:oleObj name="Equation" r:id="rId6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3155" y="2377009"/>
                        <a:ext cx="2540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490688"/>
              </p:ext>
            </p:extLst>
          </p:nvPr>
        </p:nvGraphicFramePr>
        <p:xfrm>
          <a:off x="4158998" y="2372749"/>
          <a:ext cx="2730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8" imgW="177800" imgH="228600" progId="Equation.DSMT4">
                  <p:embed/>
                </p:oleObj>
              </mc:Choice>
              <mc:Fallback>
                <p:oleObj name="Equation" r:id="rId8" imgW="177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58998" y="2372749"/>
                        <a:ext cx="2730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5017683" y="1642918"/>
            <a:ext cx="666272" cy="349250"/>
            <a:chOff x="5288347" y="1523031"/>
            <a:chExt cx="666272" cy="349250"/>
          </a:xfrm>
        </p:grpSpPr>
        <p:sp>
          <p:nvSpPr>
            <p:cNvPr id="13" name="Rectangle 12"/>
            <p:cNvSpPr/>
            <p:nvPr/>
          </p:nvSpPr>
          <p:spPr>
            <a:xfrm>
              <a:off x="5288347" y="1540578"/>
              <a:ext cx="666248" cy="322689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403891"/>
                </p:ext>
              </p:extLst>
            </p:nvPr>
          </p:nvGraphicFramePr>
          <p:xfrm>
            <a:off x="5310094" y="1523031"/>
            <a:ext cx="6445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Equation" r:id="rId10" imgW="419100" imgH="228600" progId="Equation.DSMT4">
                    <p:embed/>
                  </p:oleObj>
                </mc:Choice>
                <mc:Fallback>
                  <p:oleObj name="Equation" r:id="rId10" imgW="419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310094" y="1523031"/>
                          <a:ext cx="644525" cy="34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7430351" y="1644619"/>
            <a:ext cx="750266" cy="350371"/>
            <a:chOff x="6048346" y="1400456"/>
            <a:chExt cx="750266" cy="350371"/>
          </a:xfrm>
        </p:grpSpPr>
        <p:grpSp>
          <p:nvGrpSpPr>
            <p:cNvPr id="20" name="Group 19"/>
            <p:cNvGrpSpPr/>
            <p:nvPr/>
          </p:nvGrpSpPr>
          <p:grpSpPr>
            <a:xfrm>
              <a:off x="6048346" y="1400456"/>
              <a:ext cx="266128" cy="349250"/>
              <a:chOff x="7248360" y="1228245"/>
              <a:chExt cx="266128" cy="34925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248360" y="1252048"/>
                <a:ext cx="251998" cy="32268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08472"/>
                  </p:ext>
                </p:extLst>
              </p:nvPr>
            </p:nvGraphicFramePr>
            <p:xfrm>
              <a:off x="7260488" y="1228245"/>
              <a:ext cx="25400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39" name="Equation" r:id="rId11" imgW="165100" imgH="228600" progId="Equation.DSMT4">
                      <p:embed/>
                    </p:oleObj>
                  </mc:Choice>
                  <mc:Fallback>
                    <p:oleObj name="Equation" r:id="rId11" imgW="1651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7260488" y="1228245"/>
                            <a:ext cx="254000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Group 20"/>
            <p:cNvGrpSpPr/>
            <p:nvPr/>
          </p:nvGrpSpPr>
          <p:grpSpPr>
            <a:xfrm>
              <a:off x="6525562" y="1401577"/>
              <a:ext cx="273050" cy="349250"/>
              <a:chOff x="7736331" y="1223985"/>
              <a:chExt cx="273050" cy="34925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741389" y="1245378"/>
                <a:ext cx="251998" cy="322688"/>
              </a:xfrm>
              <a:prstGeom prst="rect">
                <a:avLst/>
              </a:prstGeom>
              <a:solidFill>
                <a:schemeClr val="bg1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4269575"/>
                  </p:ext>
                </p:extLst>
              </p:nvPr>
            </p:nvGraphicFramePr>
            <p:xfrm>
              <a:off x="7736331" y="1223985"/>
              <a:ext cx="273050" cy="349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0" name="Equation" r:id="rId12" imgW="177800" imgH="228600" progId="Equation.DSMT4">
                      <p:embed/>
                    </p:oleObj>
                  </mc:Choice>
                  <mc:Fallback>
                    <p:oleObj name="Equation" r:id="rId12" imgW="17780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736331" y="1223985"/>
                            <a:ext cx="273050" cy="3492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6249741" y="1407930"/>
              <a:ext cx="334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or</a:t>
              </a:r>
              <a:endParaRPr 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07589" y="4215770"/>
            <a:ext cx="1827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Superposition condition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20881" y="4212021"/>
            <a:ext cx="1319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Mixed condition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65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000" dirty="0" smtClean="0"/>
              <a:t>The structure of a world described by quantum mechanics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Theoretical account of the world given by quantum mechanics </a:t>
            </a:r>
            <a:r>
              <a:rPr lang="en-US" dirty="0" smtClean="0">
                <a:solidFill>
                  <a:schemeClr val="accent5"/>
                </a:solidFill>
              </a:rPr>
              <a:t>(QM)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2"/>
                </a:solidFill>
              </a:rPr>
              <a:t>very bizarre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dirty="0" smtClean="0"/>
              <a:t>ut, a theory is only as good as the experiments which support it.</a:t>
            </a:r>
          </a:p>
          <a:p>
            <a:pPr marL="0" indent="0">
              <a:buNone/>
            </a:pPr>
            <a:r>
              <a:rPr lang="en-US" dirty="0" smtClean="0"/>
              <a:t>So:</a:t>
            </a:r>
            <a:br>
              <a:rPr lang="en-US" dirty="0" smtClean="0"/>
            </a:br>
            <a:r>
              <a:rPr lang="en-US" dirty="0" smtClean="0"/>
              <a:t>What can we infer about the nature/structure of the physical world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from </a:t>
            </a:r>
            <a:r>
              <a:rPr lang="en-US" dirty="0" smtClean="0">
                <a:solidFill>
                  <a:srgbClr val="DA1F28"/>
                </a:solidFill>
              </a:rPr>
              <a:t>existing</a:t>
            </a:r>
            <a:r>
              <a:rPr lang="en-US" dirty="0" smtClean="0"/>
              <a:t> experiments which test QM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on the assumption that </a:t>
            </a:r>
            <a:r>
              <a:rPr lang="en-US" dirty="0" smtClean="0">
                <a:solidFill>
                  <a:srgbClr val="DA1F28"/>
                </a:solidFill>
              </a:rPr>
              <a:t>all future </a:t>
            </a:r>
            <a:r>
              <a:rPr lang="en-US" dirty="0" smtClean="0"/>
              <a:t>experiments will confirm predictions of QM?</a:t>
            </a:r>
          </a:p>
          <a:p>
            <a:pPr marL="0" indent="0">
              <a:buNone/>
            </a:pPr>
            <a:r>
              <a:rPr lang="en-US" dirty="0" smtClean="0"/>
              <a:t>Two major areas of experimentation: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EPR-Bell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Schr</a:t>
            </a:r>
            <a:r>
              <a:rPr lang="en-US" dirty="0" smtClean="0"/>
              <a:t>ödinger’s cat</a:t>
            </a:r>
          </a:p>
          <a:p>
            <a:pPr marL="0" indent="0">
              <a:buNone/>
            </a:pPr>
            <a:r>
              <a:rPr lang="en-US" dirty="0" smtClean="0"/>
              <a:t>Both (may) involve in their interpretation the concept of </a:t>
            </a:r>
            <a:r>
              <a:rPr lang="en-US" dirty="0" smtClean="0">
                <a:solidFill>
                  <a:srgbClr val="DA1F28"/>
                </a:solidFill>
              </a:rPr>
              <a:t>realism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So: what do we (can we) mean by “realism” in physics?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400" dirty="0" smtClean="0"/>
              <a:t>“Realism” in the simplest case: a two state system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(Microscopic) example: photon polarization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357188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354013" algn="l"/>
              </a:tabLst>
            </a:pPr>
            <a:r>
              <a:rPr lang="en-US" dirty="0"/>
              <a:t>“Question” posed to photon: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DA1F28"/>
                </a:solidFill>
              </a:rPr>
              <a:t>Are you polarized </a:t>
            </a:r>
            <a:r>
              <a:rPr lang="en-US" dirty="0">
                <a:solidFill>
                  <a:srgbClr val="008000"/>
                </a:solidFill>
              </a:rPr>
              <a:t>along </a:t>
            </a:r>
            <a:r>
              <a:rPr lang="en-US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? (“</a:t>
            </a:r>
            <a:r>
              <a:rPr lang="en-US" i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= +1”)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	Or perpendicular to </a:t>
            </a:r>
            <a:r>
              <a:rPr lang="en-US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? (“</a:t>
            </a:r>
            <a:r>
              <a:rPr lang="en-US" i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= -1”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US" dirty="0" smtClean="0"/>
              <a:t>Experimental </a:t>
            </a:r>
            <a:r>
              <a:rPr lang="en-US" dirty="0"/>
              <a:t>fact:</a:t>
            </a:r>
            <a:br>
              <a:rPr lang="en-US" dirty="0"/>
            </a:br>
            <a:r>
              <a:rPr lang="en-US" dirty="0"/>
              <a:t>	For each photon, </a:t>
            </a:r>
            <a:r>
              <a:rPr lang="en-US" dirty="0">
                <a:solidFill>
                  <a:srgbClr val="DA1F28"/>
                </a:solidFill>
              </a:rPr>
              <a:t>either</a:t>
            </a:r>
            <a:r>
              <a:rPr lang="en-US" dirty="0"/>
              <a:t> counter Y clicks (and </a:t>
            </a:r>
            <a:br>
              <a:rPr lang="en-US" dirty="0"/>
            </a:br>
            <a:r>
              <a:rPr lang="en-US" dirty="0"/>
              <a:t>	counter N does not) </a:t>
            </a:r>
            <a:r>
              <a:rPr lang="en-US" dirty="0">
                <a:solidFill>
                  <a:srgbClr val="DA1F28"/>
                </a:solidFill>
              </a:rPr>
              <a:t>or</a:t>
            </a:r>
            <a:r>
              <a:rPr lang="en-US" dirty="0"/>
              <a:t> N clicks (and Y does not)</a:t>
            </a:r>
            <a:r>
              <a:rPr lang="en-US" dirty="0" smtClean="0"/>
              <a:t>.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US" dirty="0" smtClean="0"/>
              <a:t>Natural </a:t>
            </a:r>
            <a:r>
              <a:rPr lang="en-US" dirty="0"/>
              <a:t>“paraphrase”: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DA1F28"/>
                </a:solidFill>
              </a:rPr>
              <a:t>When asked</a:t>
            </a:r>
            <a:r>
              <a:rPr lang="en-US" dirty="0"/>
              <a:t>, each photon answers either </a:t>
            </a:r>
            <a:br>
              <a:rPr lang="en-US" dirty="0"/>
            </a:br>
            <a:r>
              <a:rPr lang="en-US" dirty="0"/>
              <a:t>	“yes” (</a:t>
            </a:r>
            <a:r>
              <a:rPr lang="en-US" i="1" dirty="0"/>
              <a:t>A</a:t>
            </a:r>
            <a:r>
              <a:rPr lang="en-US" dirty="0"/>
              <a:t> = +1) or “no” (</a:t>
            </a:r>
            <a:r>
              <a:rPr lang="en-US" i="1" dirty="0"/>
              <a:t>A</a:t>
            </a:r>
            <a:r>
              <a:rPr lang="en-US" dirty="0"/>
              <a:t> = -1)</a:t>
            </a:r>
            <a:r>
              <a:rPr lang="en-US" dirty="0" smtClean="0"/>
              <a:t>.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US" dirty="0" smtClean="0"/>
              <a:t>But</a:t>
            </a:r>
            <a:r>
              <a:rPr lang="en-US" dirty="0"/>
              <a:t>: what if it is </a:t>
            </a:r>
            <a:r>
              <a:rPr lang="en-US" dirty="0">
                <a:solidFill>
                  <a:srgbClr val="DA1F28"/>
                </a:solidFill>
              </a:rPr>
              <a:t>not</a:t>
            </a:r>
            <a:r>
              <a:rPr lang="en-US" dirty="0"/>
              <a:t> asked</a:t>
            </a:r>
            <a:r>
              <a:rPr lang="en-US" dirty="0" smtClean="0"/>
              <a:t>?</a:t>
            </a:r>
          </a:p>
          <a:p>
            <a:pPr marL="0" indent="0" algn="r">
              <a:buNone/>
              <a:tabLst>
                <a:tab pos="354013" algn="l"/>
              </a:tabLst>
            </a:pPr>
            <a:r>
              <a:rPr lang="en-US" dirty="0" smtClean="0">
                <a:solidFill>
                  <a:srgbClr val="008000"/>
                </a:solidFill>
              </a:rPr>
              <a:t>(no measuring device…)</a:t>
            </a:r>
          </a:p>
          <a:p>
            <a:pPr marL="0" indent="0">
              <a:buNone/>
              <a:tabLst>
                <a:tab pos="354013" algn="l"/>
              </a:tabLst>
            </a:pPr>
            <a:r>
              <a:rPr lang="en-US" dirty="0" smtClean="0">
                <a:solidFill>
                  <a:srgbClr val="008000"/>
                </a:solidFill>
              </a:rPr>
              <a:t>Single (heralded) photon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27222" y="2312991"/>
            <a:ext cx="3995649" cy="1796236"/>
            <a:chOff x="4659970" y="1598539"/>
            <a:chExt cx="4320000" cy="19420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9970" y="1923585"/>
              <a:ext cx="4320000" cy="15525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622585" y="2886927"/>
              <a:ext cx="2230244" cy="588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6040" y="1598539"/>
              <a:ext cx="1954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5"/>
                  </a:solidFill>
                </a:rPr>
                <a:t>Single (heralded) photon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4433" y="1636716"/>
              <a:ext cx="788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</a:rPr>
                <a:t>D</a:t>
              </a:r>
              <a:r>
                <a:rPr lang="en-US" sz="1400" dirty="0" smtClean="0">
                  <a:solidFill>
                    <a:schemeClr val="accent5"/>
                  </a:solidFill>
                </a:rPr>
                <a:t>etector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92743" y="2741961"/>
              <a:ext cx="1462606" cy="798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5"/>
                  </a:solidFill>
                </a:rPr>
                <a:t>Polarizer with </a:t>
              </a:r>
              <a:br>
                <a:rPr lang="en-US" sz="1400" dirty="0" smtClean="0">
                  <a:solidFill>
                    <a:schemeClr val="accent5"/>
                  </a:solidFill>
                </a:rPr>
              </a:br>
              <a:r>
                <a:rPr lang="en-US" sz="1400" dirty="0" smtClean="0">
                  <a:solidFill>
                    <a:schemeClr val="accent5"/>
                  </a:solidFill>
                </a:rPr>
                <a:t>transmission axis</a:t>
              </a:r>
              <a:br>
                <a:rPr lang="en-US" sz="1400" dirty="0" smtClean="0">
                  <a:solidFill>
                    <a:schemeClr val="accent5"/>
                  </a:solidFill>
                </a:rPr>
              </a:br>
              <a:r>
                <a:rPr lang="en-US" sz="1400" dirty="0" smtClean="0">
                  <a:solidFill>
                    <a:schemeClr val="accent5"/>
                  </a:solidFill>
                </a:rPr>
                <a:t>‖ to </a:t>
              </a:r>
              <a:r>
                <a:rPr lang="en-US" sz="1400" b="1" dirty="0" smtClean="0">
                  <a:solidFill>
                    <a:schemeClr val="accent2"/>
                  </a:solidFill>
                </a:rPr>
                <a:t>a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25204" y="2751035"/>
              <a:ext cx="1149640" cy="565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5"/>
                  </a:solidFill>
                </a:rPr>
                <a:t>Macroscopic</a:t>
              </a:r>
              <a:br>
                <a:rPr lang="en-US" sz="1400" dirty="0" smtClean="0">
                  <a:solidFill>
                    <a:schemeClr val="accent5"/>
                  </a:solidFill>
                </a:rPr>
              </a:br>
              <a:r>
                <a:rPr lang="en-US" sz="1400" dirty="0" smtClean="0">
                  <a:solidFill>
                    <a:schemeClr val="accent5"/>
                  </a:solidFill>
                </a:rPr>
                <a:t>events</a:t>
              </a:r>
              <a:endParaRPr lang="en-US" sz="1400" dirty="0">
                <a:solidFill>
                  <a:schemeClr val="accent5"/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5107899" y="4144187"/>
            <a:ext cx="1800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614244" y="4202043"/>
            <a:ext cx="0" cy="1799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Macroscopic counterfactual definiteness </a:t>
            </a:r>
            <a:r>
              <a:rPr lang="en-US" sz="3600" dirty="0" smtClean="0">
                <a:solidFill>
                  <a:srgbClr val="008000"/>
                </a:solidFill>
              </a:rPr>
              <a:t>(MCFD)</a:t>
            </a:r>
            <a:endParaRPr lang="en-US" sz="3600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Suppose a given photon is directed “elsewhere”.</a:t>
            </a:r>
            <a:br>
              <a:rPr lang="en-US" dirty="0" smtClean="0"/>
            </a:br>
            <a:r>
              <a:rPr lang="en-US" dirty="0" smtClean="0"/>
              <a:t>What does it mean to ask “does it have a definite value of A?”?</a:t>
            </a:r>
          </a:p>
          <a:p>
            <a:pPr marL="0" indent="0">
              <a:buNone/>
            </a:pPr>
            <a:r>
              <a:rPr lang="en-US" dirty="0" smtClean="0"/>
              <a:t>A possible quasi-operational definition:</a:t>
            </a:r>
            <a:br>
              <a:rPr lang="en-US" dirty="0" smtClean="0"/>
            </a:br>
            <a:r>
              <a:rPr lang="en-US" dirty="0" smtClean="0"/>
              <a:t>Suppose photon had been switched into measuring device:</a:t>
            </a:r>
            <a:br>
              <a:rPr lang="en-US" dirty="0" smtClean="0"/>
            </a:br>
            <a:r>
              <a:rPr lang="en-US" dirty="0" smtClean="0"/>
              <a:t>Then:</a:t>
            </a:r>
            <a:br>
              <a:rPr lang="en-US" dirty="0" smtClean="0"/>
            </a:br>
            <a:r>
              <a:rPr lang="en-US" b="1" dirty="0" smtClean="0"/>
              <a:t>Proposition I </a:t>
            </a:r>
            <a:r>
              <a:rPr lang="en-US" dirty="0" smtClean="0"/>
              <a:t>(truism?): It is a fact that </a:t>
            </a:r>
            <a:r>
              <a:rPr lang="en-US" dirty="0" smtClean="0">
                <a:solidFill>
                  <a:srgbClr val="DA1F28"/>
                </a:solidFill>
              </a:rPr>
              <a:t>either</a:t>
            </a:r>
            <a:r>
              <a:rPr lang="en-US" dirty="0" smtClean="0"/>
              <a:t> counter Y would have clicked (</a:t>
            </a:r>
            <a:r>
              <a:rPr lang="en-US" i="1" dirty="0" smtClean="0"/>
              <a:t>A</a:t>
            </a:r>
            <a:r>
              <a:rPr lang="en-US" dirty="0" smtClean="0"/>
              <a:t> = +1) </a:t>
            </a:r>
            <a:r>
              <a:rPr lang="en-US" dirty="0" smtClean="0">
                <a:solidFill>
                  <a:srgbClr val="DA1F28"/>
                </a:solidFill>
              </a:rPr>
              <a:t>or</a:t>
            </a:r>
            <a:r>
              <a:rPr lang="en-US" dirty="0" smtClean="0"/>
              <a:t> counter N would have clicked (</a:t>
            </a:r>
            <a:r>
              <a:rPr lang="en-US" i="1" dirty="0" smtClean="0"/>
              <a:t>A</a:t>
            </a:r>
            <a:r>
              <a:rPr lang="en-US" dirty="0" smtClean="0"/>
              <a:t> = -1).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Proposition II </a:t>
            </a:r>
            <a:r>
              <a:rPr lang="en-US" dirty="0" smtClean="0"/>
              <a:t>(MCFD): </a:t>
            </a:r>
            <a:r>
              <a:rPr lang="en-US" dirty="0" smtClean="0">
                <a:solidFill>
                  <a:schemeClr val="accent2"/>
                </a:solidFill>
              </a:rPr>
              <a:t>Either</a:t>
            </a:r>
            <a:r>
              <a:rPr lang="en-US" dirty="0" smtClean="0"/>
              <a:t> it is a fact that counter Y would have clicked (</a:t>
            </a:r>
            <a:r>
              <a:rPr lang="en-US" i="1" dirty="0" smtClean="0"/>
              <a:t>i.e.</a:t>
            </a:r>
            <a:r>
              <a:rPr lang="en-US" dirty="0" smtClean="0"/>
              <a:t> it is a fact that </a:t>
            </a:r>
            <a:r>
              <a:rPr lang="en-US" i="1" dirty="0" smtClean="0"/>
              <a:t>A</a:t>
            </a:r>
            <a:r>
              <a:rPr lang="en-US" dirty="0" smtClean="0"/>
              <a:t> = +1) </a:t>
            </a:r>
            <a:r>
              <a:rPr lang="en-US" dirty="0" smtClean="0">
                <a:solidFill>
                  <a:srgbClr val="DA1F28"/>
                </a:solidFill>
              </a:rPr>
              <a:t>or</a:t>
            </a:r>
            <a:r>
              <a:rPr lang="en-US" dirty="0" smtClean="0"/>
              <a:t> it is a fact that counter N would have clicked (</a:t>
            </a:r>
            <a:r>
              <a:rPr lang="en-US" i="1" dirty="0" smtClean="0"/>
              <a:t>A</a:t>
            </a:r>
            <a:r>
              <a:rPr lang="en-US" dirty="0" smtClean="0"/>
              <a:t> = -1).</a:t>
            </a:r>
          </a:p>
          <a:p>
            <a:pPr marL="0" indent="0">
              <a:buNone/>
              <a:tabLst>
                <a:tab pos="93663" algn="l"/>
              </a:tabLst>
            </a:pPr>
            <a:r>
              <a:rPr lang="en-US" cap="small" dirty="0" smtClean="0">
                <a:solidFill>
                  <a:srgbClr val="DA1F28"/>
                </a:solidFill>
              </a:rPr>
              <a:t>	</a:t>
            </a:r>
            <a:r>
              <a:rPr lang="en-US" b="1" cap="small" dirty="0" smtClean="0">
                <a:solidFill>
                  <a:srgbClr val="DA1F28"/>
                </a:solidFill>
              </a:rPr>
              <a:t>Do counterfactual statements have truth values?</a:t>
            </a:r>
            <a:br>
              <a:rPr lang="en-US" b="1" cap="small" dirty="0" smtClean="0">
                <a:solidFill>
                  <a:srgbClr val="DA1F28"/>
                </a:solidFill>
              </a:rPr>
            </a:br>
            <a:r>
              <a:rPr lang="en-US" cap="small" dirty="0" smtClean="0">
                <a:solidFill>
                  <a:srgbClr val="DA1F28"/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(common sense, legal system…assume so!)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43730" b="-43730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9892" y="2061043"/>
            <a:ext cx="1915464" cy="405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19265" y="3466300"/>
            <a:ext cx="572556" cy="1457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8334" y="345588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⇓ </a:t>
            </a:r>
            <a:r>
              <a:rPr lang="en-US" sz="2400" b="1" dirty="0" smtClean="0">
                <a:solidFill>
                  <a:schemeClr val="accent2"/>
                </a:solidFill>
              </a:rPr>
              <a:t>?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972" y="4590505"/>
            <a:ext cx="4320205" cy="50399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73822" y="2417079"/>
            <a:ext cx="1807528" cy="284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Single (heralded) photon</a:t>
            </a:r>
            <a:endParaRPr lang="en-US" sz="1400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572604" y="2703103"/>
            <a:ext cx="0" cy="1799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9031" y="3246086"/>
            <a:ext cx="63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Switch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5220" y="1840829"/>
            <a:ext cx="101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“Elsewhere”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5437" y="4576932"/>
            <a:ext cx="2027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Microrealism</a:t>
            </a:r>
            <a:r>
              <a:rPr lang="en-US" sz="1600" dirty="0" smtClean="0"/>
              <a:t> ⇒ MCFD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7140034" y="478258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⇒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325200" y="4884763"/>
            <a:ext cx="60002" cy="14399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EPR-Bell experiments </a:t>
            </a:r>
            <a:r>
              <a:rPr lang="en-US" dirty="0" smtClean="0">
                <a:solidFill>
                  <a:schemeClr val="accent5"/>
                </a:solidFill>
              </a:rPr>
              <a:t>(idealized)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10270" b="-10270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CHSH inequality: all objective local theories (OLT’s) satisfy the constraints</a:t>
            </a: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sz="1400" dirty="0" smtClean="0"/>
              <a:t>✱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sz="1400" dirty="0"/>
              <a:t>✱</a:t>
            </a:r>
            <a:r>
              <a:rPr lang="en-US" dirty="0" smtClean="0"/>
              <a:t>) is violated by predictions of QM, and </a:t>
            </a:r>
            <a:r>
              <a:rPr lang="en-US" dirty="0" smtClean="0">
                <a:solidFill>
                  <a:schemeClr val="accent2"/>
                </a:solidFill>
              </a:rPr>
              <a:t>by experimental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sz="1400" dirty="0" smtClean="0">
                <a:solidFill>
                  <a:srgbClr val="DA1F28"/>
                </a:solidFill>
              </a:rPr>
              <a:t>⬆</a:t>
            </a:r>
            <a:r>
              <a:rPr lang="en-US" dirty="0" smtClean="0"/>
              <a:t>: “loopholes” – individually blocked except for “collapse locality” loophole: </a:t>
            </a:r>
            <a:r>
              <a:rPr lang="en-US" dirty="0" smtClean="0">
                <a:solidFill>
                  <a:srgbClr val="DA1F28"/>
                </a:solidFill>
              </a:rPr>
              <a:t>at what point </a:t>
            </a:r>
            <a:r>
              <a:rPr lang="en-US" dirty="0" smtClean="0"/>
              <a:t>is a definite outcome “realized”?)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8586"/>
              </p:ext>
            </p:extLst>
          </p:nvPr>
        </p:nvGraphicFramePr>
        <p:xfrm>
          <a:off x="4664671" y="1734521"/>
          <a:ext cx="262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663700" imgH="228600" progId="Equation.DSMT4">
                  <p:embed/>
                </p:oleObj>
              </mc:Choice>
              <mc:Fallback>
                <p:oleObj name="Equation" r:id="rId4" imgW="1663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64671" y="1734521"/>
                        <a:ext cx="262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817485" y="2309185"/>
            <a:ext cx="2218940" cy="785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6939" y="4342508"/>
            <a:ext cx="416050" cy="160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487" y="3378263"/>
            <a:ext cx="103068" cy="183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3110" y="2335470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atomic source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7236" y="2429472"/>
            <a:ext cx="954308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accent5"/>
                </a:solidFill>
              </a:rPr>
              <a:t>randomly</a:t>
            </a:r>
            <a:br>
              <a:rPr lang="en-US" sz="1600" dirty="0" smtClean="0">
                <a:solidFill>
                  <a:schemeClr val="accent5"/>
                </a:solidFill>
              </a:rPr>
            </a:br>
            <a:r>
              <a:rPr lang="en-US" sz="1600" dirty="0" smtClean="0">
                <a:solidFill>
                  <a:schemeClr val="accent5"/>
                </a:solidFill>
              </a:rPr>
              <a:t>activated</a:t>
            </a:r>
            <a:br>
              <a:rPr lang="en-US" sz="1600" dirty="0" smtClean="0">
                <a:solidFill>
                  <a:schemeClr val="accent5"/>
                </a:solidFill>
              </a:rPr>
            </a:br>
            <a:r>
              <a:rPr lang="en-US" sz="1600" dirty="0" smtClean="0">
                <a:solidFill>
                  <a:schemeClr val="accent5"/>
                </a:solidFill>
              </a:rPr>
              <a:t>switch</a:t>
            </a:r>
            <a:endParaRPr lang="en-US" sz="1600" dirty="0">
              <a:solidFill>
                <a:schemeClr val="accent5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258793" y="2265204"/>
            <a:ext cx="0" cy="1799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725038" y="2286234"/>
            <a:ext cx="0" cy="1799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43416" y="4447521"/>
            <a:ext cx="611265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/>
              <a:t>, </a:t>
            </a:r>
            <a:r>
              <a:rPr lang="en-US" sz="1600" i="1" dirty="0" smtClean="0"/>
              <a:t>etc</a:t>
            </a:r>
            <a:r>
              <a:rPr lang="en-US" sz="1600" dirty="0" smtClean="0"/>
              <a:t>.)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2478" y="3303543"/>
            <a:ext cx="240270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 smtClean="0"/>
              <a:t>(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15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EPR-Bell </a:t>
            </a:r>
            <a:r>
              <a:rPr lang="en-US" dirty="0" smtClean="0"/>
              <a:t>experiments (cont.)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Thus, modulo “loopholes”, </a:t>
            </a:r>
            <a:r>
              <a:rPr lang="en-US" dirty="0" smtClean="0">
                <a:solidFill>
                  <a:srgbClr val="DA1F28"/>
                </a:solidFill>
              </a:rPr>
              <a:t>all OLT’s are refuted by experiment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Defining postulates of an OLT: conjunction of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Induction </a:t>
            </a:r>
            <a:br>
              <a:rPr lang="en-US" dirty="0" smtClean="0"/>
            </a:br>
            <a:r>
              <a:rPr lang="en-US" dirty="0" smtClean="0"/>
              <a:t>(   standard “arrow of time”)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smtClean="0"/>
              <a:t>Einstein locality </a:t>
            </a:r>
            <a:br>
              <a:rPr lang="en-US" dirty="0" smtClean="0"/>
            </a:br>
            <a:r>
              <a:rPr lang="en-US" dirty="0" smtClean="0"/>
              <a:t>(no superluminal causality)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 smtClean="0"/>
              <a:t>Microrealism</a:t>
            </a:r>
            <a:r>
              <a:rPr lang="en-US" dirty="0" smtClean="0"/>
              <a:t>/MCFD</a:t>
            </a:r>
          </a:p>
          <a:p>
            <a:pPr marL="0" indent="0">
              <a:buNone/>
            </a:pPr>
            <a:r>
              <a:rPr lang="en-US" dirty="0" smtClean="0"/>
              <a:t>Can we do without </a:t>
            </a:r>
            <a:r>
              <a:rPr lang="en-US" dirty="0" smtClean="0">
                <a:solidFill>
                  <a:schemeClr val="accent2"/>
                </a:solidFill>
              </a:rPr>
              <a:t>3)</a:t>
            </a:r>
            <a:r>
              <a:rPr lang="en-US" dirty="0" smtClean="0"/>
              <a:t>? </a:t>
            </a:r>
            <a:r>
              <a:rPr lang="en-US" dirty="0" smtClean="0">
                <a:solidFill>
                  <a:schemeClr val="accent5"/>
                </a:solidFill>
              </a:rPr>
              <a:t>(</a:t>
            </a:r>
            <a:r>
              <a:rPr lang="en-US" i="1" dirty="0" smtClean="0">
                <a:solidFill>
                  <a:schemeClr val="accent5"/>
                </a:solidFill>
              </a:rPr>
              <a:t>i.e.</a:t>
            </a:r>
            <a:r>
              <a:rPr lang="en-US" dirty="0" smtClean="0">
                <a:solidFill>
                  <a:schemeClr val="accent5"/>
                </a:solidFill>
              </a:rPr>
              <a:t> are </a:t>
            </a:r>
            <a:r>
              <a:rPr lang="en-US" dirty="0" smtClean="0">
                <a:solidFill>
                  <a:srgbClr val="DA1F28"/>
                </a:solidFill>
              </a:rPr>
              <a:t>1) </a:t>
            </a:r>
            <a:r>
              <a:rPr lang="en-US" dirty="0" smtClean="0">
                <a:solidFill>
                  <a:schemeClr val="accent5"/>
                </a:solidFill>
              </a:rPr>
              <a:t>and </a:t>
            </a:r>
            <a:r>
              <a:rPr lang="en-US" dirty="0" smtClean="0">
                <a:solidFill>
                  <a:srgbClr val="DA1F28"/>
                </a:solidFill>
              </a:rPr>
              <a:t>2)</a:t>
            </a:r>
            <a:r>
              <a:rPr lang="en-US" dirty="0" smtClean="0">
                <a:solidFill>
                  <a:schemeClr val="accent5"/>
                </a:solidFill>
              </a:rPr>
              <a:t> alone sufficient to prove CHSH theorem?)</a:t>
            </a:r>
          </a:p>
          <a:p>
            <a:pPr marL="0" indent="0">
              <a:buNone/>
            </a:pPr>
            <a:r>
              <a:rPr lang="en-US" dirty="0" smtClean="0"/>
              <a:t>Involves v. delicate questions concerning definition of probability…</a:t>
            </a:r>
          </a:p>
          <a:p>
            <a:pPr marL="0" indent="0">
              <a:buNone/>
            </a:pPr>
            <a:r>
              <a:rPr lang="en-US" dirty="0" smtClean="0"/>
              <a:t>Anyway, irrespective of this, existing experiments prima facie imply </a:t>
            </a:r>
            <a:r>
              <a:rPr lang="en-US" dirty="0" smtClean="0">
                <a:solidFill>
                  <a:srgbClr val="DA1F28"/>
                </a:solidFill>
              </a:rPr>
              <a:t>at least one of 1) – 3) has to go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DA1F28"/>
                </a:solidFill>
              </a:rPr>
              <a:t>⬆</a:t>
            </a:r>
            <a:r>
              <a:rPr lang="en-US" dirty="0"/>
              <a:t>: What about “collapse locality” loophole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Maybe in future: long-baseline EPR-Bell experiment.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Until then, what can we say about the process (?) of “collapse” </a:t>
            </a:r>
            <a:r>
              <a:rPr lang="en-US" dirty="0" smtClean="0">
                <a:solidFill>
                  <a:srgbClr val="008000"/>
                </a:solidFill>
              </a:rPr>
              <a:t>(“realization”)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Note existence of alternative (non-QM) scenarios (CSL, Penrose…)</a:t>
            </a:r>
          </a:p>
          <a:p>
            <a:pPr marL="0" indent="0">
              <a:buNone/>
            </a:pPr>
            <a:r>
              <a:rPr lang="en-US" dirty="0" smtClean="0"/>
              <a:t>⇒ </a:t>
            </a:r>
            <a:r>
              <a:rPr lang="en-US" dirty="0" smtClean="0">
                <a:solidFill>
                  <a:schemeClr val="accent2"/>
                </a:solidFill>
              </a:rPr>
              <a:t>Can we build Schr</a:t>
            </a:r>
            <a:r>
              <a:rPr lang="en-US" dirty="0" smtClean="0">
                <a:solidFill>
                  <a:schemeClr val="accent2"/>
                </a:solidFill>
              </a:rPr>
              <a:t>ödinger’s Cat in the lab?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0" y="1528368"/>
            <a:ext cx="4428000" cy="1318189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729833"/>
              </p:ext>
            </p:extLst>
          </p:nvPr>
        </p:nvGraphicFramePr>
        <p:xfrm>
          <a:off x="523830" y="2233174"/>
          <a:ext cx="200025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4" imgW="127000" imgH="114300" progId="Equation.DSMT4">
                  <p:embed/>
                </p:oleObj>
              </mc:Choice>
              <mc:Fallback>
                <p:oleObj name="Equation" r:id="rId4" imgW="127000" imgH="11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30" y="2233174"/>
                        <a:ext cx="200025" cy="17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87707" y="1956957"/>
            <a:ext cx="1143362" cy="1065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err="1" smtClean="0">
                <a:solidFill>
                  <a:srgbClr val="008000"/>
                </a:solidFill>
              </a:rPr>
              <a:t>Nb</a:t>
            </a:r>
            <a:r>
              <a:rPr lang="en-US" sz="1400" dirty="0" smtClean="0">
                <a:solidFill>
                  <a:srgbClr val="008000"/>
                </a:solidFill>
              </a:rPr>
              <a:t>: </a:t>
            </a:r>
            <a:r>
              <a:rPr lang="en-US" sz="1400" dirty="0" smtClean="0">
                <a:solidFill>
                  <a:srgbClr val="DA1F28"/>
                </a:solidFill>
              </a:rPr>
              <a:t>2)</a:t>
            </a:r>
            <a:r>
              <a:rPr lang="en-US" sz="1400" dirty="0" smtClean="0">
                <a:solidFill>
                  <a:srgbClr val="008000"/>
                </a:solidFill>
              </a:rPr>
              <a:t> ⇒ </a:t>
            </a:r>
            <a:r>
              <a:rPr lang="en-US" sz="1400" dirty="0" smtClean="0">
                <a:solidFill>
                  <a:srgbClr val="DA1F28"/>
                </a:solidFill>
              </a:rPr>
              <a:t>1)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in SR but not 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necessarily in 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more general </a:t>
            </a:r>
            <a:br>
              <a:rPr lang="en-US" sz="1400" dirty="0" smtClean="0">
                <a:solidFill>
                  <a:srgbClr val="008000"/>
                </a:solidFill>
              </a:rPr>
            </a:br>
            <a:r>
              <a:rPr lang="en-US" sz="1400" dirty="0" smtClean="0">
                <a:solidFill>
                  <a:srgbClr val="008000"/>
                </a:solidFill>
              </a:rPr>
              <a:t>theory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10735" y="2061044"/>
            <a:ext cx="109742" cy="857306"/>
          </a:xfrm>
          <a:prstGeom prst="rightBrac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Can we prove CHSH theorem without invoking realism/MCFD?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i="1" dirty="0" smtClean="0"/>
              <a:t>e.g.</a:t>
            </a:r>
            <a:r>
              <a:rPr lang="en-US" dirty="0" smtClean="0"/>
              <a:t> N. </a:t>
            </a:r>
            <a:r>
              <a:rPr lang="en-US" dirty="0" err="1" smtClean="0"/>
              <a:t>Gisin</a:t>
            </a:r>
            <a:r>
              <a:rPr lang="en-US" dirty="0" smtClean="0"/>
              <a:t>, </a:t>
            </a:r>
            <a:r>
              <a:rPr lang="en-US" i="1" dirty="0" smtClean="0"/>
              <a:t>Found. Phys.</a:t>
            </a:r>
            <a:r>
              <a:rPr lang="en-US" dirty="0" smtClean="0"/>
              <a:t> </a:t>
            </a:r>
            <a:r>
              <a:rPr lang="en-US" b="1" dirty="0" smtClean="0"/>
              <a:t>42</a:t>
            </a:r>
            <a:r>
              <a:rPr lang="en-US" dirty="0" smtClean="0"/>
              <a:t>, 80 (2012))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⇒ CHSH inequality</a:t>
            </a:r>
          </a:p>
          <a:p>
            <a:pPr marL="0" indent="0">
              <a:buNone/>
            </a:pPr>
            <a:r>
              <a:rPr lang="en-US" dirty="0">
                <a:solidFill>
                  <a:srgbClr val="DA1F28"/>
                </a:solidFill>
              </a:rPr>
              <a:t>⬆</a:t>
            </a:r>
            <a:r>
              <a:rPr lang="en-US" dirty="0" smtClean="0"/>
              <a:t>: Problem: What does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/>
              <a:t>a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chemeClr val="bg1"/>
                </a:solidFill>
              </a:rPr>
              <a:t>Y</a:t>
            </a:r>
            <a:r>
              <a:rPr lang="en-US" dirty="0" smtClean="0"/>
              <a:t>) actually </a:t>
            </a:r>
            <a:r>
              <a:rPr lang="en-US" dirty="0" smtClean="0">
                <a:solidFill>
                  <a:schemeClr val="accent2"/>
                </a:solidFill>
              </a:rPr>
              <a:t>mean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i="1" dirty="0" smtClean="0"/>
              <a:t>e.g.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FFFFFF"/>
                </a:solidFill>
              </a:rPr>
              <a:t>Y</a:t>
            </a:r>
            <a:r>
              <a:rPr lang="en-US" dirty="0" smtClean="0"/>
              <a:t> represents a standard “hidden variable”:</a:t>
            </a:r>
            <a:br>
              <a:rPr lang="en-US" dirty="0" smtClean="0"/>
            </a:br>
            <a:r>
              <a:rPr lang="en-US" dirty="0" smtClean="0"/>
              <a:t>if values of </a:t>
            </a:r>
            <a:r>
              <a:rPr lang="en-US" dirty="0" smtClean="0">
                <a:solidFill>
                  <a:srgbClr val="FFFFFF"/>
                </a:solidFill>
              </a:rPr>
              <a:t>Y</a:t>
            </a:r>
            <a:r>
              <a:rPr lang="en-US" dirty="0" smtClean="0"/>
              <a:t> are discrete and finite in number, can use “</a:t>
            </a:r>
            <a:r>
              <a:rPr lang="en-US" dirty="0" err="1" smtClean="0"/>
              <a:t>frequentist</a:t>
            </a:r>
            <a:r>
              <a:rPr lang="en-US" dirty="0" smtClean="0"/>
              <a:t>” </a:t>
            </a:r>
            <a:r>
              <a:rPr lang="en-US" dirty="0" err="1" smtClean="0"/>
              <a:t>df</a:t>
            </a:r>
            <a:r>
              <a:rPr lang="en-US" dirty="0" smtClean="0"/>
              <a:t>.: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But: what if </a:t>
            </a:r>
            <a:r>
              <a:rPr lang="en-US" dirty="0" smtClean="0">
                <a:solidFill>
                  <a:srgbClr val="FFFFFF"/>
                </a:solidFill>
              </a:rPr>
              <a:t>Y</a:t>
            </a:r>
            <a:r>
              <a:rPr lang="en-US" dirty="0" smtClean="0"/>
              <a:t> is a continuous variable/state description?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6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41490"/>
              </p:ext>
            </p:extLst>
          </p:nvPr>
        </p:nvGraphicFramePr>
        <p:xfrm>
          <a:off x="2740756" y="1684162"/>
          <a:ext cx="3613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2349500" imgH="254000" progId="Equation.DSMT4">
                  <p:embed/>
                </p:oleObj>
              </mc:Choice>
              <mc:Fallback>
                <p:oleObj name="Equation" r:id="rId3" imgW="2349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0756" y="1684162"/>
                        <a:ext cx="3613150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026754"/>
              </p:ext>
            </p:extLst>
          </p:nvPr>
        </p:nvGraphicFramePr>
        <p:xfrm>
          <a:off x="3628323" y="3679045"/>
          <a:ext cx="1895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1231900" imgH="431800" progId="Equation.DSMT4">
                  <p:embed/>
                </p:oleObj>
              </mc:Choice>
              <mc:Fallback>
                <p:oleObj name="Equation" r:id="rId5" imgW="1231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8323" y="3679045"/>
                        <a:ext cx="18954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141071"/>
              </p:ext>
            </p:extLst>
          </p:nvPr>
        </p:nvGraphicFramePr>
        <p:xfrm>
          <a:off x="2659593" y="2905568"/>
          <a:ext cx="167412" cy="21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127000" imgH="165100" progId="Equation.DSMT4">
                  <p:embed/>
                </p:oleObj>
              </mc:Choice>
              <mc:Fallback>
                <p:oleObj name="Equation" r:id="rId7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9593" y="2905568"/>
                        <a:ext cx="167412" cy="21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55701"/>
              </p:ext>
            </p:extLst>
          </p:nvPr>
        </p:nvGraphicFramePr>
        <p:xfrm>
          <a:off x="1094579" y="3388152"/>
          <a:ext cx="167412" cy="21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9" imgW="127000" imgH="165100" progId="Equation.DSMT4">
                  <p:embed/>
                </p:oleObj>
              </mc:Choice>
              <mc:Fallback>
                <p:oleObj name="Equation" r:id="rId9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4579" y="3388152"/>
                        <a:ext cx="167412" cy="21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33511"/>
              </p:ext>
            </p:extLst>
          </p:nvPr>
        </p:nvGraphicFramePr>
        <p:xfrm>
          <a:off x="646162" y="3146151"/>
          <a:ext cx="167412" cy="21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0" imgW="127000" imgH="165100" progId="Equation.DSMT4">
                  <p:embed/>
                </p:oleObj>
              </mc:Choice>
              <mc:Fallback>
                <p:oleObj name="Equation" r:id="rId10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162" y="3146151"/>
                        <a:ext cx="167412" cy="21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913846"/>
              </p:ext>
            </p:extLst>
          </p:nvPr>
        </p:nvGraphicFramePr>
        <p:xfrm>
          <a:off x="1101021" y="4391468"/>
          <a:ext cx="167412" cy="21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1" imgW="127000" imgH="165100" progId="Equation.DSMT4">
                  <p:embed/>
                </p:oleObj>
              </mc:Choice>
              <mc:Fallback>
                <p:oleObj name="Equation" r:id="rId11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1021" y="4391468"/>
                        <a:ext cx="167412" cy="21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58255" y="1397288"/>
            <a:ext cx="1680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“state of universe”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61000" y="2106968"/>
            <a:ext cx="28561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“probability of Alice’s outcome </a:t>
            </a:r>
            <a:r>
              <a:rPr lang="en-US" sz="1600" i="1" dirty="0" smtClean="0">
                <a:solidFill>
                  <a:schemeClr val="accent5"/>
                </a:solidFill>
              </a:rPr>
              <a:t>a</a:t>
            </a:r>
            <a:r>
              <a:rPr lang="en-US" sz="1600" dirty="0" smtClean="0">
                <a:solidFill>
                  <a:schemeClr val="accent5"/>
                </a:solidFill>
              </a:rPr>
              <a:t> </a:t>
            </a:r>
            <a:br>
              <a:rPr lang="en-US" sz="1600" dirty="0" smtClean="0">
                <a:solidFill>
                  <a:schemeClr val="accent5"/>
                </a:solidFill>
              </a:rPr>
            </a:br>
            <a:r>
              <a:rPr lang="en-US" sz="1600" dirty="0" smtClean="0">
                <a:solidFill>
                  <a:schemeClr val="accent5"/>
                </a:solidFill>
              </a:rPr>
              <a:t>given setting </a:t>
            </a:r>
            <a:r>
              <a:rPr lang="en-US" sz="1600" i="1" dirty="0" smtClean="0">
                <a:solidFill>
                  <a:schemeClr val="accent5"/>
                </a:solidFill>
              </a:rPr>
              <a:t>x</a:t>
            </a:r>
            <a:r>
              <a:rPr lang="en-US" sz="1600" dirty="0" smtClean="0">
                <a:solidFill>
                  <a:schemeClr val="accent5"/>
                </a:solidFill>
              </a:rPr>
              <a:t> and state </a:t>
            </a:r>
            <a:r>
              <a:rPr lang="en-US" sz="1600" i="1" dirty="0" smtClean="0">
                <a:solidFill>
                  <a:schemeClr val="accent5"/>
                </a:solidFill>
              </a:rPr>
              <a:t>Y</a:t>
            </a:r>
            <a:r>
              <a:rPr lang="en-US" sz="1600" dirty="0" smtClean="0">
                <a:solidFill>
                  <a:schemeClr val="accent5"/>
                </a:solidFill>
              </a:rPr>
              <a:t>”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3060" y="1916568"/>
            <a:ext cx="1908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measured correlation</a:t>
            </a:r>
            <a:endParaRPr lang="en-US" sz="1600" dirty="0">
              <a:solidFill>
                <a:schemeClr val="accent5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094332" y="1988838"/>
            <a:ext cx="0" cy="215999"/>
          </a:xfrm>
          <a:prstGeom prst="straightConnector1">
            <a:avLst/>
          </a:prstGeom>
          <a:ln>
            <a:solidFill>
              <a:schemeClr val="accent5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Bent Arrow 15"/>
          <p:cNvSpPr>
            <a:spLocks noChangeAspect="1"/>
          </p:cNvSpPr>
          <p:nvPr/>
        </p:nvSpPr>
        <p:spPr>
          <a:xfrm rot="5400000" flipV="1">
            <a:off x="4457399" y="1589296"/>
            <a:ext cx="144011" cy="144000"/>
          </a:xfrm>
          <a:prstGeom prst="bentArrow">
            <a:avLst>
              <a:gd name="adj1" fmla="val 11666"/>
              <a:gd name="adj2" fmla="val 18333"/>
              <a:gd name="adj3" fmla="val 25000"/>
              <a:gd name="adj4" fmla="val 4375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>
            <a:spLocks noChangeAspect="1"/>
          </p:cNvSpPr>
          <p:nvPr/>
        </p:nvSpPr>
        <p:spPr>
          <a:xfrm rot="16200000" flipV="1">
            <a:off x="3187447" y="1991055"/>
            <a:ext cx="144011" cy="144000"/>
          </a:xfrm>
          <a:prstGeom prst="bentArrow">
            <a:avLst>
              <a:gd name="adj1" fmla="val 11666"/>
              <a:gd name="adj2" fmla="val 18333"/>
              <a:gd name="adj3" fmla="val 25000"/>
              <a:gd name="adj4" fmla="val 4375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9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Macroscopic quantum coherence </a:t>
            </a:r>
            <a:r>
              <a:rPr lang="en-US" dirty="0" smtClean="0">
                <a:solidFill>
                  <a:srgbClr val="008000"/>
                </a:solidFill>
              </a:rPr>
              <a:t>(MQC)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Q</a:t>
            </a:r>
            <a:r>
              <a:rPr lang="en-US" dirty="0" smtClean="0"/>
              <a:t> = +1”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Q</a:t>
            </a:r>
            <a:r>
              <a:rPr lang="en-US" dirty="0" smtClean="0"/>
              <a:t> = -1”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DA1F28"/>
                </a:solidFill>
              </a:rPr>
              <a:t>macroscopically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distinct states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Example: “flux </a:t>
            </a:r>
            <a:r>
              <a:rPr lang="en-US" dirty="0" err="1">
                <a:solidFill>
                  <a:schemeClr val="accent5"/>
                </a:solidFill>
              </a:rPr>
              <a:t>qubit</a:t>
            </a:r>
            <a:r>
              <a:rPr lang="en-US" dirty="0" smtClean="0">
                <a:solidFill>
                  <a:schemeClr val="accent5"/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 smtClean="0"/>
              <a:t>Existing experiments: if raw data interpreted in QM terms, state at </a:t>
            </a:r>
            <a:r>
              <a:rPr lang="en-US" i="1" dirty="0" smtClean="0"/>
              <a:t>t</a:t>
            </a:r>
            <a:r>
              <a:rPr lang="en-US" baseline="-25000" dirty="0" smtClean="0"/>
              <a:t>int</a:t>
            </a:r>
            <a:r>
              <a:rPr lang="en-US" dirty="0" smtClean="0"/>
              <a:t> is quantum superposition (not mixture!) of states (+) and (--).</a:t>
            </a:r>
          </a:p>
          <a:p>
            <a:pPr marL="0" indent="0">
              <a:buNone/>
            </a:pPr>
            <a:r>
              <a:rPr lang="en-US" dirty="0">
                <a:solidFill>
                  <a:srgbClr val="DA1F28"/>
                </a:solidFill>
              </a:rPr>
              <a:t>⬆</a:t>
            </a:r>
            <a:r>
              <a:rPr lang="en-US" dirty="0" smtClean="0"/>
              <a:t>: how “macroscopically” distinct?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92" y="2075695"/>
            <a:ext cx="3240000" cy="18183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22087" y="3383024"/>
            <a:ext cx="166562" cy="291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163" y="3389694"/>
            <a:ext cx="274416" cy="274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33172" y="3420921"/>
            <a:ext cx="166562" cy="291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2620327" y="1924514"/>
            <a:ext cx="0" cy="2159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2086" y="3206070"/>
            <a:ext cx="30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</a:t>
            </a:r>
            <a:r>
              <a:rPr lang="en-US" i="1" baseline="-25000" dirty="0" err="1" smtClean="0"/>
              <a:t>i</a:t>
            </a:r>
            <a:endParaRPr lang="en-US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3293" y="3202330"/>
            <a:ext cx="41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baseline="-25000" dirty="0" smtClean="0"/>
              <a:t>int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4170712" y="3202331"/>
            <a:ext cx="32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</a:t>
            </a:r>
            <a:r>
              <a:rPr lang="en-US" i="1" baseline="-25000" dirty="0" err="1" smtClean="0"/>
              <a:t>f</a:t>
            </a:r>
            <a:endParaRPr lang="en-US" i="1" baseline="-25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01806" y="1669485"/>
            <a:ext cx="4438093" cy="1350921"/>
            <a:chOff x="4601806" y="1440487"/>
            <a:chExt cx="4438093" cy="13509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949" y="1677875"/>
              <a:ext cx="927100" cy="8382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0099" y="1673294"/>
              <a:ext cx="2209800" cy="9017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798343" y="2383729"/>
              <a:ext cx="1000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“</a:t>
              </a:r>
              <a:r>
                <a:rPr lang="en-US" sz="1600" i="1" dirty="0" smtClean="0"/>
                <a:t>Q</a:t>
              </a:r>
              <a:r>
                <a:rPr lang="en-US" sz="1600" dirty="0"/>
                <a:t> </a:t>
              </a:r>
              <a:r>
                <a:rPr lang="en-US" sz="1600" dirty="0" smtClean="0"/>
                <a:t>= +1”</a:t>
              </a:r>
              <a:endParaRPr 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06267" y="2452854"/>
              <a:ext cx="9323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“</a:t>
              </a:r>
              <a:r>
                <a:rPr lang="en-US" sz="1600" i="1" dirty="0" smtClean="0"/>
                <a:t>Q</a:t>
              </a:r>
              <a:r>
                <a:rPr lang="en-US" sz="1600" dirty="0"/>
                <a:t> </a:t>
              </a:r>
              <a:r>
                <a:rPr lang="en-US" sz="1600" dirty="0" smtClean="0"/>
                <a:t>= -1”</a:t>
              </a:r>
              <a:endParaRPr 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01806" y="1440487"/>
              <a:ext cx="1090864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 err="1" smtClean="0">
                  <a:solidFill>
                    <a:srgbClr val="008000"/>
                  </a:solidFill>
                </a:rPr>
                <a:t>Supercond</a:t>
              </a:r>
              <a:r>
                <a:rPr lang="en-US" sz="1600" dirty="0" smtClean="0">
                  <a:solidFill>
                    <a:srgbClr val="008000"/>
                  </a:solidFill>
                </a:rPr>
                <a:t>.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 smtClean="0">
                  <a:solidFill>
                    <a:srgbClr val="008000"/>
                  </a:solidFill>
                </a:rPr>
                <a:t>ring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34148" y="2185402"/>
              <a:ext cx="999392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 smtClean="0">
                  <a:solidFill>
                    <a:srgbClr val="008000"/>
                  </a:solidFill>
                </a:rPr>
                <a:t>Josephson </a:t>
              </a:r>
              <a:br>
                <a:rPr lang="en-US" sz="1600" dirty="0" smtClean="0">
                  <a:solidFill>
                    <a:srgbClr val="008000"/>
                  </a:solidFill>
                </a:rPr>
              </a:br>
              <a:r>
                <a:rPr lang="en-US" sz="1600" dirty="0" smtClean="0">
                  <a:solidFill>
                    <a:srgbClr val="008000"/>
                  </a:solidFill>
                </a:rPr>
                <a:t>junction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31" name="Bent Arrow 30"/>
            <p:cNvSpPr>
              <a:spLocks noChangeAspect="1"/>
            </p:cNvSpPr>
            <p:nvPr/>
          </p:nvSpPr>
          <p:spPr>
            <a:xfrm flipV="1">
              <a:off x="4882879" y="1946541"/>
              <a:ext cx="144011" cy="144000"/>
            </a:xfrm>
            <a:prstGeom prst="bentArrow">
              <a:avLst>
                <a:gd name="adj1" fmla="val 11666"/>
                <a:gd name="adj2" fmla="val 18333"/>
                <a:gd name="adj3" fmla="val 25000"/>
                <a:gd name="adj4" fmla="val 4375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Bent Arrow 31"/>
            <p:cNvSpPr>
              <a:spLocks noChangeAspect="1"/>
            </p:cNvSpPr>
            <p:nvPr/>
          </p:nvSpPr>
          <p:spPr>
            <a:xfrm rot="10800000" flipV="1">
              <a:off x="5993011" y="2119758"/>
              <a:ext cx="144011" cy="144000"/>
            </a:xfrm>
            <a:prstGeom prst="bentArrow">
              <a:avLst>
                <a:gd name="adj1" fmla="val 11666"/>
                <a:gd name="adj2" fmla="val 18333"/>
                <a:gd name="adj3" fmla="val 25000"/>
                <a:gd name="adj4" fmla="val 4375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43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800" dirty="0" smtClean="0"/>
              <a:t>How “macroscopically distinct” are (notionally) superposed states of flux </a:t>
            </a:r>
            <a:r>
              <a:rPr lang="en-US" sz="2800" dirty="0" err="1" smtClean="0"/>
              <a:t>qubit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Korsbakken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(EPL </a:t>
            </a:r>
            <a:r>
              <a:rPr lang="en-US" b="1" dirty="0" smtClean="0"/>
              <a:t>89</a:t>
            </a:r>
            <a:r>
              <a:rPr lang="en-US" dirty="0" smtClean="0"/>
              <a:t>, 30003 (2010)):</a:t>
            </a:r>
          </a:p>
          <a:p>
            <a:pPr marL="0" indent="0">
              <a:buNone/>
            </a:pPr>
            <a:r>
              <a:rPr lang="en-US" b="1" dirty="0" smtClean="0"/>
              <a:t>Q: </a:t>
            </a:r>
            <a:r>
              <a:rPr lang="en-US" dirty="0" smtClean="0"/>
              <a:t>How many single electrons do we need to displace to go from +</a:t>
            </a:r>
            <a:r>
              <a:rPr lang="en-US" i="1" dirty="0" smtClean="0"/>
              <a:t>I</a:t>
            </a:r>
            <a:r>
              <a:rPr lang="en-US" dirty="0" smtClean="0"/>
              <a:t> to –</a:t>
            </a:r>
            <a:r>
              <a:rPr lang="en-US" i="1" dirty="0" smtClean="0"/>
              <a:t>I</a:t>
            </a:r>
            <a:r>
              <a:rPr lang="en-US" dirty="0" smtClean="0"/>
              <a:t>? (ans. = “W”)</a:t>
            </a:r>
          </a:p>
          <a:p>
            <a:pPr marL="0" indent="0">
              <a:buNone/>
            </a:pPr>
            <a:r>
              <a:rPr lang="en-US" b="1" dirty="0" smtClean="0"/>
              <a:t>Ans.: </a:t>
            </a:r>
            <a:r>
              <a:rPr lang="en-US" dirty="0" smtClean="0"/>
              <a:t>for all flux-</a:t>
            </a:r>
            <a:r>
              <a:rPr lang="en-US" dirty="0" err="1" smtClean="0"/>
              <a:t>qubit</a:t>
            </a:r>
            <a:r>
              <a:rPr lang="en-US" dirty="0" smtClean="0"/>
              <a:t> </a:t>
            </a:r>
            <a:r>
              <a:rPr lang="en-US" dirty="0" err="1" smtClean="0"/>
              <a:t>expts</a:t>
            </a:r>
            <a:r>
              <a:rPr lang="en-US" dirty="0" smtClean="0"/>
              <a:t>. to date,</a:t>
            </a:r>
            <a:br>
              <a:rPr lang="en-US" dirty="0" smtClean="0"/>
            </a:br>
            <a:r>
              <a:rPr lang="en-US" dirty="0" smtClean="0"/>
              <a:t>“not macroscopic or even </a:t>
            </a:r>
            <a:r>
              <a:rPr lang="en-US" dirty="0" err="1" smtClean="0"/>
              <a:t>mesoscopic</a:t>
            </a:r>
            <a:r>
              <a:rPr lang="en-US" dirty="0" smtClean="0"/>
              <a:t>”.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Well, maybe…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is W?</a:t>
            </a:r>
          </a:p>
          <a:p>
            <a:pPr marL="0" indent="0">
              <a:buNone/>
            </a:pPr>
            <a:r>
              <a:rPr lang="en-US" b="1" dirty="0" smtClean="0"/>
              <a:t>A:</a:t>
            </a:r>
            <a:r>
              <a:rPr lang="en-US" dirty="0" smtClean="0"/>
              <a:t> If we work in terms of </a:t>
            </a:r>
            <a:r>
              <a:rPr lang="en-US" dirty="0" err="1" smtClean="0"/>
              <a:t>indl</a:t>
            </a:r>
            <a:r>
              <a:rPr lang="en-US" dirty="0" smtClean="0"/>
              <a:t>. “elementary” particles (</a:t>
            </a:r>
            <a:r>
              <a:rPr lang="en-US" dirty="0" err="1" smtClean="0"/>
              <a:t>inc.</a:t>
            </a:r>
            <a:r>
              <a:rPr lang="en-US" dirty="0" smtClean="0"/>
              <a:t> nucle</a:t>
            </a:r>
            <a:r>
              <a:rPr lang="en-US" dirty="0" smtClean="0">
                <a:solidFill>
                  <a:schemeClr val="accent2"/>
                </a:solidFill>
              </a:rPr>
              <a:t>ons</a:t>
            </a:r>
            <a:r>
              <a:rPr lang="en-US" dirty="0" smtClean="0"/>
              <a:t> not nuclei!),</a:t>
            </a:r>
            <a:br>
              <a:rPr lang="en-US" dirty="0" smtClean="0"/>
            </a:br>
            <a:r>
              <a:rPr lang="en-US" dirty="0" smtClean="0"/>
              <a:t>If we consider nuclei as “elementary”, then </a:t>
            </a:r>
            <a:r>
              <a:rPr lang="en-US" i="1" dirty="0" smtClean="0"/>
              <a:t>W</a:t>
            </a:r>
            <a:r>
              <a:rPr lang="en-US" i="1" baseline="-25000" dirty="0" smtClean="0"/>
              <a:t>DP</a:t>
            </a:r>
            <a:r>
              <a:rPr lang="en-US" dirty="0" smtClean="0"/>
              <a:t> ~ 10</a:t>
            </a:r>
            <a:r>
              <a:rPr lang="en-US" baseline="30000" dirty="0" smtClean="0"/>
              <a:t>5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DA1F28"/>
                </a:solidFill>
              </a:rPr>
              <a:t>However</a:t>
            </a:r>
            <a:r>
              <a:rPr lang="en-US" dirty="0" smtClean="0"/>
              <a:t>, if we do so, then in the flux </a:t>
            </a:r>
            <a:r>
              <a:rPr lang="en-US" dirty="0" err="1" smtClean="0"/>
              <a:t>qubit</a:t>
            </a:r>
            <a:r>
              <a:rPr lang="en-US" dirty="0" smtClean="0"/>
              <a:t> case we should consider Cooper pairs as “elementary” ⇒ </a:t>
            </a:r>
            <a:r>
              <a:rPr lang="en-US" i="1" dirty="0" smtClean="0"/>
              <a:t>W</a:t>
            </a:r>
            <a:r>
              <a:rPr lang="en-US" i="1" baseline="-25000" dirty="0" smtClean="0"/>
              <a:t>FQ</a:t>
            </a:r>
            <a:r>
              <a:rPr lang="en-US" dirty="0" smtClean="0"/>
              <a:t> ~ 10</a:t>
            </a:r>
            <a:r>
              <a:rPr lang="en-US" baseline="30000" dirty="0" smtClean="0"/>
              <a:t>6</a:t>
            </a:r>
            <a:r>
              <a:rPr lang="en-US" dirty="0" smtClean="0"/>
              <a:t> – 10</a:t>
            </a:r>
            <a:r>
              <a:rPr lang="en-US" baseline="30000" dirty="0" smtClean="0"/>
              <a:t>7</a:t>
            </a:r>
          </a:p>
          <a:p>
            <a:pPr marL="0" indent="0">
              <a:buNone/>
            </a:pPr>
            <a:r>
              <a:rPr lang="en-US" dirty="0" smtClean="0"/>
              <a:t>⇒ either way, </a:t>
            </a:r>
            <a:r>
              <a:rPr lang="en-US" dirty="0" smtClean="0">
                <a:solidFill>
                  <a:srgbClr val="DA1F28"/>
                </a:solidFill>
              </a:rPr>
              <a:t>states of flux </a:t>
            </a:r>
            <a:r>
              <a:rPr lang="en-US" dirty="0" err="1" smtClean="0">
                <a:solidFill>
                  <a:srgbClr val="DA1F28"/>
                </a:solidFill>
              </a:rPr>
              <a:t>qubit</a:t>
            </a:r>
            <a:r>
              <a:rPr lang="en-US" dirty="0" smtClean="0">
                <a:solidFill>
                  <a:srgbClr val="DA1F28"/>
                </a:solidFill>
              </a:rPr>
              <a:t> are more “macroscopically distinct” than those of dust particle!</a:t>
            </a:r>
            <a:endParaRPr lang="en-US" dirty="0">
              <a:solidFill>
                <a:srgbClr val="DA1F2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8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53059"/>
              </p:ext>
            </p:extLst>
          </p:nvPr>
        </p:nvGraphicFramePr>
        <p:xfrm>
          <a:off x="3227531" y="4091620"/>
          <a:ext cx="10731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3" imgW="698500" imgH="215900" progId="Equation.DSMT4">
                  <p:embed/>
                </p:oleObj>
              </mc:Choice>
              <mc:Fallback>
                <p:oleObj name="Equation" r:id="rId3" imgW="6985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7531" y="4091620"/>
                        <a:ext cx="10731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98513"/>
              </p:ext>
            </p:extLst>
          </p:nvPr>
        </p:nvGraphicFramePr>
        <p:xfrm>
          <a:off x="7455839" y="3240088"/>
          <a:ext cx="15795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5" imgW="1028700" imgH="215900" progId="Equation.DSMT4">
                  <p:embed/>
                </p:oleObj>
              </mc:Choice>
              <mc:Fallback>
                <p:oleObj name="Equation" r:id="rId5" imgW="1028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5839" y="3240088"/>
                        <a:ext cx="1579563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391093" y="1461280"/>
            <a:ext cx="3671757" cy="1331477"/>
            <a:chOff x="391093" y="1461280"/>
            <a:chExt cx="3671757" cy="1331477"/>
          </a:xfrm>
        </p:grpSpPr>
        <p:sp>
          <p:nvSpPr>
            <p:cNvPr id="8" name="Donut 7"/>
            <p:cNvSpPr/>
            <p:nvPr/>
          </p:nvSpPr>
          <p:spPr>
            <a:xfrm>
              <a:off x="615539" y="1548720"/>
              <a:ext cx="1244037" cy="1244037"/>
            </a:xfrm>
            <a:prstGeom prst="donut">
              <a:avLst>
                <a:gd name="adj" fmla="val 18711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646954" y="1545600"/>
              <a:ext cx="1244037" cy="1244037"/>
            </a:xfrm>
            <a:prstGeom prst="donut">
              <a:avLst>
                <a:gd name="adj" fmla="val 18711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729415"/>
                </p:ext>
              </p:extLst>
            </p:nvPr>
          </p:nvGraphicFramePr>
          <p:xfrm>
            <a:off x="506506" y="1998198"/>
            <a:ext cx="19526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4" name="Equation" r:id="rId7" imgW="127000" imgH="228600" progId="Equation.DSMT4">
                    <p:embed/>
                  </p:oleObj>
                </mc:Choice>
                <mc:Fallback>
                  <p:oleObj name="Equation" r:id="rId7" imgW="12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6506" y="1998198"/>
                          <a:ext cx="195262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260540"/>
                </p:ext>
              </p:extLst>
            </p:nvPr>
          </p:nvGraphicFramePr>
          <p:xfrm>
            <a:off x="1783916" y="1995413"/>
            <a:ext cx="2540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Equation" r:id="rId9" imgW="165100" imgH="228600" progId="Equation.DSMT4">
                    <p:embed/>
                  </p:oleObj>
                </mc:Choice>
                <mc:Fallback>
                  <p:oleObj name="Equation" r:id="rId9" imgW="165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83916" y="1995413"/>
                          <a:ext cx="254000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4520609"/>
                </p:ext>
              </p:extLst>
            </p:nvPr>
          </p:nvGraphicFramePr>
          <p:xfrm>
            <a:off x="2531440" y="2001558"/>
            <a:ext cx="19526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" name="Equation" r:id="rId11" imgW="127000" imgH="228600" progId="Equation.DSMT4">
                    <p:embed/>
                  </p:oleObj>
                </mc:Choice>
                <mc:Fallback>
                  <p:oleObj name="Equation" r:id="rId11" imgW="12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31440" y="2001558"/>
                          <a:ext cx="195262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9199383"/>
                </p:ext>
              </p:extLst>
            </p:nvPr>
          </p:nvGraphicFramePr>
          <p:xfrm>
            <a:off x="3808850" y="1998773"/>
            <a:ext cx="2540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" name="Equation" r:id="rId12" imgW="165100" imgH="228600" progId="Equation.DSMT4">
                    <p:embed/>
                  </p:oleObj>
                </mc:Choice>
                <mc:Fallback>
                  <p:oleObj name="Equation" r:id="rId12" imgW="165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08850" y="1998773"/>
                          <a:ext cx="254000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1200019" y="1546148"/>
              <a:ext cx="77752" cy="239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28111" y="1546148"/>
              <a:ext cx="77752" cy="239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>
              <a:spLocks noChangeAspect="1"/>
            </p:cNvSpPr>
            <p:nvPr/>
          </p:nvSpPr>
          <p:spPr>
            <a:xfrm>
              <a:off x="734645" y="1664672"/>
              <a:ext cx="1008000" cy="1008000"/>
            </a:xfrm>
            <a:prstGeom prst="arc">
              <a:avLst>
                <a:gd name="adj1" fmla="val 12798194"/>
                <a:gd name="adj2" fmla="val 15383487"/>
              </a:avLst>
            </a:prstGeom>
            <a:ln w="28575" cap="rnd" cmpd="sng">
              <a:solidFill>
                <a:schemeClr val="accent2"/>
              </a:solidFill>
              <a:headEnd type="arrow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2762737" y="1664672"/>
              <a:ext cx="1008000" cy="1008000"/>
            </a:xfrm>
            <a:prstGeom prst="arc">
              <a:avLst>
                <a:gd name="adj1" fmla="val 12798194"/>
                <a:gd name="adj2" fmla="val 15383487"/>
              </a:avLst>
            </a:prstGeom>
            <a:ln w="28575" cap="rnd" cmpd="sng">
              <a:solidFill>
                <a:schemeClr val="accent2"/>
              </a:solidFill>
              <a:headEnd type="none" w="sm" len="sm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48154" y="1464400"/>
              <a:ext cx="386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DA1F28"/>
                  </a:solidFill>
                </a:rPr>
                <a:t>–</a:t>
              </a:r>
              <a:r>
                <a:rPr lang="en-US" i="1" dirty="0" smtClean="0">
                  <a:solidFill>
                    <a:srgbClr val="DA1F28"/>
                  </a:solidFill>
                </a:rPr>
                <a:t>I</a:t>
              </a:r>
              <a:endParaRPr lang="en-US" i="1" dirty="0">
                <a:solidFill>
                  <a:srgbClr val="DA1F28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1093" y="1461280"/>
              <a:ext cx="424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DA1F28"/>
                  </a:solidFill>
                </a:rPr>
                <a:t>+</a:t>
              </a:r>
              <a:r>
                <a:rPr lang="en-US" i="1" dirty="0" smtClean="0">
                  <a:solidFill>
                    <a:srgbClr val="DA1F28"/>
                  </a:solidFill>
                </a:rPr>
                <a:t>I</a:t>
              </a:r>
              <a:endParaRPr lang="en-US" i="1" dirty="0">
                <a:solidFill>
                  <a:srgbClr val="DA1F28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63085" y="1992720"/>
            <a:ext cx="2117926" cy="366340"/>
            <a:chOff x="5946066" y="1992720"/>
            <a:chExt cx="2117926" cy="366340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9050102"/>
                </p:ext>
              </p:extLst>
            </p:nvPr>
          </p:nvGraphicFramePr>
          <p:xfrm>
            <a:off x="5946066" y="2008038"/>
            <a:ext cx="19526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8" name="Equation" r:id="rId13" imgW="127000" imgH="228600" progId="Equation.DSMT4">
                    <p:embed/>
                  </p:oleObj>
                </mc:Choice>
                <mc:Fallback>
                  <p:oleObj name="Equation" r:id="rId13" imgW="12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46066" y="2008038"/>
                          <a:ext cx="195262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655813"/>
                </p:ext>
              </p:extLst>
            </p:nvPr>
          </p:nvGraphicFramePr>
          <p:xfrm>
            <a:off x="6322845" y="2005253"/>
            <a:ext cx="2540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9" name="Equation" r:id="rId14" imgW="165100" imgH="228600" progId="Equation.DSMT4">
                    <p:embed/>
                  </p:oleObj>
                </mc:Choice>
                <mc:Fallback>
                  <p:oleObj name="Equation" r:id="rId14" imgW="165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22845" y="2005253"/>
                          <a:ext cx="254000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006566"/>
                </p:ext>
              </p:extLst>
            </p:nvPr>
          </p:nvGraphicFramePr>
          <p:xfrm>
            <a:off x="7070369" y="2011398"/>
            <a:ext cx="19526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Equation" r:id="rId15" imgW="127000" imgH="228600" progId="Equation.DSMT4">
                    <p:embed/>
                  </p:oleObj>
                </mc:Choice>
                <mc:Fallback>
                  <p:oleObj name="Equation" r:id="rId15" imgW="12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70369" y="2011398"/>
                          <a:ext cx="195262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202974"/>
                </p:ext>
              </p:extLst>
            </p:nvPr>
          </p:nvGraphicFramePr>
          <p:xfrm>
            <a:off x="7809992" y="2008613"/>
            <a:ext cx="254000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quation" r:id="rId16" imgW="165100" imgH="228600" progId="Equation.DSMT4">
                    <p:embed/>
                  </p:oleObj>
                </mc:Choice>
                <mc:Fallback>
                  <p:oleObj name="Equation" r:id="rId16" imgW="1651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809992" y="2008613"/>
                          <a:ext cx="254000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/>
            <p:nvPr/>
          </p:nvSpPr>
          <p:spPr>
            <a:xfrm>
              <a:off x="6058204" y="1995840"/>
              <a:ext cx="360000" cy="360000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82508" y="1992720"/>
              <a:ext cx="360000" cy="360000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538873" y="1992720"/>
              <a:ext cx="360000" cy="360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7413588" y="2478827"/>
            <a:ext cx="360000" cy="0"/>
          </a:xfrm>
          <a:prstGeom prst="straightConnector1">
            <a:avLst/>
          </a:prstGeom>
          <a:ln cap="rnd">
            <a:solidFill>
              <a:schemeClr val="accent2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6220684" y="2446278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6453985" y="1548934"/>
            <a:ext cx="746125" cy="230898"/>
            <a:chOff x="5921375" y="1301750"/>
            <a:chExt cx="1289249" cy="398974"/>
          </a:xfrm>
        </p:grpSpPr>
        <p:sp>
          <p:nvSpPr>
            <p:cNvPr id="49" name="Arc 48"/>
            <p:cNvSpPr/>
            <p:nvPr/>
          </p:nvSpPr>
          <p:spPr>
            <a:xfrm flipV="1">
              <a:off x="6743700" y="1498601"/>
              <a:ext cx="431999" cy="183073"/>
            </a:xfrm>
            <a:prstGeom prst="arc">
              <a:avLst>
                <a:gd name="adj1" fmla="val 11558058"/>
                <a:gd name="adj2" fmla="val 12016148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6711950" y="1517651"/>
              <a:ext cx="431999" cy="183073"/>
            </a:xfrm>
            <a:prstGeom prst="arc">
              <a:avLst>
                <a:gd name="adj1" fmla="val 11131883"/>
                <a:gd name="adj2" fmla="val 11879687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Arc 54"/>
            <p:cNvSpPr/>
            <p:nvPr/>
          </p:nvSpPr>
          <p:spPr>
            <a:xfrm flipH="1" flipV="1">
              <a:off x="5956300" y="1498601"/>
              <a:ext cx="431999" cy="183073"/>
            </a:xfrm>
            <a:prstGeom prst="arc">
              <a:avLst>
                <a:gd name="adj1" fmla="val 11558058"/>
                <a:gd name="adj2" fmla="val 12016148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Arc 55"/>
            <p:cNvSpPr/>
            <p:nvPr/>
          </p:nvSpPr>
          <p:spPr>
            <a:xfrm flipH="1" flipV="1">
              <a:off x="5988050" y="1517651"/>
              <a:ext cx="431999" cy="183073"/>
            </a:xfrm>
            <a:prstGeom prst="arc">
              <a:avLst>
                <a:gd name="adj1" fmla="val 11131883"/>
                <a:gd name="adj2" fmla="val 11879687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flipV="1">
              <a:off x="6350000" y="1501776"/>
              <a:ext cx="431999" cy="183073"/>
            </a:xfrm>
            <a:prstGeom prst="arc">
              <a:avLst>
                <a:gd name="adj1" fmla="val 10781112"/>
                <a:gd name="adj2" fmla="val 0"/>
              </a:avLst>
            </a:prstGeom>
            <a:ln cap="rnd"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Connector 38"/>
            <p:cNvCxnSpPr>
              <a:endCxn id="35" idx="0"/>
            </p:cNvCxnSpPr>
            <p:nvPr/>
          </p:nvCxnSpPr>
          <p:spPr>
            <a:xfrm flipH="1">
              <a:off x="6350018" y="1301750"/>
              <a:ext cx="215882" cy="290376"/>
            </a:xfrm>
            <a:prstGeom prst="line">
              <a:avLst/>
            </a:prstGeom>
            <a:ln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35" idx="2"/>
            </p:cNvCxnSpPr>
            <p:nvPr/>
          </p:nvCxnSpPr>
          <p:spPr>
            <a:xfrm>
              <a:off x="6565900" y="1301750"/>
              <a:ext cx="216099" cy="291562"/>
            </a:xfrm>
            <a:prstGeom prst="line">
              <a:avLst/>
            </a:prstGeom>
            <a:ln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flipV="1">
              <a:off x="6778625" y="1482726"/>
              <a:ext cx="431999" cy="183073"/>
            </a:xfrm>
            <a:prstGeom prst="arc">
              <a:avLst>
                <a:gd name="adj1" fmla="val 11131883"/>
                <a:gd name="adj2" fmla="val 12105499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Arc 53"/>
            <p:cNvSpPr/>
            <p:nvPr/>
          </p:nvSpPr>
          <p:spPr>
            <a:xfrm flipH="1" flipV="1">
              <a:off x="5921375" y="1482726"/>
              <a:ext cx="431999" cy="183073"/>
            </a:xfrm>
            <a:prstGeom prst="arc">
              <a:avLst>
                <a:gd name="adj1" fmla="val 11131883"/>
                <a:gd name="adj2" fmla="val 12105499"/>
              </a:avLst>
            </a:prstGeom>
            <a:ln cap="rnd">
              <a:solidFill>
                <a:schemeClr val="tx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85720" y="1579563"/>
              <a:ext cx="359997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600000">
              <a:off x="6411120" y="1633540"/>
              <a:ext cx="119999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360555" y="1416728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/>
                </a:solidFill>
              </a:rPr>
              <a:t>dust particle</a:t>
            </a:r>
            <a:endParaRPr lang="en-US" sz="1600" dirty="0">
              <a:solidFill>
                <a:schemeClr val="accent5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rot="19800000" flipH="1">
            <a:off x="7080037" y="1762907"/>
            <a:ext cx="360000" cy="0"/>
          </a:xfrm>
          <a:prstGeom prst="straightConnector1">
            <a:avLst/>
          </a:prstGeom>
          <a:ln cap="rnd">
            <a:solidFill>
              <a:schemeClr val="accent5"/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11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Leggett 201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008000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Leggett 2013.potx</Template>
  <TotalTime>0</TotalTime>
  <Words>745</Words>
  <Application>Microsoft Macintosh PowerPoint</Application>
  <PresentationFormat>On-screen Show (16:9)</PresentationFormat>
  <Paragraphs>179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Widescreen Presentation</vt:lpstr>
      <vt:lpstr>MathType 6.0 Equation</vt:lpstr>
      <vt:lpstr>The Structure of a world (which may be) described by quantum mechanics  A. J. Leggett  Department of Physics, University of Illinois at Urbana-Champaign Institute for Quantum Computing, University of Waterloo Support: John D. and Catherine T. Macarthur Foundation John Templeton Foundation</vt:lpstr>
      <vt:lpstr>The structure of a world described by quantum mechanics</vt:lpstr>
      <vt:lpstr>“Realism” in the simplest case: a two state system</vt:lpstr>
      <vt:lpstr>Macroscopic counterfactual definiteness (MCFD)</vt:lpstr>
      <vt:lpstr>The EPR-Bell experiments (idealized)</vt:lpstr>
      <vt:lpstr>The EPR-Bell experiments (cont.)</vt:lpstr>
      <vt:lpstr>Can we prove CHSH theorem without invoking realism/MCFD?</vt:lpstr>
      <vt:lpstr>Macroscopic quantum coherence (MQC)</vt:lpstr>
      <vt:lpstr>How “macroscopically distinct” are (notionally) superposed states of flux qubit?</vt:lpstr>
      <vt:lpstr>MQC (cont.)</vt:lpstr>
      <vt:lpstr>Conclusions</vt:lpstr>
      <vt:lpstr>QM of human 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2013-08-08T16:43:27Z</dcterms:modified>
</cp:coreProperties>
</file>