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7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3.xml" ContentType="application/vnd.openxmlformats-officedocument.presentationml.notesSlide+xml"/>
  <Override PartName="/ppt/tags/tag22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3.xml" ContentType="application/vnd.openxmlformats-officedocument.presentationml.tags+xml"/>
  <Override PartName="/ppt/notesSlides/notesSlide46.xml" ContentType="application/vnd.openxmlformats-officedocument.presentationml.notesSlide+xml"/>
  <Override PartName="/ppt/tags/tag24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25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2.xml" ContentType="application/vnd.openxmlformats-officedocument.presentationml.notesSlide+xml"/>
  <Override PartName="/ppt/tags/tag29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30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31.xml" ContentType="application/vnd.openxmlformats-officedocument.presentationml.tags+xml"/>
  <Override PartName="/ppt/notesSlides/notesSlide63.xml" ContentType="application/vnd.openxmlformats-officedocument.presentationml.notesSlide+xml"/>
  <Override PartName="/ppt/tags/tag32.xml" ContentType="application/vnd.openxmlformats-officedocument.presentationml.tags+xml"/>
  <Override PartName="/ppt/notesSlides/notesSlide64.xml" ContentType="application/vnd.openxmlformats-officedocument.presentationml.notesSlide+xml"/>
  <Override PartName="/ppt/tags/tag33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tags/tag34.xml" ContentType="application/vnd.openxmlformats-officedocument.presentationml.tags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9" r:id="rId1"/>
  </p:sldMasterIdLst>
  <p:notesMasterIdLst>
    <p:notesMasterId r:id="rId91"/>
  </p:notesMasterIdLst>
  <p:handoutMasterIdLst>
    <p:handoutMasterId r:id="rId92"/>
  </p:handoutMasterIdLst>
  <p:sldIdLst>
    <p:sldId id="256" r:id="rId2"/>
    <p:sldId id="426" r:id="rId3"/>
    <p:sldId id="415" r:id="rId4"/>
    <p:sldId id="416" r:id="rId5"/>
    <p:sldId id="485" r:id="rId6"/>
    <p:sldId id="322" r:id="rId7"/>
    <p:sldId id="486" r:id="rId8"/>
    <p:sldId id="311" r:id="rId9"/>
    <p:sldId id="418" r:id="rId10"/>
    <p:sldId id="353" r:id="rId11"/>
    <p:sldId id="354" r:id="rId12"/>
    <p:sldId id="318" r:id="rId13"/>
    <p:sldId id="320" r:id="rId14"/>
    <p:sldId id="356" r:id="rId15"/>
    <p:sldId id="421" r:id="rId16"/>
    <p:sldId id="321" r:id="rId17"/>
    <p:sldId id="334" r:id="rId18"/>
    <p:sldId id="422" r:id="rId19"/>
    <p:sldId id="423" r:id="rId20"/>
    <p:sldId id="327" r:id="rId21"/>
    <p:sldId id="331" r:id="rId22"/>
    <p:sldId id="487" r:id="rId23"/>
    <p:sldId id="323" r:id="rId24"/>
    <p:sldId id="335" r:id="rId25"/>
    <p:sldId id="337" r:id="rId26"/>
    <p:sldId id="338" r:id="rId27"/>
    <p:sldId id="433" r:id="rId28"/>
    <p:sldId id="424" r:id="rId29"/>
    <p:sldId id="329" r:id="rId30"/>
    <p:sldId id="488" r:id="rId31"/>
    <p:sldId id="434" r:id="rId32"/>
    <p:sldId id="330" r:id="rId33"/>
    <p:sldId id="336" r:id="rId34"/>
    <p:sldId id="347" r:id="rId35"/>
    <p:sldId id="427" r:id="rId36"/>
    <p:sldId id="437" r:id="rId37"/>
    <p:sldId id="428" r:id="rId38"/>
    <p:sldId id="489" r:id="rId39"/>
    <p:sldId id="447" r:id="rId40"/>
    <p:sldId id="491" r:id="rId41"/>
    <p:sldId id="492" r:id="rId42"/>
    <p:sldId id="442" r:id="rId43"/>
    <p:sldId id="493" r:id="rId44"/>
    <p:sldId id="379" r:id="rId45"/>
    <p:sldId id="443" r:id="rId46"/>
    <p:sldId id="348" r:id="rId47"/>
    <p:sldId id="445" r:id="rId48"/>
    <p:sldId id="344" r:id="rId49"/>
    <p:sldId id="446" r:id="rId50"/>
    <p:sldId id="508" r:id="rId51"/>
    <p:sldId id="343" r:id="rId52"/>
    <p:sldId id="460" r:id="rId53"/>
    <p:sldId id="453" r:id="rId54"/>
    <p:sldId id="455" r:id="rId55"/>
    <p:sldId id="456" r:id="rId56"/>
    <p:sldId id="457" r:id="rId57"/>
    <p:sldId id="496" r:id="rId58"/>
    <p:sldId id="346" r:id="rId59"/>
    <p:sldId id="324" r:id="rId60"/>
    <p:sldId id="357" r:id="rId61"/>
    <p:sldId id="463" r:id="rId62"/>
    <p:sldId id="360" r:id="rId63"/>
    <p:sldId id="359" r:id="rId64"/>
    <p:sldId id="498" r:id="rId65"/>
    <p:sldId id="374" r:id="rId66"/>
    <p:sldId id="368" r:id="rId67"/>
    <p:sldId id="382" r:id="rId68"/>
    <p:sldId id="370" r:id="rId69"/>
    <p:sldId id="499" r:id="rId70"/>
    <p:sldId id="388" r:id="rId71"/>
    <p:sldId id="385" r:id="rId72"/>
    <p:sldId id="389" r:id="rId73"/>
    <p:sldId id="369" r:id="rId74"/>
    <p:sldId id="406" r:id="rId75"/>
    <p:sldId id="501" r:id="rId76"/>
    <p:sldId id="502" r:id="rId77"/>
    <p:sldId id="503" r:id="rId78"/>
    <p:sldId id="504" r:id="rId79"/>
    <p:sldId id="414" r:id="rId80"/>
    <p:sldId id="478" r:id="rId81"/>
    <p:sldId id="475" r:id="rId82"/>
    <p:sldId id="465" r:id="rId83"/>
    <p:sldId id="481" r:id="rId84"/>
    <p:sldId id="483" r:id="rId85"/>
    <p:sldId id="509" r:id="rId86"/>
    <p:sldId id="364" r:id="rId87"/>
    <p:sldId id="366" r:id="rId88"/>
    <p:sldId id="361" r:id="rId89"/>
    <p:sldId id="484" r:id="rId90"/>
  </p:sldIdLst>
  <p:sldSz cx="9144000" cy="6858000" type="screen4x3"/>
  <p:notesSz cx="6797675" cy="987425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D583EAB-B6A4-4B89-A80C-0262EFDC7D93}">
  <a:tblStyle styleId="{CD583EAB-B6A4-4B89-A80C-0262EFDC7D93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1BC096E-1B64-4120-882F-CF410C80B6D4}" styleName="Table_1">
    <a:wholeTbl>
      <a:tcTxStyle b="off" i="off"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B569948B-E8CC-4D53-B430-7EA4CFC75DDF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CA3E852-CEB8-4B66-9031-6B2B3E03E0F5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84C7FE4-BD6C-4F47-B7E6-FC0AB9C2AA39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16255EF-4063-4484-A630-24B79E8EB2BB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3043" autoAdjust="0"/>
  </p:normalViewPr>
  <p:slideViewPr>
    <p:cSldViewPr>
      <p:cViewPr varScale="1">
        <p:scale>
          <a:sx n="68" d="100"/>
          <a:sy n="68" d="100"/>
        </p:scale>
        <p:origin x="-21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presProps" Target="presProps.xml"/><Relationship Id="rId95" Type="http://schemas.openxmlformats.org/officeDocument/2006/relationships/viewProps" Target="viewProps.xml"/><Relationship Id="rId96" Type="http://schemas.openxmlformats.org/officeDocument/2006/relationships/theme" Target="theme/theme1.xml"/><Relationship Id="rId9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Sheet1!$A$2:$A$22</c:f>
              <c:strCache>
                <c:ptCount val="21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  <c:pt idx="16">
                  <c:v>a17</c:v>
                </c:pt>
                <c:pt idx="17">
                  <c:v>a18</c:v>
                </c:pt>
                <c:pt idx="18">
                  <c:v>a19</c:v>
                </c:pt>
                <c:pt idx="19">
                  <c:v>a20</c:v>
                </c:pt>
                <c:pt idx="20">
                  <c:v>a21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0.5</c:v>
                </c:pt>
                <c:pt idx="1">
                  <c:v>0.025</c:v>
                </c:pt>
                <c:pt idx="2">
                  <c:v>0.025</c:v>
                </c:pt>
                <c:pt idx="3">
                  <c:v>0.025</c:v>
                </c:pt>
                <c:pt idx="4">
                  <c:v>0.025</c:v>
                </c:pt>
                <c:pt idx="5">
                  <c:v>0.025</c:v>
                </c:pt>
                <c:pt idx="6">
                  <c:v>0.025</c:v>
                </c:pt>
                <c:pt idx="7">
                  <c:v>0.025</c:v>
                </c:pt>
                <c:pt idx="8">
                  <c:v>0.025</c:v>
                </c:pt>
                <c:pt idx="9">
                  <c:v>0.025</c:v>
                </c:pt>
                <c:pt idx="10">
                  <c:v>0.025</c:v>
                </c:pt>
                <c:pt idx="11">
                  <c:v>0.025</c:v>
                </c:pt>
                <c:pt idx="12">
                  <c:v>0.025</c:v>
                </c:pt>
                <c:pt idx="13">
                  <c:v>0.025</c:v>
                </c:pt>
                <c:pt idx="14">
                  <c:v>0.025</c:v>
                </c:pt>
                <c:pt idx="15">
                  <c:v>0.025</c:v>
                </c:pt>
                <c:pt idx="16">
                  <c:v>0.025</c:v>
                </c:pt>
                <c:pt idx="17">
                  <c:v>0.025</c:v>
                </c:pt>
                <c:pt idx="18">
                  <c:v>0.025</c:v>
                </c:pt>
                <c:pt idx="19">
                  <c:v>0.025</c:v>
                </c:pt>
                <c:pt idx="20">
                  <c:v>0.025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900392"/>
        <c:axId val="2143553784"/>
      </c:barChart>
      <c:catAx>
        <c:axId val="2143900392"/>
        <c:scaling>
          <c:orientation val="minMax"/>
        </c:scaling>
        <c:delete val="1"/>
        <c:axPos val="b"/>
        <c:majorTickMark val="out"/>
        <c:minorTickMark val="none"/>
        <c:tickLblPos val="none"/>
        <c:crossAx val="2143553784"/>
        <c:crosses val="autoZero"/>
        <c:auto val="1"/>
        <c:lblAlgn val="ctr"/>
        <c:lblOffset val="100"/>
        <c:noMultiLvlLbl val="0"/>
      </c:catAx>
      <c:valAx>
        <c:axId val="2143553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900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Sheet1!$A$2:$A$22</c:f>
              <c:strCache>
                <c:ptCount val="21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  <c:pt idx="16">
                  <c:v>a17</c:v>
                </c:pt>
                <c:pt idx="17">
                  <c:v>a18</c:v>
                </c:pt>
                <c:pt idx="18">
                  <c:v>a19</c:v>
                </c:pt>
                <c:pt idx="19">
                  <c:v>a20</c:v>
                </c:pt>
                <c:pt idx="20">
                  <c:v>a21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0.5</c:v>
                </c:pt>
                <c:pt idx="1">
                  <c:v>0.025</c:v>
                </c:pt>
                <c:pt idx="2">
                  <c:v>0.025</c:v>
                </c:pt>
                <c:pt idx="3">
                  <c:v>0.025</c:v>
                </c:pt>
                <c:pt idx="4">
                  <c:v>0.025</c:v>
                </c:pt>
                <c:pt idx="5">
                  <c:v>0.025</c:v>
                </c:pt>
                <c:pt idx="6">
                  <c:v>0.025</c:v>
                </c:pt>
                <c:pt idx="7">
                  <c:v>0.025</c:v>
                </c:pt>
                <c:pt idx="8">
                  <c:v>0.025</c:v>
                </c:pt>
                <c:pt idx="9">
                  <c:v>0.025</c:v>
                </c:pt>
                <c:pt idx="10">
                  <c:v>0.025</c:v>
                </c:pt>
                <c:pt idx="11">
                  <c:v>0.025</c:v>
                </c:pt>
                <c:pt idx="12">
                  <c:v>0.025</c:v>
                </c:pt>
                <c:pt idx="13">
                  <c:v>0.025</c:v>
                </c:pt>
                <c:pt idx="14">
                  <c:v>0.025</c:v>
                </c:pt>
                <c:pt idx="15">
                  <c:v>0.025</c:v>
                </c:pt>
                <c:pt idx="16">
                  <c:v>0.025</c:v>
                </c:pt>
                <c:pt idx="17">
                  <c:v>0.025</c:v>
                </c:pt>
                <c:pt idx="18">
                  <c:v>0.025</c:v>
                </c:pt>
                <c:pt idx="19">
                  <c:v>0.025</c:v>
                </c:pt>
                <c:pt idx="20">
                  <c:v>0.025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4168648"/>
        <c:axId val="2143787576"/>
      </c:barChart>
      <c:catAx>
        <c:axId val="2144168648"/>
        <c:scaling>
          <c:orientation val="minMax"/>
        </c:scaling>
        <c:delete val="1"/>
        <c:axPos val="b"/>
        <c:majorTickMark val="out"/>
        <c:minorTickMark val="none"/>
        <c:tickLblPos val="none"/>
        <c:crossAx val="2143787576"/>
        <c:crosses val="autoZero"/>
        <c:auto val="1"/>
        <c:lblAlgn val="ctr"/>
        <c:lblOffset val="100"/>
        <c:noMultiLvlLbl val="0"/>
      </c:catAx>
      <c:valAx>
        <c:axId val="2143787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4168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</c:v>
                </c:pt>
              </c:strCache>
            </c:strRef>
          </c:tx>
          <c:invertIfNegative val="0"/>
          <c:cat>
            <c:strRef>
              <c:f>Sheet1!$A$2:$A$22</c:f>
              <c:strCache>
                <c:ptCount val="21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a6</c:v>
                </c:pt>
                <c:pt idx="6">
                  <c:v>a7</c:v>
                </c:pt>
                <c:pt idx="7">
                  <c:v>a8</c:v>
                </c:pt>
                <c:pt idx="8">
                  <c:v>a9</c:v>
                </c:pt>
                <c:pt idx="9">
                  <c:v>a10</c:v>
                </c:pt>
                <c:pt idx="10">
                  <c:v>a11</c:v>
                </c:pt>
                <c:pt idx="11">
                  <c:v>a12</c:v>
                </c:pt>
                <c:pt idx="12">
                  <c:v>a13</c:v>
                </c:pt>
                <c:pt idx="13">
                  <c:v>a14</c:v>
                </c:pt>
                <c:pt idx="14">
                  <c:v>a15</c:v>
                </c:pt>
                <c:pt idx="15">
                  <c:v>a16</c:v>
                </c:pt>
                <c:pt idx="16">
                  <c:v>a17</c:v>
                </c:pt>
                <c:pt idx="17">
                  <c:v>a18</c:v>
                </c:pt>
                <c:pt idx="18">
                  <c:v>a19</c:v>
                </c:pt>
                <c:pt idx="19">
                  <c:v>a20</c:v>
                </c:pt>
                <c:pt idx="20">
                  <c:v>a21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0.0</c:v>
                </c:pt>
                <c:pt idx="1">
                  <c:v>0.0</c:v>
                </c:pt>
                <c:pt idx="2">
                  <c:v>0.025</c:v>
                </c:pt>
                <c:pt idx="3">
                  <c:v>0.025</c:v>
                </c:pt>
                <c:pt idx="4">
                  <c:v>0.0</c:v>
                </c:pt>
                <c:pt idx="5">
                  <c:v>0.0</c:v>
                </c:pt>
                <c:pt idx="6">
                  <c:v>0.025</c:v>
                </c:pt>
                <c:pt idx="7">
                  <c:v>0.0</c:v>
                </c:pt>
                <c:pt idx="8">
                  <c:v>0.025</c:v>
                </c:pt>
                <c:pt idx="9">
                  <c:v>0.025</c:v>
                </c:pt>
                <c:pt idx="10">
                  <c:v>0.025</c:v>
                </c:pt>
                <c:pt idx="11">
                  <c:v>0.025</c:v>
                </c:pt>
                <c:pt idx="12">
                  <c:v>0.0</c:v>
                </c:pt>
                <c:pt idx="13">
                  <c:v>0.025</c:v>
                </c:pt>
                <c:pt idx="14">
                  <c:v>0.025</c:v>
                </c:pt>
                <c:pt idx="15">
                  <c:v>0.025</c:v>
                </c:pt>
                <c:pt idx="16">
                  <c:v>0.025</c:v>
                </c:pt>
                <c:pt idx="17">
                  <c:v>0.0</c:v>
                </c:pt>
                <c:pt idx="18">
                  <c:v>0.025</c:v>
                </c:pt>
                <c:pt idx="19">
                  <c:v>0.025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411752"/>
        <c:axId val="2143413752"/>
      </c:barChart>
      <c:catAx>
        <c:axId val="2143411752"/>
        <c:scaling>
          <c:orientation val="minMax"/>
        </c:scaling>
        <c:delete val="1"/>
        <c:axPos val="b"/>
        <c:majorTickMark val="out"/>
        <c:minorTickMark val="none"/>
        <c:tickLblPos val="none"/>
        <c:crossAx val="2143413752"/>
        <c:crosses val="autoZero"/>
        <c:auto val="1"/>
        <c:lblAlgn val="ctr"/>
        <c:lblOffset val="100"/>
        <c:noMultiLvlLbl val="0"/>
      </c:catAx>
      <c:valAx>
        <c:axId val="2143413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34117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DEDB8-CF40-47CC-9767-500AFA446232}" type="datetimeFigureOut">
              <a:rPr lang="en-US" smtClean="0"/>
              <a:pPr/>
              <a:t>2013-08-28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AA0F-6566-4D86-8745-6875D81E8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1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378823"/>
            <a:ext cx="2945658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50442" y="9378823"/>
            <a:ext cx="2945658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407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find/quant-ph/1/au:+Tomamichel_M/0/1/0/all/0/1" TargetMode="External"/><Relationship Id="rId4" Type="http://schemas.openxmlformats.org/officeDocument/2006/relationships/hyperlink" Target="http://arxiv.org/find/quant-ph/1/au:+Schaffner_C/0/1/0/all/0/1" TargetMode="External"/><Relationship Id="rId5" Type="http://schemas.openxmlformats.org/officeDocument/2006/relationships/hyperlink" Target="http://arxiv.org/find/quant-ph/1/au:+Smith_A/0/1/0/all/0/1" TargetMode="External"/><Relationship Id="rId6" Type="http://schemas.openxmlformats.org/officeDocument/2006/relationships/hyperlink" Target="http://arxiv.org/find/quant-ph/1/au:+Renner_R/0/1/0/all/0/1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dfonline.com/action/doSearch?action=runSearch&amp;type=advanced&amp;searchType=journal&amp;result=true&amp;prevSearch=+authorsfield:(Hausladen,+Paul)" TargetMode="External"/><Relationship Id="rId4" Type="http://schemas.openxmlformats.org/officeDocument/2006/relationships/hyperlink" Target="http://www.tandfonline.com/action/doSearch?action=runSearch&amp;type=advanced&amp;searchType=journal&amp;result=true&amp;prevSearch=+authorsfield:(Wootters,+William+K.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epubs.siam.org/doi/abs/10.1137/09076787X" TargetMode="External"/><Relationship Id="rId4" Type="http://schemas.openxmlformats.org/officeDocument/2006/relationships/hyperlink" Target="http://dl.acm.org/citation.cfm?id=1806713" TargetMode="External"/><Relationship Id="rId5" Type="http://schemas.openxmlformats.org/officeDocument/2006/relationships/hyperlink" Target="http://scholar.google.co.il/citations?user=lPM8k54AAAAJ&amp;hl=en&amp;oi=sra" TargetMode="External"/><Relationship Id="rId6" Type="http://schemas.openxmlformats.org/officeDocument/2006/relationships/hyperlink" Target="http://scholar.google.co.il/citations?user=IGDs4HwAAAAJ&amp;hl=en&amp;oi=sra" TargetMode="External"/><Relationship Id="rId7" Type="http://schemas.openxmlformats.org/officeDocument/2006/relationships/hyperlink" Target="http://epubs.siam.org/doi/abs/10.1137/100813683" TargetMode="External"/><Relationship Id="rId8" Type="http://schemas.openxmlformats.org/officeDocument/2006/relationships/hyperlink" Target="http://scholar.google.co.il/citations?user=OEBtlWgAAAAJ&amp;hl=en&amp;oi=sra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Relationship Id="rId3" Type="http://schemas.openxmlformats.org/officeDocument/2006/relationships/hyperlink" Target="http://oai.cwi.nl/oai/asset/11749/11749A.pdf" TargetMode="Externa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Relationship Id="rId3" Type="http://schemas.openxmlformats.org/officeDocument/2006/relationships/hyperlink" Target="http://oai.cwi.nl/oai/asset/11749/11749A.pdf" TargetMode="Externa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Relationship Id="rId3" Type="http://schemas.openxmlformats.org/officeDocument/2006/relationships/hyperlink" Target="http://oai.cwi.nl/oai/asset/11749/11749A.pdf" TargetMode="Externa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Weak random source, contains entropy, far from uniform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Possibly distributed over a small subset, not uniform over the subset.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 map it to the completely mixed state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Problem: we only know the distribution has entropy, we do no know anything else about the input distribution.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H. Bennett, G. Brassard, and J.-M. Robert, SIAM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Journal on Computing 17, 210 (1988).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to two slides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to two slides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to two slides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also appears in a different context.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know the adversary knows some partial information about our secret but not all of 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don’t know what knowledge the adversary has gained, only that it dos not have full knowledge on our </a:t>
            </a:r>
            <a:r>
              <a:rPr lang="en-US" altLang="zh-CN" sz="215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sorce</a:t>
            </a: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wish to hash our secret to a smaller string on which the adversary has no knowledge.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object is called an extractor, and is the subject of this talk.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r>
              <a:rPr lang="en-US" dirty="0" smtClean="0"/>
              <a:t>This is called list decoding.</a:t>
            </a:r>
          </a:p>
          <a:p>
            <a:r>
              <a:rPr lang="en-US" dirty="0" smtClean="0"/>
              <a:t>The Johnson’s bound says</a:t>
            </a:r>
            <a:r>
              <a:rPr lang="en-US" baseline="0" dirty="0" smtClean="0"/>
              <a:t> binary codes with distance close to half, have good list decoding properties.</a:t>
            </a:r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also appears in a different context.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know the adversary knows some partial information about our secret but not all of it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don’t know what knowledge the adversary has gained, only that it dos not have full knowledge on our </a:t>
            </a:r>
            <a:r>
              <a:rPr lang="en-US" altLang="zh-CN" sz="2150" b="0" i="0" u="none" strike="noStrike" cap="none" baseline="0" dirty="0" err="1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sorce</a:t>
            </a: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wish to hash our secret to a smaller string on which the adversary has no knowledge.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object is called an extractor, and is the subject of this talk.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weak design – RRV’02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9DE33-A2C3-497C-B6BB-168FAD9F9995}" type="slidenum">
              <a:rPr lang="he-IL" smtClean="0"/>
              <a:pPr/>
              <a:t>65</a:t>
            </a:fld>
            <a:endParaRPr lang="en-US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0888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82" y="4690086"/>
            <a:ext cx="5437284" cy="4358744"/>
          </a:xfrm>
          <a:noFill/>
          <a:ln/>
        </p:spPr>
        <p:txBody>
          <a:bodyPr wrap="none" anchor="ctr"/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Leftover Hashing Against Quantum Side Information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Marco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Tomamichel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Christian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Schaffner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Adam Smith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Renato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 Renner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 A. S.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Holevo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and Appl. 23, 411 (1978).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‘Pretty Good’ Measurement for Distinguishing Quantum States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Paul 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Hausladen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&amp;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William K.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Wootters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J. Of modern optics, 1994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P.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Hausladen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Jozsa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B. Schumacher, M. Westmoreland, and W. K.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Wootters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Phys. Rev. A 54, 1869 (1996).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9DE33-A2C3-497C-B6BB-168FAD9F9995}" type="slidenum">
              <a:rPr lang="he-IL" smtClean="0"/>
              <a:pPr/>
              <a:t>72</a:t>
            </a:fld>
            <a:endParaRPr lang="en-US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0888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82" y="4690086"/>
            <a:ext cx="5437284" cy="4358744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[1] Short seed </a:t>
            </a:r>
            <a:r>
              <a:rPr 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extractors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against </a:t>
            </a:r>
            <a:r>
              <a:rPr 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quantum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storage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Shma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SIAM Journal on Computing, 2011 - SIAM</a:t>
            </a:r>
          </a:p>
          <a:p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[2] Near-optimal extractors against quantum storage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A </a:t>
            </a:r>
            <a:r>
              <a:rPr 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 </a:t>
            </a:r>
            <a:r>
              <a:rPr lang="en-US" sz="1200" b="1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Vidick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Proceedings of the 42nd ACM symposium on Theory of …, 2010</a:t>
            </a:r>
            <a:endParaRPr lang="en-US" sz="1200" b="0" i="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  <a:hlinkClick r:id="rId7"/>
            </a:endParaRPr>
          </a:p>
          <a:p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[3] 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Trevisan's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 extractor in the presence of quantum side information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A </a:t>
            </a:r>
            <a:r>
              <a:rPr lang="en-US" sz="1200" b="1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Portmann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T </a:t>
            </a:r>
            <a:r>
              <a:rPr lang="en-US" sz="1200" b="1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Vidick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R Renner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SIAM Journal on Computing, 2012 - SIAM</a:t>
            </a:r>
          </a:p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9DE33-A2C3-497C-B6BB-168FAD9F9995}" type="slidenum">
              <a:rPr lang="he-IL" smtClean="0"/>
              <a:pPr/>
              <a:t>79</a:t>
            </a:fld>
            <a:endParaRPr lang="en-US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0888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82" y="4690086"/>
            <a:ext cx="5437284" cy="4358744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1B9DE33-A2C3-497C-B6BB-168FAD9F9995}" type="slidenum">
              <a:rPr lang="he-IL" smtClean="0"/>
              <a:pPr/>
              <a:t>80</a:t>
            </a:fld>
            <a:endParaRPr lang="en-US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0888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82" y="4690086"/>
            <a:ext cx="5437284" cy="4358744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Exponential Separations for One-Way Quantum 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Communi-cation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Complexity, with Applications to Cryptography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Gavinsky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Kerenidis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 de Wolf -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2007 </a:t>
            </a:r>
          </a:p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Exponential Separations for One-Way Quantum 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Communi-cation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Complexity, with Applications to Cryptography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Gavinsky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Kerenidis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 de Wolf -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2007 </a:t>
            </a:r>
          </a:p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Exponential Separations for One-Way Quantum 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Communi-cation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Complexity, with Applications to Cryptography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Gavinsky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Kerenidis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 de Wolf -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2007 </a:t>
            </a:r>
          </a:p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R. Renner. </a:t>
            </a:r>
          </a:p>
          <a:p>
            <a:r>
              <a:rPr lang="en-US" dirty="0" smtClean="0"/>
              <a:t>Security of Quantum Key Distribution. </a:t>
            </a:r>
          </a:p>
          <a:p>
            <a:r>
              <a:rPr lang="en-US" dirty="0" smtClean="0"/>
              <a:t>Ph.D. thesis, Swiss Federal Institute of</a:t>
            </a:r>
            <a:r>
              <a:rPr lang="en-US" baseline="0" dirty="0" smtClean="0"/>
              <a:t> </a:t>
            </a:r>
            <a:r>
              <a:rPr lang="en-US" dirty="0" smtClean="0"/>
              <a:t>Technology Zurich, September 2005.</a:t>
            </a:r>
          </a:p>
          <a:p>
            <a:endParaRPr lang="en-US" dirty="0" smtClean="0"/>
          </a:p>
          <a:p>
            <a:r>
              <a:rPr lang="en-US" dirty="0" smtClean="0"/>
              <a:t>The operational meaning of min- and max-entropy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K¨onig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err="1" smtClean="0"/>
              <a:t>Renato</a:t>
            </a:r>
            <a:r>
              <a:rPr lang="en-US" dirty="0" smtClean="0"/>
              <a:t> Renner</a:t>
            </a:r>
            <a:r>
              <a:rPr lang="en-US" baseline="0" dirty="0" smtClean="0"/>
              <a:t> </a:t>
            </a:r>
            <a:r>
              <a:rPr lang="en-US" dirty="0" smtClean="0"/>
              <a:t>and Christian </a:t>
            </a:r>
            <a:r>
              <a:rPr lang="en-US" dirty="0" err="1" smtClean="0"/>
              <a:t>Schaffner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Institute for Quantum Information, California Institute of Technology, Pasadena, USA</a:t>
            </a:r>
          </a:p>
          <a:p>
            <a:r>
              <a:rPr lang="en-US" dirty="0" smtClean="0"/>
              <a:t>Institute for Theoretical Physics, ETH Zurich, Switzerland</a:t>
            </a:r>
          </a:p>
          <a:p>
            <a:r>
              <a:rPr lang="en-US" dirty="0" smtClean="0"/>
              <a:t>Centre for Mathematics and Computer Science (CWI), Amsterdam, The Netherlands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 </a:t>
            </a:r>
            <a:r>
              <a:rPr lang="en-US" dirty="0" err="1" smtClean="0"/>
              <a:t>Renyi</a:t>
            </a:r>
            <a:r>
              <a:rPr lang="en-US" dirty="0" smtClean="0"/>
              <a:t> Entropy and Applications</a:t>
            </a:r>
          </a:p>
          <a:p>
            <a:r>
              <a:rPr lang="en-US" dirty="0" err="1" smtClean="0"/>
              <a:t>Renato</a:t>
            </a:r>
            <a:r>
              <a:rPr lang="en-US" dirty="0" smtClean="0"/>
              <a:t> Renner</a:t>
            </a:r>
          </a:p>
          <a:p>
            <a:r>
              <a:rPr lang="en-US" dirty="0" smtClean="0"/>
              <a:t>Stefan Wolf</a:t>
            </a:r>
          </a:p>
          <a:p>
            <a:endParaRPr lang="en-US" dirty="0" smtClean="0"/>
          </a:p>
          <a:p>
            <a:r>
              <a:rPr lang="en-US" dirty="0" smtClean="0"/>
              <a:t>R’05 – Renner PhD thesis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79768" y="4690268"/>
            <a:ext cx="543814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50442" y="9595575"/>
            <a:ext cx="2945658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endParaRPr lang="en-US" altLang="zh-CN" sz="2150" b="0" i="0" u="none" strike="noStrike" cap="none" baseline="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768" y="6521882"/>
            <a:ext cx="5438140" cy="780183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Close to uniform.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26666"/>
              <a:buFont typeface="Arial"/>
              <a:buNone/>
            </a:pPr>
            <a:r>
              <a:rPr lang="en-US" altLang="zh-CN" sz="215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we measure distance?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3F3F3F"/>
              </a:buClr>
              <a:buFont typeface="Arial"/>
              <a:buNone/>
              <a:defRPr sz="3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buClr>
                <a:srgbClr val="3F3F3F"/>
              </a:buClr>
              <a:buFont typeface="Arial"/>
              <a:buNone/>
              <a:defRPr sz="28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80"/>
              </a:spcBef>
              <a:buClr>
                <a:srgbClr val="3F3F3F"/>
              </a:buClr>
              <a:buFont typeface="Arial"/>
              <a:buNone/>
              <a:defRPr sz="24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3F3F3F"/>
              </a:buClr>
              <a:buFont typeface="Arial"/>
              <a:buNone/>
              <a:defRPr sz="20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1400"/>
            </a:lvl1pPr>
            <a:lvl2pPr marL="457200" indent="0" rtl="0">
              <a:buNone/>
              <a:defRPr sz="1200"/>
            </a:lvl2pPr>
            <a:lvl3pPr marL="914400" indent="0" rtl="0">
              <a:buNone/>
              <a:defRPr sz="1000"/>
            </a:lvl3pPr>
            <a:lvl4pPr marL="1371600" indent="0" rtl="0">
              <a:buNone/>
              <a:defRPr sz="900"/>
            </a:lvl4pPr>
            <a:lvl5pPr marL="1828800" indent="0" rtl="0">
              <a:buNone/>
              <a:defRPr sz="900"/>
            </a:lvl5pPr>
            <a:lvl6pPr marL="2286000" indent="0" rtl="0">
              <a:buNone/>
              <a:defRPr sz="900"/>
            </a:lvl6pPr>
            <a:lvl7pPr marL="2743200" indent="0" rtl="0">
              <a:buNone/>
              <a:defRPr sz="900"/>
            </a:lvl7pPr>
            <a:lvl8pPr marL="3200400" indent="0" rtl="0">
              <a:buNone/>
              <a:defRPr sz="900"/>
            </a:lvl8pPr>
            <a:lvl9pPr marL="3657600" indent="0" rtl="0">
              <a:buNone/>
              <a:defRPr sz="9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buClr>
                <a:srgbClr val="3F3F3F"/>
              </a:buClr>
              <a:buFont typeface="Arial"/>
              <a:buNone/>
              <a:defRPr sz="3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None/>
              <a:defRPr sz="1400"/>
            </a:lvl1pPr>
            <a:lvl2pPr marL="457200" indent="0" rtl="0">
              <a:buNone/>
              <a:defRPr sz="1200"/>
            </a:lvl2pPr>
            <a:lvl3pPr marL="914400" indent="0" rtl="0">
              <a:buNone/>
              <a:defRPr sz="1000"/>
            </a:lvl3pPr>
            <a:lvl4pPr marL="1371600" indent="0" rtl="0">
              <a:buNone/>
              <a:defRPr sz="900"/>
            </a:lvl4pPr>
            <a:lvl5pPr marL="1828800" indent="0" rtl="0">
              <a:buNone/>
              <a:defRPr sz="900"/>
            </a:lvl5pPr>
            <a:lvl6pPr marL="2286000" indent="0" rtl="0">
              <a:buNone/>
              <a:defRPr sz="900"/>
            </a:lvl6pPr>
            <a:lvl7pPr marL="2743200" indent="0" rtl="0">
              <a:buNone/>
              <a:defRPr sz="900"/>
            </a:lvl7pPr>
            <a:lvl8pPr marL="3200400" indent="0" rtl="0">
              <a:buNone/>
              <a:defRPr sz="900"/>
            </a:lvl8pPr>
            <a:lvl9pPr marL="3657600" indent="0" rtl="0"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None/>
              <a:defRPr sz="440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marL="74295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marL="114300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marL="1600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20574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25146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marL="29718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7pPr>
            <a:lvl8pPr marL="34290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8pPr>
            <a:lvl9pPr marL="388620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0" i="0" u="none" strike="noStrike" cap="none" baseline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xmlns:p14="http://schemas.microsoft.com/office/powerpoint/2010/main"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chart" Target="../charts/chart1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265293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Extractors against classical</a:t>
            </a:r>
            <a:r>
              <a:rPr lang="en-US" sz="3600" b="1" i="0" u="none" strike="noStrike" cap="none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quantum adversaries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31640" y="4437112"/>
            <a:ext cx="6400799" cy="11541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r>
              <a:rPr lang="en-US" dirty="0" err="1" smtClean="0"/>
              <a:t>AmnonTa-Shma</a:t>
            </a:r>
            <a:endParaRPr lang="en-US" dirty="0" smtClean="0"/>
          </a:p>
          <a:p>
            <a:r>
              <a:rPr lang="en-US" dirty="0" smtClean="0"/>
              <a:t>Tel-Aviv University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 advTm="17566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432048" y="3717032"/>
            <a:ext cx="8474361" cy="1872208"/>
            <a:chOff x="144016" y="2924944"/>
            <a:chExt cx="8474361" cy="1872208"/>
          </a:xfrm>
        </p:grpSpPr>
        <p:sp>
          <p:nvSpPr>
            <p:cNvPr id="50" name="Rectangle 49"/>
            <p:cNvSpPr/>
            <p:nvPr/>
          </p:nvSpPr>
          <p:spPr>
            <a:xfrm>
              <a:off x="3419872" y="2996952"/>
              <a:ext cx="1296144" cy="720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Extractor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36096" y="2924944"/>
              <a:ext cx="3182281" cy="954107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The output </a:t>
              </a:r>
              <a:r>
                <a:rPr lang="en-US" sz="2800" b="1" dirty="0" smtClean="0">
                  <a:solidFill>
                    <a:schemeClr val="accent1"/>
                  </a:solidFill>
                </a:rPr>
                <a:t>E(</a:t>
              </a:r>
              <a:r>
                <a:rPr lang="en-US" sz="2800" b="1" dirty="0" err="1" smtClean="0">
                  <a:solidFill>
                    <a:schemeClr val="accent1"/>
                  </a:solidFill>
                </a:rPr>
                <a:t>x,y</a:t>
              </a:r>
              <a:r>
                <a:rPr lang="en-US" sz="2800" b="1" dirty="0" smtClean="0">
                  <a:solidFill>
                    <a:schemeClr val="accent1"/>
                  </a:solidFill>
                </a:rPr>
                <a:t>) </a:t>
              </a:r>
            </a:p>
            <a:p>
              <a:r>
                <a:rPr lang="en-US" sz="2800" dirty="0" smtClean="0"/>
                <a:t>is close to uniform 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 flipV="1">
              <a:off x="4067943" y="3732727"/>
              <a:ext cx="1" cy="560369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87824" y="3356992"/>
              <a:ext cx="432048" cy="0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16019" y="3346739"/>
              <a:ext cx="720077" cy="10253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4016" y="2924944"/>
              <a:ext cx="2843808" cy="1008112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Any source </a:t>
              </a:r>
            </a:p>
            <a:p>
              <a:r>
                <a:rPr lang="en-US" sz="2800" b="1" dirty="0" smtClean="0">
                  <a:solidFill>
                    <a:schemeClr val="accent1"/>
                  </a:solidFill>
                </a:rPr>
                <a:t>X</a:t>
              </a:r>
              <a:r>
                <a:rPr lang="en-US" sz="2800" dirty="0" smtClean="0">
                  <a:solidFill>
                    <a:schemeClr val="tx1"/>
                  </a:solidFill>
                </a:rPr>
                <a:t> with </a:t>
              </a:r>
              <a:r>
                <a:rPr lang="en-US" sz="2800" b="1" dirty="0" smtClean="0">
                  <a:solidFill>
                    <a:schemeClr val="accent1"/>
                  </a:solidFill>
                  <a:sym typeface="Euclid Symbol"/>
                </a:rPr>
                <a:t>k </a:t>
              </a:r>
              <a:r>
                <a:rPr lang="en-US" sz="2800" dirty="0" smtClean="0">
                  <a:solidFill>
                    <a:schemeClr val="tx1"/>
                  </a:solidFill>
                  <a:sym typeface="Euclid Symbol"/>
                </a:rPr>
                <a:t>entropy.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4293096"/>
              <a:ext cx="3384376" cy="50405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truly random seed </a:t>
              </a:r>
              <a:r>
                <a:rPr lang="en-US" sz="2800" b="1" dirty="0" smtClean="0">
                  <a:solidFill>
                    <a:schemeClr val="accent1"/>
                  </a:solidFill>
                </a:rPr>
                <a:t>y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528" y="234016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There exists </a:t>
            </a:r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x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special case:</a:t>
            </a:r>
            <a:br>
              <a:rPr lang="en-US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independent</a:t>
            </a:r>
            <a:r>
              <a:rPr lang="en-US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short seed</a:t>
            </a:r>
            <a:endParaRPr lang="he-IL" dirty="0"/>
          </a:p>
        </p:txBody>
      </p:sp>
    </p:spTree>
  </p:cSld>
  <p:clrMapOvr>
    <a:masterClrMapping/>
  </p:clrMapOvr>
  <p:transition xmlns:p14="http://schemas.microsoft.com/office/powerpoint/2010/main" spd="slow" advTm="203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43528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How do we measure distance?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3" y="1682805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We want the output is indistinguishable from uniform. For that we use the </a:t>
            </a:r>
            <a:r>
              <a:rPr lang="en-US" sz="3200" b="1" dirty="0" smtClean="0">
                <a:solidFill>
                  <a:schemeClr val="accent1"/>
                </a:solidFill>
                <a:latin typeface="French Script MT"/>
                <a:sym typeface="Euclid Symbol"/>
              </a:rPr>
              <a:t>l </a:t>
            </a:r>
            <a:r>
              <a:rPr lang="en-US" sz="3200" b="1" baseline="-25000" dirty="0" smtClean="0">
                <a:solidFill>
                  <a:schemeClr val="accent1"/>
                </a:solidFill>
                <a:latin typeface="Georgia"/>
                <a:ea typeface="Comic Sans MS"/>
                <a:cs typeface="Comic Sans MS"/>
                <a:sym typeface="Comic Sans MS"/>
              </a:rPr>
              <a:t>1</a:t>
            </a:r>
            <a:r>
              <a:rPr lang="en-US" sz="3200" b="1" baseline="-25000" dirty="0" smtClean="0">
                <a:solidFill>
                  <a:schemeClr val="accent4"/>
                </a:solidFill>
                <a:latin typeface="Georgia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norm, because: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3068960"/>
            <a:ext cx="83615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sym typeface="Euclid Symbol"/>
              </a:rPr>
              <a:t>Lemma: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The best distinguisher distinguishes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D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b="1" dirty="0" smtClean="0">
                <a:solidFill>
                  <a:schemeClr val="accent1"/>
                </a:solidFill>
              </a:rPr>
              <a:t>D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 with advantage  </a:t>
            </a:r>
            <a:r>
              <a:rPr lang="en-US" sz="3200" b="1" dirty="0" smtClean="0">
                <a:solidFill>
                  <a:schemeClr val="accent1"/>
                </a:solidFill>
                <a:latin typeface="Euclid"/>
                <a:sym typeface="Euclid Symbol"/>
              </a:rPr>
              <a:t>½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|D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-D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2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|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39552" y="4221088"/>
            <a:ext cx="8352928" cy="2592288"/>
          </a:xfrm>
          <a:prstGeom prst="wedgeRoundRectCallout">
            <a:avLst>
              <a:gd name="adj1" fmla="val 34504"/>
              <a:gd name="adj2" fmla="val -71857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200" dirty="0" smtClean="0">
                <a:solidFill>
                  <a:srgbClr val="FFFF00"/>
                </a:solidFill>
                <a:sym typeface="Euclid Symbol"/>
              </a:rPr>
              <a:t>An algorithm </a:t>
            </a:r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T: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 {0,1} </a:t>
            </a:r>
            <a:r>
              <a:rPr lang="en-US" sz="3200" dirty="0" smtClean="0">
                <a:solidFill>
                  <a:srgbClr val="FFFF00"/>
                </a:solidFill>
                <a:sym typeface="Euclid Symbol"/>
              </a:rPr>
              <a:t>distinguishes </a:t>
            </a:r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D</a:t>
            </a:r>
            <a:r>
              <a:rPr lang="en-US" sz="3200" b="1" baseline="-25000" dirty="0" smtClean="0">
                <a:solidFill>
                  <a:srgbClr val="FFFF00"/>
                </a:solidFill>
                <a:sym typeface="Euclid Symbol"/>
              </a:rPr>
              <a:t>1</a:t>
            </a:r>
            <a:r>
              <a:rPr lang="en-US" sz="3200" dirty="0" smtClean="0">
                <a:solidFill>
                  <a:srgbClr val="FFFF00"/>
                </a:solidFill>
                <a:sym typeface="Euclid Symbol"/>
              </a:rPr>
              <a:t> and </a:t>
            </a:r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D</a:t>
            </a:r>
            <a:r>
              <a:rPr lang="en-US" sz="3200" b="1" baseline="-25000" dirty="0" smtClean="0">
                <a:solidFill>
                  <a:srgbClr val="FFFF00"/>
                </a:solidFill>
                <a:sym typeface="Euclid Symbol"/>
              </a:rPr>
              <a:t>2</a:t>
            </a:r>
            <a:r>
              <a:rPr lang="en-US" sz="3200" dirty="0" smtClean="0">
                <a:solidFill>
                  <a:srgbClr val="FFFF00"/>
                </a:solidFill>
                <a:sym typeface="Euclid Symbol"/>
              </a:rPr>
              <a:t>  with </a:t>
            </a:r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</a:t>
            </a:r>
            <a:r>
              <a:rPr lang="en-US" sz="3200" dirty="0" smtClean="0">
                <a:solidFill>
                  <a:srgbClr val="FFFF00"/>
                </a:solidFill>
                <a:sym typeface="Euclid Symbol"/>
              </a:rPr>
              <a:t> advantage, if</a:t>
            </a:r>
          </a:p>
          <a:p>
            <a:endParaRPr lang="en-US" sz="3200" b="1" dirty="0" smtClean="0">
              <a:solidFill>
                <a:srgbClr val="FFFF00"/>
              </a:solidFill>
              <a:sym typeface="Euclid Symbol"/>
            </a:endParaRPr>
          </a:p>
          <a:p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 | Pr </a:t>
            </a:r>
            <a:r>
              <a:rPr lang="en-US" sz="3200" b="1" baseline="-25000" dirty="0" smtClean="0">
                <a:solidFill>
                  <a:srgbClr val="FFFF00"/>
                </a:solidFill>
                <a:sym typeface="Euclid Symbol"/>
              </a:rPr>
              <a:t>xD1</a:t>
            </a:r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 T(x)=1  –   Pr </a:t>
            </a:r>
            <a:r>
              <a:rPr lang="en-US" sz="3200" b="1" baseline="-25000" dirty="0" smtClean="0">
                <a:solidFill>
                  <a:srgbClr val="FFFF00"/>
                </a:solidFill>
                <a:sym typeface="Euclid Symbol"/>
              </a:rPr>
              <a:t>xD2</a:t>
            </a:r>
            <a:r>
              <a:rPr lang="en-US" sz="3200" b="1" dirty="0" smtClean="0">
                <a:solidFill>
                  <a:srgbClr val="FFFF00"/>
                </a:solidFill>
                <a:sym typeface="Euclid Symbol"/>
              </a:rPr>
              <a:t>  T(x)=1 | </a:t>
            </a:r>
            <a:endParaRPr lang="en-US" sz="3200" dirty="0" smtClean="0">
              <a:solidFill>
                <a:srgbClr val="FFFF00"/>
              </a:solidFill>
              <a:sym typeface="Euclid Symbol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466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343201"/>
            <a:ext cx="8229600" cy="9694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we measure entropy?</a:t>
            </a:r>
            <a:b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340768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1st attempt: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H(X) =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 X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log(1/X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)</a:t>
            </a:r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2123728" y="2348880"/>
          <a:ext cx="6408712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4795897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 H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(D)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 n/2</a:t>
            </a:r>
            <a:endParaRPr lang="en-US" sz="32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With probability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½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the input is fixed! </a:t>
            </a:r>
          </a:p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We can’t hope that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maps it close to uniform.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259632" y="2492896"/>
            <a:ext cx="7128792" cy="1728192"/>
          </a:xfrm>
          <a:prstGeom prst="wedgeRoundRectCallout">
            <a:avLst>
              <a:gd name="adj1" fmla="val -30379"/>
              <a:gd name="adj2" fmla="val 149828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200" dirty="0" smtClean="0">
                <a:solidFill>
                  <a:srgbClr val="FFFF00"/>
                </a:solidFill>
                <a:sym typeface="Euclid Symbol"/>
              </a:rPr>
              <a:t>We can’t hope to get extractors</a:t>
            </a:r>
          </a:p>
          <a:p>
            <a:r>
              <a:rPr lang="en-US" sz="3200" dirty="0" smtClean="0">
                <a:solidFill>
                  <a:srgbClr val="FFFF00"/>
                </a:solidFill>
                <a:sym typeface="Euclid Symbol"/>
              </a:rPr>
              <a:t>That work well for any distribution with high Shannon entropy.</a:t>
            </a:r>
            <a:endParaRPr lang="he-IL" sz="32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873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4" grpId="1">
        <p:bldAsOne/>
      </p:bldGraphic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47667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min-entropy function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404065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H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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(X) = log (1/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max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X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)  = min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log(1/X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)</a:t>
            </a:r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79512" y="2852936"/>
          <a:ext cx="468052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2060848"/>
            <a:ext cx="9721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Min-entropy is determined by the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heaviest</a:t>
            </a:r>
            <a:r>
              <a:rPr lang="en-US" sz="2800" dirty="0" smtClean="0">
                <a:solidFill>
                  <a:schemeClr val="tx1"/>
                </a:solidFill>
                <a:cs typeface="Arial" pitchFamily="34" charset="0"/>
              </a:rPr>
              <a:t> element.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383143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H</a:t>
            </a:r>
            <a:r>
              <a:rPr lang="en-US" sz="24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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(D)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=1</a:t>
            </a:r>
            <a:endParaRPr lang="en-US" sz="2400" b="1" dirty="0" smtClean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11560" y="3140968"/>
            <a:ext cx="7776864" cy="676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lvl="0" indent="-222250">
              <a:spcBef>
                <a:spcPts val="64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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(X)= k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implies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x  Pr(X=x)  2</a:t>
            </a:r>
            <a:r>
              <a:rPr lang="en-US" sz="3200" b="1" baseline="30000" dirty="0" smtClean="0">
                <a:solidFill>
                  <a:schemeClr val="accent1"/>
                </a:solidFill>
                <a:sym typeface="Mathematica1"/>
              </a:rPr>
              <a:t>- k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"/>
              <a:cs typeface="Arial"/>
              <a:sym typeface="Euclid Symbol"/>
            </a:endParaRPr>
          </a:p>
          <a:p>
            <a:pPr marL="3429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Symbol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Euclid Symbol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23528" y="2852936"/>
          <a:ext cx="453650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4048" y="3831431"/>
            <a:ext cx="39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H</a:t>
            </a:r>
            <a:r>
              <a:rPr lang="en-US" sz="24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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(D)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= log(support size)</a:t>
            </a:r>
            <a:endParaRPr lang="en-US" sz="2400" b="1" dirty="0" smtClean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11560" y="4581128"/>
            <a:ext cx="7776864" cy="1700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lvl="0" indent="-222250">
              <a:spcBef>
                <a:spcPts val="64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Every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with min-entropy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can be expressed as a convex combination of flat distributions with min-entropy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Euclid Symbol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83568" y="3933056"/>
            <a:ext cx="7776864" cy="676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lvl="0" indent="-222250">
              <a:spcBef>
                <a:spcPts val="640"/>
              </a:spcBef>
              <a:buClr>
                <a:schemeClr val="dk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If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is flat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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(X)= H(X) 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"/>
              <a:cs typeface="Arial"/>
              <a:sym typeface="Euclid Symbol"/>
            </a:endParaRPr>
          </a:p>
          <a:p>
            <a:pPr marL="342900" marR="0" lvl="0" indent="-2222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Symbol"/>
              </a:rPr>
              <a:t> 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Euclid Symbol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2434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4" grpId="0">
        <p:bldAsOne/>
      </p:bldGraphic>
      <p:bldP spid="5" grpId="0"/>
      <p:bldP spid="6" grpId="0"/>
      <p:bldP spid="7" grpId="0"/>
      <p:bldGraphic spid="8" grpId="0">
        <p:bldAsOne/>
      </p:bldGraphic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Min-entropy as guessing-entropy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796553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min-entropy =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“guessing probability”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772816"/>
            <a:ext cx="6585456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Given a distribution </a:t>
            </a:r>
            <a:r>
              <a:rPr lang="en-US" sz="3200" b="1" dirty="0" smtClean="0">
                <a:solidFill>
                  <a:schemeClr val="accent1"/>
                </a:solidFill>
              </a:rPr>
              <a:t>X</a:t>
            </a:r>
          </a:p>
          <a:p>
            <a:r>
              <a:rPr lang="en-US" sz="3200" dirty="0" smtClean="0"/>
              <a:t>How well can you guess its output?</a:t>
            </a:r>
            <a:endParaRPr lang="he-IL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654770" y="4788441"/>
            <a:ext cx="3573414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err="1" smtClean="0">
                <a:solidFill>
                  <a:schemeClr val="accent1"/>
                </a:solidFill>
              </a:rPr>
              <a:t>P</a:t>
            </a:r>
            <a:r>
              <a:rPr lang="en-US" sz="3200" b="1" baseline="-25000" dirty="0" err="1" smtClean="0">
                <a:solidFill>
                  <a:schemeClr val="accent1"/>
                </a:solidFill>
              </a:rPr>
              <a:t>guess</a:t>
            </a:r>
            <a:r>
              <a:rPr lang="en-US" sz="3200" b="1" dirty="0" smtClean="0">
                <a:solidFill>
                  <a:schemeClr val="accent1"/>
                </a:solidFill>
              </a:rPr>
              <a:t>(X) = 2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200" b="1" baseline="30000" dirty="0" smtClean="0">
                <a:solidFill>
                  <a:schemeClr val="accent1"/>
                </a:solidFill>
                <a:cs typeface="Arial" pitchFamily="34" charset="0"/>
              </a:rPr>
              <a:t>-H</a:t>
            </a:r>
            <a:r>
              <a:rPr lang="en-US" sz="3200" b="1" baseline="30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</a:t>
            </a:r>
            <a:r>
              <a:rPr lang="en-US" sz="3200" b="1" baseline="30000" dirty="0" smtClean="0">
                <a:solidFill>
                  <a:schemeClr val="accent1"/>
                </a:solidFill>
                <a:cs typeface="Arial" pitchFamily="34" charset="0"/>
              </a:rPr>
              <a:t>(X)</a:t>
            </a:r>
            <a:endParaRPr lang="he-IL" sz="3200" b="1" baseline="30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906" y="3071862"/>
            <a:ext cx="776452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Natural (and optimal) solution: </a:t>
            </a:r>
          </a:p>
          <a:p>
            <a:r>
              <a:rPr lang="en-US" sz="3200" dirty="0" smtClean="0"/>
              <a:t>Guess the element with heaviest probability mass.</a:t>
            </a:r>
            <a:endParaRPr lang="he-IL" sz="32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5662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summarize: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1556792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sym typeface="Euclid Symbol"/>
              </a:rPr>
              <a:t>Def: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x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is a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(k,</a:t>
            </a:r>
            <a:r>
              <a:rPr lang="el-GR" sz="3200" b="1" baseline="-25000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extractor if for every distribution 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X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with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H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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(X)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k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Symbol"/>
              </a:rPr>
              <a:t>we have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|E(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X,U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)-U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|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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 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.</a:t>
            </a:r>
            <a:endParaRPr lang="en-US" sz="3200" b="1" dirty="0" smtClean="0">
              <a:solidFill>
                <a:schemeClr val="accent1"/>
              </a:solidFill>
              <a:sym typeface="Euclid Symbo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3284984"/>
            <a:ext cx="8820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sym typeface="Euclid Symbol"/>
              </a:rPr>
              <a:t>Operational meaning: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Min-entropy  </a:t>
            </a:r>
            <a:r>
              <a:rPr lang="en-US" sz="3200" dirty="0" smtClean="0">
                <a:sym typeface="Euclid Symbol"/>
              </a:rPr>
              <a:t>  </a:t>
            </a:r>
            <a:r>
              <a:rPr lang="en-US" sz="3200" dirty="0" smtClean="0">
                <a:solidFill>
                  <a:schemeClr val="tx1"/>
                </a:solidFill>
              </a:rPr>
              <a:t>guessing probability.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b="1" dirty="0" smtClean="0">
                <a:solidFill>
                  <a:schemeClr val="accent1"/>
                </a:solidFill>
                <a:latin typeface="French Script MT"/>
                <a:sym typeface="Euclid Symbol"/>
              </a:rPr>
              <a:t>l </a:t>
            </a:r>
            <a:r>
              <a:rPr lang="en-US" sz="3200" b="1" baseline="-25000" dirty="0" smtClean="0">
                <a:solidFill>
                  <a:schemeClr val="accent1"/>
                </a:solidFill>
                <a:latin typeface="Georgia"/>
                <a:ea typeface="Comic Sans MS"/>
                <a:cs typeface="Comic Sans MS"/>
                <a:sym typeface="Comic Sans MS"/>
              </a:rPr>
              <a:t>1 </a:t>
            </a:r>
            <a:r>
              <a:rPr lang="en-US" sz="3200" dirty="0" smtClean="0">
                <a:solidFill>
                  <a:schemeClr val="tx1"/>
                </a:solidFill>
              </a:rPr>
              <a:t>distance measures </a:t>
            </a:r>
            <a:r>
              <a:rPr lang="en-US" sz="3200" dirty="0" err="1" smtClean="0">
                <a:solidFill>
                  <a:schemeClr val="tx1"/>
                </a:solidFill>
              </a:rPr>
              <a:t>indistinguishability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530120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If you can’t guess the input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you can’t distinguish the output from uniform.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2603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 extractors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772816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sym typeface="Euclid Symbol"/>
              </a:rPr>
              <a:t>Def: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x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is a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(k,</a:t>
            </a:r>
            <a:r>
              <a:rPr lang="el-GR" sz="3200" b="1" baseline="-25000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)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Euclid Math One"/>
              </a:rPr>
              <a:t>strong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extractor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if for every distribution 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X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with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H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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(X)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k </a:t>
            </a:r>
          </a:p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Symbol"/>
              </a:rPr>
              <a:t>we have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 |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U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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E(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X,U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)- 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U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 U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|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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 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.</a:t>
            </a:r>
            <a:endParaRPr lang="en-US" sz="3200" b="1" dirty="0" smtClean="0">
              <a:solidFill>
                <a:schemeClr val="accent1"/>
              </a:solidFill>
              <a:sym typeface="Euclid Symbo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4451628"/>
            <a:ext cx="813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The output is indistinguishable from uniform even when the seed is public and given to the distinguisher!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0575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80728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Classical Extractors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23528" y="2564904"/>
            <a:ext cx="8640960" cy="3744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L</a:t>
            </a:r>
            <a:r>
              <a:rPr kumimoji="0" lang="en-US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ist</a:t>
            </a: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of some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Privacy amplification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basic constructions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Trevisan’s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extractor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 advTm="716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parameters do we have?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0809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Input length –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n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Guaranteed Min-entropy in the source –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k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Seed length –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t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Output length –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m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Error  - 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close to uniform.</a:t>
            </a:r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26708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do we want?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0809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Work for arbitrary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(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</a:rPr>
              <a:t>n,k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source.</a:t>
            </a:r>
          </a:p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Use a short seed of length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t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Get as much entropy as we can get.</a:t>
            </a:r>
          </a:p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  I.e., minimize the </a:t>
            </a:r>
            <a:r>
              <a:rPr lang="en-US" sz="3200" b="1" i="1" dirty="0" smtClean="0">
                <a:solidFill>
                  <a:srgbClr val="FF0000"/>
                </a:solidFill>
                <a:cs typeface="Arial" pitchFamily="34" charset="0"/>
              </a:rPr>
              <a:t>entropy loss </a:t>
            </a:r>
          </a:p>
          <a:p>
            <a:r>
              <a:rPr lang="en-US" sz="3200" b="1" i="1" dirty="0" smtClean="0">
                <a:solidFill>
                  <a:srgbClr val="FF0000"/>
                </a:solidFill>
                <a:cs typeface="Arial" pitchFamily="34" charset="0"/>
              </a:rPr>
              <a:t>  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which is 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</a:rPr>
              <a:t>k+t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-m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randomness a feasible resource?</a:t>
            </a:r>
            <a:endParaRPr lang="he-IL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1"/>
            <a:ext cx="8686800" cy="4349080"/>
          </a:xfrm>
        </p:spPr>
        <p:txBody>
          <a:bodyPr/>
          <a:lstStyle/>
          <a:p>
            <a:r>
              <a:rPr lang="en-US" sz="2400" dirty="0" smtClean="0"/>
              <a:t>Probabilistic algorithms assume access to truly uniform bits. </a:t>
            </a:r>
          </a:p>
          <a:p>
            <a:r>
              <a:rPr lang="en-US" sz="2400" dirty="0" smtClean="0"/>
              <a:t>Cryptography assumes one can generate truly random bits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Using quantum mechanics one can generate distributions </a:t>
            </a:r>
          </a:p>
          <a:p>
            <a:pPr>
              <a:buNone/>
            </a:pPr>
            <a:r>
              <a:rPr lang="en-US" sz="2400" dirty="0" smtClean="0"/>
              <a:t>that have true entropy. However, usually the generated </a:t>
            </a:r>
          </a:p>
          <a:p>
            <a:pPr>
              <a:buNone/>
            </a:pPr>
            <a:r>
              <a:rPr lang="en-US" sz="2400" dirty="0" smtClean="0"/>
              <a:t>distribution is far from uniform.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 question (from the mid 80’s):  </a:t>
            </a:r>
          </a:p>
          <a:p>
            <a:pPr>
              <a:buNone/>
            </a:pP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GENERATE TRULY UNIFORM BITS?</a:t>
            </a:r>
            <a:endParaRPr lang="he-IL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86569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343689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Non-explicit constructions</a:t>
            </a:r>
            <a:b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the probabilistic method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204864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cs typeface="Arial" pitchFamily="34" charset="0"/>
                <a:sym typeface="Euclid Math One"/>
              </a:rPr>
              <a:t>Theorem: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Math One"/>
              </a:rPr>
              <a:t> Almost all hash functions 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x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Math On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Symbol"/>
              </a:rPr>
              <a:t>are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(K,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)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strong extractors with </a:t>
            </a:r>
          </a:p>
          <a:p>
            <a:endParaRPr lang="en-US" sz="3200" b="1" dirty="0" smtClean="0">
              <a:solidFill>
                <a:schemeClr val="tx1"/>
              </a:solidFill>
              <a:cs typeface="Arial" pitchFamily="34" charset="0"/>
            </a:endParaRPr>
          </a:p>
          <a:p>
            <a:pPr lvl="5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1"/>
                </a:solidFill>
              </a:rPr>
              <a:t> 	O(log n/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seed length, and,</a:t>
            </a:r>
          </a:p>
          <a:p>
            <a:pPr lvl="3"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1"/>
                </a:solidFill>
              </a:rPr>
              <a:t> 	2log(1/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</a:rPr>
              <a:t>)+O(1)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entropy loss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 advTm="52183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A table of constructions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2780928"/>
          <a:ext cx="6912768" cy="1193800"/>
        </p:xfrm>
        <a:graphic>
          <a:graphicData uri="http://schemas.openxmlformats.org/drawingml/2006/table">
            <a:tbl>
              <a:tblPr firstRow="1" bandRow="1">
                <a:tableStyleId>{CD583EAB-B6A4-4B89-A80C-0262EFDC7D93}</a:tableStyleId>
              </a:tblPr>
              <a:tblGrid>
                <a:gridCol w="2304256"/>
                <a:gridCol w="2304256"/>
                <a:gridCol w="23042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and 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O(log n/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)+O(1)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Non-explicit construction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  <a:sym typeface="Euclid Symbol"/>
                        </a:rPr>
                        <a:t>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(log n/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)-O(1)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Tm="5995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80728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Classical Extractors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23528" y="2564904"/>
            <a:ext cx="8640960" cy="37444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L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ist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of some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Privacy amplification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basic constructions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Trevisan’s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extractor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76672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partial list of</a:t>
            </a: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applications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8280920" cy="4896544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Distilling entropy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Privacy amplification (and QKD)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Reducing the error of probabilistic computation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Cryptography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PCP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List decoding of ECC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Pseudo-random-generator against bounded space adversaries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Ramsey graphs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Bounded storage cryptography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Databases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Expanders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Distributed routing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1800" dirty="0" smtClean="0"/>
              <a:t>Proof complexity, math, and more..</a:t>
            </a:r>
          </a:p>
        </p:txBody>
      </p:sp>
    </p:spTree>
  </p:cSld>
  <p:clrMapOvr>
    <a:masterClrMapping/>
  </p:clrMapOvr>
  <p:transition xmlns:p14="http://schemas.microsoft.com/office/powerpoint/2010/main" spd="slow" advTm="107236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80728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Classical Extractors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23528" y="2564904"/>
            <a:ext cx="6264696" cy="3672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L</a:t>
            </a:r>
            <a:r>
              <a:rPr kumimoji="0" lang="en-US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ist</a:t>
            </a: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of some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Privacy amplification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basic constructions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Trevisan’s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extractor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 advTm="4992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The privacy amplification problem [BBR’88]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2071389"/>
            <a:ext cx="8712968" cy="4525963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</a:rPr>
              <a:t>Setting:</a:t>
            </a:r>
          </a:p>
          <a:p>
            <a:r>
              <a:rPr lang="en-US" sz="2800" dirty="0" smtClean="0"/>
              <a:t>Alice and Bob hold a common secret </a:t>
            </a:r>
            <a:r>
              <a:rPr lang="en-US" sz="2800" b="1" dirty="0" smtClean="0">
                <a:solidFill>
                  <a:schemeClr val="accent1"/>
                </a:solidFill>
              </a:rPr>
              <a:t>x </a:t>
            </a:r>
            <a:r>
              <a:rPr lang="el-GR" sz="2800" b="1" dirty="0" smtClean="0">
                <a:solidFill>
                  <a:schemeClr val="accent1"/>
                </a:solidFill>
                <a:sym typeface="Euclid Math Two"/>
              </a:rPr>
              <a:t></a:t>
            </a:r>
            <a:r>
              <a:rPr lang="en-US" sz="2800" b="1" dirty="0" smtClean="0">
                <a:solidFill>
                  <a:schemeClr val="accent1"/>
                </a:solidFill>
              </a:rPr>
              <a:t> {0,1}</a:t>
            </a:r>
            <a:r>
              <a:rPr lang="en-US" sz="28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2800" dirty="0" smtClean="0"/>
              <a:t>Eve holds some partial information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(x)</a:t>
            </a:r>
            <a:r>
              <a:rPr lang="en-US" sz="2800" dirty="0" smtClean="0">
                <a:sym typeface="Euclid Symbol"/>
              </a:rPr>
              <a:t>.</a:t>
            </a:r>
          </a:p>
          <a:p>
            <a:endParaRPr lang="en-US" sz="2800" dirty="0" smtClean="0">
              <a:sym typeface="Euclid Symbol"/>
            </a:endParaRPr>
          </a:p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  <a:sym typeface="Euclid Symbol"/>
              </a:rPr>
              <a:t>Goal:</a:t>
            </a:r>
            <a:r>
              <a:rPr lang="en-US" sz="2800" b="1" dirty="0" smtClean="0">
                <a:solidFill>
                  <a:srgbClr val="FF0000"/>
                </a:solidFill>
                <a:sym typeface="Euclid Symbol"/>
              </a:rPr>
              <a:t> </a:t>
            </a:r>
          </a:p>
          <a:p>
            <a:pPr>
              <a:buNone/>
            </a:pPr>
            <a:r>
              <a:rPr lang="en-US" sz="2800" dirty="0" smtClean="0">
                <a:sym typeface="Euclid Symbol"/>
              </a:rPr>
              <a:t>Distill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2800" dirty="0" smtClean="0">
                <a:sym typeface="Euclid Symbol"/>
              </a:rPr>
              <a:t> to a shorter string  that looks uniform to Eve.</a:t>
            </a:r>
          </a:p>
          <a:p>
            <a:pPr>
              <a:buNone/>
            </a:pPr>
            <a:endParaRPr lang="en-US" sz="2800" dirty="0" smtClean="0">
              <a:sym typeface="Euclid Symbol"/>
            </a:endParaRPr>
          </a:p>
          <a:p>
            <a:pPr>
              <a:buNone/>
            </a:pPr>
            <a:r>
              <a:rPr lang="en-US" sz="2800" dirty="0" smtClean="0">
                <a:sym typeface="Euclid Symbol"/>
              </a:rPr>
              <a:t>Deterministic hash functions do not work.</a:t>
            </a:r>
          </a:p>
          <a:p>
            <a:pPr>
              <a:buNone/>
            </a:pPr>
            <a:endParaRPr lang="en-US" sz="2800" dirty="0" smtClean="0">
              <a:sym typeface="Euclid Symbol"/>
            </a:endParaRPr>
          </a:p>
          <a:p>
            <a:pPr>
              <a:buNone/>
            </a:pPr>
            <a:endParaRPr lang="en-US" sz="2800" dirty="0" smtClean="0">
              <a:sym typeface="Euclid Symbol"/>
            </a:endParaRPr>
          </a:p>
          <a:p>
            <a:pPr>
              <a:buNone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1467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7"/>
            <a:ext cx="843528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Strong extractors solve the privacy amplification problem.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ym typeface="Euclid Symbol"/>
            </a:endParaRPr>
          </a:p>
          <a:p>
            <a:pPr>
              <a:buNone/>
            </a:pPr>
            <a:endParaRPr lang="en-US" dirty="0" smtClean="0">
              <a:sym typeface="Euclid Symbol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li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41" y="1916832"/>
            <a:ext cx="1131927" cy="1872208"/>
          </a:xfrm>
          <a:prstGeom prst="rect">
            <a:avLst/>
          </a:prstGeom>
        </p:spPr>
      </p:pic>
      <p:pic>
        <p:nvPicPr>
          <p:cNvPr id="5" name="Picture 4" descr="Bo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916832"/>
            <a:ext cx="1584176" cy="1584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909" y="2473151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x </a:t>
            </a:r>
            <a:r>
              <a:rPr lang="el-GR" b="1" dirty="0" smtClean="0">
                <a:solidFill>
                  <a:schemeClr val="accent1"/>
                </a:solidFill>
                <a:sym typeface="Euclid Symbol"/>
              </a:rPr>
              <a:t></a:t>
            </a:r>
            <a:r>
              <a:rPr lang="en-US" b="1" dirty="0" smtClean="0">
                <a:solidFill>
                  <a:schemeClr val="accent1"/>
                </a:solidFill>
              </a:rPr>
              <a:t> [N]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3710" y="2213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x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83768" y="2708920"/>
            <a:ext cx="31683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24208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Ev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454" y="4149081"/>
            <a:ext cx="1382554" cy="1152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7784" y="427335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(x)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792" y="463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4197" y="31409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E(</a:t>
            </a:r>
            <a:r>
              <a:rPr lang="en-US" b="1" dirty="0" err="1" smtClean="0">
                <a:solidFill>
                  <a:schemeClr val="accent1"/>
                </a:solidFill>
              </a:rPr>
              <a:t>x,y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1409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E(</a:t>
            </a:r>
            <a:r>
              <a:rPr lang="en-US" b="1" dirty="0" err="1" smtClean="0">
                <a:solidFill>
                  <a:schemeClr val="accent1"/>
                </a:solidFill>
              </a:rPr>
              <a:t>x,y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5930116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800" b="1" dirty="0" smtClean="0">
                <a:solidFill>
                  <a:schemeClr val="accent1"/>
                </a:solidFill>
              </a:rPr>
              <a:t>|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(X)  </a:t>
            </a:r>
            <a:r>
              <a:rPr lang="en-US" sz="2800" b="1" dirty="0" err="1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 E(X,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</a:rPr>
              <a:t>) -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(X)  </a:t>
            </a:r>
            <a:r>
              <a:rPr lang="en-US" sz="2800" b="1" dirty="0" err="1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 </a:t>
            </a:r>
            <a:r>
              <a:rPr lang="en-US" sz="2800" b="1" dirty="0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m</a:t>
            </a:r>
            <a:r>
              <a:rPr lang="en-US" sz="2800" b="1" dirty="0" smtClean="0">
                <a:solidFill>
                  <a:schemeClr val="accent1"/>
                </a:solidFill>
              </a:rPr>
              <a:t> |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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l-GR" sz="28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57233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9" grpId="0"/>
      <p:bldP spid="13" grpId="0"/>
      <p:bldP spid="14" grpId="0"/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Privacy amplification is a key component in QKD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ym typeface="Euclid Symbol"/>
            </a:endParaRPr>
          </a:p>
          <a:p>
            <a:pPr>
              <a:buNone/>
            </a:pPr>
            <a:endParaRPr lang="en-US" dirty="0" smtClean="0">
              <a:sym typeface="Euclid Symbo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504" y="1988840"/>
            <a:ext cx="6048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Privacy amplification reduces the task of generating a shared key that looks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</a:t>
            </a:r>
            <a:r>
              <a:rPr lang="en-US" sz="2800" dirty="0" smtClean="0"/>
              <a:t> to the adversary, </a:t>
            </a:r>
          </a:p>
          <a:p>
            <a:endParaRPr lang="en-US" sz="2800" dirty="0" smtClean="0"/>
          </a:p>
          <a:p>
            <a:r>
              <a:rPr lang="en-US" sz="2800" dirty="0" smtClean="0"/>
              <a:t>to the task of generating a shared key that contains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uncertainty </a:t>
            </a:r>
            <a:r>
              <a:rPr lang="en-US" sz="2800" dirty="0" smtClean="0"/>
              <a:t>in the eyes of the adversary.</a:t>
            </a:r>
          </a:p>
        </p:txBody>
      </p:sp>
      <p:grpSp>
        <p:nvGrpSpPr>
          <p:cNvPr id="7" name="Group 23"/>
          <p:cNvGrpSpPr/>
          <p:nvPr/>
        </p:nvGrpSpPr>
        <p:grpSpPr>
          <a:xfrm>
            <a:off x="6444208" y="3212976"/>
            <a:ext cx="2592288" cy="1296144"/>
            <a:chOff x="6348293" y="5013177"/>
            <a:chExt cx="2688203" cy="1728191"/>
          </a:xfrm>
        </p:grpSpPr>
        <p:grpSp>
          <p:nvGrpSpPr>
            <p:cNvPr id="10" name="Group 18"/>
            <p:cNvGrpSpPr/>
            <p:nvPr/>
          </p:nvGrpSpPr>
          <p:grpSpPr>
            <a:xfrm>
              <a:off x="6348293" y="5013177"/>
              <a:ext cx="2688203" cy="1728191"/>
              <a:chOff x="467544" y="1916832"/>
              <a:chExt cx="6829489" cy="2776513"/>
            </a:xfrm>
          </p:grpSpPr>
          <p:pic>
            <p:nvPicPr>
              <p:cNvPr id="4" name="Picture 3" descr="Alic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7624" y="1916832"/>
                <a:ext cx="864096" cy="1429215"/>
              </a:xfrm>
              <a:prstGeom prst="rect">
                <a:avLst/>
              </a:prstGeom>
            </p:spPr>
          </p:pic>
          <p:pic>
            <p:nvPicPr>
              <p:cNvPr id="5" name="Picture 4" descr="Bob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8144" y="1916832"/>
                <a:ext cx="1368152" cy="136815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67544" y="2060848"/>
                <a:ext cx="721646" cy="494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x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540612" y="2726647"/>
                <a:ext cx="3292907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651756" y="2347861"/>
                <a:ext cx="568279" cy="49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y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8" name="Picture 7" descr="Eve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7864" y="3789040"/>
                <a:ext cx="1085166" cy="904305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427985" y="3789039"/>
                <a:ext cx="1344797" cy="49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sym typeface="Euclid Symbol"/>
                  </a:rPr>
                  <a:t>(x)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2001" y="4149078"/>
                <a:ext cx="651964" cy="494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y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89843" y="3284984"/>
                <a:ext cx="1707190" cy="494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E(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x,y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)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27584" y="3073713"/>
                <a:ext cx="1707190" cy="494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E(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x,y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)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292509" y="51571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x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Rounded Rectangular Callout 19"/>
          <p:cNvSpPr/>
          <p:nvPr/>
        </p:nvSpPr>
        <p:spPr>
          <a:xfrm>
            <a:off x="2339752" y="5373216"/>
            <a:ext cx="6480720" cy="1296144"/>
          </a:xfrm>
          <a:prstGeom prst="wedgeRoundRectCallout">
            <a:avLst>
              <a:gd name="adj1" fmla="val 29623"/>
              <a:gd name="adj2" fmla="val -96669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200" dirty="0" smtClean="0">
                <a:solidFill>
                  <a:srgbClr val="FFFF00"/>
                </a:solidFill>
              </a:rPr>
              <a:t>Requires extractors that work well against quantum adversaries.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4629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80728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Classical Extractors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23528" y="2636912"/>
            <a:ext cx="6552728" cy="3528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Parameters 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List of some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Privacy amplification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basic constructions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Trevisan’s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extractor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 advTm="11092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79512" y="620688"/>
            <a:ext cx="8543292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Pair-wise independent hash functions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0808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pPr lvl="1"/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		H = {h: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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}</a:t>
            </a:r>
          </a:p>
          <a:p>
            <a:pPr lvl="1"/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  </a:t>
            </a:r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is a family of pair-wise independent </a:t>
            </a:r>
          </a:p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hash functions, if for every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a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 b,</a:t>
            </a:r>
          </a:p>
          <a:p>
            <a:endParaRPr lang="en-US" sz="32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Pr 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</a:rPr>
              <a:t>h 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H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 [ h(a) = h(b) ] = 2</a:t>
            </a:r>
            <a:r>
              <a:rPr lang="en-US" sz="3200" b="1" baseline="30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-m </a:t>
            </a:r>
            <a:endParaRPr lang="en-US" sz="3200" b="1" baseline="30000" dirty="0" smtClean="0">
              <a:solidFill>
                <a:schemeClr val="accent1"/>
              </a:solidFill>
              <a:cs typeface="Arial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35583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Distilling uncertainty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5" y="1484784"/>
            <a:ext cx="871296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We would like to construct hash functions that convert a source with uncertainty to the completely mixed state.</a:t>
            </a:r>
            <a:endParaRPr lang="he-IL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9512" y="3860900"/>
            <a:ext cx="3248199" cy="2160388"/>
            <a:chOff x="179512" y="3203684"/>
            <a:chExt cx="3248199" cy="2160388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3203684"/>
              <a:ext cx="275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Comic Sans MS" pitchFamily="66" charset="0"/>
                </a:rPr>
                <a:t>   </a:t>
              </a:r>
              <a:r>
                <a:rPr lang="en-US" altLang="zh-CN" sz="1800" dirty="0" smtClean="0">
                  <a:latin typeface="Comic Sans MS" pitchFamily="66" charset="0"/>
                </a:rPr>
                <a:t>Weak random source: </a:t>
              </a:r>
              <a:endParaRPr lang="zh-CN" altLang="en-US" sz="1600" dirty="0">
                <a:latin typeface="Comic Sans MS" pitchFamily="66" charset="0"/>
              </a:endParaRPr>
            </a:p>
          </p:txBody>
        </p:sp>
        <p:pic>
          <p:nvPicPr>
            <p:cNvPr id="17" name="Picture 16" descr="QTRNG.bmp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520" y="3645024"/>
              <a:ext cx="3176191" cy="171904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3419872" y="479715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ym typeface="Euclid Symbol"/>
              </a:rPr>
              <a:t></a:t>
            </a:r>
            <a:endParaRPr lang="he-IL" sz="4400" dirty="0"/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513240" y="4437112"/>
            <a:ext cx="443136" cy="129540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190256" y="3358405"/>
            <a:ext cx="1389856" cy="3382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4355976" y="4128864"/>
            <a:ext cx="1027584" cy="1748408"/>
          </a:xfrm>
          <a:prstGeom prst="ellipse">
            <a:avLst/>
          </a:pr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  <a:tileRect r="-100000" b="-1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梯形 10"/>
          <p:cNvSpPr/>
          <p:nvPr/>
        </p:nvSpPr>
        <p:spPr>
          <a:xfrm rot="5400000">
            <a:off x="5040052" y="4401108"/>
            <a:ext cx="3312368" cy="1224136"/>
          </a:xfrm>
          <a:prstGeom prst="trapezoid">
            <a:avLst>
              <a:gd name="adj" fmla="val 729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43525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2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79512" y="620688"/>
            <a:ext cx="8543292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Pair-wise independent hash functions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700808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pPr lvl="1"/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		H = {h: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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}</a:t>
            </a:r>
          </a:p>
          <a:p>
            <a:pPr lvl="1"/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  </a:t>
            </a:r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is a family of </a:t>
            </a:r>
            <a:r>
              <a:rPr lang="en-US" sz="3200" i="1" dirty="0" smtClean="0">
                <a:solidFill>
                  <a:srgbClr val="FF0000"/>
                </a:solidFill>
                <a:cs typeface="Arial" pitchFamily="34" charset="0"/>
              </a:rPr>
              <a:t>almost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pair-wise independent hash functions, if for every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a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 b,</a:t>
            </a:r>
          </a:p>
          <a:p>
            <a:endParaRPr lang="en-US" sz="32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Pr 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</a:rPr>
              <a:t>h 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H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 [ h(a) = h(b) ] </a:t>
            </a:r>
            <a:r>
              <a:rPr lang="en-US" sz="3200" b="1" dirty="0" smtClean="0">
                <a:solidFill>
                  <a:srgbClr val="FF0000"/>
                </a:solidFill>
                <a:sym typeface="Euclid Symbol"/>
              </a:rPr>
              <a:t>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2</a:t>
            </a:r>
            <a:r>
              <a:rPr lang="en-US" sz="3200" b="1" baseline="30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-m </a:t>
            </a:r>
            <a:endParaRPr lang="en-US" sz="3200" b="1" baseline="30000" dirty="0" smtClean="0">
              <a:solidFill>
                <a:schemeClr val="accent1"/>
              </a:solidFill>
              <a:cs typeface="Arial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1067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51520" y="343689"/>
            <a:ext cx="8471284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Extractors as hash functions [NZ,SZ]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001029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Let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H = {h: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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}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</a:rPr>
              <a:t>be as above. Define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E(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x,h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)=h(x)</a:t>
            </a:r>
          </a:p>
          <a:p>
            <a:endParaRPr lang="en-US" sz="3200" dirty="0" smtClean="0">
              <a:solidFill>
                <a:schemeClr val="tx1"/>
              </a:solidFill>
              <a:cs typeface="Arial" pitchFamily="34" charset="0"/>
              <a:sym typeface="Euclid Symbol"/>
            </a:endParaRPr>
          </a:p>
          <a:p>
            <a:r>
              <a:rPr lang="en-US" sz="3200" b="1" u="sng" dirty="0" smtClean="0">
                <a:solidFill>
                  <a:srgbClr val="FF0000"/>
                </a:solidFill>
                <a:cs typeface="Arial" pitchFamily="34" charset="0"/>
                <a:sym typeface="Euclid Symbol"/>
              </a:rPr>
              <a:t>Theorem: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Symbol"/>
              </a:rPr>
              <a:t> is a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(k,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strong extractor with optimal entropy loss!</a:t>
            </a:r>
          </a:p>
          <a:p>
            <a:endParaRPr lang="en-US" sz="3200" dirty="0" smtClean="0">
              <a:solidFill>
                <a:schemeClr val="tx1"/>
              </a:solidFill>
              <a:sym typeface="Euclid Math One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If 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is pair-wise independent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Math One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Math One"/>
              </a:rPr>
              <a:t>t=O(n)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Math One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If 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is almost pair-wise independent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Math One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Math One"/>
              </a:rPr>
              <a:t>t=O(m)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Math One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tx1"/>
              </a:solidFill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26158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A table of constructions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2420888"/>
          <a:ext cx="7488831" cy="2123440"/>
        </p:xfrm>
        <a:graphic>
          <a:graphicData uri="http://schemas.openxmlformats.org/drawingml/2006/table">
            <a:tbl>
              <a:tblPr firstRow="1" bandRow="1">
                <a:tableStyleId>{CD583EAB-B6A4-4B89-A80C-0262EFDC7D93}</a:tableStyleId>
              </a:tblPr>
              <a:tblGrid>
                <a:gridCol w="2496277"/>
                <a:gridCol w="2496277"/>
                <a:gridCol w="2496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and 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O(log n/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)+O(1)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Non-explicit construction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  <a:sym typeface="Euclid Symbol"/>
                        </a:rPr>
                        <a:t>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(log n/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)-O(1)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)+O(1)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Pair-wise </a:t>
                      </a:r>
                      <a:r>
                        <a:rPr lang="en-US" dirty="0" err="1" smtClean="0"/>
                        <a:t>ind</a:t>
                      </a:r>
                      <a:r>
                        <a:rPr lang="en-US" dirty="0" smtClean="0"/>
                        <a:t> hash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Almost pair-wise independent hash functions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Tm="2075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80728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Classical Extractors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23528" y="2564904"/>
            <a:ext cx="8640960" cy="36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L</a:t>
            </a:r>
            <a:r>
              <a:rPr kumimoji="0" lang="en-US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ist</a:t>
            </a: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of some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Privacy amplification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basic constructions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Trevisan’s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extractor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620688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Trevisan’s extractor I:</a:t>
            </a:r>
            <a:b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output bit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6024" y="3573016"/>
            <a:ext cx="2411760" cy="576064"/>
          </a:xfrm>
        </p:spPr>
        <p:txBody>
          <a:bodyPr/>
          <a:lstStyle/>
          <a:p>
            <a:pPr marL="514350" indent="-514350" algn="l"/>
            <a:r>
              <a:rPr lang="en-US" sz="2400" dirty="0" smtClean="0">
                <a:solidFill>
                  <a:schemeClr val="tx1"/>
                </a:solidFill>
              </a:rPr>
              <a:t>Encode: </a:t>
            </a:r>
            <a:r>
              <a:rPr lang="en-US" sz="2400" b="1" dirty="0" smtClean="0">
                <a:solidFill>
                  <a:schemeClr val="accent1"/>
                </a:solidFill>
              </a:rPr>
              <a:t>w=C(x)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sz="2400" dirty="0" smtClean="0"/>
          </a:p>
          <a:p>
            <a:pPr marL="514350" indent="-514350" algn="l"/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20272" y="4581128"/>
            <a:ext cx="864096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843808" y="3573016"/>
            <a:ext cx="5832648" cy="504056"/>
            <a:chOff x="2843808" y="3068960"/>
            <a:chExt cx="5832648" cy="504056"/>
          </a:xfrm>
        </p:grpSpPr>
        <p:sp>
          <p:nvSpPr>
            <p:cNvPr id="5" name="Rectangle 4"/>
            <p:cNvSpPr/>
            <p:nvPr/>
          </p:nvSpPr>
          <p:spPr>
            <a:xfrm>
              <a:off x="2987824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1880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5936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088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wk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12360" y="3140968"/>
              <a:ext cx="6480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Wn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3808" y="3068960"/>
              <a:ext cx="5832648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ubtitle 3"/>
          <p:cNvSpPr txBox="1">
            <a:spLocks/>
          </p:cNvSpPr>
          <p:nvPr/>
        </p:nvSpPr>
        <p:spPr>
          <a:xfrm>
            <a:off x="251520" y="4437112"/>
            <a:ext cx="2592288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lvl="0" indent="-514350">
              <a:spcBef>
                <a:spcPts val="640"/>
              </a:spcBef>
              <a:buClr>
                <a:srgbClr val="3F3F3F"/>
              </a:buClr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Choose 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seed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1" dirty="0" smtClean="0">
                <a:solidFill>
                  <a:schemeClr val="accent1"/>
                </a:solidFill>
                <a:sym typeface="Euclid Symbol"/>
              </a:rPr>
              <a:t>{1,..,n’}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39552" y="2132856"/>
            <a:ext cx="6768752" cy="648072"/>
            <a:chOff x="251520" y="2132856"/>
            <a:chExt cx="6768752" cy="648072"/>
          </a:xfrm>
        </p:grpSpPr>
        <p:grpSp>
          <p:nvGrpSpPr>
            <p:cNvPr id="31" name="Group 30"/>
            <p:cNvGrpSpPr/>
            <p:nvPr/>
          </p:nvGrpSpPr>
          <p:grpSpPr>
            <a:xfrm>
              <a:off x="3995936" y="2276872"/>
              <a:ext cx="3024336" cy="504056"/>
              <a:chOff x="2987824" y="2276872"/>
              <a:chExt cx="3024336" cy="50405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131840" y="2348880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x1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35896" y="2348880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x2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8104" y="2348880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xn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87824" y="2276872"/>
                <a:ext cx="3024336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Subtitle 3"/>
            <p:cNvSpPr txBox="1">
              <a:spLocks/>
            </p:cNvSpPr>
            <p:nvPr/>
          </p:nvSpPr>
          <p:spPr>
            <a:xfrm>
              <a:off x="251520" y="2132856"/>
              <a:ext cx="2088232" cy="5760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Input: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x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28" y="5589240"/>
            <a:ext cx="7416824" cy="648072"/>
            <a:chOff x="251520" y="5229200"/>
            <a:chExt cx="7416824" cy="648072"/>
          </a:xfrm>
        </p:grpSpPr>
        <p:sp>
          <p:nvSpPr>
            <p:cNvPr id="26" name="Subtitle 3"/>
            <p:cNvSpPr txBox="1">
              <a:spLocks/>
            </p:cNvSpPr>
            <p:nvPr/>
          </p:nvSpPr>
          <p:spPr>
            <a:xfrm>
              <a:off x="251520" y="5229200"/>
              <a:ext cx="2808312" cy="64807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Output</a:t>
              </a:r>
              <a:r>
                <a:rPr kumimoji="0" lang="en-US" sz="24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1" dirty="0" err="1" smtClean="0">
                  <a:solidFill>
                    <a:schemeClr val="accent1"/>
                  </a:solidFill>
                </a:rPr>
                <a:t>i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,</a:t>
              </a:r>
              <a:r>
                <a:rPr kumimoji="0" lang="en-US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kumimoji="0" lang="en-US" sz="2400" b="1" i="0" u="none" strike="noStrike" kern="0" cap="none" spc="0" normalizeH="0" baseline="-25000" noProof="0" dirty="0" err="1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4288" y="5229200"/>
              <a:ext cx="504056" cy="36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i,wi</a:t>
              </a:r>
              <a:endParaRPr lang="en-US" dirty="0"/>
            </a:p>
          </p:txBody>
        </p:sp>
      </p:grpSp>
      <p:sp>
        <p:nvSpPr>
          <p:cNvPr id="38" name="Trapezoid 37"/>
          <p:cNvSpPr/>
          <p:nvPr/>
        </p:nvSpPr>
        <p:spPr>
          <a:xfrm>
            <a:off x="2915816" y="2924944"/>
            <a:ext cx="5760640" cy="576064"/>
          </a:xfrm>
          <a:prstGeom prst="trapezoid">
            <a:avLst>
              <a:gd name="adj" fmla="val 209931"/>
            </a:avLst>
          </a:prstGeom>
          <a:solidFill>
            <a:schemeClr val="tx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Error correcting code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2483768" y="4725144"/>
            <a:ext cx="3672408" cy="1260720"/>
          </a:xfrm>
          <a:prstGeom prst="wedgeEllipseCallout">
            <a:avLst>
              <a:gd name="adj1" fmla="val -17275"/>
              <a:gd name="adj2" fmla="val 4522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E(</a:t>
            </a:r>
            <a:r>
              <a:rPr lang="en-US" sz="3200" b="1" dirty="0" err="1" smtClean="0">
                <a:solidFill>
                  <a:srgbClr val="FFFF00"/>
                </a:solidFill>
              </a:rPr>
              <a:t>x,i</a:t>
            </a:r>
            <a:r>
              <a:rPr lang="en-US" sz="3200" b="1" dirty="0" smtClean="0">
                <a:solidFill>
                  <a:srgbClr val="FFFF00"/>
                </a:solidFill>
              </a:rPr>
              <a:t>) = C(x)</a:t>
            </a:r>
            <a:r>
              <a:rPr lang="en-US" sz="3200" b="1" baseline="-25000" dirty="0" err="1" smtClean="0">
                <a:solidFill>
                  <a:srgbClr val="FFFF00"/>
                </a:solidFill>
              </a:rPr>
              <a:t>i</a:t>
            </a:r>
            <a:endParaRPr lang="he-IL" sz="32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66188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 animBg="1"/>
      <p:bldP spid="23" grpId="0"/>
      <p:bldP spid="38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622470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E is a strong extractor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836093"/>
            <a:ext cx="8853706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If </a:t>
            </a:r>
            <a:r>
              <a:rPr lang="en-US" sz="3200" b="1" dirty="0" smtClean="0">
                <a:solidFill>
                  <a:schemeClr val="accent1"/>
                </a:solidFill>
              </a:rPr>
              <a:t>E(X,U)</a:t>
            </a:r>
            <a:r>
              <a:rPr lang="en-US" sz="3200" dirty="0" smtClean="0">
                <a:solidFill>
                  <a:schemeClr val="tx1"/>
                </a:solidFill>
              </a:rPr>
              <a:t> is not close to uniform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there exists a short advice </a:t>
            </a:r>
            <a:r>
              <a:rPr lang="en-US" sz="3200" b="1" dirty="0" smtClean="0">
                <a:solidFill>
                  <a:schemeClr val="accent1"/>
                </a:solidFill>
              </a:rPr>
              <a:t>adv(x)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such that one can reconstruct </a:t>
            </a:r>
            <a:r>
              <a:rPr lang="en-US" sz="3200" b="1" dirty="0" err="1" smtClean="0">
                <a:solidFill>
                  <a:schemeClr val="accent1"/>
                </a:solidFill>
              </a:rPr>
              <a:t>x</a:t>
            </a:r>
            <a:r>
              <a:rPr lang="en-US" sz="3200" b="1" dirty="0" err="1" smtClean="0">
                <a:solidFill>
                  <a:schemeClr val="accent1"/>
                </a:solidFill>
                <a:sym typeface="Euclid Symbol"/>
              </a:rPr>
              <a:t>X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from </a:t>
            </a:r>
            <a:r>
              <a:rPr lang="en-US" sz="3200" b="1" dirty="0" smtClean="0">
                <a:solidFill>
                  <a:schemeClr val="accent1"/>
                </a:solidFill>
              </a:rPr>
              <a:t>adv(x)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788441"/>
            <a:ext cx="7120859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E(X,U) 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 U</a:t>
            </a:r>
            <a:r>
              <a:rPr lang="en-US" sz="3200" b="1" dirty="0" smtClean="0">
                <a:solidFill>
                  <a:schemeClr val="accent1"/>
                </a:solidFill>
              </a:rPr>
              <a:t>  </a:t>
            </a:r>
            <a:r>
              <a:rPr lang="en-US" sz="3200" dirty="0" smtClean="0">
                <a:solidFill>
                  <a:schemeClr val="tx1"/>
                </a:solidFill>
              </a:rPr>
              <a:t>implies </a:t>
            </a:r>
            <a:r>
              <a:rPr lang="en-US" sz="3200" b="1" dirty="0" smtClean="0">
                <a:solidFill>
                  <a:schemeClr val="accent1"/>
                </a:solidFill>
              </a:rPr>
              <a:t>|X|&lt; 2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advice length</a:t>
            </a:r>
            <a:endParaRPr lang="en-US" sz="3200" b="1" baseline="30000" dirty="0" smtClean="0">
              <a:solidFill>
                <a:schemeClr val="accent1"/>
              </a:solidFill>
              <a:sym typeface="Euclid Math On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528" y="1908121"/>
            <a:ext cx="8037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sz="3200" b="1" u="sng" dirty="0" smtClean="0">
                <a:solidFill>
                  <a:srgbClr val="FF0000"/>
                </a:solidFill>
              </a:rPr>
              <a:t>Proof idea:</a:t>
            </a:r>
            <a:r>
              <a:rPr lang="en-US" sz="3200" dirty="0" smtClean="0">
                <a:solidFill>
                  <a:schemeClr val="tx1"/>
                </a:solidFill>
              </a:rPr>
              <a:t> The “reconstruction” paradigm.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553" y="4797152"/>
            <a:ext cx="7241085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 The contra-positive: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If </a:t>
            </a:r>
            <a:r>
              <a:rPr lang="en-US" sz="3200" b="1" dirty="0" smtClean="0">
                <a:solidFill>
                  <a:schemeClr val="accent1"/>
                </a:solidFill>
              </a:rPr>
              <a:t>|X| &gt; 2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advice length </a:t>
            </a:r>
            <a:r>
              <a:rPr lang="en-US" sz="3200" dirty="0" smtClean="0">
                <a:solidFill>
                  <a:schemeClr val="tx1"/>
                </a:solidFill>
              </a:rPr>
              <a:t> then </a:t>
            </a:r>
            <a:r>
              <a:rPr lang="en-US" sz="3200" b="1" dirty="0" smtClean="0">
                <a:solidFill>
                  <a:schemeClr val="accent1"/>
                </a:solidFill>
              </a:rPr>
              <a:t>E(X,U) 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 U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endParaRPr lang="en-US" sz="3200" b="1" baseline="30000" dirty="0" smtClean="0">
              <a:solidFill>
                <a:schemeClr val="accent1"/>
              </a:solidFill>
              <a:sym typeface="Euclid Math One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979712" y="4941168"/>
            <a:ext cx="144016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622470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reconstruction step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515718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If </a:t>
            </a:r>
            <a:r>
              <a:rPr lang="en-US" sz="2800" b="1" dirty="0" smtClean="0">
                <a:solidFill>
                  <a:schemeClr val="accent1"/>
                </a:solidFill>
              </a:rPr>
              <a:t>E(X,U)</a:t>
            </a:r>
            <a:r>
              <a:rPr lang="en-US" sz="2800" dirty="0" smtClean="0">
                <a:solidFill>
                  <a:schemeClr val="tx1"/>
                </a:solidFill>
              </a:rPr>
              <a:t> is not close to uniform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4347101"/>
            <a:ext cx="784887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 There exists a short advice </a:t>
            </a:r>
            <a:r>
              <a:rPr lang="en-US" sz="2800" b="1" dirty="0" smtClean="0">
                <a:solidFill>
                  <a:schemeClr val="accent1"/>
                </a:solidFill>
              </a:rPr>
              <a:t>adv(x) </a:t>
            </a:r>
            <a:r>
              <a:rPr lang="en-US" sz="2800" dirty="0" smtClean="0">
                <a:solidFill>
                  <a:schemeClr val="tx1"/>
                </a:solidFill>
              </a:rPr>
              <a:t>such that one can reconstruct </a:t>
            </a:r>
            <a:r>
              <a:rPr lang="en-US" sz="2800" b="1" dirty="0" smtClean="0">
                <a:solidFill>
                  <a:schemeClr val="accent1"/>
                </a:solidFill>
              </a:rPr>
              <a:t>x</a:t>
            </a:r>
            <a:r>
              <a:rPr lang="en-US" sz="2800" dirty="0" smtClean="0">
                <a:solidFill>
                  <a:schemeClr val="tx1"/>
                </a:solidFill>
              </a:rPr>
              <a:t> from the advice.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39552" y="5661248"/>
            <a:ext cx="8352928" cy="828672"/>
          </a:xfrm>
          <a:prstGeom prst="wedgeRectCallout">
            <a:avLst>
              <a:gd name="adj1" fmla="val -20529"/>
              <a:gd name="adj2" fmla="val 51127"/>
            </a:avLst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If </a:t>
            </a:r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|X| &gt; </a:t>
            </a:r>
            <a:r>
              <a:rPr lang="en-US" sz="2800" b="1" dirty="0" smtClean="0">
                <a:solidFill>
                  <a:schemeClr val="accent1"/>
                </a:solidFill>
              </a:rPr>
              <a:t>2</a:t>
            </a:r>
            <a:r>
              <a:rPr lang="en-US" sz="2800" b="1" baseline="30000" dirty="0" smtClean="0">
                <a:solidFill>
                  <a:schemeClr val="accent1"/>
                </a:solidFill>
              </a:rPr>
              <a:t>advice length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,</a:t>
            </a:r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then </a:t>
            </a:r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E(X,U) 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is close to uniform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330877"/>
            <a:ext cx="806489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 There exists a distinguisher, distinguishing </a:t>
            </a:r>
            <a:r>
              <a:rPr lang="en-US" sz="2800" b="1" dirty="0" smtClean="0">
                <a:solidFill>
                  <a:schemeClr val="accent1"/>
                </a:solidFill>
              </a:rPr>
              <a:t>E(X,U) </a:t>
            </a:r>
            <a:r>
              <a:rPr lang="en-US" sz="2800" dirty="0" smtClean="0">
                <a:solidFill>
                  <a:schemeClr val="tx1"/>
                </a:solidFill>
              </a:rPr>
              <a:t>from uniform. 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3481844"/>
            <a:ext cx="8236550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2. There exists a predictor, predicting </a:t>
            </a:r>
            <a:r>
              <a:rPr lang="en-US" sz="2800" b="1" dirty="0" smtClean="0">
                <a:solidFill>
                  <a:schemeClr val="accent1"/>
                </a:solidFill>
              </a:rPr>
              <a:t>E(</a:t>
            </a:r>
            <a:r>
              <a:rPr lang="en-US" sz="2800" b="1" dirty="0" err="1" smtClean="0">
                <a:solidFill>
                  <a:schemeClr val="accent1"/>
                </a:solidFill>
              </a:rPr>
              <a:t>X,i</a:t>
            </a:r>
            <a:r>
              <a:rPr lang="en-US" sz="2800" b="1" dirty="0" smtClean="0">
                <a:solidFill>
                  <a:schemeClr val="accent1"/>
                </a:solidFill>
              </a:rPr>
              <a:t>) </a:t>
            </a:r>
            <a:r>
              <a:rPr lang="en-US" sz="2800" dirty="0" smtClean="0">
                <a:solidFill>
                  <a:schemeClr val="tx1"/>
                </a:solidFill>
              </a:rPr>
              <a:t>from </a:t>
            </a:r>
            <a:r>
              <a:rPr lang="en-US" sz="2800" b="1" dirty="0" err="1" smtClean="0">
                <a:solidFill>
                  <a:schemeClr val="accent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he-IL" sz="2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 animBg="1"/>
      <p:bldP spid="10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622470"/>
            <a:ext cx="853244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predictor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4249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Say the distinguisher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T </a:t>
            </a:r>
            <a:r>
              <a:rPr lang="en-US" sz="2800" dirty="0" smtClean="0">
                <a:solidFill>
                  <a:schemeClr val="tx1"/>
                </a:solidFill>
              </a:rPr>
              <a:t>favors the distribution generated by the extractor.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645024"/>
            <a:ext cx="8424936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Define a predictor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 </a:t>
            </a:r>
            <a:r>
              <a:rPr lang="en-US" sz="2800" dirty="0" smtClean="0">
                <a:solidFill>
                  <a:schemeClr val="tx1"/>
                </a:solidFill>
              </a:rPr>
              <a:t> that predicts the last bit: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Pick </a:t>
            </a:r>
            <a:r>
              <a:rPr lang="en-US" sz="2800" b="1" dirty="0" smtClean="0">
                <a:solidFill>
                  <a:schemeClr val="accent1"/>
                </a:solidFill>
              </a:rPr>
              <a:t>b</a:t>
            </a:r>
            <a:r>
              <a:rPr lang="el-GR" sz="2800" b="1" dirty="0" smtClean="0">
                <a:solidFill>
                  <a:schemeClr val="accent1"/>
                </a:solidFill>
                <a:sym typeface="Euclid Math Two"/>
              </a:rPr>
              <a:t> </a:t>
            </a:r>
            <a:r>
              <a:rPr lang="en-US" sz="2800" b="1" dirty="0" smtClean="0">
                <a:solidFill>
                  <a:schemeClr val="accent1"/>
                </a:solidFill>
              </a:rPr>
              <a:t> {0,1} </a:t>
            </a:r>
            <a:r>
              <a:rPr lang="en-US" sz="2800" dirty="0" smtClean="0">
                <a:solidFill>
                  <a:schemeClr val="tx1"/>
                </a:solidFill>
              </a:rPr>
              <a:t>uniformly at random.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If </a:t>
            </a:r>
            <a:r>
              <a:rPr lang="en-US" sz="2800" b="1" dirty="0" smtClean="0">
                <a:solidFill>
                  <a:schemeClr val="accent1"/>
                </a:solidFill>
              </a:rPr>
              <a:t>T(</a:t>
            </a:r>
            <a:r>
              <a:rPr lang="en-US" sz="2800" b="1" dirty="0" err="1" smtClean="0">
                <a:solidFill>
                  <a:schemeClr val="accent1"/>
                </a:solidFill>
              </a:rPr>
              <a:t>i,b</a:t>
            </a:r>
            <a:r>
              <a:rPr lang="en-US" sz="2800" b="1" dirty="0" smtClean="0">
                <a:solidFill>
                  <a:schemeClr val="accent1"/>
                </a:solidFill>
              </a:rPr>
              <a:t>)=1 </a:t>
            </a:r>
            <a:r>
              <a:rPr lang="en-US" sz="2800" dirty="0" smtClean="0">
                <a:solidFill>
                  <a:schemeClr val="tx1"/>
                </a:solidFill>
              </a:rPr>
              <a:t>set </a:t>
            </a:r>
            <a:r>
              <a:rPr lang="en-US" sz="2800" b="1" dirty="0" smtClean="0">
                <a:solidFill>
                  <a:schemeClr val="accent1"/>
                </a:solidFill>
              </a:rPr>
              <a:t>P(</a:t>
            </a:r>
            <a:r>
              <a:rPr lang="en-US" sz="2800" b="1" dirty="0" err="1" smtClean="0">
                <a:solidFill>
                  <a:schemeClr val="accent1"/>
                </a:solidFill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</a:rPr>
              <a:t>)=b</a:t>
            </a:r>
            <a:r>
              <a:rPr lang="en-US" sz="2800" dirty="0" smtClean="0">
                <a:solidFill>
                  <a:schemeClr val="tx1"/>
                </a:solidFill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   Otherwise, set </a:t>
            </a:r>
            <a:r>
              <a:rPr lang="en-US" sz="2800" b="1" dirty="0" smtClean="0">
                <a:solidFill>
                  <a:schemeClr val="accent1"/>
                </a:solidFill>
              </a:rPr>
              <a:t>P(</a:t>
            </a:r>
            <a:r>
              <a:rPr lang="en-US" sz="2800" b="1" dirty="0" err="1" smtClean="0">
                <a:solidFill>
                  <a:schemeClr val="accent1"/>
                </a:solidFill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</a:rPr>
              <a:t>)= not(b)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95536" y="2492896"/>
            <a:ext cx="7344816" cy="684656"/>
          </a:xfrm>
          <a:prstGeom prst="wedgeRectCallout">
            <a:avLst>
              <a:gd name="adj1" fmla="val -20529"/>
              <a:gd name="adj2" fmla="val 51127"/>
            </a:avLst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i,xX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T(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i,E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x,i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))=1   &gt;   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i,u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T(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i,u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)=1 + 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5877272"/>
            <a:ext cx="84249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Claim: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i,xX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P(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 E(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x,i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)) &gt; ½+ 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156176" y="4725144"/>
            <a:ext cx="2808312" cy="1512168"/>
          </a:xfrm>
          <a:prstGeom prst="wedgeRoundRectCallout">
            <a:avLst>
              <a:gd name="adj1" fmla="val -81625"/>
              <a:gd name="adj2" fmla="val -2780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200" dirty="0" smtClean="0">
                <a:solidFill>
                  <a:srgbClr val="FFFF00"/>
                </a:solidFill>
              </a:rPr>
              <a:t>Notice that P does not depend on x!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41899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animBg="1"/>
      <p:bldP spid="1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404664"/>
            <a:ext cx="853244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predictor defines a word z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196752"/>
            <a:ext cx="84249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predictor is a function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P:</a:t>
            </a:r>
            <a:r>
              <a:rPr lang="en-US" sz="2800" b="1" dirty="0" smtClean="0">
                <a:solidFill>
                  <a:schemeClr val="accent1"/>
                </a:solidFill>
              </a:rPr>
              <a:t> {0,1}</a:t>
            </a:r>
            <a:r>
              <a:rPr lang="en-US" sz="28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It defines the string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z=z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z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T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where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z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= P(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5536" y="2420888"/>
            <a:ext cx="8352928" cy="3828145"/>
            <a:chOff x="-115838" y="2473209"/>
            <a:chExt cx="8748464" cy="4124143"/>
          </a:xfrm>
        </p:grpSpPr>
        <p:sp>
          <p:nvSpPr>
            <p:cNvPr id="6" name="Oval 5"/>
            <p:cNvSpPr/>
            <p:nvPr/>
          </p:nvSpPr>
          <p:spPr>
            <a:xfrm>
              <a:off x="8088481" y="5020787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518400" y="4636858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442401" y="5739635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8395200" y="3779141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8200801" y="6413555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518400" y="6474821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6645601" y="5126981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5868001" y="6107228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2692800" y="6045963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5932800" y="3717877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4183201" y="3534080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7423201" y="3043957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2757601" y="4820655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2239201" y="2860161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1785600" y="4085469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1656000" y="5372043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1008000" y="3105223"/>
              <a:ext cx="129600" cy="1225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044800" y="4759388"/>
              <a:ext cx="129600" cy="1225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3728" y="4551327"/>
              <a:ext cx="341760" cy="37824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Z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-115838" y="2473209"/>
              <a:ext cx="8748464" cy="411151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63888" y="6228601"/>
            <a:ext cx="159691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C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FF0000"/>
                </a:solidFill>
              </a:rPr>
              <a:t>z</a:t>
            </a:r>
            <a:endParaRPr lang="he-IL"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260648"/>
            <a:ext cx="853244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and bad inputs x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980728"/>
            <a:ext cx="84249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The predictor is good on average on </a:t>
            </a:r>
            <a:r>
              <a:rPr lang="en-US" sz="2800" b="1" dirty="0" smtClean="0">
                <a:solidFill>
                  <a:schemeClr val="accent1"/>
                </a:solidFill>
              </a:rPr>
              <a:t>X</a:t>
            </a:r>
            <a:r>
              <a:rPr lang="en-US" sz="2800" dirty="0" smtClean="0">
                <a:solidFill>
                  <a:schemeClr val="tx1"/>
                </a:solidFill>
              </a:rPr>
              <a:t>, i.e., </a:t>
            </a:r>
          </a:p>
          <a:p>
            <a:pPr marL="514350" indent="-514350"/>
            <a:r>
              <a:rPr lang="en-US" sz="2800" b="1" dirty="0" smtClean="0">
                <a:solidFill>
                  <a:schemeClr val="tx1"/>
                </a:solidFill>
                <a:sym typeface="Euclid Symbol"/>
              </a:rPr>
              <a:t>    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i,xX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z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= C(x)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&gt; ½+ 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2113692"/>
            <a:ext cx="84249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2.  Say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is good for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x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if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z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= C(x)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] &gt; ½ + /2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852936"/>
            <a:ext cx="518457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xX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x is good ] &gt; /2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95536" y="3645024"/>
            <a:ext cx="8352928" cy="3140968"/>
            <a:chOff x="395536" y="3645024"/>
            <a:chExt cx="8352928" cy="3140968"/>
          </a:xfrm>
        </p:grpSpPr>
        <p:sp>
          <p:nvSpPr>
            <p:cNvPr id="30" name="Rectangle 29"/>
            <p:cNvSpPr/>
            <p:nvPr/>
          </p:nvSpPr>
          <p:spPr>
            <a:xfrm>
              <a:off x="395536" y="3645024"/>
              <a:ext cx="8352928" cy="31409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8228921" y="5480637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1001099" y="5186472"/>
              <a:ext cx="123741" cy="9388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4747688" y="6031416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8521773" y="4529292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8336163" y="6547772"/>
              <a:ext cx="123741" cy="9388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1001099" y="6594713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6851276" y="5562002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6108833" y="6313064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2699792" y="5733256"/>
              <a:ext cx="123741" cy="9388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6170703" y="4482353"/>
              <a:ext cx="123741" cy="9388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4500207" y="4341527"/>
              <a:ext cx="123741" cy="938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7593720" y="3965997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3139061" y="5327297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2644099" y="3825173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2211006" y="4764000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2087266" y="5749769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468563" y="4012938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458487" y="5280354"/>
              <a:ext cx="123741" cy="938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33847" y="5120939"/>
              <a:ext cx="326308" cy="2898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Z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95536" y="3645024"/>
            <a:ext cx="8352928" cy="3140968"/>
            <a:chOff x="547936" y="980728"/>
            <a:chExt cx="8352928" cy="3140968"/>
          </a:xfrm>
        </p:grpSpPr>
        <p:sp>
          <p:nvSpPr>
            <p:cNvPr id="34" name="Rectangle 33"/>
            <p:cNvSpPr/>
            <p:nvPr/>
          </p:nvSpPr>
          <p:spPr>
            <a:xfrm>
              <a:off x="547936" y="980728"/>
              <a:ext cx="8352928" cy="31409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/>
            <p:cNvSpPr/>
            <p:nvPr/>
          </p:nvSpPr>
          <p:spPr>
            <a:xfrm>
              <a:off x="8381321" y="2816341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6" name="Oval 35"/>
            <p:cNvSpPr/>
            <p:nvPr/>
          </p:nvSpPr>
          <p:spPr>
            <a:xfrm>
              <a:off x="1153499" y="2522176"/>
              <a:ext cx="123741" cy="9388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7" name="Oval 36"/>
            <p:cNvSpPr/>
            <p:nvPr/>
          </p:nvSpPr>
          <p:spPr>
            <a:xfrm>
              <a:off x="4900088" y="3367120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8" name="Oval 37"/>
            <p:cNvSpPr/>
            <p:nvPr/>
          </p:nvSpPr>
          <p:spPr>
            <a:xfrm>
              <a:off x="8674173" y="1864996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>
              <a:off x="8488563" y="3883476"/>
              <a:ext cx="123741" cy="9388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0" name="Oval 39"/>
            <p:cNvSpPr/>
            <p:nvPr/>
          </p:nvSpPr>
          <p:spPr>
            <a:xfrm>
              <a:off x="1153499" y="3930417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1" name="Oval 40"/>
            <p:cNvSpPr/>
            <p:nvPr/>
          </p:nvSpPr>
          <p:spPr>
            <a:xfrm>
              <a:off x="7003676" y="2897706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2" name="Oval 41"/>
            <p:cNvSpPr/>
            <p:nvPr/>
          </p:nvSpPr>
          <p:spPr>
            <a:xfrm>
              <a:off x="6261233" y="3648768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3" name="Oval 42"/>
            <p:cNvSpPr/>
            <p:nvPr/>
          </p:nvSpPr>
          <p:spPr>
            <a:xfrm>
              <a:off x="2852192" y="3068960"/>
              <a:ext cx="123741" cy="9388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4" name="Oval 43"/>
            <p:cNvSpPr/>
            <p:nvPr/>
          </p:nvSpPr>
          <p:spPr>
            <a:xfrm>
              <a:off x="6323103" y="1818057"/>
              <a:ext cx="123741" cy="93883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5" name="Oval 44"/>
            <p:cNvSpPr/>
            <p:nvPr/>
          </p:nvSpPr>
          <p:spPr>
            <a:xfrm>
              <a:off x="4652607" y="1677231"/>
              <a:ext cx="123741" cy="9388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6" name="Oval 45"/>
            <p:cNvSpPr/>
            <p:nvPr/>
          </p:nvSpPr>
          <p:spPr>
            <a:xfrm>
              <a:off x="7746120" y="1301701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7" name="Oval 46"/>
            <p:cNvSpPr/>
            <p:nvPr/>
          </p:nvSpPr>
          <p:spPr>
            <a:xfrm>
              <a:off x="3291461" y="2663001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8" name="Oval 47"/>
            <p:cNvSpPr/>
            <p:nvPr/>
          </p:nvSpPr>
          <p:spPr>
            <a:xfrm>
              <a:off x="2796499" y="1160877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49" name="Oval 48"/>
            <p:cNvSpPr/>
            <p:nvPr/>
          </p:nvSpPr>
          <p:spPr>
            <a:xfrm>
              <a:off x="2363406" y="2099704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0" name="Oval 49"/>
            <p:cNvSpPr/>
            <p:nvPr/>
          </p:nvSpPr>
          <p:spPr>
            <a:xfrm>
              <a:off x="2239666" y="3085473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1" name="Oval 50"/>
            <p:cNvSpPr/>
            <p:nvPr/>
          </p:nvSpPr>
          <p:spPr>
            <a:xfrm>
              <a:off x="1620963" y="1348642"/>
              <a:ext cx="123741" cy="938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2610887" y="2616058"/>
              <a:ext cx="123741" cy="938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6247" y="2456643"/>
              <a:ext cx="326308" cy="2898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Z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spd="slow" advTm="5995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343689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question from the 80’s: Amplifying privacy 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51520" y="1781216"/>
            <a:ext cx="8640960" cy="17973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indent="0">
              <a:lnSpc>
                <a:spcPct val="90000"/>
              </a:lnSpc>
              <a:buSzPct val="126666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Alice holds a secret.</a:t>
            </a:r>
          </a:p>
          <a:p>
            <a:pPr marL="0" indent="0">
              <a:lnSpc>
                <a:spcPct val="90000"/>
              </a:lnSpc>
              <a:buSzPct val="126666"/>
            </a:pPr>
            <a:r>
              <a:rPr lang="en-US" sz="2800" dirty="0" smtClean="0">
                <a:latin typeface="Comic Sans MS"/>
                <a:ea typeface="Comic Sans MS"/>
                <a:cs typeface="Comic Sans MS"/>
                <a:sym typeface="Comic Sans MS"/>
              </a:rPr>
              <a:t> An adversary learns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partial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information abou</a:t>
            </a:r>
            <a:r>
              <a:rPr lang="en-US" sz="2800" dirty="0" smtClean="0">
                <a:latin typeface="Comic Sans MS"/>
                <a:ea typeface="Comic Sans MS"/>
                <a:cs typeface="Comic Sans MS"/>
                <a:sym typeface="Comic Sans MS"/>
              </a:rPr>
              <a:t>t it.</a:t>
            </a:r>
          </a:p>
          <a:p>
            <a:pPr marL="0" indent="0">
              <a:lnSpc>
                <a:spcPct val="90000"/>
              </a:lnSpc>
              <a:buSzPct val="126666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Alice hash </a:t>
            </a:r>
            <a:r>
              <a:rPr lang="en-US" sz="2800" dirty="0" smtClean="0">
                <a:latin typeface="Comic Sans MS"/>
                <a:ea typeface="Comic Sans MS"/>
                <a:cs typeface="Comic Sans MS"/>
                <a:sym typeface="Comic Sans MS"/>
              </a:rPr>
              <a:t>her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string to something that looks uniform to the adversary?</a:t>
            </a:r>
            <a:endParaRPr lang="x-none" sz="28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Picture 9" descr="Wiretapping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1" y="3820419"/>
            <a:ext cx="3527702" cy="2704925"/>
          </a:xfrm>
          <a:prstGeom prst="rect">
            <a:avLst/>
          </a:prstGeom>
        </p:spPr>
      </p:pic>
      <p:pic>
        <p:nvPicPr>
          <p:cNvPr id="12" name="Picture 11" descr="wiretapp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020" y="4221088"/>
            <a:ext cx="2639412" cy="2016224"/>
          </a:xfrm>
          <a:prstGeom prst="rect">
            <a:avLst/>
          </a:prstGeom>
        </p:spPr>
      </p:pic>
      <p:sp>
        <p:nvSpPr>
          <p:cNvPr id="11" name="梯形 10"/>
          <p:cNvSpPr/>
          <p:nvPr/>
        </p:nvSpPr>
        <p:spPr>
          <a:xfrm rot="5400000">
            <a:off x="3671900" y="4617132"/>
            <a:ext cx="2592288" cy="1224136"/>
          </a:xfrm>
          <a:prstGeom prst="trapezoid">
            <a:avLst>
              <a:gd name="adj" fmla="val 200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31528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260648"/>
            <a:ext cx="853244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all good x are close to z!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42493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is good for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x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if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z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= C(x)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] &gt; ½ + /2</a:t>
            </a:r>
          </a:p>
          <a:p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i.e., if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d(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z,C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(x)) &lt; ½ - /2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5536" y="2520280"/>
            <a:ext cx="8352928" cy="414908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8228921" y="4945044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1001099" y="4556465"/>
            <a:ext cx="123741" cy="1240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4747688" y="5672598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8521773" y="3688359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8336163" y="6354682"/>
            <a:ext cx="123741" cy="1240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1001099" y="6416689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6851276" y="5052523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6108833" y="6044643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2627784" y="5445224"/>
            <a:ext cx="123741" cy="1240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6170703" y="3626355"/>
            <a:ext cx="123741" cy="1240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4500207" y="3440330"/>
            <a:ext cx="123741" cy="1240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7593720" y="2944271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3139061" y="4742488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644099" y="2758249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2211006" y="3998398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2087266" y="5300555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1468563" y="3006278"/>
            <a:ext cx="123741" cy="12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8" name="Oval 27"/>
          <p:cNvSpPr/>
          <p:nvPr/>
        </p:nvSpPr>
        <p:spPr bwMode="auto">
          <a:xfrm>
            <a:off x="2458487" y="4680479"/>
            <a:ext cx="123741" cy="124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9" name="TextBox 28"/>
          <p:cNvSpPr txBox="1"/>
          <p:nvPr/>
        </p:nvSpPr>
        <p:spPr>
          <a:xfrm>
            <a:off x="2533847" y="4469899"/>
            <a:ext cx="326308" cy="3828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Z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 bwMode="auto">
          <a:xfrm>
            <a:off x="1512056" y="3356992"/>
            <a:ext cx="2203200" cy="239209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27784" y="4775545"/>
            <a:ext cx="432048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43808" y="4775545"/>
            <a:ext cx="129614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Radius </a:t>
            </a:r>
            <a:r>
              <a:rPr lang="en-US" sz="2000" b="1" dirty="0" smtClean="0">
                <a:solidFill>
                  <a:srgbClr val="FF0000"/>
                </a:solidFill>
                <a:sym typeface="Euclid Symbol"/>
              </a:rPr>
              <a:t>1/2- 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34555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838494"/>
            <a:ext cx="853244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the picture looks like this!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95536" y="2520280"/>
            <a:ext cx="8352928" cy="4149080"/>
            <a:chOff x="395536" y="2520280"/>
            <a:chExt cx="8352928" cy="4149080"/>
          </a:xfrm>
        </p:grpSpPr>
        <p:sp>
          <p:nvSpPr>
            <p:cNvPr id="30" name="Rectangle 29"/>
            <p:cNvSpPr/>
            <p:nvPr/>
          </p:nvSpPr>
          <p:spPr>
            <a:xfrm>
              <a:off x="395536" y="2520280"/>
              <a:ext cx="8352928" cy="4149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1001099" y="4556465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8336163" y="6354682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2627784" y="5445224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6170703" y="3626355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3139061" y="4742488"/>
              <a:ext cx="123741" cy="12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2211006" y="3998398"/>
              <a:ext cx="123741" cy="12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2087266" y="5300555"/>
              <a:ext cx="123741" cy="12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458487" y="4680479"/>
              <a:ext cx="123741" cy="12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33847" y="4469899"/>
              <a:ext cx="326308" cy="38282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Z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Flowchart: Connector 30"/>
            <p:cNvSpPr/>
            <p:nvPr/>
          </p:nvSpPr>
          <p:spPr bwMode="auto">
            <a:xfrm>
              <a:off x="1512056" y="3356992"/>
              <a:ext cx="2203200" cy="2392092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627784" y="4775545"/>
              <a:ext cx="432048" cy="7920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43808" y="4775545"/>
              <a:ext cx="1296144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Radius </a:t>
              </a:r>
              <a:r>
                <a:rPr lang="en-US" sz="2000" b="1" dirty="0" smtClean="0">
                  <a:solidFill>
                    <a:srgbClr val="FF0000"/>
                  </a:solidFill>
                  <a:sym typeface="Euclid Symbol"/>
                </a:rPr>
                <a:t>1/2- </a:t>
              </a:r>
              <a:endParaRPr lang="en-US" sz="2000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Tm="13494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622470"/>
            <a:ext cx="853244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Johnson bound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510913"/>
            <a:ext cx="7848872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For any binary code </a:t>
            </a:r>
            <a:r>
              <a:rPr lang="en-US" sz="3200" b="1" dirty="0" smtClean="0">
                <a:solidFill>
                  <a:schemeClr val="accent1"/>
                </a:solidFill>
              </a:rPr>
              <a:t>C</a:t>
            </a:r>
            <a:r>
              <a:rPr lang="en-US" sz="3200" dirty="0" smtClean="0">
                <a:solidFill>
                  <a:schemeClr val="tx1"/>
                </a:solidFill>
              </a:rPr>
              <a:t> with distance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1/2- 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and any word </a:t>
            </a:r>
            <a:r>
              <a:rPr lang="en-US" sz="3200" b="1" dirty="0" smtClean="0">
                <a:solidFill>
                  <a:schemeClr val="accent1"/>
                </a:solidFill>
              </a:rPr>
              <a:t>z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there are only few </a:t>
            </a:r>
            <a:r>
              <a:rPr lang="en-US" sz="3200" dirty="0" err="1" smtClean="0">
                <a:solidFill>
                  <a:schemeClr val="tx1"/>
                </a:solidFill>
              </a:rPr>
              <a:t>codewords</a:t>
            </a:r>
            <a:r>
              <a:rPr lang="en-US" sz="3200" dirty="0" smtClean="0">
                <a:solidFill>
                  <a:schemeClr val="tx1"/>
                </a:solidFill>
              </a:rPr>
              <a:t> of </a:t>
            </a:r>
            <a:r>
              <a:rPr lang="en-US" sz="3200" b="1" dirty="0" smtClean="0">
                <a:solidFill>
                  <a:schemeClr val="accent1"/>
                </a:solidFill>
              </a:rPr>
              <a:t>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in radius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1/2- 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√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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around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z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10365" y="5323766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051720" y="5076646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4518395" y="5786460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7003172" y="4524568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6880970" y="6220236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2051720" y="6259670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5903353" y="5392119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5414544" y="6023065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Oval 15"/>
          <p:cNvSpPr/>
          <p:nvPr/>
        </p:nvSpPr>
        <p:spPr>
          <a:xfrm>
            <a:off x="3418574" y="5983632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Oval 16"/>
          <p:cNvSpPr/>
          <p:nvPr/>
        </p:nvSpPr>
        <p:spPr>
          <a:xfrm>
            <a:off x="5455277" y="4485134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Oval 17"/>
          <p:cNvSpPr/>
          <p:nvPr/>
        </p:nvSpPr>
        <p:spPr>
          <a:xfrm>
            <a:off x="4355458" y="4366831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9" name="Oval 18"/>
          <p:cNvSpPr/>
          <p:nvPr/>
        </p:nvSpPr>
        <p:spPr>
          <a:xfrm>
            <a:off x="6392162" y="4051358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3459309" y="5194949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Oval 20"/>
          <p:cNvSpPr/>
          <p:nvPr/>
        </p:nvSpPr>
        <p:spPr>
          <a:xfrm>
            <a:off x="3133436" y="3933056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2" name="Oval 21"/>
          <p:cNvSpPr/>
          <p:nvPr/>
        </p:nvSpPr>
        <p:spPr>
          <a:xfrm>
            <a:off x="2848297" y="4721739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766829" y="5549855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4" name="Oval 23"/>
          <p:cNvSpPr/>
          <p:nvPr/>
        </p:nvSpPr>
        <p:spPr>
          <a:xfrm>
            <a:off x="2359488" y="4090792"/>
            <a:ext cx="81468" cy="78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1" anchor="ctr"/>
          <a:lstStyle/>
          <a:p>
            <a:pPr algn="ctr">
              <a:defRPr/>
            </a:pPr>
            <a:endParaRPr lang="he-IL"/>
          </a:p>
        </p:txBody>
      </p: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4233255" y="4366831"/>
            <a:ext cx="1384958" cy="1455559"/>
            <a:chOff x="3325800" y="2422515"/>
            <a:chExt cx="2428892" cy="2636829"/>
          </a:xfrm>
        </p:grpSpPr>
        <p:sp>
          <p:nvSpPr>
            <p:cNvPr id="32" name="Oval 31"/>
            <p:cNvSpPr/>
            <p:nvPr/>
          </p:nvSpPr>
          <p:spPr>
            <a:xfrm>
              <a:off x="4468808" y="3708386"/>
              <a:ext cx="142876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3325800" y="2422515"/>
              <a:ext cx="2428892" cy="2636829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26" name="Group 69"/>
          <p:cNvGrpSpPr>
            <a:grpSpLocks/>
          </p:cNvGrpSpPr>
          <p:nvPr/>
        </p:nvGrpSpPr>
        <p:grpSpPr bwMode="auto">
          <a:xfrm>
            <a:off x="2359488" y="4445699"/>
            <a:ext cx="1384958" cy="1455559"/>
            <a:chOff x="3325800" y="2422515"/>
            <a:chExt cx="2428892" cy="2636829"/>
          </a:xfrm>
        </p:grpSpPr>
        <p:sp>
          <p:nvSpPr>
            <p:cNvPr id="30" name="Oval 29"/>
            <p:cNvSpPr/>
            <p:nvPr/>
          </p:nvSpPr>
          <p:spPr>
            <a:xfrm>
              <a:off x="4468808" y="3708386"/>
              <a:ext cx="142876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3325800" y="2422515"/>
              <a:ext cx="2428892" cy="2636829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27" name="Group 69"/>
          <p:cNvGrpSpPr>
            <a:grpSpLocks/>
          </p:cNvGrpSpPr>
          <p:nvPr/>
        </p:nvGrpSpPr>
        <p:grpSpPr bwMode="auto">
          <a:xfrm>
            <a:off x="5007203" y="4997777"/>
            <a:ext cx="1384958" cy="1455559"/>
            <a:chOff x="3325800" y="2422515"/>
            <a:chExt cx="2428892" cy="2636829"/>
          </a:xfrm>
        </p:grpSpPr>
        <p:sp>
          <p:nvSpPr>
            <p:cNvPr id="28" name="Oval 27"/>
            <p:cNvSpPr/>
            <p:nvPr/>
          </p:nvSpPr>
          <p:spPr>
            <a:xfrm>
              <a:off x="4468808" y="3708386"/>
              <a:ext cx="142876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3325800" y="2422515"/>
              <a:ext cx="2428892" cy="2636829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251520" y="622470"/>
            <a:ext cx="853244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Completing the argument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95536" y="1340768"/>
            <a:ext cx="7704856" cy="3528392"/>
            <a:chOff x="395536" y="2520280"/>
            <a:chExt cx="8352928" cy="4149080"/>
          </a:xfrm>
        </p:grpSpPr>
        <p:sp>
          <p:nvSpPr>
            <p:cNvPr id="26" name="Rectangle 25"/>
            <p:cNvSpPr/>
            <p:nvPr/>
          </p:nvSpPr>
          <p:spPr>
            <a:xfrm>
              <a:off x="395536" y="2520280"/>
              <a:ext cx="8352928" cy="4149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001099" y="4556465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8336163" y="6354682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2627784" y="5445224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0" name="Oval 29"/>
            <p:cNvSpPr/>
            <p:nvPr/>
          </p:nvSpPr>
          <p:spPr>
            <a:xfrm>
              <a:off x="6170703" y="3626355"/>
              <a:ext cx="123741" cy="12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1" name="Oval 30"/>
            <p:cNvSpPr/>
            <p:nvPr/>
          </p:nvSpPr>
          <p:spPr>
            <a:xfrm>
              <a:off x="3139061" y="4742488"/>
              <a:ext cx="123741" cy="12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2" name="Oval 31"/>
            <p:cNvSpPr/>
            <p:nvPr/>
          </p:nvSpPr>
          <p:spPr>
            <a:xfrm>
              <a:off x="2211006" y="3998398"/>
              <a:ext cx="123741" cy="12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3" name="Oval 32"/>
            <p:cNvSpPr/>
            <p:nvPr/>
          </p:nvSpPr>
          <p:spPr>
            <a:xfrm>
              <a:off x="2087266" y="5300555"/>
              <a:ext cx="123741" cy="12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458487" y="4680479"/>
              <a:ext cx="123741" cy="12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33847" y="4469899"/>
              <a:ext cx="326308" cy="38282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Z</a:t>
              </a:r>
              <a:endParaRPr lang="he-IL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Flowchart: Connector 35"/>
            <p:cNvSpPr/>
            <p:nvPr/>
          </p:nvSpPr>
          <p:spPr bwMode="auto">
            <a:xfrm>
              <a:off x="1512056" y="3356992"/>
              <a:ext cx="2203200" cy="2392092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627784" y="4775545"/>
              <a:ext cx="432048" cy="7920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43808" y="4775545"/>
              <a:ext cx="1296144" cy="70788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Radius </a:t>
              </a:r>
              <a:r>
                <a:rPr lang="en-US" sz="2000" b="1" dirty="0" smtClean="0">
                  <a:solidFill>
                    <a:srgbClr val="FF0000"/>
                  </a:solidFill>
                  <a:sym typeface="Euclid Symbol"/>
                </a:rPr>
                <a:t>1/2- </a:t>
              </a:r>
              <a:endParaRPr lang="en-US" sz="2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67544" y="5013176"/>
            <a:ext cx="8352928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|Good| </a:t>
            </a:r>
            <a:r>
              <a:rPr lang="en-US" sz="3200" dirty="0" smtClean="0"/>
              <a:t>is small, because of the Johnson’s bound. </a:t>
            </a:r>
            <a:endParaRPr lang="he-IL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539552" y="5085184"/>
            <a:ext cx="842493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We can let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adv(x)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be the index of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in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Good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. We can reconstruct every good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from a very short advice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adv(x)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622470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moral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082" y="1859340"/>
            <a:ext cx="7664278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Strong one-output bit extractors are almost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equivalent to binary error correcting codes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with good list decoding properties. </a:t>
            </a:r>
            <a:endParaRPr lang="he-IL" sz="3200" b="1" dirty="0">
              <a:solidFill>
                <a:srgbClr val="00B050"/>
              </a:solidFill>
              <a:latin typeface="Bradley Hand ITC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16" y="4031193"/>
            <a:ext cx="896448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Since the Johnson’s bound implies that every binary code with distance close to ½ has good list decoding, one output-bit extractors are almost equivalent to  binary ECC with distance close to ½.</a:t>
            </a:r>
          </a:p>
        </p:txBody>
      </p:sp>
    </p:spTree>
  </p:cSld>
  <p:clrMapOvr>
    <a:masterClrMapping/>
  </p:clrMapOvr>
  <p:transition xmlns:p14="http://schemas.microsoft.com/office/powerpoint/2010/main" spd="slow" advTm="47549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76672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Classical Extractors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23528" y="1988840"/>
            <a:ext cx="8640960" cy="4104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Definition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Parameters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L</a:t>
            </a:r>
            <a:r>
              <a:rPr kumimoji="0" lang="en-US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ist</a:t>
            </a: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of some applications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Privacy amplification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Some basic constructions</a:t>
            </a:r>
          </a:p>
          <a:p>
            <a:pPr marL="514350" indent="-514350">
              <a:spcBef>
                <a:spcPts val="640"/>
              </a:spcBef>
              <a:buClr>
                <a:srgbClr val="3F3F3F"/>
              </a:buClr>
              <a:buFont typeface="Arial"/>
              <a:buAutoNum type="arabicPeriod"/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Trevisan’s</a:t>
            </a:r>
            <a:r>
              <a:rPr lang="en-US" sz="3200" dirty="0" smtClean="0">
                <a:solidFill>
                  <a:schemeClr val="tx1"/>
                </a:solidFill>
              </a:rPr>
              <a:t> extractor – one output bit</a:t>
            </a:r>
            <a:endParaRPr kumimoji="0" 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Trevisan’s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extractor – many output bits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 advTm="2187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620688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Naïve way to get</a:t>
            </a:r>
            <a:b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many output bits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496" y="3573016"/>
            <a:ext cx="2376264" cy="576064"/>
          </a:xfrm>
        </p:spPr>
        <p:txBody>
          <a:bodyPr/>
          <a:lstStyle/>
          <a:p>
            <a:pPr marL="514350" indent="-514350" algn="l"/>
            <a:r>
              <a:rPr lang="en-US" sz="2400" dirty="0" err="1" smtClean="0">
                <a:solidFill>
                  <a:schemeClr val="tx1"/>
                </a:solidFill>
              </a:rPr>
              <a:t>Encode:</a:t>
            </a:r>
            <a:r>
              <a:rPr lang="en-US" sz="2400" b="1" dirty="0" err="1" smtClean="0">
                <a:solidFill>
                  <a:schemeClr val="accent1"/>
                </a:solidFill>
              </a:rPr>
              <a:t>w</a:t>
            </a:r>
            <a:r>
              <a:rPr lang="en-US" sz="2400" b="1" dirty="0" smtClean="0">
                <a:solidFill>
                  <a:schemeClr val="accent1"/>
                </a:solidFill>
              </a:rPr>
              <a:t>=C(x)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sz="2400" dirty="0" smtClean="0"/>
          </a:p>
          <a:p>
            <a:pPr marL="514350" indent="-514350" algn="l"/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2843808" y="3573016"/>
            <a:ext cx="5832648" cy="504056"/>
            <a:chOff x="2843808" y="3068960"/>
            <a:chExt cx="5832648" cy="504056"/>
          </a:xfrm>
        </p:grpSpPr>
        <p:sp>
          <p:nvSpPr>
            <p:cNvPr id="5" name="Rectangle 4"/>
            <p:cNvSpPr/>
            <p:nvPr/>
          </p:nvSpPr>
          <p:spPr>
            <a:xfrm>
              <a:off x="2987824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1880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5936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088" y="3140968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wk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12360" y="3140968"/>
              <a:ext cx="6480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Wn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3808" y="3068960"/>
              <a:ext cx="5832648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107504" y="2132856"/>
            <a:ext cx="7200800" cy="648072"/>
            <a:chOff x="-180528" y="2132856"/>
            <a:chExt cx="7200800" cy="648072"/>
          </a:xfrm>
        </p:grpSpPr>
        <p:grpSp>
          <p:nvGrpSpPr>
            <p:cNvPr id="8" name="Group 30"/>
            <p:cNvGrpSpPr/>
            <p:nvPr/>
          </p:nvGrpSpPr>
          <p:grpSpPr>
            <a:xfrm>
              <a:off x="3995936" y="2276872"/>
              <a:ext cx="3024336" cy="504056"/>
              <a:chOff x="2987824" y="2276872"/>
              <a:chExt cx="3024336" cy="50405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131840" y="2348880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x1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635896" y="2348880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x2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508104" y="2348880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xn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87824" y="2276872"/>
                <a:ext cx="3024336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Subtitle 3"/>
            <p:cNvSpPr txBox="1">
              <a:spLocks/>
            </p:cNvSpPr>
            <p:nvPr/>
          </p:nvSpPr>
          <p:spPr>
            <a:xfrm>
              <a:off x="-180528" y="2132856"/>
              <a:ext cx="2088232" cy="5760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/>
            <a:lstStyle/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Input:</a:t>
              </a: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x</a:t>
              </a: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514350" marR="0" lvl="0" indent="-514350" algn="l" defTabSz="914400" rtl="0" eaLnBrk="1" fontAlgn="auto" latinLnBrk="0" hangingPunct="1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rgbClr val="3F3F3F"/>
                </a:buClr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Trapezoid 37"/>
          <p:cNvSpPr/>
          <p:nvPr/>
        </p:nvSpPr>
        <p:spPr>
          <a:xfrm>
            <a:off x="2915816" y="2924944"/>
            <a:ext cx="5760640" cy="576064"/>
          </a:xfrm>
          <a:prstGeom prst="trapezoid">
            <a:avLst>
              <a:gd name="adj" fmla="val 209931"/>
            </a:avLst>
          </a:prstGeom>
          <a:solidFill>
            <a:schemeClr val="tx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Error correcting code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91880" y="4581128"/>
            <a:ext cx="864096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72000" y="4581128"/>
            <a:ext cx="864096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948264" y="4581128"/>
            <a:ext cx="864096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35896" y="5157192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88024" y="5157192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wi2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64288" y="5157192"/>
            <a:ext cx="50405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4293096"/>
            <a:ext cx="291581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Uniformly choose </a:t>
            </a:r>
            <a:r>
              <a:rPr lang="en-US" sz="2400" b="1" dirty="0" smtClean="0">
                <a:solidFill>
                  <a:schemeClr val="accent1"/>
                </a:solidFill>
              </a:rPr>
              <a:t>m</a:t>
            </a:r>
            <a:r>
              <a:rPr lang="en-US" sz="2400" dirty="0" smtClean="0"/>
              <a:t> locations from the codeword </a:t>
            </a:r>
            <a:r>
              <a:rPr lang="en-US" sz="2400" b="1" dirty="0" smtClean="0">
                <a:solidFill>
                  <a:schemeClr val="accent1"/>
                </a:solidFill>
              </a:rPr>
              <a:t>w=C(x)</a:t>
            </a:r>
            <a:r>
              <a:rPr lang="en-US" sz="2400" dirty="0" smtClean="0"/>
              <a:t>. </a:t>
            </a:r>
            <a:endParaRPr lang="he-IL" sz="2400" dirty="0"/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8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6" grpId="0" animBg="1"/>
      <p:bldP spid="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The way to save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3" name="Text Placeholder 3"/>
          <p:cNvGrpSpPr>
            <a:grpSpLocks noGrp="1"/>
          </p:cNvGrpSpPr>
          <p:nvPr/>
        </p:nvGrpSpPr>
        <p:grpSpPr>
          <a:xfrm>
            <a:off x="6217840" y="3212976"/>
            <a:ext cx="2674640" cy="1036712"/>
            <a:chOff x="4283968" y="4293096"/>
            <a:chExt cx="2664296" cy="504056"/>
          </a:xfrm>
        </p:grpSpPr>
        <p:sp>
          <p:nvSpPr>
            <p:cNvPr id="5" name="Oval 4"/>
            <p:cNvSpPr/>
            <p:nvPr/>
          </p:nvSpPr>
          <p:spPr>
            <a:xfrm>
              <a:off x="4283968" y="4293096"/>
              <a:ext cx="2664296" cy="504056"/>
            </a:xfrm>
            <a:prstGeom prst="ellipse">
              <a:avLst/>
            </a:prstGeom>
            <a:solidFill>
              <a:srgbClr val="92D05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4365104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76056" y="4509120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88" y="4293096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im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528" y="1556792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ym typeface="Euclid Symbol"/>
              </a:rPr>
              <a:t>Instead of choosing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3200" dirty="0" smtClean="0">
                <a:sym typeface="Euclid Symbol"/>
              </a:rPr>
              <a:t> independent locations</a:t>
            </a:r>
          </a:p>
          <a:p>
            <a:endParaRPr lang="en-US" sz="3200" dirty="0" smtClean="0">
              <a:sym typeface="Euclid Symbol"/>
            </a:endParaRPr>
          </a:p>
          <a:p>
            <a:r>
              <a:rPr lang="en-US" sz="3200" dirty="0" smtClean="0">
                <a:sym typeface="Euclid Symbol"/>
              </a:rPr>
              <a:t>We will choose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3200" dirty="0" smtClean="0">
                <a:sym typeface="Euclid Symbol"/>
              </a:rPr>
              <a:t> locations in a pseudo-random way.</a:t>
            </a:r>
          </a:p>
          <a:p>
            <a:endParaRPr lang="en-US" sz="3200" dirty="0" smtClean="0">
              <a:sym typeface="Euclid Symbol"/>
            </a:endParaRPr>
          </a:p>
          <a:p>
            <a:r>
              <a:rPr lang="en-US" sz="3200" dirty="0" smtClean="0">
                <a:sym typeface="Euclid Symbol"/>
              </a:rPr>
              <a:t>We will show that: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Euclid Symbol"/>
              </a:rPr>
              <a:t>This makes the seed much shorter, and,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ym typeface="Euclid Symbol"/>
              </a:rPr>
              <a:t>Doesn’t hurt much the quality of the construction.</a:t>
            </a:r>
          </a:p>
          <a:p>
            <a:endParaRPr lang="en-US" sz="3200" b="1" dirty="0" smtClean="0">
              <a:solidFill>
                <a:schemeClr val="accent1"/>
              </a:solidFill>
              <a:sym typeface="Euclid Symbol"/>
            </a:endParaRPr>
          </a:p>
        </p:txBody>
      </p:sp>
    </p:spTree>
  </p:cSld>
  <p:clrMapOvr>
    <a:masterClrMapping/>
  </p:clrMapOvr>
  <p:transition xmlns:p14="http://schemas.microsoft.com/office/powerpoint/2010/main" spd="slow" advTm="2276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Design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4" name="Text Placeholder 3"/>
          <p:cNvGrpSpPr>
            <a:grpSpLocks noGrp="1"/>
          </p:cNvGrpSpPr>
          <p:nvPr/>
        </p:nvGrpSpPr>
        <p:grpSpPr>
          <a:xfrm>
            <a:off x="5292080" y="3400400"/>
            <a:ext cx="2674640" cy="1036712"/>
            <a:chOff x="4283968" y="4293096"/>
            <a:chExt cx="2664296" cy="504056"/>
          </a:xfrm>
        </p:grpSpPr>
        <p:sp>
          <p:nvSpPr>
            <p:cNvPr id="5" name="Oval 4"/>
            <p:cNvSpPr/>
            <p:nvPr/>
          </p:nvSpPr>
          <p:spPr>
            <a:xfrm>
              <a:off x="4283968" y="4293096"/>
              <a:ext cx="2664296" cy="504056"/>
            </a:xfrm>
            <a:prstGeom prst="ellipse">
              <a:avLst/>
            </a:prstGeom>
            <a:solidFill>
              <a:srgbClr val="92D05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4365104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76056" y="4509120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88" y="4293096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im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5536" y="1844824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Definition: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S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</a:rPr>
              <a:t>,…,</a:t>
            </a:r>
            <a:r>
              <a:rPr lang="en-US" sz="3200" b="1" dirty="0" err="1" smtClean="0">
                <a:solidFill>
                  <a:schemeClr val="accent1"/>
                </a:solidFill>
              </a:rPr>
              <a:t>S</a:t>
            </a:r>
            <a:r>
              <a:rPr lang="en-US" sz="3200" b="1" baseline="-25000" dirty="0" err="1" smtClean="0">
                <a:solidFill>
                  <a:schemeClr val="accent1"/>
                </a:solidFill>
              </a:rPr>
              <a:t>m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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dirty="0" smtClean="0">
                <a:sym typeface="Euclid Symbol"/>
              </a:rPr>
              <a:t> is a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</a:t>
            </a:r>
            <a:r>
              <a:rPr lang="en-US" sz="3200" b="1" dirty="0" err="1" smtClean="0">
                <a:solidFill>
                  <a:schemeClr val="accent1"/>
                </a:solidFill>
                <a:latin typeface="French Script MT"/>
                <a:sym typeface="Euclid Symbol"/>
              </a:rPr>
              <a:t>l</a:t>
            </a:r>
            <a:r>
              <a:rPr lang="en-US" sz="3200" b="1" dirty="0" err="1" smtClean="0">
                <a:solidFill>
                  <a:schemeClr val="accent1"/>
                </a:solidFill>
                <a:sym typeface="Euclid Symbol"/>
              </a:rPr>
              <a:t>,a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) </a:t>
            </a:r>
            <a:r>
              <a:rPr lang="en-US" sz="3200" dirty="0" smtClean="0">
                <a:sym typeface="Euclid Symbol"/>
              </a:rPr>
              <a:t>design if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|S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| = </a:t>
            </a:r>
            <a:r>
              <a:rPr lang="en-US" sz="3200" b="1" dirty="0" smtClean="0">
                <a:solidFill>
                  <a:schemeClr val="accent1"/>
                </a:solidFill>
                <a:latin typeface="French Script MT"/>
                <a:sym typeface="Euclid Symbol"/>
              </a:rPr>
              <a:t>l</a:t>
            </a:r>
            <a:endParaRPr lang="en-US" sz="3200" b="1" dirty="0" smtClean="0">
              <a:solidFill>
                <a:schemeClr val="accent1"/>
              </a:solidFill>
              <a:sym typeface="Euclid Symbol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| S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 </a:t>
            </a:r>
            <a:r>
              <a:rPr lang="en-US" sz="3200" b="1" dirty="0" err="1" smtClean="0">
                <a:solidFill>
                  <a:schemeClr val="accent1"/>
                </a:solidFill>
                <a:sym typeface="Euclid Symbol"/>
              </a:rPr>
              <a:t>S</a:t>
            </a:r>
            <a:r>
              <a:rPr lang="en-US" sz="3200" b="1" baseline="-25000" dirty="0" err="1" smtClean="0">
                <a:solidFill>
                  <a:schemeClr val="accent1"/>
                </a:solidFill>
                <a:sym typeface="Euclid Symbol"/>
              </a:rPr>
              <a:t>j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|  a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769" y="5283205"/>
            <a:ext cx="7744428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The sets are “almost” pair-wise independent. </a:t>
            </a:r>
          </a:p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</a:rPr>
              <a:t>Their intersection is pair-wise small.</a:t>
            </a:r>
            <a:endParaRPr lang="he-IL" sz="3200" b="1" dirty="0">
              <a:solidFill>
                <a:srgbClr val="00B05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Picking the m locations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3" name="Text Placeholder 3"/>
          <p:cNvGrpSpPr>
            <a:grpSpLocks noGrp="1"/>
          </p:cNvGrpSpPr>
          <p:nvPr/>
        </p:nvGrpSpPr>
        <p:grpSpPr>
          <a:xfrm>
            <a:off x="5569768" y="4077072"/>
            <a:ext cx="2674640" cy="1036712"/>
            <a:chOff x="4283968" y="4293096"/>
            <a:chExt cx="2664296" cy="504056"/>
          </a:xfrm>
        </p:grpSpPr>
        <p:sp>
          <p:nvSpPr>
            <p:cNvPr id="5" name="Oval 4"/>
            <p:cNvSpPr/>
            <p:nvPr/>
          </p:nvSpPr>
          <p:spPr>
            <a:xfrm>
              <a:off x="4283968" y="4293096"/>
              <a:ext cx="2664296" cy="504056"/>
            </a:xfrm>
            <a:prstGeom prst="ellipse">
              <a:avLst/>
            </a:prstGeom>
            <a:solidFill>
              <a:srgbClr val="92D05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4365104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79955" y="4509120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88" y="4293096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Sm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1844824"/>
            <a:ext cx="8964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Choose </a:t>
            </a:r>
            <a:r>
              <a:rPr lang="en-US" sz="3200" b="1" dirty="0" smtClean="0">
                <a:solidFill>
                  <a:schemeClr val="accent1"/>
                </a:solidFill>
              </a:rPr>
              <a:t>y=y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</a:rPr>
              <a:t>…</a:t>
            </a:r>
            <a:r>
              <a:rPr lang="en-US" sz="3200" b="1" dirty="0" err="1" smtClean="0">
                <a:solidFill>
                  <a:schemeClr val="accent1"/>
                </a:solidFill>
              </a:rPr>
              <a:t>y</a:t>
            </a:r>
            <a:r>
              <a:rPr lang="en-US" sz="32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 </a:t>
            </a:r>
            <a:r>
              <a:rPr lang="el-GR" sz="3200" b="1" dirty="0" smtClean="0">
                <a:solidFill>
                  <a:schemeClr val="accent1"/>
                </a:solidFill>
                <a:sym typeface="Euclid Math Two"/>
              </a:rPr>
              <a:t>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 uniformly.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 </a:t>
            </a:r>
            <a:r>
              <a:rPr lang="en-US" sz="3200" b="1" u="sng" dirty="0" smtClean="0">
                <a:solidFill>
                  <a:schemeClr val="accent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The </a:t>
            </a:r>
            <a:r>
              <a:rPr lang="en-US" sz="3200" b="1" dirty="0" err="1" smtClean="0">
                <a:solidFill>
                  <a:schemeClr val="accent1"/>
                </a:solidFill>
              </a:rPr>
              <a:t>i</a:t>
            </a:r>
            <a:r>
              <a:rPr lang="en-US" sz="3200" dirty="0" err="1" smtClean="0">
                <a:solidFill>
                  <a:schemeClr val="tx1"/>
                </a:solidFill>
              </a:rPr>
              <a:t>’th</a:t>
            </a:r>
            <a:r>
              <a:rPr lang="en-US" sz="3200" dirty="0" smtClean="0">
                <a:solidFill>
                  <a:schemeClr val="tx1"/>
                </a:solidFill>
              </a:rPr>
              <a:t> location is </a:t>
            </a:r>
            <a:r>
              <a:rPr lang="en-US" sz="3200" b="1" dirty="0" err="1" smtClean="0">
                <a:solidFill>
                  <a:schemeClr val="accent1"/>
                </a:solidFill>
              </a:rPr>
              <a:t>y|</a:t>
            </a:r>
            <a:r>
              <a:rPr lang="en-US" sz="32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47664" y="53012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067944" y="53012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504" y="3717032"/>
            <a:ext cx="1224136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y</a:t>
            </a:r>
            <a:r>
              <a:rPr lang="el-GR" sz="1800" b="1" dirty="0" smtClean="0">
                <a:solidFill>
                  <a:schemeClr val="tx1"/>
                </a:solidFill>
                <a:sym typeface="Euclid Math Two"/>
              </a:rPr>
              <a:t> </a:t>
            </a:r>
            <a:r>
              <a:rPr lang="en-US" sz="1800" b="1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{0,1}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4505345"/>
            <a:ext cx="1296144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Si</a:t>
            </a:r>
            <a:r>
              <a:rPr lang="el-GR" sz="1800" b="1" dirty="0" smtClean="0">
                <a:solidFill>
                  <a:schemeClr val="tx1"/>
                </a:solidFill>
                <a:sym typeface="Euclid Math Two"/>
              </a:rPr>
              <a:t> </a:t>
            </a:r>
            <a:r>
              <a:rPr lang="en-US" sz="1800" b="1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{0,1}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520" y="5801489"/>
            <a:ext cx="1440160" cy="472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accent1"/>
                </a:solidFill>
                <a:latin typeface="French Script MT"/>
                <a:sym typeface="Euclid Symbol"/>
              </a:rPr>
              <a:t>l </a:t>
            </a:r>
            <a:r>
              <a:rPr lang="en-US" sz="1800" b="1" dirty="0" smtClean="0">
                <a:solidFill>
                  <a:schemeClr val="tx1"/>
                </a:solidFill>
              </a:rPr>
              <a:t> bit string</a:t>
            </a:r>
            <a:endParaRPr lang="he-IL" sz="1800" b="1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475656" y="3717032"/>
            <a:ext cx="3096344" cy="504056"/>
            <a:chOff x="1475656" y="3717032"/>
            <a:chExt cx="3096344" cy="504056"/>
          </a:xfrm>
        </p:grpSpPr>
        <p:sp>
          <p:nvSpPr>
            <p:cNvPr id="15" name="Rectangle 14"/>
            <p:cNvSpPr/>
            <p:nvPr/>
          </p:nvSpPr>
          <p:spPr>
            <a:xfrm>
              <a:off x="1547664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1720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67944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75656" y="3717032"/>
              <a:ext cx="309634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5776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59832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63888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75656" y="4509120"/>
            <a:ext cx="3096344" cy="504056"/>
            <a:chOff x="1475656" y="4509120"/>
            <a:chExt cx="3096344" cy="504056"/>
          </a:xfrm>
        </p:grpSpPr>
        <p:grpSp>
          <p:nvGrpSpPr>
            <p:cNvPr id="19" name="Group 30"/>
            <p:cNvGrpSpPr/>
            <p:nvPr/>
          </p:nvGrpSpPr>
          <p:grpSpPr>
            <a:xfrm>
              <a:off x="1475656" y="4509120"/>
              <a:ext cx="3096344" cy="504056"/>
              <a:chOff x="2987824" y="2276872"/>
              <a:chExt cx="3096344" cy="50405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05983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3888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58011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87824" y="2276872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2555776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59832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63888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051720" y="53012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051720" y="5805264"/>
            <a:ext cx="1584176" cy="504056"/>
            <a:chOff x="2051720" y="5805264"/>
            <a:chExt cx="1584176" cy="504056"/>
          </a:xfrm>
        </p:grpSpPr>
        <p:grpSp>
          <p:nvGrpSpPr>
            <p:cNvPr id="44" name="Group 43"/>
            <p:cNvGrpSpPr/>
            <p:nvPr/>
          </p:nvGrpSpPr>
          <p:grpSpPr>
            <a:xfrm>
              <a:off x="2051720" y="5805264"/>
              <a:ext cx="1584176" cy="504056"/>
              <a:chOff x="1475656" y="5805264"/>
              <a:chExt cx="1584176" cy="50405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47664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55776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475656" y="5805264"/>
                <a:ext cx="1584176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627784" y="5877272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spd="slow" advTm="10683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/>
      <p:bldP spid="38" grpId="0"/>
      <p:bldP spid="45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Extractors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92514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will see that both questions can be </a:t>
            </a:r>
          </a:p>
          <a:p>
            <a:pPr>
              <a:buNone/>
            </a:pPr>
            <a:r>
              <a:rPr lang="en-US" dirty="0" smtClean="0"/>
              <a:t>solved with extractors, and that extractors </a:t>
            </a:r>
          </a:p>
          <a:p>
            <a:pPr>
              <a:buNone/>
            </a:pPr>
            <a:r>
              <a:rPr lang="en-US" dirty="0" smtClean="0"/>
              <a:t>have many other applications (e.g., for QKD).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the tutorial we will:</a:t>
            </a:r>
          </a:p>
          <a:p>
            <a:r>
              <a:rPr lang="en-US" dirty="0" smtClean="0"/>
              <a:t>Define, construct and study extractors,</a:t>
            </a:r>
          </a:p>
          <a:p>
            <a:r>
              <a:rPr lang="en-US" dirty="0" smtClean="0"/>
              <a:t>Both in the classical and quantum settings.</a:t>
            </a:r>
          </a:p>
        </p:txBody>
      </p:sp>
    </p:spTree>
  </p:cSld>
  <p:clrMapOvr>
    <a:masterClrMapping/>
  </p:clrMapOvr>
  <p:transition xmlns:p14="http://schemas.microsoft.com/office/powerpoint/2010/main" spd="slow" advTm="25849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Picking the m locations</a:t>
            </a:r>
            <a:endParaRPr lang="en-US" b="1" dirty="0">
              <a:solidFill>
                <a:schemeClr val="accent4"/>
              </a:solidFill>
            </a:endParaRPr>
          </a:p>
        </p:txBody>
      </p:sp>
      <p:grpSp>
        <p:nvGrpSpPr>
          <p:cNvPr id="3" name="Text Placeholder 3"/>
          <p:cNvGrpSpPr>
            <a:grpSpLocks noGrp="1"/>
          </p:cNvGrpSpPr>
          <p:nvPr/>
        </p:nvGrpSpPr>
        <p:grpSpPr>
          <a:xfrm>
            <a:off x="5569768" y="4077072"/>
            <a:ext cx="2674640" cy="1036712"/>
            <a:chOff x="4283968" y="4293096"/>
            <a:chExt cx="2664296" cy="504056"/>
          </a:xfrm>
        </p:grpSpPr>
        <p:sp>
          <p:nvSpPr>
            <p:cNvPr id="5" name="Oval 4"/>
            <p:cNvSpPr/>
            <p:nvPr/>
          </p:nvSpPr>
          <p:spPr>
            <a:xfrm>
              <a:off x="4283968" y="4293096"/>
              <a:ext cx="2664296" cy="504056"/>
            </a:xfrm>
            <a:prstGeom prst="ellipse">
              <a:avLst/>
            </a:prstGeom>
            <a:solidFill>
              <a:srgbClr val="92D05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572000" y="4365104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79955" y="4509120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S2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64088" y="4293096"/>
              <a:ext cx="864096" cy="2880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Sm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1844824"/>
            <a:ext cx="8964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Choose </a:t>
            </a:r>
            <a:r>
              <a:rPr lang="en-US" sz="3200" b="1" dirty="0" smtClean="0">
                <a:solidFill>
                  <a:schemeClr val="accent1"/>
                </a:solidFill>
              </a:rPr>
              <a:t>y=y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</a:rPr>
              <a:t>…</a:t>
            </a:r>
            <a:r>
              <a:rPr lang="en-US" sz="3200" b="1" dirty="0" err="1" smtClean="0">
                <a:solidFill>
                  <a:schemeClr val="accent1"/>
                </a:solidFill>
              </a:rPr>
              <a:t>y</a:t>
            </a:r>
            <a:r>
              <a:rPr lang="en-US" sz="32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 </a:t>
            </a:r>
            <a:r>
              <a:rPr lang="el-GR" sz="3200" b="1" dirty="0" smtClean="0">
                <a:solidFill>
                  <a:schemeClr val="accent1"/>
                </a:solidFill>
                <a:sym typeface="Euclid Math Two"/>
              </a:rPr>
              <a:t>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dirty="0" smtClean="0">
                <a:solidFill>
                  <a:schemeClr val="tx1"/>
                </a:solidFill>
              </a:rPr>
              <a:t> uniformly.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 </a:t>
            </a:r>
            <a:r>
              <a:rPr lang="en-US" sz="3200" b="1" u="sng" dirty="0" smtClean="0">
                <a:solidFill>
                  <a:schemeClr val="accent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The </a:t>
            </a:r>
            <a:r>
              <a:rPr lang="en-US" sz="3200" b="1" dirty="0" err="1" smtClean="0">
                <a:solidFill>
                  <a:schemeClr val="accent1"/>
                </a:solidFill>
              </a:rPr>
              <a:t>i</a:t>
            </a:r>
            <a:r>
              <a:rPr lang="en-US" sz="3200" dirty="0" err="1" smtClean="0">
                <a:solidFill>
                  <a:schemeClr val="tx1"/>
                </a:solidFill>
              </a:rPr>
              <a:t>’th</a:t>
            </a:r>
            <a:r>
              <a:rPr lang="en-US" sz="3200" dirty="0" smtClean="0">
                <a:solidFill>
                  <a:schemeClr val="tx1"/>
                </a:solidFill>
              </a:rPr>
              <a:t> location is </a:t>
            </a:r>
            <a:r>
              <a:rPr lang="en-US" sz="3200" b="1" dirty="0" err="1" smtClean="0">
                <a:solidFill>
                  <a:schemeClr val="accent1"/>
                </a:solidFill>
              </a:rPr>
              <a:t>y|</a:t>
            </a:r>
            <a:r>
              <a:rPr lang="en-US" sz="32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51720" y="53012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563888" y="53012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7504" y="3717032"/>
            <a:ext cx="1224136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y</a:t>
            </a:r>
            <a:r>
              <a:rPr lang="el-GR" sz="1800" b="1" dirty="0" smtClean="0">
                <a:solidFill>
                  <a:schemeClr val="tx1"/>
                </a:solidFill>
                <a:sym typeface="Euclid Math Two"/>
              </a:rPr>
              <a:t> </a:t>
            </a:r>
            <a:r>
              <a:rPr lang="en-US" sz="1800" b="1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{0,1}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4505345"/>
            <a:ext cx="1296144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Si</a:t>
            </a:r>
            <a:r>
              <a:rPr lang="el-GR" sz="1800" b="1" dirty="0" smtClean="0">
                <a:solidFill>
                  <a:schemeClr val="tx1"/>
                </a:solidFill>
                <a:sym typeface="Euclid Math Two"/>
              </a:rPr>
              <a:t> </a:t>
            </a:r>
            <a:r>
              <a:rPr lang="en-US" sz="1800" b="1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{0,1}</a:t>
            </a:r>
            <a:r>
              <a:rPr lang="en-US" sz="1800" b="1" baseline="30000" dirty="0" smtClean="0">
                <a:solidFill>
                  <a:schemeClr val="tx1"/>
                </a:solidFill>
              </a:rPr>
              <a:t>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endParaRPr lang="he-IL" sz="18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520" y="5801489"/>
            <a:ext cx="1440160" cy="472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accent1"/>
                </a:solidFill>
                <a:latin typeface="French Script MT"/>
                <a:sym typeface="Euclid Symbol"/>
              </a:rPr>
              <a:t>l </a:t>
            </a:r>
            <a:r>
              <a:rPr lang="en-US" sz="1800" b="1" dirty="0" smtClean="0">
                <a:solidFill>
                  <a:schemeClr val="tx1"/>
                </a:solidFill>
              </a:rPr>
              <a:t> bit string</a:t>
            </a:r>
            <a:endParaRPr lang="he-IL" sz="1800" b="1" dirty="0">
              <a:solidFill>
                <a:schemeClr val="tx1"/>
              </a:solidFill>
            </a:endParaRPr>
          </a:p>
        </p:txBody>
      </p:sp>
      <p:grpSp>
        <p:nvGrpSpPr>
          <p:cNvPr id="4" name="Group 53"/>
          <p:cNvGrpSpPr/>
          <p:nvPr/>
        </p:nvGrpSpPr>
        <p:grpSpPr>
          <a:xfrm>
            <a:off x="1475656" y="3717032"/>
            <a:ext cx="3096344" cy="504056"/>
            <a:chOff x="1475656" y="3717032"/>
            <a:chExt cx="3096344" cy="504056"/>
          </a:xfrm>
        </p:grpSpPr>
        <p:sp>
          <p:nvSpPr>
            <p:cNvPr id="15" name="Rectangle 14"/>
            <p:cNvSpPr/>
            <p:nvPr/>
          </p:nvSpPr>
          <p:spPr>
            <a:xfrm>
              <a:off x="1547664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1720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67944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75656" y="3717032"/>
              <a:ext cx="309634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5776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59832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63888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10" name="Group 54"/>
          <p:cNvGrpSpPr/>
          <p:nvPr/>
        </p:nvGrpSpPr>
        <p:grpSpPr>
          <a:xfrm>
            <a:off x="1475656" y="4509120"/>
            <a:ext cx="3096344" cy="504056"/>
            <a:chOff x="1475656" y="4509120"/>
            <a:chExt cx="3096344" cy="504056"/>
          </a:xfrm>
        </p:grpSpPr>
        <p:grpSp>
          <p:nvGrpSpPr>
            <p:cNvPr id="11" name="Group 30"/>
            <p:cNvGrpSpPr/>
            <p:nvPr/>
          </p:nvGrpSpPr>
          <p:grpSpPr>
            <a:xfrm>
              <a:off x="1475656" y="4509120"/>
              <a:ext cx="3096344" cy="504056"/>
              <a:chOff x="2987824" y="2276872"/>
              <a:chExt cx="3096344" cy="50405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05983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563888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58011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87824" y="2276872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2555776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59832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63888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3059832" y="530120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12" name="Group 55"/>
          <p:cNvGrpSpPr/>
          <p:nvPr/>
        </p:nvGrpSpPr>
        <p:grpSpPr>
          <a:xfrm>
            <a:off x="2051720" y="5805264"/>
            <a:ext cx="1584176" cy="504056"/>
            <a:chOff x="2051720" y="5805264"/>
            <a:chExt cx="1584176" cy="504056"/>
          </a:xfrm>
        </p:grpSpPr>
        <p:grpSp>
          <p:nvGrpSpPr>
            <p:cNvPr id="13" name="Group 43"/>
            <p:cNvGrpSpPr/>
            <p:nvPr/>
          </p:nvGrpSpPr>
          <p:grpSpPr>
            <a:xfrm>
              <a:off x="2051720" y="5805264"/>
              <a:ext cx="1584176" cy="504056"/>
              <a:chOff x="1475656" y="5805264"/>
              <a:chExt cx="1584176" cy="50405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547664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55776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475656" y="5805264"/>
                <a:ext cx="1584176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627784" y="5877272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spd="slow" advTm="10683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/>
      <p:bldP spid="45" grpId="0"/>
      <p:bldP spid="5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80728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Trevisan’s extractor </a:t>
            </a:r>
            <a:br>
              <a:rPr lang="en-US" sz="360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many output bits</a:t>
            </a:r>
            <a:endParaRPr lang="x-none" sz="3600" b="0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2088232" cy="576064"/>
          </a:xfrm>
        </p:spPr>
        <p:txBody>
          <a:bodyPr/>
          <a:lstStyle/>
          <a:p>
            <a:pPr marL="514350" indent="-514350" algn="l"/>
            <a:r>
              <a:rPr lang="en-US" sz="2400" dirty="0" smtClean="0">
                <a:solidFill>
                  <a:schemeClr val="tx1"/>
                </a:solidFill>
              </a:rPr>
              <a:t>Input:</a:t>
            </a:r>
            <a:r>
              <a:rPr lang="en-US" sz="2400" b="1" dirty="0" smtClean="0">
                <a:solidFill>
                  <a:schemeClr val="accent1"/>
                </a:solidFill>
              </a:rPr>
              <a:t> w=C(x)</a:t>
            </a:r>
            <a:endParaRPr lang="en-US" sz="2400" dirty="0" smtClean="0"/>
          </a:p>
          <a:p>
            <a:pPr marL="514350" indent="-514350" algn="l"/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3635896" y="5373216"/>
            <a:ext cx="4464496" cy="360040"/>
            <a:chOff x="2987824" y="4797152"/>
            <a:chExt cx="4464496" cy="360040"/>
          </a:xfrm>
        </p:grpSpPr>
        <p:sp>
          <p:nvSpPr>
            <p:cNvPr id="14" name="Rectangle 13"/>
            <p:cNvSpPr/>
            <p:nvPr/>
          </p:nvSpPr>
          <p:spPr>
            <a:xfrm>
              <a:off x="2987824" y="4797152"/>
              <a:ext cx="504056" cy="36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w1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39952" y="4797152"/>
              <a:ext cx="504056" cy="36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48264" y="4797152"/>
              <a:ext cx="504056" cy="36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w0</a:t>
              </a:r>
              <a:endParaRPr lang="en-US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2627784" y="2492896"/>
            <a:ext cx="5832648" cy="504056"/>
            <a:chOff x="1979712" y="3212976"/>
            <a:chExt cx="5832648" cy="504056"/>
          </a:xfrm>
        </p:grpSpPr>
        <p:sp>
          <p:nvSpPr>
            <p:cNvPr id="5" name="Rectangle 4"/>
            <p:cNvSpPr/>
            <p:nvPr/>
          </p:nvSpPr>
          <p:spPr>
            <a:xfrm>
              <a:off x="2123728" y="3284984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7784" y="3284984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31840" y="3284984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9992" y="3284984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wk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48264" y="3284984"/>
              <a:ext cx="64807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Wn</a:t>
              </a:r>
              <a:r>
                <a:rPr lang="en-US" dirty="0" smtClean="0"/>
                <a:t>’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79712" y="3212976"/>
              <a:ext cx="5832648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ubtitle 3"/>
          <p:cNvSpPr txBox="1">
            <a:spLocks/>
          </p:cNvSpPr>
          <p:nvPr/>
        </p:nvSpPr>
        <p:spPr>
          <a:xfrm>
            <a:off x="251520" y="3284984"/>
            <a:ext cx="2016224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Seed: 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ubtitle 3"/>
          <p:cNvSpPr txBox="1">
            <a:spLocks/>
          </p:cNvSpPr>
          <p:nvPr/>
        </p:nvSpPr>
        <p:spPr>
          <a:xfrm>
            <a:off x="251520" y="5229200"/>
            <a:ext cx="2808312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wi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,…,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wi</a:t>
            </a:r>
            <a:r>
              <a:rPr kumimoji="0" lang="en-US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ubtitle 3"/>
          <p:cNvSpPr txBox="1">
            <a:spLocks/>
          </p:cNvSpPr>
          <p:nvPr/>
        </p:nvSpPr>
        <p:spPr>
          <a:xfrm>
            <a:off x="251520" y="4221088"/>
            <a:ext cx="2232248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Induce: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,..,i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roup 53"/>
          <p:cNvGrpSpPr/>
          <p:nvPr/>
        </p:nvGrpSpPr>
        <p:grpSpPr>
          <a:xfrm>
            <a:off x="3635896" y="3356992"/>
            <a:ext cx="3096344" cy="504056"/>
            <a:chOff x="1475656" y="3717032"/>
            <a:chExt cx="3096344" cy="504056"/>
          </a:xfrm>
        </p:grpSpPr>
        <p:sp>
          <p:nvSpPr>
            <p:cNvPr id="31" name="Rectangle 30"/>
            <p:cNvSpPr/>
            <p:nvPr/>
          </p:nvSpPr>
          <p:spPr>
            <a:xfrm>
              <a:off x="1547664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51720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67944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75656" y="3717032"/>
              <a:ext cx="3096344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55776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59832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3888" y="3789040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59832" y="4293096"/>
            <a:ext cx="1728192" cy="504056"/>
            <a:chOff x="1475656" y="4509120"/>
            <a:chExt cx="3096344" cy="504056"/>
          </a:xfrm>
        </p:grpSpPr>
        <p:grpSp>
          <p:nvGrpSpPr>
            <p:cNvPr id="39" name="Group 30"/>
            <p:cNvGrpSpPr/>
            <p:nvPr/>
          </p:nvGrpSpPr>
          <p:grpSpPr>
            <a:xfrm>
              <a:off x="1475656" y="4509120"/>
              <a:ext cx="3096344" cy="504056"/>
              <a:chOff x="2987824" y="2276872"/>
              <a:chExt cx="3096344" cy="50405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5983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563888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58011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987824" y="2276872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2555776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59832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63888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54"/>
          <p:cNvGrpSpPr/>
          <p:nvPr/>
        </p:nvGrpSpPr>
        <p:grpSpPr>
          <a:xfrm>
            <a:off x="6948264" y="4293096"/>
            <a:ext cx="1656184" cy="504056"/>
            <a:chOff x="1475656" y="4509120"/>
            <a:chExt cx="3096344" cy="504056"/>
          </a:xfrm>
        </p:grpSpPr>
        <p:grpSp>
          <p:nvGrpSpPr>
            <p:cNvPr id="48" name="Group 30"/>
            <p:cNvGrpSpPr/>
            <p:nvPr/>
          </p:nvGrpSpPr>
          <p:grpSpPr>
            <a:xfrm>
              <a:off x="1475656" y="4509120"/>
              <a:ext cx="3096344" cy="504056"/>
              <a:chOff x="2987824" y="2276872"/>
              <a:chExt cx="3096344" cy="50405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5983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563888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580112" y="2348880"/>
                <a:ext cx="432048" cy="36004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0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87824" y="2276872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2555776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59832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63888" y="4581128"/>
              <a:ext cx="432048" cy="36004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47864" y="4797152"/>
            <a:ext cx="1008112" cy="504056"/>
            <a:chOff x="2051720" y="5805264"/>
            <a:chExt cx="1584176" cy="504056"/>
          </a:xfrm>
        </p:grpSpPr>
        <p:grpSp>
          <p:nvGrpSpPr>
            <p:cNvPr id="57" name="Group 43"/>
            <p:cNvGrpSpPr/>
            <p:nvPr/>
          </p:nvGrpSpPr>
          <p:grpSpPr>
            <a:xfrm>
              <a:off x="2051720" y="5805264"/>
              <a:ext cx="1584176" cy="504056"/>
              <a:chOff x="1475656" y="5805264"/>
              <a:chExt cx="1584176" cy="50405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547664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55776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475656" y="5805264"/>
                <a:ext cx="1584176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2627784" y="5877272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2" name="Group 55"/>
          <p:cNvGrpSpPr/>
          <p:nvPr/>
        </p:nvGrpSpPr>
        <p:grpSpPr>
          <a:xfrm>
            <a:off x="7308304" y="4797152"/>
            <a:ext cx="1008112" cy="504056"/>
            <a:chOff x="2051720" y="5805264"/>
            <a:chExt cx="1584176" cy="504056"/>
          </a:xfrm>
        </p:grpSpPr>
        <p:grpSp>
          <p:nvGrpSpPr>
            <p:cNvPr id="63" name="Group 43"/>
            <p:cNvGrpSpPr/>
            <p:nvPr/>
          </p:nvGrpSpPr>
          <p:grpSpPr>
            <a:xfrm>
              <a:off x="2051720" y="5805264"/>
              <a:ext cx="1584176" cy="504056"/>
              <a:chOff x="1475656" y="5805264"/>
              <a:chExt cx="1584176" cy="50405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1547664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555776" y="5877272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475656" y="5805264"/>
                <a:ext cx="1584176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627784" y="5877272"/>
              <a:ext cx="43204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slow" advTm="16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622470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E is an extractor.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636912"/>
            <a:ext cx="8537914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If an adversary can distinguish </a:t>
            </a:r>
            <a:r>
              <a:rPr lang="en-US" sz="2800" b="1" dirty="0" smtClean="0">
                <a:solidFill>
                  <a:schemeClr val="accent1"/>
                </a:solidFill>
              </a:rPr>
              <a:t>E(X,U)</a:t>
            </a:r>
            <a:r>
              <a:rPr lang="en-US" sz="2800" dirty="0" smtClean="0">
                <a:solidFill>
                  <a:schemeClr val="tx1"/>
                </a:solidFill>
              </a:rPr>
              <a:t> from uniform,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then one can reconstruct many </a:t>
            </a:r>
            <a:r>
              <a:rPr lang="en-US" sz="2800" b="1" dirty="0" smtClean="0">
                <a:solidFill>
                  <a:schemeClr val="accent1"/>
                </a:solidFill>
              </a:rPr>
              <a:t>x </a:t>
            </a:r>
            <a:r>
              <a:rPr lang="en-US" sz="2800" dirty="0" smtClean="0">
                <a:solidFill>
                  <a:schemeClr val="tx1"/>
                </a:solidFill>
              </a:rPr>
              <a:t>with a short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advice </a:t>
            </a:r>
            <a:r>
              <a:rPr lang="en-US" sz="2800" b="1" dirty="0" smtClean="0">
                <a:solidFill>
                  <a:schemeClr val="accent1"/>
                </a:solidFill>
              </a:rPr>
              <a:t>adv(x)</a:t>
            </a:r>
            <a:r>
              <a:rPr lang="en-US" sz="2800" dirty="0" smtClean="0">
                <a:solidFill>
                  <a:schemeClr val="tx1"/>
                </a:solidFill>
              </a:rPr>
              <a:t>. Hence, </a:t>
            </a:r>
            <a:r>
              <a:rPr lang="en-US" sz="2800" b="1" dirty="0" smtClean="0">
                <a:solidFill>
                  <a:schemeClr val="accent1"/>
                </a:solidFill>
              </a:rPr>
              <a:t>X </a:t>
            </a:r>
            <a:r>
              <a:rPr lang="en-US" sz="2800" dirty="0" smtClean="0">
                <a:solidFill>
                  <a:schemeClr val="tx1"/>
                </a:solidFill>
              </a:rPr>
              <a:t>is small.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4437112"/>
            <a:ext cx="6655989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contra-positive: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If </a:t>
            </a:r>
            <a:r>
              <a:rPr lang="en-US" sz="2800" b="1" dirty="0" smtClean="0">
                <a:solidFill>
                  <a:schemeClr val="accent1"/>
                </a:solidFill>
              </a:rPr>
              <a:t>|X| </a:t>
            </a:r>
            <a:r>
              <a:rPr lang="en-US" sz="2800" dirty="0" smtClean="0">
                <a:solidFill>
                  <a:schemeClr val="tx1"/>
                </a:solidFill>
              </a:rPr>
              <a:t>is large,  </a:t>
            </a:r>
            <a:r>
              <a:rPr lang="en-US" sz="2800" b="1" dirty="0" smtClean="0">
                <a:solidFill>
                  <a:schemeClr val="accent1"/>
                </a:solidFill>
              </a:rPr>
              <a:t>E(X,U)</a:t>
            </a:r>
            <a:r>
              <a:rPr lang="en-US" sz="2800" dirty="0" smtClean="0">
                <a:solidFill>
                  <a:schemeClr val="tx1"/>
                </a:solidFill>
              </a:rPr>
              <a:t> is close to uniform.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700808"/>
            <a:ext cx="398217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Proof by reconstruction.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20795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548680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E is not an extractor.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700808"/>
            <a:ext cx="8352928" cy="648072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sym typeface="Euclid Symbol"/>
              </a:rPr>
              <a:t></a:t>
            </a:r>
            <a:r>
              <a:rPr lang="en-US" sz="2800" dirty="0" smtClean="0">
                <a:sym typeface="Euclid 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There exists a distinguisher </a:t>
            </a:r>
            <a:r>
              <a:rPr lang="en-US" sz="2800" b="1" dirty="0" smtClean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7" name="Subtitle 29"/>
          <p:cNvSpPr txBox="1">
            <a:spLocks/>
          </p:cNvSpPr>
          <p:nvPr/>
        </p:nvSpPr>
        <p:spPr>
          <a:xfrm>
            <a:off x="971600" y="4509120"/>
            <a:ext cx="7128792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640"/>
              </a:spcBef>
              <a:buClr>
                <a:srgbClr val="3F3F3F"/>
              </a:buClr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x,y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P((x),y,w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Euclid Math One"/>
            </a:endParaRPr>
          </a:p>
        </p:txBody>
      </p:sp>
      <p:grpSp>
        <p:nvGrpSpPr>
          <p:cNvPr id="24" name="Group 11"/>
          <p:cNvGrpSpPr/>
          <p:nvPr/>
        </p:nvGrpSpPr>
        <p:grpSpPr>
          <a:xfrm>
            <a:off x="1619672" y="3789040"/>
            <a:ext cx="5616624" cy="504056"/>
            <a:chOff x="899592" y="3140968"/>
            <a:chExt cx="5616624" cy="504056"/>
          </a:xfrm>
        </p:grpSpPr>
        <p:sp>
          <p:nvSpPr>
            <p:cNvPr id="27" name="Rectangle 26"/>
            <p:cNvSpPr/>
            <p:nvPr/>
          </p:nvSpPr>
          <p:spPr>
            <a:xfrm>
              <a:off x="899592" y="3140968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01416" y="3140968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21696" y="3140968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</a:t>
              </a:r>
              <a:r>
                <a:rPr lang="en-US" baseline="-25000" dirty="0" smtClean="0"/>
                <a:t>k-1</a:t>
              </a:r>
              <a:endParaRPr lang="he-IL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01816" y="3140968"/>
              <a:ext cx="914400" cy="504056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k</a:t>
              </a:r>
              <a:endParaRPr lang="he-IL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Subtitle 29"/>
          <p:cNvSpPr txBox="1">
            <a:spLocks/>
          </p:cNvSpPr>
          <p:nvPr/>
        </p:nvSpPr>
        <p:spPr>
          <a:xfrm>
            <a:off x="179512" y="2492896"/>
            <a:ext cx="835292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Symbol"/>
              </a:rPr>
              <a:t>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By a standard hybrid argument, there exists a next-bit predictor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kumimoji="0" lang="el-G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Math One"/>
              </a:rPr>
              <a:t>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Math One"/>
              </a:rPr>
              <a:t>/m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Math One"/>
              </a:rPr>
              <a:t>advantage.</a:t>
            </a:r>
          </a:p>
        </p:txBody>
      </p:sp>
      <p:sp>
        <p:nvSpPr>
          <p:cNvPr id="39" name="Subtitle 29"/>
          <p:cNvSpPr txBox="1">
            <a:spLocks/>
          </p:cNvSpPr>
          <p:nvPr/>
        </p:nvSpPr>
        <p:spPr>
          <a:xfrm>
            <a:off x="179512" y="5445224"/>
            <a:ext cx="835292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>
              <a:spcBef>
                <a:spcPts val="640"/>
              </a:spcBef>
              <a:buClr>
                <a:srgbClr val="3F3F3F"/>
              </a:buClr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Symbol"/>
              </a:rPr>
              <a:t>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 many good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>
              <a:spcBef>
                <a:spcPts val="640"/>
              </a:spcBef>
              <a:buClr>
                <a:srgbClr val="3F3F3F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y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P((x),y,w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en-US" sz="2800" dirty="0" smtClean="0">
              <a:solidFill>
                <a:schemeClr val="tx1"/>
              </a:solidFill>
              <a:sym typeface="Euclid Math O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Euclid Math One"/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04664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fix most of the seed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424936" cy="5256584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There is a way to fix all the bits of </a:t>
            </a:r>
            <a:r>
              <a:rPr lang="en-US" sz="2800" b="1" dirty="0" smtClean="0">
                <a:solidFill>
                  <a:schemeClr val="accent1"/>
                </a:solidFill>
              </a:rPr>
              <a:t>y</a:t>
            </a:r>
            <a:r>
              <a:rPr lang="en-US" sz="2800" dirty="0" smtClean="0">
                <a:solidFill>
                  <a:schemeClr val="tx1"/>
                </a:solidFill>
              </a:rPr>
              <a:t> that do not influence </a:t>
            </a:r>
            <a:r>
              <a:rPr lang="en-US" sz="2800" b="1" dirty="0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, and still predict </a:t>
            </a:r>
            <a:r>
              <a:rPr lang="en-US" sz="2800" b="1" dirty="0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 with the same advantage. </a:t>
            </a:r>
          </a:p>
          <a:p>
            <a:pPr algn="l"/>
            <a:endParaRPr lang="en-US" sz="2800" dirty="0" smtClean="0">
              <a:solidFill>
                <a:schemeClr val="tx1"/>
              </a:solidFill>
              <a:sym typeface="Euclid Math One"/>
            </a:endParaRPr>
          </a:p>
          <a:p>
            <a:pPr algn="l"/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		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71800" y="3140968"/>
            <a:ext cx="3096344" cy="1872208"/>
            <a:chOff x="3347864" y="4221088"/>
            <a:chExt cx="3096344" cy="1872208"/>
          </a:xfrm>
        </p:grpSpPr>
        <p:grpSp>
          <p:nvGrpSpPr>
            <p:cNvPr id="4" name="Group 23"/>
            <p:cNvGrpSpPr/>
            <p:nvPr/>
          </p:nvGrpSpPr>
          <p:grpSpPr>
            <a:xfrm>
              <a:off x="3347864" y="4221088"/>
              <a:ext cx="3096344" cy="504056"/>
              <a:chOff x="1979712" y="3212976"/>
              <a:chExt cx="3096344" cy="5040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23728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27784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31840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w3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99992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wk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79712" y="3212976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/>
            <p:cNvGrpSpPr/>
            <p:nvPr/>
          </p:nvGrpSpPr>
          <p:grpSpPr>
            <a:xfrm>
              <a:off x="3491880" y="5589240"/>
              <a:ext cx="2664296" cy="504056"/>
              <a:chOff x="4283968" y="4293096"/>
              <a:chExt cx="2664296" cy="504056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283968" y="4293096"/>
                <a:ext cx="2664296" cy="5040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72000" y="4365104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i1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76056" y="4509120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64088" y="4293096"/>
                <a:ext cx="864096" cy="2880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ik</a:t>
                </a:r>
                <a:endParaRPr lang="en-US" dirty="0"/>
              </a:p>
            </p:txBody>
          </p:sp>
        </p:grpSp>
        <p:cxnSp>
          <p:nvCxnSpPr>
            <p:cNvPr id="20" name="Straight Connector 19"/>
            <p:cNvCxnSpPr>
              <a:stCxn id="15" idx="2"/>
            </p:cNvCxnSpPr>
            <p:nvPr/>
          </p:nvCxnSpPr>
          <p:spPr>
            <a:xfrm flipV="1">
              <a:off x="4572000" y="4725144"/>
              <a:ext cx="1368152" cy="1008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</p:cNvCxnSpPr>
            <p:nvPr/>
          </p:nvCxnSpPr>
          <p:spPr>
            <a:xfrm flipV="1">
              <a:off x="5436096" y="4653136"/>
              <a:ext cx="576064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79512" y="5652537"/>
            <a:ext cx="729077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3200" b="1" baseline="-25000" dirty="0" err="1" smtClean="0">
                <a:solidFill>
                  <a:schemeClr val="accent1"/>
                </a:solidFill>
                <a:sym typeface="Euclid Symbol"/>
              </a:rPr>
              <a:t>y|Sk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[ P(w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he-IL" sz="32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796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4624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compute the prefix with a short advice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84976" cy="5256584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For each </a:t>
            </a:r>
            <a:r>
              <a:rPr lang="en-US" sz="2800" dirty="0" err="1" smtClean="0">
                <a:solidFill>
                  <a:schemeClr val="accent1"/>
                </a:solidFill>
              </a:rPr>
              <a:t>i</a:t>
            </a:r>
            <a:r>
              <a:rPr lang="en-US" sz="2800" dirty="0" smtClean="0">
                <a:solidFill>
                  <a:schemeClr val="accent1"/>
                </a:solidFill>
              </a:rPr>
              <a:t>&lt;k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depends only on </a:t>
            </a:r>
            <a:r>
              <a:rPr lang="en-US" sz="2800" b="1" dirty="0" err="1" smtClean="0">
                <a:solidFill>
                  <a:schemeClr val="accent1"/>
                </a:solidFill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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Sk</a:t>
            </a:r>
            <a:r>
              <a:rPr lang="en-US" sz="2800" dirty="0" smtClean="0">
                <a:sym typeface="Euclid Symbol"/>
              </a:rPr>
              <a:t>, because the rest of the bits in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Si</a:t>
            </a:r>
            <a:r>
              <a:rPr lang="en-US" sz="2800" dirty="0" smtClean="0">
                <a:sym typeface="Euclid Symbol"/>
              </a:rPr>
              <a:t> are already fixed! </a:t>
            </a:r>
          </a:p>
          <a:p>
            <a:pPr algn="l"/>
            <a:endParaRPr lang="en-US" sz="2800" dirty="0" smtClean="0">
              <a:sym typeface="Euclid Symbol"/>
            </a:endParaRPr>
          </a:p>
          <a:p>
            <a:pPr algn="l"/>
            <a:endParaRPr lang="en-US" sz="2800" b="1" u="sng" dirty="0" smtClean="0">
              <a:solidFill>
                <a:srgbClr val="FF0000"/>
              </a:solidFill>
              <a:sym typeface="Euclid Symbol"/>
            </a:endParaRPr>
          </a:p>
          <a:p>
            <a:pPr algn="l"/>
            <a:r>
              <a:rPr lang="en-US" sz="2800" b="1" u="sng" dirty="0" smtClean="0">
                <a:solidFill>
                  <a:srgbClr val="FF0000"/>
                </a:solidFill>
                <a:sym typeface="Euclid Symbol"/>
              </a:rPr>
              <a:t>The advice Adv(x):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For each possible value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of </a:t>
            </a:r>
            <a:r>
              <a:rPr lang="en-US" sz="2800" b="1" dirty="0" err="1" smtClean="0">
                <a:solidFill>
                  <a:schemeClr val="accent1"/>
                </a:solidFill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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Sk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we give the value of </a:t>
            </a:r>
          </a:p>
          <a:p>
            <a:pPr algn="l"/>
            <a:r>
              <a:rPr lang="en-US" sz="2800" b="1" dirty="0" err="1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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)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as advice.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b="1" u="sng" dirty="0" smtClean="0">
              <a:solidFill>
                <a:srgbClr val="FF0000"/>
              </a:solidFill>
              <a:sym typeface="Euclid Symbol"/>
            </a:endParaRPr>
          </a:p>
          <a:p>
            <a:pPr algn="l"/>
            <a:r>
              <a:rPr lang="en-US" sz="2800" b="1" u="sng" dirty="0" smtClean="0">
                <a:solidFill>
                  <a:srgbClr val="FF0000"/>
                </a:solidFill>
                <a:sym typeface="Euclid Symbol"/>
              </a:rPr>
              <a:t>Advice length: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m ∙ 2</a:t>
            </a:r>
            <a:r>
              <a:rPr lang="en-US" sz="2800" b="1" baseline="30000" dirty="0" smtClean="0">
                <a:solidFill>
                  <a:schemeClr val="accent1"/>
                </a:solidFill>
                <a:sym typeface="Euclid Symbol"/>
              </a:rPr>
              <a:t>a</a:t>
            </a:r>
            <a:endParaRPr lang="en-US" sz="2800" b="1" dirty="0" smtClean="0">
              <a:solidFill>
                <a:schemeClr val="accent1"/>
              </a:solidFill>
              <a:sym typeface="Euclid Symbol"/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3284984"/>
            <a:ext cx="3096344" cy="1872208"/>
            <a:chOff x="3347864" y="4221088"/>
            <a:chExt cx="3096344" cy="1872208"/>
          </a:xfrm>
        </p:grpSpPr>
        <p:grpSp>
          <p:nvGrpSpPr>
            <p:cNvPr id="2" name="Group 23"/>
            <p:cNvGrpSpPr/>
            <p:nvPr/>
          </p:nvGrpSpPr>
          <p:grpSpPr>
            <a:xfrm>
              <a:off x="3347864" y="4221088"/>
              <a:ext cx="3096344" cy="504056"/>
              <a:chOff x="1979712" y="3212976"/>
              <a:chExt cx="3096344" cy="5040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23728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27784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31840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w3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99992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wk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79712" y="3212976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7"/>
            <p:cNvGrpSpPr/>
            <p:nvPr/>
          </p:nvGrpSpPr>
          <p:grpSpPr>
            <a:xfrm>
              <a:off x="3491880" y="5589240"/>
              <a:ext cx="2664296" cy="504056"/>
              <a:chOff x="4283968" y="4293096"/>
              <a:chExt cx="2664296" cy="504056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283968" y="4293096"/>
                <a:ext cx="2664296" cy="5040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72000" y="4365104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i1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76056" y="4509120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64088" y="4293096"/>
                <a:ext cx="864096" cy="2880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ik</a:t>
                </a:r>
                <a:endParaRPr lang="en-US" dirty="0"/>
              </a:p>
            </p:txBody>
          </p:sp>
        </p:grpSp>
        <p:cxnSp>
          <p:nvCxnSpPr>
            <p:cNvPr id="20" name="Straight Connector 19"/>
            <p:cNvCxnSpPr>
              <a:stCxn id="15" idx="2"/>
            </p:cNvCxnSpPr>
            <p:nvPr/>
          </p:nvCxnSpPr>
          <p:spPr>
            <a:xfrm flipV="1">
              <a:off x="4572000" y="4725144"/>
              <a:ext cx="1368152" cy="1008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</p:cNvCxnSpPr>
            <p:nvPr/>
          </p:nvCxnSpPr>
          <p:spPr>
            <a:xfrm flipV="1">
              <a:off x="5436096" y="4653136"/>
              <a:ext cx="576064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>
            <a:endCxn id="6" idx="2"/>
          </p:cNvCxnSpPr>
          <p:nvPr/>
        </p:nvCxnSpPr>
        <p:spPr>
          <a:xfrm flipH="1" flipV="1">
            <a:off x="6516216" y="3717032"/>
            <a:ext cx="72008" cy="1296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6" idx="2"/>
          </p:cNvCxnSpPr>
          <p:nvPr/>
        </p:nvCxnSpPr>
        <p:spPr>
          <a:xfrm flipH="1" flipV="1">
            <a:off x="6516216" y="3717032"/>
            <a:ext cx="936104" cy="1296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xmlns:p14="http://schemas.microsoft.com/office/powerpoint/2010/main" spd="slow" advTm="1014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04664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reconstruct any good x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424936" cy="5256584"/>
          </a:xfrm>
        </p:spPr>
        <p:txBody>
          <a:bodyPr/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20" y="170080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y|Sk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he-I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y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P((x),Adv(x),y)=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he-I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3140968"/>
            <a:ext cx="8818440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tx1"/>
                </a:solidFill>
              </a:rPr>
              <a:t>3. Hence, </a:t>
            </a:r>
            <a:r>
              <a:rPr lang="en-US" sz="2800" b="1" dirty="0" smtClean="0">
                <a:solidFill>
                  <a:schemeClr val="accent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 breaks the strong one output bit extractor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with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/2m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advantage! 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4851157"/>
            <a:ext cx="7114447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4. We already saw this implies any good </a:t>
            </a:r>
            <a:r>
              <a:rPr lang="en-US" sz="2800" b="1" dirty="0" smtClean="0">
                <a:solidFill>
                  <a:schemeClr val="accent1"/>
                </a:solidFill>
              </a:rPr>
              <a:t>x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can be reconstructed from a short advice.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 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84428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04664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main steps in the proof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964488" cy="5256584"/>
          </a:xfrm>
        </p:spPr>
        <p:txBody>
          <a:bodyPr/>
          <a:lstStyle/>
          <a:p>
            <a:pPr algn="l"/>
            <a:r>
              <a:rPr lang="en-US" sz="2800" b="1" u="sng" dirty="0" smtClean="0">
                <a:solidFill>
                  <a:srgbClr val="FF0000"/>
                </a:solidFill>
              </a:rPr>
              <a:t>Proof :</a:t>
            </a:r>
            <a:r>
              <a:rPr lang="en-US" sz="2800" dirty="0" smtClean="0">
                <a:solidFill>
                  <a:schemeClr val="tx1"/>
                </a:solidFill>
              </a:rPr>
              <a:t>  Assume </a:t>
            </a:r>
            <a:r>
              <a:rPr lang="en-US" sz="2800" b="1" dirty="0" smtClean="0">
                <a:solidFill>
                  <a:schemeClr val="accent1"/>
                </a:solidFill>
              </a:rPr>
              <a:t>E</a:t>
            </a:r>
            <a:r>
              <a:rPr lang="en-US" sz="2800" dirty="0" smtClean="0">
                <a:solidFill>
                  <a:schemeClr val="tx1"/>
                </a:solidFill>
              </a:rPr>
              <a:t> is not a </a:t>
            </a:r>
            <a:r>
              <a:rPr lang="en-US" sz="2800" b="1" dirty="0" smtClean="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(k,</a:t>
            </a:r>
            <a:r>
              <a:rPr lang="el-GR" sz="2800" b="1" dirty="0" smtClean="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Euclid Math One"/>
              </a:rPr>
              <a:t></a:t>
            </a:r>
            <a:r>
              <a:rPr lang="en-US" sz="2800" b="1" dirty="0" smtClean="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28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Comic Sans MS"/>
              </a:rPr>
              <a:t>extractor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008" y="1772816"/>
            <a:ext cx="896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Euclid Symbol"/>
              </a:rPr>
              <a:t></a:t>
            </a:r>
            <a:r>
              <a:rPr lang="en-US" sz="2800" dirty="0" smtClean="0">
                <a:sym typeface="Euclid 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There exists a distinguisher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  <a:sym typeface="Euclid Symbol"/>
              </a:rPr>
              <a:t></a:t>
            </a:r>
            <a:r>
              <a:rPr lang="en-US" sz="2800" dirty="0" smtClean="0">
                <a:solidFill>
                  <a:schemeClr val="tx1"/>
                </a:solidFill>
              </a:rPr>
              <a:t> There exists a predictor </a:t>
            </a:r>
            <a:r>
              <a:rPr lang="en-US" sz="2800" b="1" dirty="0" smtClean="0">
                <a:solidFill>
                  <a:schemeClr val="accent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 predicting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 </a:t>
            </a:r>
            <a:r>
              <a:rPr lang="en-US" sz="2800" dirty="0" smtClean="0">
                <a:solidFill>
                  <a:schemeClr val="tx1"/>
                </a:solidFill>
              </a:rPr>
              <a:t>from </a:t>
            </a:r>
          </a:p>
          <a:p>
            <a:r>
              <a:rPr lang="en-US" sz="2800" b="1" dirty="0" smtClean="0">
                <a:solidFill>
                  <a:schemeClr val="tx1"/>
                </a:solidFill>
                <a:sym typeface="Euclid Symbol"/>
              </a:rPr>
              <a:t>   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(x)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,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y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,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, where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w=E(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x,y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  <a:sym typeface="Euclid Symbol"/>
              </a:rPr>
              <a:t></a:t>
            </a:r>
            <a:r>
              <a:rPr lang="en-US" sz="2800" dirty="0" smtClean="0">
                <a:solidFill>
                  <a:schemeClr val="tx1"/>
                </a:solidFill>
              </a:rPr>
              <a:t> There exists a predictor for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  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from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(x) 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and a short advice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Adv(x)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.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  <a:sym typeface="Euclid Symbol"/>
              </a:rPr>
              <a:t></a:t>
            </a:r>
            <a:r>
              <a:rPr lang="en-US" sz="2800" dirty="0" smtClean="0">
                <a:solidFill>
                  <a:schemeClr val="tx1"/>
                </a:solidFill>
              </a:rPr>
              <a:t> We are back to the one output-bit case, hence </a:t>
            </a:r>
            <a:r>
              <a:rPr lang="en-US" sz="2800" b="1" dirty="0" smtClean="0">
                <a:solidFill>
                  <a:schemeClr val="accent1"/>
                </a:solidFill>
              </a:rPr>
              <a:t>x</a:t>
            </a:r>
            <a:r>
              <a:rPr lang="en-US" sz="2800" dirty="0" smtClean="0">
                <a:solidFill>
                  <a:schemeClr val="tx1"/>
                </a:solidFill>
              </a:rPr>
              <a:t> can be reconstructed from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(x)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,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adv(x)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</a:t>
            </a:r>
            <a:endParaRPr lang="he-IL" sz="28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44366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A table of constructions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2780928"/>
          <a:ext cx="7344816" cy="2854960"/>
        </p:xfrm>
        <a:graphic>
          <a:graphicData uri="http://schemas.openxmlformats.org/drawingml/2006/table">
            <a:tbl>
              <a:tblPr firstRow="1" bandRow="1">
                <a:tableStyleId>{CD583EAB-B6A4-4B89-A80C-0262EFDC7D93}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Seed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Entropy</a:t>
                      </a:r>
                      <a:r>
                        <a:rPr lang="en-US" baseline="0" dirty="0" smtClean="0"/>
                        <a:t>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 and 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O(log n/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)+O(1)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Non-explicit construction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  <a:sym typeface="Euclid Symbol"/>
                        </a:rPr>
                        <a:t>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(log n/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)-O(1)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)+O(1)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Pair-wise </a:t>
                      </a:r>
                      <a:r>
                        <a:rPr lang="en-US" dirty="0" err="1" smtClean="0"/>
                        <a:t>ind</a:t>
                      </a:r>
                      <a:r>
                        <a:rPr lang="en-US" dirty="0" smtClean="0"/>
                        <a:t> hash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2log(1/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)+O(1)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Almost pair-wise independent hash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O(log n/</a:t>
                      </a:r>
                      <a:r>
                        <a:rPr lang="el-GR" sz="1400" b="1" dirty="0" smtClean="0">
                          <a:solidFill>
                            <a:schemeClr val="accent1"/>
                          </a:solidFill>
                          <a:sym typeface="Euclid Math One"/>
                        </a:rPr>
                        <a:t>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 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k-k</a:t>
                      </a:r>
                      <a:r>
                        <a:rPr lang="en-US" b="1" baseline="30000" dirty="0" smtClean="0">
                          <a:solidFill>
                            <a:schemeClr val="accent1"/>
                          </a:solidFill>
                          <a:sym typeface="Euclid Symbol"/>
                        </a:rPr>
                        <a:t>(1)</a:t>
                      </a:r>
                      <a:endParaRPr lang="en-US" b="1" baseline="30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Trevisan’s extractor,</a:t>
                      </a:r>
                    </a:p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k=n</a:t>
                      </a:r>
                      <a:r>
                        <a:rPr lang="en-US" b="1" baseline="30000" dirty="0" smtClean="0">
                          <a:solidFill>
                            <a:schemeClr val="accent1"/>
                          </a:solidFill>
                          <a:sym typeface="Euclid Symbol"/>
                        </a:rPr>
                        <a:t>(1)</a:t>
                      </a:r>
                      <a:endParaRPr lang="en-US" b="1" baseline="300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08720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Quantum world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8352928" cy="295232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One output-bit, strong quantum-proof extractor.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/>
              <a:t>Trevisan’s</a:t>
            </a:r>
            <a:r>
              <a:rPr lang="en-US" sz="2800" dirty="0" smtClean="0"/>
              <a:t> extractor is quantum-proof.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Are all extractors quantum-proof?</a:t>
            </a:r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Smooth min-entropy.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 spd="slow" advTm="5413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80728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</a:t>
            </a:r>
            <a:r>
              <a:rPr lang="en-US" sz="36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br>
              <a:rPr lang="en-US" sz="36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Classical Extractors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3528" y="2564904"/>
            <a:ext cx="8496944" cy="352839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Definition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Parameters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List of some applications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Privacy amplification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Some basic constructions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Trevisan’s</a:t>
            </a:r>
            <a:r>
              <a:rPr lang="en-US" dirty="0" smtClean="0"/>
              <a:t> extractor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Tm="1170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</a:rPr>
              <a:t>Quantum-proof Extractors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847329" y="3212976"/>
            <a:ext cx="7181862" cy="2376264"/>
            <a:chOff x="539552" y="2708920"/>
            <a:chExt cx="6884863" cy="2376264"/>
          </a:xfrm>
        </p:grpSpPr>
        <p:sp>
          <p:nvSpPr>
            <p:cNvPr id="50" name="Rectangle 49"/>
            <p:cNvSpPr/>
            <p:nvPr/>
          </p:nvSpPr>
          <p:spPr>
            <a:xfrm>
              <a:off x="3059832" y="2924944"/>
              <a:ext cx="1296144" cy="7200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Extractor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8282" y="2852936"/>
              <a:ext cx="2316133" cy="9233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The output </a:t>
              </a:r>
              <a:r>
                <a:rPr lang="en-US" sz="1800" b="1" dirty="0" smtClean="0">
                  <a:solidFill>
                    <a:schemeClr val="accent1"/>
                  </a:solidFill>
                </a:rPr>
                <a:t>E(</a:t>
              </a:r>
              <a:r>
                <a:rPr lang="en-US" sz="1800" b="1" dirty="0" err="1" smtClean="0">
                  <a:solidFill>
                    <a:schemeClr val="accent1"/>
                  </a:solidFill>
                </a:rPr>
                <a:t>x,y</a:t>
              </a:r>
              <a:r>
                <a:rPr lang="en-US" sz="1800" b="1" dirty="0" smtClean="0">
                  <a:solidFill>
                    <a:schemeClr val="accent1"/>
                  </a:solidFill>
                </a:rPr>
                <a:t>) </a:t>
              </a:r>
            </a:p>
            <a:p>
              <a:r>
                <a:rPr lang="en-US" sz="1800" dirty="0" smtClean="0"/>
                <a:t>even given </a:t>
              </a:r>
              <a:r>
                <a:rPr lang="en-US" sz="1800" b="1" dirty="0" smtClean="0">
                  <a:solidFill>
                    <a:schemeClr val="accent1"/>
                  </a:solidFill>
                  <a:sym typeface="Euclid Symbol"/>
                </a:rPr>
                <a:t>(x) </a:t>
              </a:r>
            </a:p>
            <a:p>
              <a:r>
                <a:rPr lang="en-US" sz="1800" dirty="0" smtClean="0"/>
                <a:t>looks close to uniform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 flipV="1">
              <a:off x="3707904" y="3645024"/>
              <a:ext cx="1" cy="560369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411760" y="3356992"/>
              <a:ext cx="648072" cy="0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55976" y="3346739"/>
              <a:ext cx="720077" cy="10253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39552" y="2708920"/>
              <a:ext cx="1872208" cy="129614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Given any </a:t>
              </a:r>
            </a:p>
            <a:p>
              <a:r>
                <a:rPr lang="en-US" sz="1800" dirty="0" smtClean="0">
                  <a:solidFill>
                    <a:schemeClr val="tx1"/>
                  </a:solidFill>
                </a:rPr>
                <a:t>input </a:t>
              </a:r>
              <a:r>
                <a:rPr lang="en-US" sz="1800" b="1" dirty="0" smtClean="0">
                  <a:solidFill>
                    <a:schemeClr val="accent1"/>
                  </a:solidFill>
                </a:rPr>
                <a:t>X</a:t>
              </a:r>
              <a:r>
                <a:rPr lang="en-US" sz="1800" dirty="0" smtClean="0">
                  <a:solidFill>
                    <a:schemeClr val="tx1"/>
                  </a:solidFill>
                </a:rPr>
                <a:t>, and </a:t>
              </a:r>
              <a:r>
                <a:rPr lang="en-US" sz="1800" dirty="0" smtClean="0">
                  <a:solidFill>
                    <a:srgbClr val="FF0000"/>
                  </a:solidFill>
                </a:rPr>
                <a:t>quantum</a:t>
              </a:r>
              <a:r>
                <a:rPr lang="en-US" sz="1800" dirty="0" smtClean="0">
                  <a:solidFill>
                    <a:schemeClr val="tx1"/>
                  </a:solidFill>
                </a:rPr>
                <a:t> partial information </a:t>
              </a:r>
              <a:r>
                <a:rPr lang="en-US" sz="1800" b="1" dirty="0" smtClean="0">
                  <a:solidFill>
                    <a:schemeClr val="accent1"/>
                  </a:solidFill>
                  <a:sym typeface="Euclid Symbol"/>
                </a:rPr>
                <a:t>(X)</a:t>
              </a:r>
              <a:endParaRPr 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71800" y="4221088"/>
              <a:ext cx="1872208" cy="864096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chemeClr val="tx1"/>
                  </a:solidFill>
                </a:rPr>
                <a:t>Using length </a:t>
              </a:r>
              <a:r>
                <a:rPr lang="en-US" sz="1800" b="1" dirty="0" smtClean="0">
                  <a:solidFill>
                    <a:schemeClr val="accent1"/>
                  </a:solidFill>
                </a:rPr>
                <a:t>t</a:t>
              </a:r>
              <a:r>
                <a:rPr lang="en-US" sz="1800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800" dirty="0" smtClean="0">
                  <a:solidFill>
                    <a:schemeClr val="tx1"/>
                  </a:solidFill>
                </a:rPr>
                <a:t>truly random </a:t>
              </a:r>
            </a:p>
            <a:p>
              <a:r>
                <a:rPr lang="en-US" sz="1800" dirty="0" smtClean="0">
                  <a:solidFill>
                    <a:schemeClr val="tx1"/>
                  </a:solidFill>
                </a:rPr>
                <a:t>seed </a:t>
              </a:r>
              <a:r>
                <a:rPr lang="en-US" sz="1800" b="1" dirty="0" smtClean="0">
                  <a:solidFill>
                    <a:schemeClr val="accent1"/>
                  </a:solidFill>
                </a:rPr>
                <a:t>y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7584" y="1908121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x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such that:</a:t>
            </a:r>
            <a:endParaRPr lang="en-US" sz="3200" b="1" baseline="30000" dirty="0" smtClean="0">
              <a:solidFill>
                <a:schemeClr val="accent1"/>
              </a:solidFill>
              <a:sym typeface="Euclid Symbol"/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13792"/>
            <a:ext cx="8712968" cy="78296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How do we define distance?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700808"/>
            <a:ext cx="8435280" cy="72008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sym typeface="Euclid Symbol"/>
              </a:rPr>
              <a:t>Using the trace norm.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2783830"/>
            <a:ext cx="83615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sym typeface="Euclid Symbol"/>
              </a:rPr>
              <a:t>Lemma: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The best distinguisher distinguishes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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</a:rPr>
              <a:t> and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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200" dirty="0" smtClean="0">
                <a:solidFill>
                  <a:schemeClr val="tx1"/>
                </a:solidFill>
              </a:rPr>
              <a:t> with advantage  </a:t>
            </a:r>
            <a:r>
              <a:rPr lang="en-US" sz="3200" b="1" dirty="0" smtClean="0">
                <a:solidFill>
                  <a:schemeClr val="accent1"/>
                </a:solidFill>
                <a:latin typeface="Euclid"/>
                <a:sym typeface="Euclid Symbol"/>
              </a:rPr>
              <a:t>½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| 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- 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2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|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tr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endParaRPr lang="en-US" sz="3200" b="1" dirty="0" smtClean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1684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13792"/>
            <a:ext cx="8712968" cy="78296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How do we define entropy?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700808"/>
            <a:ext cx="8784976" cy="1224136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  <a:sym typeface="Euclid Symbol"/>
              </a:rPr>
              <a:t>Definition:</a:t>
            </a:r>
            <a:r>
              <a:rPr lang="en-US" dirty="0" smtClean="0"/>
              <a:t>  </a:t>
            </a:r>
            <a:r>
              <a:rPr lang="en-US" b="1" dirty="0" err="1" smtClean="0">
                <a:solidFill>
                  <a:schemeClr val="accent1"/>
                </a:solidFill>
                <a:sym typeface="Euclid Symbol"/>
              </a:rPr>
              <a:t>p</a:t>
            </a:r>
            <a:r>
              <a:rPr lang="en-US" b="1" baseline="-25000" dirty="0" err="1" smtClean="0">
                <a:solidFill>
                  <a:schemeClr val="accent1"/>
                </a:solidFill>
                <a:sym typeface="Euclid Symbol"/>
              </a:rPr>
              <a:t>guess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(X |  ) 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is the maximum of 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b="1" baseline="-25000" dirty="0" err="1" smtClean="0">
                <a:solidFill>
                  <a:schemeClr val="accent1"/>
                </a:solidFill>
                <a:sym typeface="Euclid Symbol"/>
              </a:rPr>
              <a:t>x,M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 [ M()=x]  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over all possible POVMs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3717032"/>
            <a:ext cx="8757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  <a:sym typeface="Euclid Symbol"/>
              </a:rPr>
              <a:t>Defintion</a:t>
            </a:r>
            <a:r>
              <a:rPr lang="en-US" sz="3200" b="1" u="sng" dirty="0" smtClean="0">
                <a:solidFill>
                  <a:srgbClr val="FF0000"/>
                </a:solidFill>
                <a:sym typeface="Euclid Symbol"/>
              </a:rPr>
              <a:t>: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The guessing entropy is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	</a:t>
            </a:r>
            <a:r>
              <a:rPr lang="en-US" sz="3200" b="1" dirty="0" err="1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3200" b="1" baseline="-25000" dirty="0" err="1" smtClean="0">
                <a:solidFill>
                  <a:schemeClr val="accent1"/>
                </a:solidFill>
                <a:sym typeface="Euclid Symbol"/>
              </a:rPr>
              <a:t>guess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(X |  )= log(1/ </a:t>
            </a:r>
            <a:r>
              <a:rPr lang="en-US" sz="3200" b="1" dirty="0" err="1" smtClean="0">
                <a:solidFill>
                  <a:schemeClr val="accent1"/>
                </a:solidFill>
                <a:sym typeface="Euclid Symbol"/>
              </a:rPr>
              <a:t>p</a:t>
            </a:r>
            <a:r>
              <a:rPr lang="en-US" sz="3200" b="1" baseline="-25000" dirty="0" err="1" smtClean="0">
                <a:solidFill>
                  <a:schemeClr val="accent1"/>
                </a:solidFill>
                <a:sym typeface="Euclid Symbol"/>
              </a:rPr>
              <a:t>guess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(X |  ) 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2338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620688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formal definition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556792"/>
            <a:ext cx="84249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  <a:sym typeface="Euclid Symbol"/>
              </a:rPr>
              <a:t>Definition: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x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is a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(k,</a:t>
            </a:r>
            <a:r>
              <a:rPr lang="el-GR" sz="3200" b="1" baseline="-25000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) 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quantum-proof strong extractor, if  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for every </a:t>
            </a:r>
            <a:r>
              <a:rPr lang="en-US" sz="3200" b="1" dirty="0" smtClean="0">
                <a:solidFill>
                  <a:schemeClr val="accent1"/>
                </a:solidFill>
                <a:sym typeface="Euclid Math One"/>
              </a:rPr>
              <a:t>(X,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)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 with 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</a:rPr>
              <a:t>H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guess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(X,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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</a:rPr>
              <a:t>)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k  </a:t>
            </a:r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Symbol"/>
              </a:rPr>
              <a:t>we have</a:t>
            </a:r>
          </a:p>
          <a:p>
            <a:r>
              <a:rPr lang="en-US" sz="3200" dirty="0" smtClean="0">
                <a:solidFill>
                  <a:schemeClr val="tx1"/>
                </a:solidFill>
                <a:cs typeface="Arial" pitchFamily="34" charset="0"/>
                <a:sym typeface="Euclid Symbol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|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(X)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 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U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 E(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X,U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) -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(X)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 </a:t>
            </a:r>
            <a:r>
              <a:rPr lang="en-US" sz="3200" b="1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U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 U</a:t>
            </a:r>
            <a:r>
              <a:rPr lang="en-US" sz="3200" b="1" baseline="-25000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m 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|</a:t>
            </a:r>
            <a:r>
              <a:rPr lang="en-US" sz="3200" b="1" baseline="-25000" dirty="0" err="1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tr</a:t>
            </a:r>
            <a:r>
              <a:rPr lang="en-US" sz="32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 </a:t>
            </a:r>
            <a:r>
              <a:rPr lang="el-GR" sz="3200" b="1" dirty="0" smtClean="0">
                <a:solidFill>
                  <a:schemeClr val="accent1"/>
                </a:solidFill>
                <a:sym typeface="Euclid Math One"/>
              </a:rPr>
              <a:t> </a:t>
            </a:r>
            <a:r>
              <a:rPr lang="en-US" sz="3200" dirty="0" smtClean="0">
                <a:solidFill>
                  <a:schemeClr val="tx1"/>
                </a:solidFill>
                <a:sym typeface="Euclid Math One"/>
              </a:rPr>
              <a:t>.</a:t>
            </a:r>
            <a:endParaRPr lang="en-US" sz="3200" b="1" dirty="0" smtClean="0">
              <a:solidFill>
                <a:schemeClr val="accent1"/>
              </a:solidFill>
              <a:sym typeface="Euclid 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800054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Bradley Hand ITC" pitchFamily="66" charset="0"/>
                <a:sym typeface="Euclid Symbol"/>
              </a:rPr>
              <a:t>if the adversary cannot guess the input, it has no clue about the output, even given the public seed. 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65099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Quantum-proof extractors solve the quantum privacy amplification problem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ym typeface="Euclid Symbol"/>
            </a:endParaRPr>
          </a:p>
          <a:p>
            <a:pPr>
              <a:buNone/>
            </a:pPr>
            <a:endParaRPr lang="en-US" dirty="0" smtClean="0">
              <a:sym typeface="Euclid Symbol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li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41" y="1916832"/>
            <a:ext cx="1131927" cy="1872208"/>
          </a:xfrm>
          <a:prstGeom prst="rect">
            <a:avLst/>
          </a:prstGeom>
        </p:spPr>
      </p:pic>
      <p:pic>
        <p:nvPicPr>
          <p:cNvPr id="5" name="Picture 4" descr="Bo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916832"/>
            <a:ext cx="1584176" cy="15841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909" y="2473151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x </a:t>
            </a:r>
            <a:r>
              <a:rPr lang="el-GR" b="1" dirty="0" smtClean="0">
                <a:solidFill>
                  <a:schemeClr val="accent1"/>
                </a:solidFill>
                <a:sym typeface="Euclid Symbol"/>
              </a:rPr>
              <a:t></a:t>
            </a:r>
            <a:r>
              <a:rPr lang="en-US" b="1" dirty="0" smtClean="0">
                <a:solidFill>
                  <a:schemeClr val="accent1"/>
                </a:solidFill>
              </a:rPr>
              <a:t> [N]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3710" y="22132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x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83768" y="2708920"/>
            <a:ext cx="31683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3928" y="24208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 descr="Ev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454" y="4149081"/>
            <a:ext cx="1382554" cy="1152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27784" y="427335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(x)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99792" y="46333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4197" y="31409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E(</a:t>
            </a:r>
            <a:r>
              <a:rPr lang="en-US" b="1" dirty="0" err="1" smtClean="0">
                <a:solidFill>
                  <a:schemeClr val="accent1"/>
                </a:solidFill>
              </a:rPr>
              <a:t>x,y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140968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E(</a:t>
            </a:r>
            <a:r>
              <a:rPr lang="en-US" b="1" dirty="0" err="1" smtClean="0">
                <a:solidFill>
                  <a:schemeClr val="accent1"/>
                </a:solidFill>
              </a:rPr>
              <a:t>x,y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5930116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800" b="1" dirty="0" smtClean="0">
                <a:solidFill>
                  <a:schemeClr val="accent1"/>
                </a:solidFill>
              </a:rPr>
              <a:t>|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(X)  </a:t>
            </a:r>
            <a:r>
              <a:rPr lang="en-US" sz="2800" b="1" dirty="0" err="1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 E(X,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</a:rPr>
              <a:t>) -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(X)  </a:t>
            </a:r>
            <a:r>
              <a:rPr lang="en-US" sz="2800" b="1" dirty="0" err="1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t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 </a:t>
            </a:r>
            <a:r>
              <a:rPr lang="en-US" sz="2800" b="1" dirty="0" smtClean="0">
                <a:solidFill>
                  <a:schemeClr val="accent1"/>
                </a:solidFill>
              </a:rPr>
              <a:t>U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m</a:t>
            </a:r>
            <a:r>
              <a:rPr lang="en-US" sz="2800" b="1" dirty="0" smtClean="0">
                <a:solidFill>
                  <a:schemeClr val="accent1"/>
                </a:solidFill>
              </a:rPr>
              <a:t> |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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l-GR" sz="28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44616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9" grpId="0"/>
      <p:bldP spid="13" grpId="0"/>
      <p:bldP spid="14" grpId="0"/>
      <p:bldP spid="15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Grp="1" noChangeArrowheads="1"/>
          </p:cNvSpPr>
          <p:nvPr>
            <p:ph type="title"/>
          </p:nvPr>
        </p:nvSpPr>
        <p:spPr>
          <a:xfrm>
            <a:off x="0" y="383080"/>
            <a:ext cx="9144000" cy="842489"/>
          </a:xfrm>
        </p:spPr>
        <p:txBody>
          <a:bodyPr lIns="0" tIns="0" rIns="0" bIns="0"/>
          <a:lstStyle/>
          <a:p>
            <a:pPr>
              <a:tabLst>
                <a:tab pos="0" algn="l"/>
                <a:tab pos="912973" algn="l"/>
                <a:tab pos="1827387" algn="l"/>
                <a:tab pos="2741800" algn="l"/>
                <a:tab pos="3656214" algn="l"/>
                <a:tab pos="4570627" algn="l"/>
                <a:tab pos="5485041" algn="l"/>
                <a:tab pos="6399454" algn="l"/>
                <a:tab pos="7313868" algn="l"/>
                <a:tab pos="8228281" algn="l"/>
                <a:tab pos="9142695" algn="l"/>
              </a:tabLst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first quantum-proof constructions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39552" y="2348880"/>
          <a:ext cx="8064895" cy="367241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328663"/>
                <a:gridCol w="3328663"/>
                <a:gridCol w="1407569"/>
              </a:tblGrid>
              <a:tr h="734482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Author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Technique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Seed length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</a:tr>
              <a:tr h="734482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Konig</a:t>
                      </a:r>
                      <a:r>
                        <a:rPr lang="en-US" sz="1600" b="1" dirty="0" smtClean="0"/>
                        <a:t>, Maurer, Renner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(n)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7344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Tomamichel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Schaffner</a:t>
                      </a:r>
                      <a:r>
                        <a:rPr lang="en-US" sz="1600" b="1" dirty="0" smtClean="0"/>
                        <a:t>, </a:t>
                      </a:r>
                    </a:p>
                    <a:p>
                      <a:pPr algn="ctr"/>
                      <a:r>
                        <a:rPr lang="en-US" sz="1600" b="1" dirty="0" smtClean="0"/>
                        <a:t>Smith, Renner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Almost 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(m)</a:t>
                      </a:r>
                      <a:endParaRPr lang="he-IL" sz="1600" b="1" dirty="0" smtClean="0"/>
                    </a:p>
                  </a:txBody>
                  <a:tcPr marL="82944" marR="82944" marT="41476" marB="41476"/>
                </a:tc>
              </a:tr>
              <a:tr h="734482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Fehr, </a:t>
                      </a:r>
                      <a:r>
                        <a:rPr lang="en-US" sz="1600" b="1" dirty="0" err="1" smtClean="0"/>
                        <a:t>Schaffner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Z</a:t>
                      </a:r>
                      <a:r>
                        <a:rPr lang="en-US" sz="1600" b="1" baseline="-25000" dirty="0" smtClean="0"/>
                        <a:t>2</a:t>
                      </a:r>
                      <a:r>
                        <a:rPr lang="en-US" sz="1600" b="1" baseline="30000" dirty="0" smtClean="0"/>
                        <a:t>n  </a:t>
                      </a:r>
                      <a:r>
                        <a:rPr lang="en-US" sz="1600" b="1" baseline="0" dirty="0" smtClean="0"/>
                        <a:t>Fourier transform</a:t>
                      </a:r>
                      <a:endParaRPr lang="he-IL" sz="1600" b="1" baseline="300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(n-k)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734482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Classical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Several methods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t=O(log(n)</a:t>
                      </a:r>
                      <a:r>
                        <a:rPr lang="en-US" sz="1600" b="1" dirty="0" smtClean="0">
                          <a:sym typeface="Mathematica1"/>
                        </a:rPr>
                        <a:t>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18469" name="TextBox 7"/>
          <p:cNvSpPr txBox="1">
            <a:spLocks noChangeArrowheads="1"/>
          </p:cNvSpPr>
          <p:nvPr/>
        </p:nvSpPr>
        <p:spPr bwMode="auto">
          <a:xfrm>
            <a:off x="619200" y="1549603"/>
            <a:ext cx="7322400" cy="59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rtl="0">
              <a:defRPr/>
            </a:pP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E :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 pitchFamily="2" charset="2"/>
              </a:rPr>
              <a:t>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 pitchFamily="2" charset="2"/>
              </a:rPr>
              <a:t>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endParaRPr lang="he-IL" sz="3200" b="1" baseline="30000" dirty="0" smtClean="0">
              <a:solidFill>
                <a:schemeClr val="accent1"/>
              </a:solidFill>
              <a:sym typeface="Euclid Symbo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5832-5EA8-4FC7-9E33-E21FFA7919F2}" type="slidenum">
              <a:rPr lang="he-IL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Tm="6425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08720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Quantum world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2564904"/>
            <a:ext cx="8892480" cy="2952328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First definition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One output-bit, strong quantum-proof extractor.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Trevisan’s extractor is quantum-proof.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Are all extractors quantum-proof?</a:t>
            </a:r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Smooth min-entropy.</a:t>
            </a:r>
          </a:p>
          <a:p>
            <a:pPr marL="514350" indent="-514350" algn="l"/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622470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Possible approaches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1" y="1628800"/>
            <a:ext cx="842493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Quantum-proof one-output bit extractors can be obtained from binary ECC with good </a:t>
            </a:r>
            <a:r>
              <a:rPr lang="en-US" sz="3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lang="en-US" sz="3200" dirty="0" smtClean="0">
                <a:solidFill>
                  <a:srgbClr val="FF0000"/>
                </a:solidFill>
              </a:rPr>
              <a:t> list decoding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Or derived from the lower bound on quantum random access codes,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sz="3200" dirty="0" smtClean="0">
                <a:solidFill>
                  <a:schemeClr val="tx1"/>
                </a:solidFill>
              </a:rPr>
              <a:t>But…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1471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764704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one output-bit extractor is quantum proof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2564904"/>
            <a:ext cx="8892480" cy="2808312"/>
          </a:xfrm>
        </p:spPr>
        <p:txBody>
          <a:bodyPr/>
          <a:lstStyle/>
          <a:p>
            <a:pPr marL="514350" indent="-514350" algn="l"/>
            <a:r>
              <a:rPr lang="en-US" b="1" u="sng" dirty="0" smtClean="0">
                <a:solidFill>
                  <a:srgbClr val="FF0000"/>
                </a:solidFill>
              </a:rPr>
              <a:t>Theorem:</a:t>
            </a:r>
            <a:r>
              <a:rPr lang="en-US" dirty="0" smtClean="0"/>
              <a:t> [</a:t>
            </a:r>
            <a:r>
              <a:rPr lang="en-US" dirty="0" err="1" smtClean="0"/>
              <a:t>Konig,Terhal</a:t>
            </a:r>
            <a:r>
              <a:rPr lang="en-US" dirty="0" smtClean="0"/>
              <a:t> ’08]</a:t>
            </a:r>
          </a:p>
          <a:p>
            <a:pPr marL="514350" indent="-514350" algn="l"/>
            <a:r>
              <a:rPr lang="en-US" dirty="0" smtClean="0"/>
              <a:t>	If </a:t>
            </a:r>
            <a:r>
              <a:rPr lang="en-US" b="1" dirty="0" smtClean="0">
                <a:solidFill>
                  <a:schemeClr val="accent1"/>
                </a:solidFill>
              </a:rPr>
              <a:t>E: {0,1}</a:t>
            </a:r>
            <a:r>
              <a:rPr lang="en-US" b="1" baseline="30000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 x {0,1}</a:t>
            </a:r>
            <a:r>
              <a:rPr lang="en-US" b="1" baseline="30000" dirty="0" smtClean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  <a:sym typeface="Euclid Symbol"/>
              </a:rPr>
              <a:t>	is a strong one output-bit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(k,</a:t>
            </a:r>
            <a:r>
              <a:rPr lang="el-GR" b="1" baseline="-25000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l-GR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b="1" dirty="0" smtClean="0">
                <a:solidFill>
                  <a:schemeClr val="accent1"/>
                </a:solidFill>
                <a:sym typeface="Euclid Math One"/>
              </a:rPr>
              <a:t>) 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extractor,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  <a:sym typeface="Euclid Symbol"/>
              </a:rPr>
              <a:t>	then 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is a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sym typeface="Euclid Symbol"/>
              </a:rPr>
              <a:t>k+log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(1/</a:t>
            </a:r>
            <a:r>
              <a:rPr lang="el-GR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),</a:t>
            </a:r>
            <a:r>
              <a:rPr lang="el-GR" b="1" baseline="-25000" dirty="0" smtClean="0">
                <a:solidFill>
                  <a:schemeClr val="accent1"/>
                </a:solidFill>
                <a:sym typeface="Euclid Math One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sym typeface="Euclid Math One"/>
              </a:rPr>
              <a:t>O(√</a:t>
            </a:r>
            <a:r>
              <a:rPr lang="el-GR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b="1" dirty="0" smtClean="0">
                <a:solidFill>
                  <a:schemeClr val="accent1"/>
                </a:solidFill>
                <a:sym typeface="Euclid Math One"/>
              </a:rPr>
              <a:t>)) </a:t>
            </a:r>
          </a:p>
          <a:p>
            <a:pPr marL="514350" indent="-514350" algn="l"/>
            <a:r>
              <a:rPr lang="en-US" b="1" dirty="0" smtClean="0">
                <a:solidFill>
                  <a:schemeClr val="accent1"/>
                </a:solidFill>
                <a:sym typeface="Euclid Math One"/>
              </a:rPr>
              <a:t>	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quantum-proof extractor.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404664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Possible adversaries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324307"/>
            <a:ext cx="8496944" cy="53450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Given </a:t>
            </a:r>
            <a:r>
              <a:rPr lang="en-US" sz="3200" b="1" dirty="0" smtClean="0">
                <a:solidFill>
                  <a:schemeClr val="accent1"/>
                </a:solidFill>
              </a:rPr>
              <a:t>y</a:t>
            </a:r>
            <a:r>
              <a:rPr lang="en-US" sz="3200" b="1" dirty="0" smtClean="0">
                <a:solidFill>
                  <a:schemeClr val="tx1"/>
                </a:solidFill>
              </a:rPr>
              <a:t>, </a:t>
            </a:r>
            <a:r>
              <a:rPr lang="en-US" sz="3200" dirty="0" smtClean="0">
                <a:solidFill>
                  <a:schemeClr val="tx1"/>
                </a:solidFill>
              </a:rPr>
              <a:t>define 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(y)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b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=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E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x: E(</a:t>
            </a:r>
            <a:r>
              <a:rPr lang="en-US" sz="3200" b="1" baseline="-25000" dirty="0" err="1" smtClean="0">
                <a:solidFill>
                  <a:schemeClr val="accent1"/>
                </a:solidFill>
                <a:sym typeface="Euclid Symbol"/>
              </a:rPr>
              <a:t>x,y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)=b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x</a:t>
            </a:r>
          </a:p>
          <a:p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OPT: </a:t>
            </a:r>
            <a:r>
              <a:rPr lang="en-US" sz="3200" dirty="0" smtClean="0">
                <a:solidFill>
                  <a:schemeClr val="tx1"/>
                </a:solidFill>
              </a:rPr>
              <a:t>the optimal measurement. Project upon the eigenvectors of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(y)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0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-(y)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1</a:t>
            </a:r>
            <a:endParaRPr lang="en-US" sz="3200" dirty="0" smtClean="0">
              <a:solidFill>
                <a:schemeClr val="tx1"/>
              </a:solidFill>
              <a:sym typeface="Mathematica1"/>
            </a:endParaRPr>
          </a:p>
          <a:p>
            <a:endParaRPr lang="en-US" sz="3200" dirty="0" smtClean="0">
              <a:solidFill>
                <a:schemeClr val="tx1"/>
              </a:solidFill>
              <a:sym typeface="Mathematica1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sym typeface="Mathematica1"/>
              </a:rPr>
              <a:t>PGM: </a:t>
            </a:r>
            <a:r>
              <a:rPr lang="en-US" sz="3200" dirty="0" smtClean="0">
                <a:solidFill>
                  <a:schemeClr val="tx1"/>
                </a:solidFill>
              </a:rPr>
              <a:t>measure according to </a:t>
            </a:r>
            <a:r>
              <a:rPr lang="en-US" sz="3200" b="1" dirty="0" smtClean="0">
                <a:solidFill>
                  <a:schemeClr val="accent1"/>
                </a:solidFill>
              </a:rPr>
              <a:t>E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0</a:t>
            </a:r>
            <a:r>
              <a:rPr lang="en-US" sz="3200" b="1" dirty="0" smtClean="0">
                <a:solidFill>
                  <a:schemeClr val="accent1"/>
                </a:solidFill>
              </a:rPr>
              <a:t>,E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 where:</a:t>
            </a:r>
            <a:endParaRPr lang="en-US" sz="3200" b="1" baseline="-25000" dirty="0" smtClean="0">
              <a:solidFill>
                <a:schemeClr val="accent1"/>
              </a:solidFill>
              <a:sym typeface="Mathematica1"/>
            </a:endParaRPr>
          </a:p>
          <a:p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	T = (y)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0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+ (y)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1</a:t>
            </a:r>
            <a:endParaRPr lang="en-US" sz="3200" b="1" dirty="0" smtClean="0">
              <a:solidFill>
                <a:schemeClr val="accent1"/>
              </a:solidFill>
              <a:sym typeface="Mathematica1"/>
            </a:endParaRPr>
          </a:p>
          <a:p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	</a:t>
            </a:r>
            <a:r>
              <a:rPr lang="en-US" sz="3200" b="1" dirty="0" err="1" smtClean="0">
                <a:solidFill>
                  <a:schemeClr val="accent1"/>
                </a:solidFill>
              </a:rPr>
              <a:t>E</a:t>
            </a:r>
            <a:r>
              <a:rPr lang="en-US" sz="3200" b="1" baseline="-25000" dirty="0" err="1" smtClean="0">
                <a:solidFill>
                  <a:schemeClr val="accent1"/>
                </a:solidFill>
              </a:rPr>
              <a:t>b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(y) = T</a:t>
            </a:r>
            <a:r>
              <a:rPr lang="en-US" sz="3200" b="1" baseline="30000" dirty="0" smtClean="0">
                <a:solidFill>
                  <a:schemeClr val="accent1"/>
                </a:solidFill>
                <a:sym typeface="Mathematica1"/>
              </a:rPr>
              <a:t>-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½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(y)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b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 T</a:t>
            </a:r>
            <a:r>
              <a:rPr lang="en-US" sz="3200" b="1" baseline="30000" dirty="0" smtClean="0">
                <a:solidFill>
                  <a:schemeClr val="accent1"/>
                </a:solidFill>
                <a:sym typeface="Mathematica1"/>
              </a:rPr>
              <a:t>-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½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endParaRPr lang="en-US" sz="3200" b="1" baseline="-25000" dirty="0" smtClean="0">
              <a:solidFill>
                <a:schemeClr val="accent1"/>
              </a:solidFill>
              <a:sym typeface="Mathematica1"/>
            </a:endParaRPr>
          </a:p>
          <a:p>
            <a:endParaRPr lang="en-US" sz="3200" b="1" baseline="-25000" dirty="0" smtClean="0">
              <a:solidFill>
                <a:schemeClr val="accent1"/>
              </a:solidFill>
              <a:sym typeface="Mathematica1"/>
            </a:endParaRPr>
          </a:p>
          <a:p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If OPT has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</a:t>
            </a:r>
            <a:r>
              <a:rPr lang="en-US" sz="3200" b="1" dirty="0" smtClean="0">
                <a:sym typeface="Mathematica1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advantage predicting the output, 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Then PGM has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’=</a:t>
            </a:r>
            <a:r>
              <a:rPr lang="en-US" sz="3200" b="1" baseline="30000" dirty="0" smtClean="0">
                <a:solidFill>
                  <a:schemeClr val="accent1"/>
                </a:solidFill>
                <a:sym typeface="Mathematica1"/>
              </a:rPr>
              <a:t>2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/2</a:t>
            </a:r>
            <a:r>
              <a:rPr lang="en-US" sz="3200" b="1" dirty="0" smtClean="0">
                <a:solidFill>
                  <a:schemeClr val="tx1"/>
                </a:solidFill>
                <a:sym typeface="Mathematica1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advantage.</a:t>
            </a:r>
          </a:p>
        </p:txBody>
      </p:sp>
    </p:spTree>
  </p:cSld>
  <p:clrMapOvr>
    <a:masterClrMapping/>
  </p:clrMapOvr>
  <p:transition xmlns:p14="http://schemas.microsoft.com/office/powerpoint/2010/main" spd="slow" advTm="2356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3204" y="343689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x-none" sz="3600" b="1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xtractors</a:t>
            </a: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special hash functions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187625" y="1772816"/>
            <a:ext cx="7128791" cy="10556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lvl="0" indent="0">
              <a:lnSpc>
                <a:spcPct val="90000"/>
              </a:lnSpc>
              <a:buSzPct val="126666"/>
              <a:buNone/>
            </a:pPr>
            <a:r>
              <a:rPr lang="en-US" dirty="0" smtClean="0">
                <a:latin typeface="Comic Sans MS"/>
                <a:ea typeface="Comic Sans MS"/>
                <a:cs typeface="Comic Sans MS"/>
                <a:sym typeface="Comic Sans MS"/>
              </a:rPr>
              <a:t>That maps any weak random source </a:t>
            </a:r>
          </a:p>
          <a:p>
            <a:pPr marL="0" lvl="0" indent="0">
              <a:lnSpc>
                <a:spcPct val="90000"/>
              </a:lnSpc>
              <a:buSzPct val="126666"/>
              <a:buNone/>
            </a:pPr>
            <a:r>
              <a:rPr lang="en-US" dirty="0" smtClean="0">
                <a:latin typeface="Comic Sans MS"/>
                <a:ea typeface="Comic Sans MS"/>
                <a:cs typeface="Comic Sans MS"/>
                <a:sym typeface="Comic Sans MS"/>
              </a:rPr>
              <a:t>to a uniform one.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3995936" y="3861048"/>
            <a:ext cx="1637768" cy="2664296"/>
            <a:chOff x="3779912" y="2852936"/>
            <a:chExt cx="1637768" cy="2664296"/>
          </a:xfrm>
        </p:grpSpPr>
        <p:sp>
          <p:nvSpPr>
            <p:cNvPr id="11" name="梯形 10"/>
            <p:cNvSpPr/>
            <p:nvPr/>
          </p:nvSpPr>
          <p:spPr>
            <a:xfrm rot="5400000">
              <a:off x="3239852" y="3392996"/>
              <a:ext cx="2664296" cy="1584176"/>
            </a:xfrm>
            <a:prstGeom prst="trapezoid">
              <a:avLst>
                <a:gd name="adj" fmla="val 3943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400" dirty="0" smtClean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798326" y="3954251"/>
              <a:ext cx="16193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400" b="1" dirty="0">
                  <a:solidFill>
                    <a:schemeClr val="accent1"/>
                  </a:solidFill>
                  <a:latin typeface="Comic Sans MS" pitchFamily="66" charset="0"/>
                  <a:ea typeface="宋体"/>
                  <a:cs typeface="+mn-cs"/>
                </a:rPr>
                <a:t>Extractor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2996952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endParaRPr lang="en-US" sz="3200" b="1" baseline="30000" dirty="0">
              <a:solidFill>
                <a:schemeClr val="accent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31713" y="3932908"/>
            <a:ext cx="3176191" cy="2520426"/>
            <a:chOff x="251520" y="3203685"/>
            <a:chExt cx="3176191" cy="2160387"/>
          </a:xfrm>
        </p:grpSpPr>
        <p:sp>
          <p:nvSpPr>
            <p:cNvPr id="24" name="TextBox 23"/>
            <p:cNvSpPr txBox="1"/>
            <p:nvPr/>
          </p:nvSpPr>
          <p:spPr>
            <a:xfrm>
              <a:off x="452774" y="3203685"/>
              <a:ext cx="275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Comic Sans MS" pitchFamily="66" charset="0"/>
                </a:rPr>
                <a:t>   </a:t>
              </a:r>
              <a:r>
                <a:rPr lang="en-US" altLang="zh-CN" sz="1800" dirty="0" smtClean="0">
                  <a:latin typeface="Comic Sans MS" pitchFamily="66" charset="0"/>
                </a:rPr>
                <a:t>Weak random source: </a:t>
              </a:r>
              <a:endParaRPr lang="zh-CN" altLang="en-US" sz="1600" dirty="0">
                <a:latin typeface="Comic Sans MS" pitchFamily="66" charset="0"/>
              </a:endParaRPr>
            </a:p>
          </p:txBody>
        </p:sp>
        <p:pic>
          <p:nvPicPr>
            <p:cNvPr id="25" name="Picture 24" descr="QTRNG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3645024"/>
              <a:ext cx="3176191" cy="1719048"/>
            </a:xfrm>
            <a:prstGeom prst="rect">
              <a:avLst/>
            </a:prstGeom>
          </p:spPr>
        </p:pic>
      </p:grpSp>
      <p:cxnSp>
        <p:nvCxnSpPr>
          <p:cNvPr id="29" name="Straight Arrow Connector 28"/>
          <p:cNvCxnSpPr/>
          <p:nvPr/>
        </p:nvCxnSpPr>
        <p:spPr>
          <a:xfrm>
            <a:off x="5652120" y="5157192"/>
            <a:ext cx="288032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6001072" y="4509120"/>
            <a:ext cx="443136" cy="129540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86872" y="4751040"/>
            <a:ext cx="21336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60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E(X) </a:t>
            </a:r>
            <a:r>
              <a:rPr lang="el-GR" sz="2400" b="1" dirty="0" smtClean="0">
                <a:solidFill>
                  <a:schemeClr val="accent1"/>
                </a:solidFill>
                <a:sym typeface="Euclid Symbol"/>
              </a:rPr>
              <a:t></a:t>
            </a:r>
            <a:r>
              <a:rPr lang="el-GR" sz="2400" b="1" baseline="-25000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2400" b="1" dirty="0" smtClean="0">
                <a:solidFill>
                  <a:schemeClr val="accent1"/>
                </a:solidFill>
                <a:sym typeface="Euclid Math One"/>
              </a:rPr>
              <a:t> U</a:t>
            </a:r>
            <a:r>
              <a:rPr lang="en-US" sz="2400" b="1" baseline="-25000" dirty="0" smtClean="0">
                <a:solidFill>
                  <a:schemeClr val="accent1"/>
                </a:solidFill>
                <a:sym typeface="Euclid Math One"/>
              </a:rPr>
              <a:t>m</a:t>
            </a:r>
            <a:endParaRPr lang="en-US" sz="2400" b="1" baseline="-25000" dirty="0" smtClean="0">
              <a:solidFill>
                <a:schemeClr val="accent1"/>
              </a:solidFill>
              <a:sym typeface="Symbol" pitchFamily="18" charset="2"/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4653136"/>
            <a:ext cx="2016224" cy="1440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6000" dirty="0" smtClean="0">
              <a:solidFill>
                <a:schemeClr val="accent2"/>
              </a:solidFill>
              <a:sym typeface="Symbol" pitchFamily="18" charset="2"/>
            </a:endParaRPr>
          </a:p>
          <a:p>
            <a:r>
              <a:rPr lang="el-GR" sz="2400" b="1" dirty="0" smtClean="0">
                <a:solidFill>
                  <a:schemeClr val="accent1"/>
                </a:solidFill>
                <a:sym typeface="Euclid Symbol"/>
              </a:rPr>
              <a:t></a:t>
            </a:r>
            <a:r>
              <a:rPr lang="en-US" sz="24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X</a:t>
            </a:r>
            <a:r>
              <a:rPr lang="en-US" sz="24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  <a:sym typeface="Euclid Symbol"/>
              </a:rPr>
              <a:t>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 {0,1}</a:t>
            </a:r>
            <a:r>
              <a:rPr lang="en-US" sz="2400" b="1" baseline="30000" dirty="0" smtClean="0">
                <a:solidFill>
                  <a:schemeClr val="accent1"/>
                </a:solidFill>
                <a:cs typeface="Arial" pitchFamily="34" charset="0"/>
              </a:rPr>
              <a:t>n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with at least </a:t>
            </a:r>
            <a:r>
              <a:rPr lang="en-US" sz="2400" b="1" dirty="0" smtClean="0">
                <a:solidFill>
                  <a:schemeClr val="accent1"/>
                </a:solidFill>
                <a:cs typeface="Arial" pitchFamily="34" charset="0"/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 entropy</a:t>
            </a:r>
            <a:endParaRPr lang="en-US" sz="2400" b="1" baseline="-6000" dirty="0" smtClean="0">
              <a:solidFill>
                <a:schemeClr val="accent1"/>
              </a:solidFill>
              <a:sym typeface="Symbol" pitchFamily="18" charset="2"/>
            </a:endParaRPr>
          </a:p>
          <a:p>
            <a:pPr algn="ctr"/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endParaRPr lang="en-US" dirty="0"/>
          </a:p>
        </p:txBody>
      </p:sp>
      <p:sp>
        <p:nvSpPr>
          <p:cNvPr id="41" name="Oval 21"/>
          <p:cNvSpPr>
            <a:spLocks noChangeArrowheads="1"/>
          </p:cNvSpPr>
          <p:nvPr/>
        </p:nvSpPr>
        <p:spPr bwMode="auto">
          <a:xfrm>
            <a:off x="2699792" y="3717032"/>
            <a:ext cx="957808" cy="273630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2"/>
          <p:cNvSpPr>
            <a:spLocks noChangeArrowheads="1"/>
          </p:cNvSpPr>
          <p:nvPr/>
        </p:nvSpPr>
        <p:spPr bwMode="auto">
          <a:xfrm>
            <a:off x="2699792" y="4560912"/>
            <a:ext cx="739552" cy="1532384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22"/>
          <p:cNvSpPr>
            <a:spLocks noChangeArrowheads="1"/>
          </p:cNvSpPr>
          <p:nvPr/>
        </p:nvSpPr>
        <p:spPr bwMode="auto">
          <a:xfrm>
            <a:off x="2843808" y="4848944"/>
            <a:ext cx="739552" cy="1532384"/>
          </a:xfrm>
          <a:prstGeom prst="ellipse">
            <a:avLst/>
          </a:pr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2843808" y="3861048"/>
            <a:ext cx="739552" cy="1532384"/>
          </a:xfrm>
          <a:prstGeom prst="ellipse">
            <a:avLst/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622470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nice property of PGM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894180"/>
            <a:ext cx="799288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The measurement </a:t>
            </a:r>
            <a:r>
              <a:rPr lang="en-US" sz="3200" b="1" dirty="0" smtClean="0">
                <a:solidFill>
                  <a:schemeClr val="accent1"/>
                </a:solidFill>
              </a:rPr>
              <a:t>{E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0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(y) , </a:t>
            </a:r>
            <a:r>
              <a:rPr lang="en-US" sz="3200" b="1" dirty="0" smtClean="0">
                <a:solidFill>
                  <a:schemeClr val="accent1"/>
                </a:solidFill>
              </a:rPr>
              <a:t>E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1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(y)}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can be simultaneously refined to one measurement: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b="1" dirty="0" smtClean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tx1"/>
                </a:solidFill>
              </a:rPr>
              <a:t> 	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T =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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x</a:t>
            </a:r>
          </a:p>
          <a:p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	</a:t>
            </a:r>
            <a:r>
              <a:rPr lang="en-US" sz="3200" b="1" dirty="0" smtClean="0">
                <a:solidFill>
                  <a:schemeClr val="accent1"/>
                </a:solidFill>
              </a:rPr>
              <a:t>E</a:t>
            </a:r>
            <a:r>
              <a:rPr lang="en-US" sz="3200" b="1" baseline="-25000" dirty="0" smtClean="0">
                <a:solidFill>
                  <a:schemeClr val="accent1"/>
                </a:solidFill>
              </a:rPr>
              <a:t>x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= T</a:t>
            </a:r>
            <a:r>
              <a:rPr lang="en-US" sz="3200" b="1" baseline="30000" dirty="0" smtClean="0">
                <a:solidFill>
                  <a:schemeClr val="accent1"/>
                </a:solidFill>
                <a:sym typeface="Mathematica1"/>
              </a:rPr>
              <a:t>-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½ 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</a:t>
            </a:r>
            <a:r>
              <a:rPr lang="en-US" sz="3200" b="1" baseline="-25000" dirty="0" smtClean="0">
                <a:solidFill>
                  <a:schemeClr val="accent1"/>
                </a:solidFill>
                <a:sym typeface="Mathematica1"/>
              </a:rPr>
              <a:t>x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T</a:t>
            </a:r>
            <a:r>
              <a:rPr lang="en-US" sz="3200" b="1" baseline="30000" dirty="0" smtClean="0">
                <a:solidFill>
                  <a:schemeClr val="accent1"/>
                </a:solidFill>
                <a:sym typeface="Mathematica1"/>
              </a:rPr>
              <a:t>-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½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581109"/>
            <a:ext cx="7765267" cy="8002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This measurement does not depend on</a:t>
            </a:r>
            <a:r>
              <a:rPr lang="en-US" sz="3200" b="1" dirty="0" smtClean="0">
                <a:solidFill>
                  <a:schemeClr val="accent1"/>
                </a:solidFill>
                <a:sym typeface="Mathematica1"/>
              </a:rPr>
              <a:t> y</a:t>
            </a:r>
            <a:r>
              <a:rPr lang="en-US" sz="3200" dirty="0" smtClean="0">
                <a:solidFill>
                  <a:schemeClr val="tx1"/>
                </a:solidFill>
                <a:sym typeface="Mathematica1"/>
              </a:rPr>
              <a:t>!</a:t>
            </a:r>
          </a:p>
          <a:p>
            <a:endParaRPr lang="he-IL" dirty="0"/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200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11560" y="550462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Completing the argument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052" y="1753652"/>
            <a:ext cx="465704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Input:  </a:t>
            </a:r>
            <a:r>
              <a:rPr lang="en-US" sz="2800" b="1" dirty="0" smtClean="0">
                <a:solidFill>
                  <a:schemeClr val="accent1"/>
                </a:solidFill>
              </a:rPr>
              <a:t>(X,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 )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,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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(X,</a:t>
            </a:r>
            <a:r>
              <a:rPr lang="en-US" sz="2800" b="1" dirty="0" smtClean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 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  k </a:t>
            </a:r>
            <a:endParaRPr lang="he-IL" sz="2800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350583"/>
            <a:ext cx="7797326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A pretty good adversary:</a:t>
            </a:r>
          </a:p>
          <a:p>
            <a:r>
              <a:rPr lang="en-US" sz="2800" dirty="0" smtClean="0"/>
              <a:t>   Apply the measurement </a:t>
            </a:r>
            <a:r>
              <a:rPr lang="en-US" sz="2800" b="1" dirty="0" smtClean="0">
                <a:solidFill>
                  <a:schemeClr val="accent1"/>
                </a:solidFill>
              </a:rPr>
              <a:t>{E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x</a:t>
            </a:r>
            <a:r>
              <a:rPr lang="en-US" sz="2800" b="1" dirty="0" smtClean="0">
                <a:solidFill>
                  <a:schemeClr val="accent1"/>
                </a:solidFill>
              </a:rPr>
              <a:t>} </a:t>
            </a:r>
            <a:r>
              <a:rPr lang="en-US" sz="2800" dirty="0" smtClean="0"/>
              <a:t>on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 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and get x.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/>
              <a:t>   When </a:t>
            </a:r>
            <a:r>
              <a:rPr lang="en-US" sz="2800" b="1" dirty="0" smtClean="0">
                <a:solidFill>
                  <a:schemeClr val="accent1"/>
                </a:solidFill>
              </a:rPr>
              <a:t>y</a:t>
            </a:r>
            <a:r>
              <a:rPr lang="en-US" sz="2800" dirty="0" smtClean="0"/>
              <a:t> is chosen, output </a:t>
            </a:r>
            <a:r>
              <a:rPr lang="en-US" sz="2800" b="1" dirty="0" smtClean="0">
                <a:solidFill>
                  <a:schemeClr val="accent1"/>
                </a:solidFill>
              </a:rPr>
              <a:t>E(</a:t>
            </a:r>
            <a:r>
              <a:rPr lang="en-US" sz="2800" b="1" dirty="0" err="1" smtClean="0">
                <a:solidFill>
                  <a:schemeClr val="accent1"/>
                </a:solidFill>
              </a:rPr>
              <a:t>x,y</a:t>
            </a:r>
            <a:r>
              <a:rPr lang="en-US" sz="2800" b="1" dirty="0" smtClean="0">
                <a:solidFill>
                  <a:schemeClr val="accent1"/>
                </a:solidFill>
              </a:rPr>
              <a:t>)</a:t>
            </a:r>
            <a:endParaRPr lang="en-US" sz="2800" dirty="0" smtClean="0"/>
          </a:p>
        </p:txBody>
      </p:sp>
      <p:sp>
        <p:nvSpPr>
          <p:cNvPr id="12" name="Rounded Rectangular Callout 11"/>
          <p:cNvSpPr/>
          <p:nvPr/>
        </p:nvSpPr>
        <p:spPr>
          <a:xfrm>
            <a:off x="467544" y="3212976"/>
            <a:ext cx="2808312" cy="792088"/>
          </a:xfrm>
          <a:prstGeom prst="wedgeRoundRectCallout">
            <a:avLst>
              <a:gd name="adj1" fmla="val 94292"/>
              <a:gd name="adj2" fmla="val 160737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inducing a classical source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300192" y="2276872"/>
            <a:ext cx="2808312" cy="2088232"/>
          </a:xfrm>
          <a:prstGeom prst="wedgeRoundRectCallout">
            <a:avLst>
              <a:gd name="adj1" fmla="val -50681"/>
              <a:gd name="adj2" fmla="val 19856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Hence the extractor is  </a:t>
            </a:r>
            <a:r>
              <a:rPr lang="en-US" sz="2400" b="1" dirty="0" smtClean="0">
                <a:solidFill>
                  <a:schemeClr val="accent1"/>
                </a:solidFill>
                <a:sym typeface="Euclid Math One"/>
              </a:rPr>
              <a:t>O(√</a:t>
            </a:r>
            <a:r>
              <a:rPr lang="el-GR" sz="24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2400" b="1" dirty="0" smtClean="0">
                <a:solidFill>
                  <a:schemeClr val="accent1"/>
                </a:solidFill>
                <a:sym typeface="Euclid Math One"/>
              </a:rPr>
              <a:t>)</a:t>
            </a:r>
            <a:r>
              <a:rPr lang="en-US" sz="2400" dirty="0" smtClean="0">
                <a:solidFill>
                  <a:schemeClr val="tx1"/>
                </a:solidFill>
                <a:sym typeface="Euclid Symbol"/>
              </a:rPr>
              <a:t> good against the optimal quantum adversary!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19872" y="2276872"/>
            <a:ext cx="2808312" cy="1440160"/>
          </a:xfrm>
          <a:prstGeom prst="wedgeRoundRectCallout">
            <a:avLst>
              <a:gd name="adj1" fmla="val 28395"/>
              <a:gd name="adj2" fmla="val 158632"/>
              <a:gd name="adj3" fmla="val 1666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extractor is  </a:t>
            </a:r>
            <a:r>
              <a:rPr lang="en-US" sz="2400" b="1" dirty="0" smtClean="0">
                <a:solidFill>
                  <a:schemeClr val="accent1"/>
                </a:solidFill>
                <a:sym typeface="Euclid Symbol"/>
              </a:rPr>
              <a:t></a:t>
            </a:r>
            <a:r>
              <a:rPr lang="en-US" sz="2400" dirty="0" smtClean="0">
                <a:solidFill>
                  <a:schemeClr val="tx1"/>
                </a:solidFill>
                <a:sym typeface="Euclid Symbol"/>
              </a:rPr>
              <a:t> good against the classical pretty good adversary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2636912"/>
            <a:ext cx="7173759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/>
              <a:t>The optimal adversary:</a:t>
            </a:r>
          </a:p>
          <a:p>
            <a:r>
              <a:rPr lang="en-US" sz="2800" dirty="0" smtClean="0"/>
              <a:t>   wait to see </a:t>
            </a:r>
            <a:r>
              <a:rPr lang="en-US" sz="2800" b="1" dirty="0" smtClean="0">
                <a:solidFill>
                  <a:schemeClr val="accent1"/>
                </a:solidFill>
              </a:rPr>
              <a:t>y</a:t>
            </a:r>
          </a:p>
          <a:p>
            <a:r>
              <a:rPr lang="en-US" sz="2800" dirty="0" smtClean="0"/>
              <a:t>   then measure according to 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(y)</a:t>
            </a:r>
            <a:r>
              <a:rPr lang="en-US" sz="2800" b="1" baseline="-25000" dirty="0" smtClean="0">
                <a:solidFill>
                  <a:schemeClr val="accent1"/>
                </a:solidFill>
                <a:sym typeface="Mathematica1"/>
              </a:rPr>
              <a:t>0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 - (y)</a:t>
            </a:r>
            <a:r>
              <a:rPr lang="en-US" sz="2800" b="1" baseline="-25000" dirty="0" smtClean="0">
                <a:solidFill>
                  <a:schemeClr val="accent1"/>
                </a:solidFill>
                <a:sym typeface="Mathematica1"/>
              </a:rPr>
              <a:t>1  </a:t>
            </a:r>
            <a:endParaRPr lang="he-IL" sz="28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48672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 animBg="1"/>
      <p:bldP spid="13" grpId="0" animBg="1"/>
      <p:bldP spid="14" grpId="0" animBg="1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Grp="1" noChangeArrowheads="1"/>
          </p:cNvSpPr>
          <p:nvPr>
            <p:ph type="title"/>
          </p:nvPr>
        </p:nvSpPr>
        <p:spPr>
          <a:xfrm>
            <a:off x="0" y="383080"/>
            <a:ext cx="9144000" cy="842489"/>
          </a:xfrm>
        </p:spPr>
        <p:txBody>
          <a:bodyPr lIns="0" tIns="0" rIns="0" bIns="0"/>
          <a:lstStyle/>
          <a:p>
            <a:pPr>
              <a:tabLst>
                <a:tab pos="0" algn="l"/>
                <a:tab pos="912973" algn="l"/>
                <a:tab pos="1827387" algn="l"/>
                <a:tab pos="2741800" algn="l"/>
                <a:tab pos="3656214" algn="l"/>
                <a:tab pos="4570627" algn="l"/>
                <a:tab pos="5485041" algn="l"/>
                <a:tab pos="6399454" algn="l"/>
                <a:tab pos="7313868" algn="l"/>
                <a:tab pos="8228281" algn="l"/>
                <a:tab pos="9142695" algn="l"/>
              </a:tabLst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Quantum-proof constructions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55575" y="2348880"/>
          <a:ext cx="8064897" cy="340865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540421"/>
                <a:gridCol w="4116906"/>
                <a:gridCol w="1407570"/>
              </a:tblGrid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Author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Technique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Seed length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Konig</a:t>
                      </a:r>
                      <a:r>
                        <a:rPr lang="en-US" sz="1600" b="1" dirty="0" smtClean="0"/>
                        <a:t>, Maurer, Renner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(n)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Tomamichel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Schaffner</a:t>
                      </a:r>
                      <a:r>
                        <a:rPr lang="en-US" sz="1600" b="1" dirty="0" smtClean="0"/>
                        <a:t>, </a:t>
                      </a:r>
                    </a:p>
                    <a:p>
                      <a:pPr algn="ctr"/>
                      <a:r>
                        <a:rPr lang="en-US" sz="1600" b="1" dirty="0" smtClean="0"/>
                        <a:t>Smith, Renner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Almost 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(m)</a:t>
                      </a:r>
                      <a:endParaRPr lang="he-IL" sz="1600" b="1" dirty="0" smtClean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Fehr, </a:t>
                      </a:r>
                      <a:r>
                        <a:rPr lang="en-US" sz="1600" b="1" dirty="0" err="1" smtClean="0"/>
                        <a:t>Schaffner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Z</a:t>
                      </a:r>
                      <a:r>
                        <a:rPr lang="en-US" sz="1600" b="1" baseline="-25000" dirty="0" smtClean="0"/>
                        <a:t>2</a:t>
                      </a:r>
                      <a:r>
                        <a:rPr lang="en-US" sz="1600" b="1" baseline="30000" dirty="0" smtClean="0"/>
                        <a:t>n  </a:t>
                      </a:r>
                      <a:r>
                        <a:rPr lang="en-US" sz="1600" b="1" baseline="0" dirty="0" smtClean="0"/>
                        <a:t>Fourier transform</a:t>
                      </a:r>
                      <a:endParaRPr lang="he-IL" sz="1600" b="1" baseline="300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(b)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Konig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Terhal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Any one-output</a:t>
                      </a:r>
                      <a:r>
                        <a:rPr lang="en-US" sz="1600" b="1" baseline="0" dirty="0" smtClean="0"/>
                        <a:t> extractor is good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t=O(log(n)</a:t>
                      </a:r>
                      <a:r>
                        <a:rPr lang="en-US" sz="1600" b="1" dirty="0" smtClean="0">
                          <a:sym typeface="Mathematica1"/>
                        </a:rPr>
                        <a:t>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Classical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Several methods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t=O(log(n)</a:t>
                      </a:r>
                      <a:r>
                        <a:rPr lang="en-US" sz="1600" b="1" dirty="0" smtClean="0">
                          <a:sym typeface="Mathematica1"/>
                        </a:rPr>
                        <a:t>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18469" name="TextBox 7"/>
          <p:cNvSpPr txBox="1">
            <a:spLocks noChangeArrowheads="1"/>
          </p:cNvSpPr>
          <p:nvPr/>
        </p:nvSpPr>
        <p:spPr bwMode="auto">
          <a:xfrm>
            <a:off x="619200" y="1549603"/>
            <a:ext cx="7322400" cy="59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rtl="0">
              <a:defRPr/>
            </a:pP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E :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 pitchFamily="2" charset="2"/>
              </a:rPr>
              <a:t>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 pitchFamily="2" charset="2"/>
              </a:rPr>
              <a:t>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endParaRPr lang="he-IL" sz="3200" b="1" baseline="30000" dirty="0" smtClean="0">
              <a:solidFill>
                <a:schemeClr val="accent1"/>
              </a:solidFill>
              <a:sym typeface="Euclid Symbo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5832-5EA8-4FC7-9E33-E21FFA7919F2}" type="slidenum">
              <a:rPr lang="he-IL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Tm="602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08720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Quantum world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8352928" cy="2808312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First definition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One output-bit, strong quantum-proof extractor.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FF0000"/>
                </a:solidFill>
              </a:rPr>
              <a:t>Trevisan’s</a:t>
            </a:r>
            <a:r>
              <a:rPr lang="en-US" sz="2800" b="1" dirty="0" smtClean="0">
                <a:solidFill>
                  <a:srgbClr val="FF0000"/>
                </a:solidFill>
              </a:rPr>
              <a:t> extractor is quantum-proof.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Are all extractors quantum-proof?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Smooth min-entropy.</a:t>
            </a:r>
          </a:p>
        </p:txBody>
      </p:sp>
    </p:spTree>
  </p:cSld>
  <p:clrMapOvr>
    <a:masterClrMapping/>
  </p:clrMapOvr>
  <p:transition xmlns:p14="http://schemas.microsoft.com/office/powerpoint/2010/main" spd="slow" advTm="7800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127665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err="1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Trevisan’s</a:t>
            </a: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extractor is quantum-proof [T’08,DV’10,DVPR’12] 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052117"/>
            <a:ext cx="8537914" cy="138499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If an adversary can distinguish </a:t>
            </a:r>
            <a:r>
              <a:rPr lang="en-US" sz="2800" b="1" dirty="0" smtClean="0">
                <a:solidFill>
                  <a:schemeClr val="accent1"/>
                </a:solidFill>
              </a:rPr>
              <a:t>E(X,U)</a:t>
            </a:r>
            <a:r>
              <a:rPr lang="en-US" sz="2800" dirty="0" smtClean="0">
                <a:solidFill>
                  <a:schemeClr val="tx1"/>
                </a:solidFill>
              </a:rPr>
              <a:t> from uniform,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then one can reconstruct many </a:t>
            </a:r>
            <a:r>
              <a:rPr lang="en-US" sz="2800" b="1" dirty="0" smtClean="0">
                <a:solidFill>
                  <a:schemeClr val="accent1"/>
                </a:solidFill>
              </a:rPr>
              <a:t>x </a:t>
            </a:r>
            <a:r>
              <a:rPr lang="en-US" sz="2800" dirty="0" smtClean="0">
                <a:solidFill>
                  <a:schemeClr val="tx1"/>
                </a:solidFill>
              </a:rPr>
              <a:t>with a short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advice </a:t>
            </a:r>
            <a:r>
              <a:rPr lang="en-US" sz="2800" b="1" dirty="0" smtClean="0">
                <a:solidFill>
                  <a:schemeClr val="accent1"/>
                </a:solidFill>
              </a:rPr>
              <a:t>adv(x)</a:t>
            </a:r>
            <a:r>
              <a:rPr lang="en-US" sz="2800" dirty="0" smtClean="0">
                <a:solidFill>
                  <a:schemeClr val="tx1"/>
                </a:solidFill>
              </a:rPr>
              <a:t>. Hence, </a:t>
            </a:r>
            <a:r>
              <a:rPr lang="en-US" sz="2800" b="1" dirty="0" smtClean="0">
                <a:solidFill>
                  <a:schemeClr val="accent1"/>
                </a:solidFill>
              </a:rPr>
              <a:t>X </a:t>
            </a:r>
            <a:r>
              <a:rPr lang="en-US" sz="2800" dirty="0" smtClean="0">
                <a:solidFill>
                  <a:schemeClr val="tx1"/>
                </a:solidFill>
              </a:rPr>
              <a:t>is small.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5211197"/>
            <a:ext cx="6655989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contra-positive: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If </a:t>
            </a:r>
            <a:r>
              <a:rPr lang="en-US" sz="2800" b="1" dirty="0" smtClean="0">
                <a:solidFill>
                  <a:schemeClr val="accent1"/>
                </a:solidFill>
              </a:rPr>
              <a:t>|X| </a:t>
            </a:r>
            <a:r>
              <a:rPr lang="en-US" sz="2800" dirty="0" smtClean="0">
                <a:solidFill>
                  <a:schemeClr val="tx1"/>
                </a:solidFill>
              </a:rPr>
              <a:t>is large,  </a:t>
            </a:r>
            <a:r>
              <a:rPr lang="en-US" sz="2800" b="1" dirty="0" smtClean="0">
                <a:solidFill>
                  <a:schemeClr val="accent1"/>
                </a:solidFill>
              </a:rPr>
              <a:t>E(X,U)</a:t>
            </a:r>
            <a:r>
              <a:rPr lang="en-US" sz="2800" dirty="0" smtClean="0">
                <a:solidFill>
                  <a:schemeClr val="tx1"/>
                </a:solidFill>
              </a:rPr>
              <a:t> is close to uniform.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1897668"/>
            <a:ext cx="398217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Proof by reconstruction.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271681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E is not a quantum-proof extractor.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700808"/>
            <a:ext cx="8352928" cy="648072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sym typeface="Euclid Symbol"/>
              </a:rPr>
              <a:t></a:t>
            </a:r>
            <a:r>
              <a:rPr lang="en-US" sz="2800" dirty="0" smtClean="0">
                <a:sym typeface="Euclid Symbol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There exists a distinguisher </a:t>
            </a:r>
            <a:r>
              <a:rPr lang="en-US" sz="2800" b="1" dirty="0" smtClean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7" name="Subtitle 29"/>
          <p:cNvSpPr txBox="1">
            <a:spLocks/>
          </p:cNvSpPr>
          <p:nvPr/>
        </p:nvSpPr>
        <p:spPr>
          <a:xfrm>
            <a:off x="971600" y="4509120"/>
            <a:ext cx="7128792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lvl="0">
              <a:spcBef>
                <a:spcPts val="640"/>
              </a:spcBef>
              <a:buClr>
                <a:srgbClr val="3F3F3F"/>
              </a:buClr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x,y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P((x),y,w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Euclid Math One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619672" y="3789040"/>
            <a:ext cx="5616624" cy="504056"/>
            <a:chOff x="899592" y="3140968"/>
            <a:chExt cx="5616624" cy="504056"/>
          </a:xfrm>
        </p:grpSpPr>
        <p:sp>
          <p:nvSpPr>
            <p:cNvPr id="27" name="Rectangle 26"/>
            <p:cNvSpPr/>
            <p:nvPr/>
          </p:nvSpPr>
          <p:spPr>
            <a:xfrm>
              <a:off x="899592" y="3140968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01416" y="3140968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he-IL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21696" y="3140968"/>
              <a:ext cx="9144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W</a:t>
              </a:r>
              <a:r>
                <a:rPr lang="en-US" baseline="-25000" dirty="0" smtClean="0"/>
                <a:t>k-1</a:t>
              </a:r>
              <a:endParaRPr lang="he-IL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601816" y="3140968"/>
              <a:ext cx="914400" cy="504056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k</a:t>
              </a:r>
              <a:endParaRPr lang="he-IL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Subtitle 29"/>
          <p:cNvSpPr txBox="1">
            <a:spLocks/>
          </p:cNvSpPr>
          <p:nvPr/>
        </p:nvSpPr>
        <p:spPr>
          <a:xfrm>
            <a:off x="179512" y="2492896"/>
            <a:ext cx="835292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Symbol"/>
              </a:rPr>
              <a:t>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By a standard hybrid argument, there exists a next-bit predictor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kumimoji="0" lang="el-GR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Math One"/>
              </a:rPr>
              <a:t>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Math One"/>
              </a:rPr>
              <a:t>/m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Math One"/>
              </a:rPr>
              <a:t>advantage.</a:t>
            </a:r>
          </a:p>
        </p:txBody>
      </p:sp>
      <p:sp>
        <p:nvSpPr>
          <p:cNvPr id="39" name="Subtitle 29"/>
          <p:cNvSpPr txBox="1">
            <a:spLocks/>
          </p:cNvSpPr>
          <p:nvPr/>
        </p:nvSpPr>
        <p:spPr>
          <a:xfrm>
            <a:off x="179512" y="5445224"/>
            <a:ext cx="8352928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>
              <a:spcBef>
                <a:spcPts val="640"/>
              </a:spcBef>
              <a:buClr>
                <a:srgbClr val="3F3F3F"/>
              </a:buClr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Euclid Symbol"/>
              </a:rPr>
              <a:t>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For many good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>
              <a:spcBef>
                <a:spcPts val="640"/>
              </a:spcBef>
              <a:buClr>
                <a:srgbClr val="3F3F3F"/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      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y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P((x),y,w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en-US" sz="2800" dirty="0" smtClean="0">
              <a:solidFill>
                <a:schemeClr val="tx1"/>
              </a:solidFill>
              <a:sym typeface="Euclid Math O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Euclid Math One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1905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04664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fix most of the seed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424936" cy="5256584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There is a way to fix all the bits of </a:t>
            </a:r>
            <a:r>
              <a:rPr lang="en-US" sz="2800" b="1" dirty="0" smtClean="0">
                <a:solidFill>
                  <a:schemeClr val="accent1"/>
                </a:solidFill>
              </a:rPr>
              <a:t>y</a:t>
            </a:r>
            <a:r>
              <a:rPr lang="en-US" sz="2800" dirty="0" smtClean="0">
                <a:solidFill>
                  <a:schemeClr val="tx1"/>
                </a:solidFill>
              </a:rPr>
              <a:t> that do not influence </a:t>
            </a:r>
            <a:r>
              <a:rPr lang="en-US" sz="2800" b="1" dirty="0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, and still predict </a:t>
            </a:r>
            <a:r>
              <a:rPr lang="en-US" sz="2800" b="1" dirty="0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2800" dirty="0" smtClean="0">
                <a:solidFill>
                  <a:schemeClr val="tx1"/>
                </a:solidFill>
              </a:rPr>
              <a:t> with the same advantage. </a:t>
            </a:r>
          </a:p>
          <a:p>
            <a:pPr algn="l"/>
            <a:endParaRPr lang="en-US" sz="2800" dirty="0" smtClean="0">
              <a:solidFill>
                <a:schemeClr val="tx1"/>
              </a:solidFill>
              <a:sym typeface="Euclid Math One"/>
            </a:endParaRPr>
          </a:p>
          <a:p>
            <a:pPr algn="l"/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		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2771800" y="3140968"/>
            <a:ext cx="3096344" cy="1872208"/>
            <a:chOff x="3347864" y="4221088"/>
            <a:chExt cx="3096344" cy="1872208"/>
          </a:xfrm>
        </p:grpSpPr>
        <p:grpSp>
          <p:nvGrpSpPr>
            <p:cNvPr id="3" name="Group 23"/>
            <p:cNvGrpSpPr/>
            <p:nvPr/>
          </p:nvGrpSpPr>
          <p:grpSpPr>
            <a:xfrm>
              <a:off x="3347864" y="4221088"/>
              <a:ext cx="3096344" cy="504056"/>
              <a:chOff x="1979712" y="3212976"/>
              <a:chExt cx="3096344" cy="5040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23728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27784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31840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w3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99992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wk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79712" y="3212976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27"/>
            <p:cNvGrpSpPr/>
            <p:nvPr/>
          </p:nvGrpSpPr>
          <p:grpSpPr>
            <a:xfrm>
              <a:off x="3491880" y="5589240"/>
              <a:ext cx="2664296" cy="504056"/>
              <a:chOff x="4283968" y="4293096"/>
              <a:chExt cx="2664296" cy="504056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283968" y="4293096"/>
                <a:ext cx="2664296" cy="5040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72000" y="4365104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i1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76056" y="4509120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64088" y="4293096"/>
                <a:ext cx="864096" cy="2880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ik</a:t>
                </a:r>
                <a:endParaRPr lang="en-US" dirty="0"/>
              </a:p>
            </p:txBody>
          </p:sp>
        </p:grpSp>
        <p:cxnSp>
          <p:nvCxnSpPr>
            <p:cNvPr id="20" name="Straight Connector 19"/>
            <p:cNvCxnSpPr>
              <a:stCxn id="15" idx="2"/>
            </p:cNvCxnSpPr>
            <p:nvPr/>
          </p:nvCxnSpPr>
          <p:spPr>
            <a:xfrm flipV="1">
              <a:off x="4572000" y="4725144"/>
              <a:ext cx="1368152" cy="1008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</p:cNvCxnSpPr>
            <p:nvPr/>
          </p:nvCxnSpPr>
          <p:spPr>
            <a:xfrm flipV="1">
              <a:off x="5436096" y="4653136"/>
              <a:ext cx="576064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79512" y="5652537"/>
            <a:ext cx="729077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3200" b="1" baseline="-25000" dirty="0" err="1" smtClean="0">
                <a:solidFill>
                  <a:schemeClr val="accent1"/>
                </a:solidFill>
                <a:sym typeface="Euclid Symbol"/>
              </a:rPr>
              <a:t>y|Sk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[ P(w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32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he-IL" sz="32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17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4624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compute the prefix with a short advice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84976" cy="5256584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For each </a:t>
            </a:r>
            <a:r>
              <a:rPr lang="en-US" sz="2800" dirty="0" err="1" smtClean="0">
                <a:solidFill>
                  <a:schemeClr val="accent1"/>
                </a:solidFill>
              </a:rPr>
              <a:t>i</a:t>
            </a:r>
            <a:r>
              <a:rPr lang="en-US" sz="2800" dirty="0" smtClean="0">
                <a:solidFill>
                  <a:schemeClr val="accent1"/>
                </a:solidFill>
              </a:rPr>
              <a:t>&lt;k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b="1" dirty="0" err="1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depends only on </a:t>
            </a:r>
            <a:r>
              <a:rPr lang="en-US" sz="2800" b="1" dirty="0" err="1" smtClean="0">
                <a:solidFill>
                  <a:schemeClr val="accent1"/>
                </a:solidFill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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Sk</a:t>
            </a:r>
            <a:r>
              <a:rPr lang="en-US" sz="2800" dirty="0" smtClean="0">
                <a:sym typeface="Euclid Symbol"/>
              </a:rPr>
              <a:t>, because the rest of the bits in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Si</a:t>
            </a:r>
            <a:r>
              <a:rPr lang="en-US" sz="2800" dirty="0" smtClean="0">
                <a:sym typeface="Euclid Symbol"/>
              </a:rPr>
              <a:t> are already fixed! </a:t>
            </a:r>
          </a:p>
          <a:p>
            <a:pPr algn="l"/>
            <a:endParaRPr lang="en-US" sz="2800" dirty="0" smtClean="0">
              <a:sym typeface="Euclid Symbol"/>
            </a:endParaRPr>
          </a:p>
          <a:p>
            <a:pPr algn="l"/>
            <a:endParaRPr lang="en-US" sz="2800" b="1" u="sng" dirty="0" smtClean="0">
              <a:solidFill>
                <a:srgbClr val="FF0000"/>
              </a:solidFill>
              <a:sym typeface="Euclid Symbol"/>
            </a:endParaRPr>
          </a:p>
          <a:p>
            <a:pPr algn="l"/>
            <a:r>
              <a:rPr lang="en-US" sz="2800" b="1" u="sng" dirty="0" smtClean="0">
                <a:solidFill>
                  <a:srgbClr val="FF0000"/>
                </a:solidFill>
                <a:sym typeface="Euclid Symbol"/>
              </a:rPr>
              <a:t>The advice Adv(x):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For each possible value 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of </a:t>
            </a:r>
            <a:r>
              <a:rPr lang="en-US" sz="2800" b="1" dirty="0" err="1" smtClean="0">
                <a:solidFill>
                  <a:schemeClr val="accent1"/>
                </a:solidFill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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Sk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we give the value of </a:t>
            </a:r>
          </a:p>
          <a:p>
            <a:pPr algn="l"/>
            <a:r>
              <a:rPr lang="en-US" sz="2800" b="1" dirty="0" err="1" smtClean="0">
                <a:solidFill>
                  <a:schemeClr val="accent1"/>
                </a:solidFill>
              </a:rPr>
              <a:t>w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</a:rPr>
              <a:t>(</a:t>
            </a:r>
            <a:r>
              <a:rPr lang="en-US" sz="2800" b="1" dirty="0" err="1" smtClean="0">
                <a:solidFill>
                  <a:schemeClr val="accent1"/>
                </a:solidFill>
              </a:rPr>
              <a:t>y|</a:t>
            </a:r>
            <a:r>
              <a:rPr lang="en-US" sz="2800" b="1" baseline="-25000" dirty="0" err="1" smtClean="0">
                <a:solidFill>
                  <a:schemeClr val="accent1"/>
                </a:solidFill>
              </a:rPr>
              <a:t>Si</a:t>
            </a:r>
            <a:r>
              <a:rPr lang="en-US" sz="2800" b="1" baseline="-25000" dirty="0" smtClean="0">
                <a:solidFill>
                  <a:schemeClr val="accent1"/>
                </a:solidFill>
              </a:rPr>
              <a:t>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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Sk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)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as advice.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b="1" u="sng" dirty="0" smtClean="0">
              <a:solidFill>
                <a:srgbClr val="FF0000"/>
              </a:solidFill>
              <a:sym typeface="Euclid Symbol"/>
            </a:endParaRPr>
          </a:p>
          <a:p>
            <a:pPr algn="l"/>
            <a:r>
              <a:rPr lang="en-US" sz="2800" b="1" u="sng" dirty="0" smtClean="0">
                <a:solidFill>
                  <a:srgbClr val="FF0000"/>
                </a:solidFill>
                <a:sym typeface="Euclid Symbol"/>
              </a:rPr>
              <a:t>Advice length: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m ∙ 2</a:t>
            </a:r>
            <a:r>
              <a:rPr lang="en-US" sz="2800" b="1" baseline="30000" dirty="0" smtClean="0">
                <a:solidFill>
                  <a:schemeClr val="accent1"/>
                </a:solidFill>
                <a:sym typeface="Euclid Symbol"/>
              </a:rPr>
              <a:t>a</a:t>
            </a:r>
            <a:endParaRPr lang="en-US" sz="2800" b="1" dirty="0" smtClean="0">
              <a:solidFill>
                <a:schemeClr val="accent1"/>
              </a:solidFill>
              <a:sym typeface="Euclid Symbol"/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5652120" y="3284984"/>
            <a:ext cx="3096344" cy="1872208"/>
            <a:chOff x="3347864" y="4221088"/>
            <a:chExt cx="3096344" cy="1872208"/>
          </a:xfrm>
        </p:grpSpPr>
        <p:grpSp>
          <p:nvGrpSpPr>
            <p:cNvPr id="3" name="Group 23"/>
            <p:cNvGrpSpPr/>
            <p:nvPr/>
          </p:nvGrpSpPr>
          <p:grpSpPr>
            <a:xfrm>
              <a:off x="3347864" y="4221088"/>
              <a:ext cx="3096344" cy="504056"/>
              <a:chOff x="1979712" y="3212976"/>
              <a:chExt cx="3096344" cy="5040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123728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627784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w2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31840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w3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99992" y="3284984"/>
                <a:ext cx="432048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wk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79712" y="3212976"/>
                <a:ext cx="3096344" cy="504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27"/>
            <p:cNvGrpSpPr/>
            <p:nvPr/>
          </p:nvGrpSpPr>
          <p:grpSpPr>
            <a:xfrm>
              <a:off x="3491880" y="5589240"/>
              <a:ext cx="2664296" cy="504056"/>
              <a:chOff x="4283968" y="4293096"/>
              <a:chExt cx="2664296" cy="504056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283968" y="4293096"/>
                <a:ext cx="2664296" cy="50405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572000" y="4365104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i1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76056" y="4509120"/>
                <a:ext cx="864096" cy="28803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i2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64088" y="4293096"/>
                <a:ext cx="864096" cy="288032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ik</a:t>
                </a:r>
                <a:endParaRPr lang="en-US" dirty="0"/>
              </a:p>
            </p:txBody>
          </p:sp>
        </p:grpSp>
        <p:cxnSp>
          <p:nvCxnSpPr>
            <p:cNvPr id="20" name="Straight Connector 19"/>
            <p:cNvCxnSpPr>
              <a:stCxn id="15" idx="2"/>
            </p:cNvCxnSpPr>
            <p:nvPr/>
          </p:nvCxnSpPr>
          <p:spPr>
            <a:xfrm flipV="1">
              <a:off x="4572000" y="4725144"/>
              <a:ext cx="1368152" cy="10081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6"/>
            </p:cNvCxnSpPr>
            <p:nvPr/>
          </p:nvCxnSpPr>
          <p:spPr>
            <a:xfrm flipV="1">
              <a:off x="5436096" y="4653136"/>
              <a:ext cx="576064" cy="10801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>
            <a:endCxn id="6" idx="2"/>
          </p:cNvCxnSpPr>
          <p:nvPr/>
        </p:nvCxnSpPr>
        <p:spPr>
          <a:xfrm flipH="1" flipV="1">
            <a:off x="6516216" y="3717032"/>
            <a:ext cx="72008" cy="1296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6" idx="2"/>
          </p:cNvCxnSpPr>
          <p:nvPr/>
        </p:nvCxnSpPr>
        <p:spPr>
          <a:xfrm flipH="1" flipV="1">
            <a:off x="6516216" y="3717032"/>
            <a:ext cx="936104" cy="1296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 advTm="16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404664"/>
            <a:ext cx="806489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reconstruct any good x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" name="Subtitle 29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424936" cy="5256584"/>
          </a:xfrm>
        </p:spPr>
        <p:txBody>
          <a:bodyPr/>
          <a:lstStyle/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520" y="1897668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y|Sk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,…,w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k-1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he-I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Pr 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y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[ P((x),Adv(x),y)= w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 ] &gt; ½+ /2m</a:t>
            </a:r>
            <a:endParaRPr lang="he-IL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3140968"/>
            <a:ext cx="8818440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chemeClr val="tx1"/>
                </a:solidFill>
              </a:rPr>
              <a:t>3. Hence, </a:t>
            </a:r>
            <a:r>
              <a:rPr lang="en-US" sz="2800" b="1" dirty="0" smtClean="0">
                <a:solidFill>
                  <a:schemeClr val="accent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 breaks the strong one output bit extractor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with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/2m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advantage! </a:t>
            </a:r>
            <a:endParaRPr lang="he-IL" sz="28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4851157"/>
            <a:ext cx="7114447" cy="9541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4. By [KT] this implies any good </a:t>
            </a:r>
            <a:r>
              <a:rPr lang="en-US" sz="2800" b="1" dirty="0" smtClean="0">
                <a:solidFill>
                  <a:schemeClr val="accent1"/>
                </a:solidFill>
              </a:rPr>
              <a:t>x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can be reconstructed from a short advice.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 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Tm="62774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Grp="1" noChangeArrowheads="1"/>
          </p:cNvSpPr>
          <p:nvPr>
            <p:ph type="title"/>
          </p:nvPr>
        </p:nvSpPr>
        <p:spPr>
          <a:xfrm>
            <a:off x="0" y="383080"/>
            <a:ext cx="9144000" cy="842489"/>
          </a:xfrm>
        </p:spPr>
        <p:txBody>
          <a:bodyPr lIns="0" tIns="0" rIns="0" bIns="0"/>
          <a:lstStyle/>
          <a:p>
            <a:pPr>
              <a:tabLst>
                <a:tab pos="0" algn="l"/>
                <a:tab pos="912973" algn="l"/>
                <a:tab pos="1827387" algn="l"/>
                <a:tab pos="2741800" algn="l"/>
                <a:tab pos="3656214" algn="l"/>
                <a:tab pos="4570627" algn="l"/>
                <a:tab pos="5485041" algn="l"/>
                <a:tab pos="6399454" algn="l"/>
                <a:tab pos="7313868" algn="l"/>
                <a:tab pos="8228281" algn="l"/>
                <a:tab pos="9142695" algn="l"/>
              </a:tabLst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Quantum-proof constructions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51519" y="2348880"/>
          <a:ext cx="8712969" cy="340865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047032"/>
                <a:gridCol w="4145259"/>
                <a:gridCol w="1520678"/>
              </a:tblGrid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Author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Technique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Seed length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Konig</a:t>
                      </a:r>
                      <a:r>
                        <a:rPr lang="en-US" sz="1600" b="1" dirty="0" smtClean="0"/>
                        <a:t>, Maurer, Renner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(n)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Tomamichel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Schaffner</a:t>
                      </a:r>
                      <a:r>
                        <a:rPr lang="en-US" sz="1600" b="1" dirty="0" smtClean="0"/>
                        <a:t>, </a:t>
                      </a:r>
                    </a:p>
                    <a:p>
                      <a:pPr algn="ctr"/>
                      <a:r>
                        <a:rPr lang="en-US" sz="1600" b="1" dirty="0" smtClean="0"/>
                        <a:t>Smith, Renner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Almost 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(m)</a:t>
                      </a:r>
                      <a:endParaRPr lang="he-IL" sz="1600" b="1" dirty="0" smtClean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Fehr, </a:t>
                      </a:r>
                      <a:r>
                        <a:rPr lang="en-US" sz="1600" b="1" dirty="0" err="1" smtClean="0"/>
                        <a:t>Schaffner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Z</a:t>
                      </a:r>
                      <a:r>
                        <a:rPr lang="en-US" sz="1600" b="1" baseline="-25000" dirty="0" smtClean="0"/>
                        <a:t>2</a:t>
                      </a:r>
                      <a:r>
                        <a:rPr lang="en-US" sz="1600" b="1" baseline="30000" dirty="0" smtClean="0"/>
                        <a:t>n  </a:t>
                      </a:r>
                      <a:r>
                        <a:rPr lang="en-US" sz="1600" b="1" baseline="0" dirty="0" smtClean="0"/>
                        <a:t>Fourier transform</a:t>
                      </a:r>
                      <a:endParaRPr lang="he-IL" sz="1600" b="1" baseline="300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(b)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Konig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Terhal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Any one-output</a:t>
                      </a:r>
                      <a:r>
                        <a:rPr lang="en-US" sz="1600" b="1" baseline="0" dirty="0" smtClean="0"/>
                        <a:t> extractor is good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O(log(n))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De,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err="1" smtClean="0"/>
                        <a:t>Portmann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Vidick</a:t>
                      </a:r>
                      <a:r>
                        <a:rPr lang="en-US" sz="1600" b="1" dirty="0" smtClean="0"/>
                        <a:t>, Renner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Treivsan’s</a:t>
                      </a:r>
                      <a:r>
                        <a:rPr lang="en-US" sz="1600" b="1" dirty="0" smtClean="0"/>
                        <a:t> extractor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t=O(log(n)</a:t>
                      </a:r>
                      <a:r>
                        <a:rPr lang="en-US" sz="1600" b="1" dirty="0" smtClean="0">
                          <a:sym typeface="Mathematica1"/>
                        </a:rPr>
                        <a:t>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18469" name="TextBox 7"/>
          <p:cNvSpPr txBox="1">
            <a:spLocks noChangeArrowheads="1"/>
          </p:cNvSpPr>
          <p:nvPr/>
        </p:nvSpPr>
        <p:spPr bwMode="auto">
          <a:xfrm>
            <a:off x="619200" y="1549603"/>
            <a:ext cx="7322400" cy="59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rtl="0">
              <a:defRPr/>
            </a:pP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E :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 pitchFamily="2" charset="2"/>
              </a:rPr>
              <a:t>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t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Mathematica1" pitchFamily="2" charset="2"/>
              </a:rPr>
              <a:t>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endParaRPr lang="he-IL" sz="3200" b="1" baseline="30000" dirty="0" smtClean="0">
              <a:solidFill>
                <a:schemeClr val="accent1"/>
              </a:solidFill>
              <a:sym typeface="Euclid Symbol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5832-5EA8-4FC7-9E33-E21FFA7919F2}" type="slidenum">
              <a:rPr lang="he-IL"/>
              <a:pPr>
                <a:defRPr/>
              </a:pPr>
              <a:t>79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Tm="260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008" y="620688"/>
            <a:ext cx="8964488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lvl="0"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problem: such extractors don’t exist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772816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Fix a hash function </a:t>
            </a:r>
            <a:r>
              <a:rPr lang="en-US" sz="3200" b="1" dirty="0" smtClean="0">
                <a:solidFill>
                  <a:schemeClr val="accent1"/>
                </a:solidFill>
              </a:rPr>
              <a:t>E: {0,1}</a:t>
            </a:r>
            <a:r>
              <a:rPr lang="en-US" sz="3200" b="1" baseline="30000" dirty="0" smtClean="0">
                <a:solidFill>
                  <a:schemeClr val="accent1"/>
                </a:solidFill>
              </a:rPr>
              <a:t>n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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32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T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here must exist a point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w  {0,1}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 </a:t>
            </a:r>
          </a:p>
          <a:p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 with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2</a:t>
            </a:r>
            <a:r>
              <a:rPr lang="en-US" sz="3200" b="1" baseline="30000" dirty="0" smtClean="0">
                <a:solidFill>
                  <a:schemeClr val="accent1"/>
                </a:solidFill>
                <a:sym typeface="Euclid Symbol"/>
              </a:rPr>
              <a:t>n-m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pre-images.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sym typeface="Euclid Symbol"/>
              </a:rPr>
              <a:t>E</a:t>
            </a:r>
            <a:r>
              <a:rPr lang="en-US" sz="3200" dirty="0" smtClean="0">
                <a:solidFill>
                  <a:schemeClr val="tx1"/>
                </a:solidFill>
                <a:sym typeface="Euclid Symbol"/>
              </a:rPr>
              <a:t> fails on the set of pre-images.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Flowchart: Manual Operation 19"/>
          <p:cNvSpPr/>
          <p:nvPr/>
        </p:nvSpPr>
        <p:spPr>
          <a:xfrm rot="16200000">
            <a:off x="3817058" y="4906303"/>
            <a:ext cx="2157961" cy="936105"/>
          </a:xfrm>
          <a:prstGeom prst="flowChartManualOpera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999557" y="4295375"/>
            <a:ext cx="1140395" cy="214809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993" y="5251119"/>
            <a:ext cx="92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Extractor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724128" y="4871439"/>
            <a:ext cx="363599" cy="1008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902142" y="5360416"/>
            <a:ext cx="110018" cy="870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6012160" y="5159471"/>
            <a:ext cx="251313" cy="25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accent1"/>
                </a:solidFill>
              </a:rPr>
              <a:t>w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3203848" y="4625341"/>
            <a:ext cx="843146" cy="111019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99592" y="4943447"/>
            <a:ext cx="1922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Entropy of </a:t>
            </a:r>
          </a:p>
          <a:p>
            <a:r>
              <a:rPr lang="en-US" sz="2800" dirty="0" smtClean="0"/>
              <a:t>Input </a:t>
            </a:r>
            <a:r>
              <a:rPr lang="en-US" sz="2800" b="1" dirty="0" smtClean="0">
                <a:solidFill>
                  <a:schemeClr val="accent1"/>
                </a:solidFill>
              </a:rPr>
              <a:t>n-m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44208" y="4943447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Entropy of </a:t>
            </a:r>
          </a:p>
          <a:p>
            <a:r>
              <a:rPr lang="en-US" sz="2800" dirty="0" smtClean="0"/>
              <a:t>output is </a:t>
            </a:r>
            <a:r>
              <a:rPr lang="en-US" sz="2800" b="1" dirty="0" smtClean="0">
                <a:solidFill>
                  <a:schemeClr val="accent1"/>
                </a:solidFill>
              </a:rPr>
              <a:t>0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2" name="Isosceles Triangle 21"/>
          <p:cNvSpPr/>
          <p:nvPr/>
        </p:nvSpPr>
        <p:spPr>
          <a:xfrm rot="6123026">
            <a:off x="4213453" y="4116869"/>
            <a:ext cx="957694" cy="2545013"/>
          </a:xfrm>
          <a:prstGeom prst="triangle">
            <a:avLst>
              <a:gd name="adj" fmla="val 22460"/>
            </a:avLst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ounded Rectangular Callout 32"/>
          <p:cNvSpPr/>
          <p:nvPr/>
        </p:nvSpPr>
        <p:spPr>
          <a:xfrm>
            <a:off x="2915816" y="1772816"/>
            <a:ext cx="4320480" cy="1620760"/>
          </a:xfrm>
          <a:prstGeom prst="wedgeRoundRectCallout">
            <a:avLst>
              <a:gd name="adj1" fmla="val -22009"/>
              <a:gd name="adj2" fmla="val 9776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Distilling one source is simply impossible!!</a:t>
            </a:r>
            <a:endParaRPr lang="he-IL" sz="3200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545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21" grpId="0"/>
      <p:bldP spid="24" grpId="0" animBg="1"/>
      <p:bldP spid="25" grpId="0" animBg="1"/>
      <p:bldP spid="26" grpId="0"/>
      <p:bldP spid="28" grpId="0" animBg="1"/>
      <p:bldP spid="31" grpId="0"/>
      <p:bldP spid="32" grpId="0"/>
      <p:bldP spid="22" grpId="0" animBg="1"/>
      <p:bldP spid="33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1"/>
          <p:cNvSpPr>
            <a:spLocks noGrp="1" noChangeArrowheads="1"/>
          </p:cNvSpPr>
          <p:nvPr>
            <p:ph type="title"/>
          </p:nvPr>
        </p:nvSpPr>
        <p:spPr>
          <a:xfrm>
            <a:off x="0" y="383080"/>
            <a:ext cx="9144000" cy="842489"/>
          </a:xfrm>
        </p:spPr>
        <p:txBody>
          <a:bodyPr lIns="0" tIns="0" rIns="0" bIns="0"/>
          <a:lstStyle/>
          <a:p>
            <a:pPr>
              <a:tabLst>
                <a:tab pos="0" algn="l"/>
                <a:tab pos="912973" algn="l"/>
                <a:tab pos="1827387" algn="l"/>
                <a:tab pos="2741800" algn="l"/>
                <a:tab pos="3656214" algn="l"/>
                <a:tab pos="4570627" algn="l"/>
                <a:tab pos="5485041" algn="l"/>
                <a:tab pos="6399454" algn="l"/>
                <a:tab pos="7313868" algn="l"/>
                <a:tab pos="8228281" algn="l"/>
                <a:tab pos="9142695" algn="l"/>
              </a:tabLst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Quantum-proof constructions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9512" y="1700808"/>
          <a:ext cx="8712968" cy="4466962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3186608"/>
                <a:gridCol w="4005682"/>
                <a:gridCol w="1520678"/>
              </a:tblGrid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Author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Technique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300" dirty="0" smtClean="0"/>
                        <a:t>Seed length</a:t>
                      </a:r>
                      <a:endParaRPr lang="he-IL" sz="1300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Konig</a:t>
                      </a:r>
                      <a:r>
                        <a:rPr lang="en-US" sz="1600" b="1" dirty="0" smtClean="0"/>
                        <a:t>, Maurer, Renner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(n)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Tomamichel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Schaffner</a:t>
                      </a:r>
                      <a:r>
                        <a:rPr lang="en-US" sz="1600" b="1" dirty="0" smtClean="0"/>
                        <a:t>, </a:t>
                      </a:r>
                    </a:p>
                    <a:p>
                      <a:pPr algn="ctr"/>
                      <a:r>
                        <a:rPr lang="en-US" sz="1600" b="1" dirty="0" smtClean="0"/>
                        <a:t>Smith, Renner</a:t>
                      </a:r>
                      <a:endParaRPr lang="en-US" sz="1400" b="0" i="0" u="none" strike="noStrike" cap="non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Almost pair-wise independence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(m)</a:t>
                      </a:r>
                      <a:endParaRPr lang="he-IL" sz="1600" b="1" dirty="0" smtClean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Fehr, </a:t>
                      </a:r>
                      <a:r>
                        <a:rPr lang="en-US" sz="1600" b="1" dirty="0" err="1" smtClean="0"/>
                        <a:t>Schaffner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Z</a:t>
                      </a:r>
                      <a:r>
                        <a:rPr lang="en-US" sz="1600" b="1" baseline="-25000" dirty="0" smtClean="0"/>
                        <a:t>2</a:t>
                      </a:r>
                      <a:r>
                        <a:rPr lang="en-US" sz="1600" b="1" baseline="30000" dirty="0" smtClean="0"/>
                        <a:t>n  </a:t>
                      </a:r>
                      <a:r>
                        <a:rPr lang="en-US" sz="1600" b="1" baseline="0" dirty="0" smtClean="0"/>
                        <a:t>Fourier transform</a:t>
                      </a:r>
                      <a:endParaRPr lang="he-IL" sz="1600" b="1" baseline="30000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(b)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Konig</a:t>
                      </a:r>
                      <a:r>
                        <a:rPr lang="en-US" sz="1600" b="1" dirty="0" smtClean="0"/>
                        <a:t> </a:t>
                      </a:r>
                      <a:r>
                        <a:rPr lang="en-US" sz="1600" b="1" dirty="0" err="1" smtClean="0"/>
                        <a:t>Terhal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Any one-output</a:t>
                      </a:r>
                      <a:r>
                        <a:rPr lang="en-US" sz="1600" b="1" baseline="0" dirty="0" smtClean="0"/>
                        <a:t> extractor is good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</a:t>
                      </a:r>
                      <a:r>
                        <a:rPr lang="en-US" sz="1600" b="1" dirty="0" smtClean="0">
                          <a:sym typeface="Mathematica1"/>
                        </a:rPr>
                        <a:t>O(log(n))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De,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err="1" smtClean="0"/>
                        <a:t>Portmann</a:t>
                      </a:r>
                      <a:r>
                        <a:rPr lang="en-US" sz="1600" b="1" dirty="0" smtClean="0"/>
                        <a:t>, </a:t>
                      </a:r>
                      <a:r>
                        <a:rPr lang="en-US" sz="1600" b="1" dirty="0" err="1" smtClean="0"/>
                        <a:t>Vidick</a:t>
                      </a:r>
                      <a:r>
                        <a:rPr lang="en-US" sz="1600" b="1" dirty="0" smtClean="0"/>
                        <a:t>, Renner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Treivsan’s</a:t>
                      </a:r>
                      <a:r>
                        <a:rPr lang="en-US" sz="1600" b="1" dirty="0" smtClean="0"/>
                        <a:t> extractor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t=O(log(n)</a:t>
                      </a:r>
                      <a:r>
                        <a:rPr lang="en-US" sz="1600" b="1" dirty="0" smtClean="0">
                          <a:sym typeface="Mathematica1"/>
                        </a:rPr>
                        <a:t>)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</a:tr>
              <a:tr h="555490">
                <a:tc>
                  <a:txBody>
                    <a:bodyPr/>
                    <a:lstStyle/>
                    <a:p>
                      <a:pPr algn="ctr" rtl="0">
                        <a:lnSpc>
                          <a:spcPct val="200000"/>
                        </a:lnSpc>
                      </a:pPr>
                      <a:r>
                        <a:rPr lang="en-US" sz="1600" b="1" dirty="0" err="1" smtClean="0"/>
                        <a:t>BenAroya,T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High-entropy extractor. k&gt;n/2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ym typeface="Mathematica1"/>
                        </a:rPr>
                        <a:t></a:t>
                      </a:r>
                      <a:r>
                        <a:rPr lang="en-US" sz="1600" b="1" dirty="0" smtClean="0"/>
                        <a:t>(k)</a:t>
                      </a:r>
                      <a:r>
                        <a:rPr lang="en-US" sz="1600" b="1" baseline="0" dirty="0" smtClean="0"/>
                        <a:t> bits in </a:t>
                      </a:r>
                      <a:r>
                        <a:rPr lang="en-US" sz="1600" b="1" dirty="0" smtClean="0"/>
                        <a:t>output.</a:t>
                      </a:r>
                      <a:endParaRPr lang="he-IL" sz="1600" b="1" dirty="0"/>
                    </a:p>
                  </a:txBody>
                  <a:tcPr marL="82944" marR="82944" marT="41476" marB="4147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t=O(log(n)</a:t>
                      </a:r>
                      <a:r>
                        <a:rPr lang="en-US" sz="1600" b="1" dirty="0" smtClean="0">
                          <a:sym typeface="Mathematica1"/>
                        </a:rPr>
                        <a:t>)</a:t>
                      </a:r>
                      <a:endParaRPr lang="he-IL" sz="1600" b="1" dirty="0" smtClean="0"/>
                    </a:p>
                  </a:txBody>
                  <a:tcPr marL="82944" marR="82944" marT="41476" marB="41476"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65832-5EA8-4FC7-9E33-E21FFA7919F2}" type="slidenum">
              <a:rPr lang="he-IL"/>
              <a:pPr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Tm="4063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08720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Quantum world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8352928" cy="3456384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First definition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One output-bit, strong quantum-proof extractor.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/>
              <a:t>Trevisan’s</a:t>
            </a:r>
            <a:r>
              <a:rPr lang="en-US" sz="2800" dirty="0" smtClean="0"/>
              <a:t> extractor is quantum-proof.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Are all extractors quantum-proof?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Smooth min-entropy.</a:t>
            </a:r>
          </a:p>
        </p:txBody>
      </p:sp>
    </p:spTree>
  </p:cSld>
  <p:clrMapOvr>
    <a:masterClrMapping/>
  </p:clrMapOvr>
  <p:transition xmlns:p14="http://schemas.microsoft.com/office/powerpoint/2010/main" spd="slow" advTm="471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127665"/>
            <a:ext cx="8064896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it possible that every classical extractor is quantum-proof?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5013176"/>
          </a:xfrm>
        </p:spPr>
        <p:txBody>
          <a:bodyPr/>
          <a:lstStyle/>
          <a:p>
            <a:pPr marL="514350" indent="-514350" algn="l"/>
            <a:r>
              <a:rPr lang="en-US" sz="2800" dirty="0" smtClean="0">
                <a:solidFill>
                  <a:schemeClr val="tx1"/>
                </a:solidFill>
              </a:rPr>
              <a:t>Yes, for strong one-output bit extractors!</a:t>
            </a:r>
          </a:p>
          <a:p>
            <a:pPr marL="514350" indent="-514350" algn="l"/>
            <a:endParaRPr lang="en-US" sz="2800" dirty="0" smtClean="0">
              <a:solidFill>
                <a:schemeClr val="tx1"/>
              </a:solidFill>
            </a:endParaRPr>
          </a:p>
          <a:p>
            <a:pPr marL="514350" lvl="0" indent="-514350" algn="l"/>
            <a:r>
              <a:rPr lang="en-US" sz="2800" dirty="0" smtClean="0">
                <a:solidFill>
                  <a:schemeClr val="tx1"/>
                </a:solidFill>
              </a:rPr>
              <a:t>Example</a:t>
            </a:r>
            <a:r>
              <a:rPr lang="en-US" sz="2800" dirty="0" smtClean="0"/>
              <a:t>: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E(x,(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i,j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)) = x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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j</a:t>
            </a:r>
            <a:endParaRPr lang="en-US" sz="2800" b="1" baseline="-25000" dirty="0" smtClean="0">
              <a:solidFill>
                <a:schemeClr val="accent1"/>
              </a:solidFill>
              <a:sym typeface="Euclid Symbol"/>
            </a:endParaRPr>
          </a:p>
          <a:p>
            <a:pPr marL="514350" lvl="0" indent="-514350" algn="l"/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Adversary keeps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bits/</a:t>
            </a:r>
            <a:r>
              <a:rPr lang="en-US" sz="2800" dirty="0" err="1" smtClean="0">
                <a:solidFill>
                  <a:schemeClr val="tx1"/>
                </a:solidFill>
                <a:sym typeface="Euclid Symbol"/>
              </a:rPr>
              <a:t>qubits</a:t>
            </a:r>
            <a:endParaRPr lang="en-US" sz="2800" dirty="0" smtClean="0">
              <a:solidFill>
                <a:schemeClr val="tx1"/>
              </a:solidFill>
              <a:sym typeface="Euclid Symbol"/>
            </a:endParaRPr>
          </a:p>
          <a:p>
            <a:pPr marL="514350" lvl="0" indent="-514350" algn="l"/>
            <a:endParaRPr lang="en-US" sz="2800" dirty="0" smtClean="0">
              <a:solidFill>
                <a:schemeClr val="tx1"/>
              </a:solidFill>
              <a:sym typeface="Euclid Symbol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Best classical adversary can predict output with advantage about </a:t>
            </a:r>
            <a:r>
              <a:rPr lang="en-US" sz="2800" b="1" dirty="0" smtClean="0">
                <a:solidFill>
                  <a:schemeClr val="accent1"/>
                </a:solidFill>
              </a:rPr>
              <a:t>(k/n)</a:t>
            </a:r>
            <a:r>
              <a:rPr lang="en-US" sz="2800" b="1" baseline="30000" dirty="0" smtClean="0">
                <a:solidFill>
                  <a:schemeClr val="accent1"/>
                </a:solidFill>
              </a:rPr>
              <a:t>2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 The quantum adversary that keeps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 (-1)</a:t>
            </a:r>
            <a:r>
              <a:rPr lang="en-US" sz="2800" b="1" baseline="30000" dirty="0" smtClean="0">
                <a:solidFill>
                  <a:schemeClr val="accent1"/>
                </a:solidFill>
                <a:sym typeface="Euclid Symbol"/>
              </a:rPr>
              <a:t>xi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|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&gt;</a:t>
            </a:r>
          </a:p>
          <a:p>
            <a:pPr algn="l"/>
            <a:r>
              <a:rPr lang="en-US" sz="2800" dirty="0" smtClean="0">
                <a:sym typeface="Euclid Symbol"/>
              </a:rPr>
              <a:t>uses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k=log(n)</a:t>
            </a:r>
            <a:r>
              <a:rPr lang="en-US" sz="2800" dirty="0" smtClean="0">
                <a:sym typeface="Euclid Symbol"/>
              </a:rPr>
              <a:t> </a:t>
            </a:r>
            <a:r>
              <a:rPr lang="en-US" sz="2800" dirty="0" err="1" smtClean="0">
                <a:sym typeface="Euclid Symbol"/>
              </a:rPr>
              <a:t>qubits</a:t>
            </a:r>
            <a:r>
              <a:rPr lang="en-US" sz="2800" dirty="0" smtClean="0">
                <a:sym typeface="Euclid Symbol"/>
              </a:rPr>
              <a:t> with advantage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 k/n</a:t>
            </a:r>
            <a:r>
              <a:rPr lang="en-US" sz="2800" dirty="0" smtClean="0">
                <a:sym typeface="Euclid Symbol"/>
              </a:rPr>
              <a:t>.</a:t>
            </a:r>
            <a:endParaRPr lang="he-IL" sz="2800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5796136" y="2600328"/>
            <a:ext cx="3024336" cy="1476744"/>
          </a:xfrm>
          <a:prstGeom prst="wedgeRoundRectCallout">
            <a:avLst>
              <a:gd name="adj1" fmla="val -58626"/>
              <a:gd name="adj2" fmla="val 130440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dirty="0" smtClean="0">
                <a:solidFill>
                  <a:srgbClr val="FFFF00"/>
                </a:solidFill>
              </a:rPr>
              <a:t>Quadratic gap, consistent with KT’08 and tight.</a:t>
            </a:r>
            <a:endParaRPr lang="he-IL" sz="2800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8598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842493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GKKRdW’07 Extractor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048" y="2694399"/>
            <a:ext cx="8388424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Best classical adversary can predict output with </a:t>
            </a:r>
          </a:p>
          <a:p>
            <a:r>
              <a:rPr lang="en-US" sz="2800" dirty="0" smtClean="0"/>
              <a:t>advantage about  </a:t>
            </a:r>
            <a:r>
              <a:rPr lang="en-US" sz="2800" b="1" dirty="0" smtClean="0">
                <a:solidFill>
                  <a:schemeClr val="accent1"/>
                </a:solidFill>
              </a:rPr>
              <a:t>m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∙ </a:t>
            </a:r>
            <a:r>
              <a:rPr lang="en-US" sz="2800" b="1" dirty="0" smtClean="0">
                <a:solidFill>
                  <a:schemeClr val="accent1"/>
                </a:solidFill>
              </a:rPr>
              <a:t>(k/n)</a:t>
            </a:r>
            <a:r>
              <a:rPr lang="en-US" sz="2800" b="1" baseline="30000" dirty="0" smtClean="0">
                <a:solidFill>
                  <a:schemeClr val="accent1"/>
                </a:solidFill>
              </a:rPr>
              <a:t>2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The quantum adversary that keeps 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 (-1)</a:t>
            </a:r>
            <a:r>
              <a:rPr lang="en-US" sz="2800" b="1" baseline="30000" dirty="0" smtClean="0">
                <a:solidFill>
                  <a:schemeClr val="accent1"/>
                </a:solidFill>
                <a:sym typeface="Euclid Symbol"/>
              </a:rPr>
              <a:t>xi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|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i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&gt;</a:t>
            </a:r>
          </a:p>
          <a:p>
            <a:r>
              <a:rPr lang="en-US" sz="2800" dirty="0" smtClean="0">
                <a:sym typeface="Euclid Symbol"/>
              </a:rPr>
              <a:t>uses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k=log(n)</a:t>
            </a:r>
            <a:r>
              <a:rPr lang="en-US" sz="2800" dirty="0" smtClean="0">
                <a:sym typeface="Euclid Symbol"/>
              </a:rPr>
              <a:t> with advantage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</a:t>
            </a:r>
            <a:r>
              <a:rPr lang="en-US" sz="2800" b="1" dirty="0" smtClean="0">
                <a:solidFill>
                  <a:schemeClr val="accent1"/>
                </a:solidFill>
              </a:rPr>
              <a:t> m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∙ k/n</a:t>
            </a:r>
            <a:r>
              <a:rPr lang="en-US" sz="2800" dirty="0" smtClean="0">
                <a:sym typeface="Euclid Symbol"/>
              </a:rPr>
              <a:t>.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8403" y="5373216"/>
            <a:ext cx="8372069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For </a:t>
            </a:r>
            <a:r>
              <a:rPr lang="en-US" sz="2800" b="1" dirty="0" smtClean="0">
                <a:solidFill>
                  <a:schemeClr val="accent1"/>
                </a:solidFill>
              </a:rPr>
              <a:t>m=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(n)</a:t>
            </a:r>
            <a:r>
              <a:rPr lang="en-US" sz="2800" dirty="0" smtClean="0">
                <a:sym typeface="Euclid Symbol"/>
              </a:rPr>
              <a:t>,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k</a:t>
            </a:r>
            <a:r>
              <a:rPr lang="en-US" sz="2800" dirty="0" smtClean="0">
                <a:sym typeface="Euclid Symbol"/>
              </a:rPr>
              <a:t> small, the quantum advantage can be constant, w</a:t>
            </a:r>
            <a:r>
              <a:rPr lang="en-US" sz="2800" dirty="0" smtClean="0"/>
              <a:t>hile the classical is </a:t>
            </a:r>
            <a:r>
              <a:rPr lang="en-US" sz="2800" b="1" dirty="0" smtClean="0">
                <a:solidFill>
                  <a:schemeClr val="accent1"/>
                </a:solidFill>
              </a:rPr>
              <a:t>k/n=o(1)</a:t>
            </a:r>
            <a:r>
              <a:rPr lang="en-US" sz="2800" dirty="0" smtClean="0"/>
              <a:t>.</a:t>
            </a:r>
            <a:endParaRPr lang="he-IL" sz="2800" dirty="0"/>
          </a:p>
        </p:txBody>
      </p:sp>
      <p:sp>
        <p:nvSpPr>
          <p:cNvPr id="8" name="Subtitle 3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76864" cy="1008112"/>
          </a:xfrm>
        </p:spPr>
        <p:txBody>
          <a:bodyPr/>
          <a:lstStyle/>
          <a:p>
            <a:pPr marL="514350" indent="-514350" algn="l"/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		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E(x;i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,j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,..,i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,j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m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)=(x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i1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 x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j1,…,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im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 </a:t>
            </a:r>
            <a:r>
              <a:rPr lang="en-US" sz="2800" b="1" dirty="0" err="1" smtClean="0">
                <a:solidFill>
                  <a:schemeClr val="accent1"/>
                </a:solidFill>
                <a:sym typeface="Euclid Symbol"/>
              </a:rPr>
              <a:t>x</a:t>
            </a:r>
            <a:r>
              <a:rPr lang="en-US" sz="2800" b="1" baseline="-25000" dirty="0" err="1" smtClean="0">
                <a:solidFill>
                  <a:schemeClr val="accent1"/>
                </a:solidFill>
                <a:sym typeface="Euclid Symbol"/>
              </a:rPr>
              <a:t>jm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)</a:t>
            </a:r>
          </a:p>
          <a:p>
            <a:pPr marL="514350" indent="-514350" algn="l"/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		Adversary stores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(X) 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in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k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 bits/</a:t>
            </a:r>
            <a:r>
              <a:rPr lang="en-US" sz="2800" dirty="0" err="1" smtClean="0">
                <a:solidFill>
                  <a:schemeClr val="tx1"/>
                </a:solidFill>
                <a:sym typeface="Mathematica1"/>
              </a:rPr>
              <a:t>qubits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l"/>
            <a:endParaRPr lang="en-US" sz="2800" b="1" baseline="-25000" dirty="0" smtClean="0">
              <a:solidFill>
                <a:schemeClr val="accent1"/>
              </a:solidFill>
              <a:sym typeface="Euclid Math One"/>
            </a:endParaRPr>
          </a:p>
          <a:p>
            <a:pPr marL="514350" indent="-514350" algn="l"/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	</a:t>
            </a:r>
            <a:endParaRPr lang="en-US" sz="2800" dirty="0" smtClean="0"/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79512" y="404664"/>
            <a:ext cx="8424936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GKKRdW’07 Extractor</a:t>
            </a:r>
            <a:endParaRPr lang="x-none" sz="3600" b="1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8568952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GKKRdW</a:t>
            </a:r>
            <a:r>
              <a:rPr lang="en-US" sz="2800" dirty="0" smtClean="0"/>
              <a:t> extractor is often cited as an example to an extractor that fails to be quantum-proof.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23552"/>
            <a:ext cx="8372069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However: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is designed to very high min-entropy,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has very large seed length, and,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It does not rule out the possibility that </a:t>
            </a:r>
          </a:p>
          <a:p>
            <a:r>
              <a:rPr lang="en-US" sz="2800" dirty="0" smtClean="0"/>
              <a:t>            any extractor with error </a:t>
            </a:r>
            <a:r>
              <a:rPr lang="el-GR" sz="28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 </a:t>
            </a:r>
          </a:p>
          <a:p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            </a:t>
            </a:r>
            <a:r>
              <a:rPr lang="en-US" sz="2800" dirty="0" smtClean="0">
                <a:solidFill>
                  <a:schemeClr val="tx1"/>
                </a:solidFill>
                <a:sym typeface="Euclid Math One"/>
              </a:rPr>
              <a:t>is quantum proof with error </a:t>
            </a:r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O(m √</a:t>
            </a:r>
            <a:r>
              <a:rPr lang="el-GR" sz="2800" b="1" dirty="0" smtClean="0">
                <a:solidFill>
                  <a:schemeClr val="accent1"/>
                </a:solidFill>
                <a:sym typeface="Euclid Math One"/>
              </a:rPr>
              <a:t></a:t>
            </a:r>
            <a:r>
              <a:rPr lang="en-US" sz="2800" b="1" dirty="0" smtClean="0">
                <a:solidFill>
                  <a:schemeClr val="accent1"/>
                </a:solidFill>
                <a:sym typeface="Euclid Math One"/>
              </a:rPr>
              <a:t>)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715253"/>
            <a:ext cx="730894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Bradley Hand ITC" pitchFamily="66" charset="0"/>
              </a:rPr>
              <a:t>So, in my opinion, there is still room to look for a generic reduction.</a:t>
            </a:r>
            <a:endParaRPr lang="he-IL" sz="2800" b="1" dirty="0">
              <a:solidFill>
                <a:srgbClr val="00B05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Tm="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908720"/>
            <a:ext cx="77724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II </a:t>
            </a:r>
            <a:b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Quantum world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8352928" cy="3456384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First definition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One output-bit, strong quantum-proof extractor.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/>
              <a:t>Trevisan’s</a:t>
            </a:r>
            <a:r>
              <a:rPr lang="en-US" sz="2800" dirty="0" smtClean="0"/>
              <a:t> extractor is quantum-proof.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Are all extractors quantum-proof?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Smooth min-entropy.</a:t>
            </a:r>
          </a:p>
        </p:txBody>
      </p:sp>
    </p:spTree>
  </p:cSld>
  <p:clrMapOvr>
    <a:masterClrMapping/>
  </p:clrMapOvr>
  <p:transition xmlns:p14="http://schemas.microsoft.com/office/powerpoint/2010/main" spd="slow" advTm="4711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78296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Conditional Min-entropy [</a:t>
            </a:r>
            <a:r>
              <a:rPr lang="en-US" b="1" dirty="0" err="1" smtClean="0">
                <a:solidFill>
                  <a:schemeClr val="accent4"/>
                </a:solidFill>
              </a:rPr>
              <a:t>Ren</a:t>
            </a:r>
            <a:r>
              <a:rPr lang="en-US" b="1" dirty="0" smtClean="0">
                <a:solidFill>
                  <a:schemeClr val="accent4"/>
                </a:solidFill>
              </a:rPr>
              <a:t>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4" y="1412776"/>
            <a:ext cx="8676456" cy="1728192"/>
          </a:xfrm>
        </p:spPr>
        <p:txBody>
          <a:bodyPr/>
          <a:lstStyle/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Def:</a:t>
            </a:r>
            <a:r>
              <a:rPr lang="en-US" sz="2800" dirty="0" smtClean="0">
                <a:solidFill>
                  <a:schemeClr val="tx1"/>
                </a:solidFill>
              </a:rPr>
              <a:t> [Renner] Given a quantum state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</a:t>
            </a:r>
            <a:r>
              <a:rPr lang="en-US" sz="2800" b="1" baseline="-25000" dirty="0" smtClean="0">
                <a:solidFill>
                  <a:schemeClr val="accent1"/>
                </a:solidFill>
                <a:sym typeface="Mathematica1"/>
              </a:rPr>
              <a:t>AB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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(A|B)= sup {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k  :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</a:t>
            </a:r>
            <a:r>
              <a:rPr lang="en-US" sz="2800" b="1" baseline="-25000" dirty="0" smtClean="0">
                <a:solidFill>
                  <a:schemeClr val="accent1"/>
                </a:solidFill>
                <a:sym typeface="Mathematica1"/>
              </a:rPr>
              <a:t>B</a:t>
            </a:r>
            <a:r>
              <a:rPr lang="en-US" sz="2800" dirty="0" smtClean="0">
                <a:sym typeface="Euclid Symbol"/>
              </a:rPr>
              <a:t> 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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  2</a:t>
            </a:r>
            <a:r>
              <a:rPr lang="en-US" sz="2800" b="1" baseline="30000" dirty="0" smtClean="0">
                <a:solidFill>
                  <a:schemeClr val="accent1"/>
                </a:solidFill>
                <a:sym typeface="Mathematica1"/>
              </a:rPr>
              <a:t>- k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 ( I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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</a:t>
            </a:r>
            <a:r>
              <a:rPr lang="en-US" sz="2800" b="1" baseline="-25000" dirty="0" smtClean="0">
                <a:solidFill>
                  <a:schemeClr val="accent1"/>
                </a:solidFill>
                <a:sym typeface="Mathematica1"/>
              </a:rPr>
              <a:t>B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) }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where the sup is over all density matrices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</a:t>
            </a:r>
            <a:r>
              <a:rPr lang="en-US" sz="2800" b="1" baseline="-25000" dirty="0" smtClean="0">
                <a:solidFill>
                  <a:schemeClr val="accent1"/>
                </a:solidFill>
                <a:sym typeface="Mathematica1"/>
              </a:rPr>
              <a:t>B</a:t>
            </a:r>
            <a:r>
              <a:rPr lang="en-US" sz="2800" baseline="-25000" dirty="0" smtClean="0">
                <a:solidFill>
                  <a:schemeClr val="tx1"/>
                </a:solidFill>
                <a:sym typeface="Mathematica1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over </a:t>
            </a:r>
            <a:r>
              <a:rPr lang="en-US" sz="2800" b="1" dirty="0" smtClean="0">
                <a:solidFill>
                  <a:schemeClr val="accent1"/>
                </a:solidFill>
                <a:sym typeface="Mathematica1"/>
              </a:rPr>
              <a:t>B</a:t>
            </a:r>
            <a:r>
              <a:rPr lang="en-US" sz="2800" dirty="0" smtClean="0">
                <a:solidFill>
                  <a:schemeClr val="tx1"/>
                </a:solidFill>
                <a:sym typeface="Mathematica1"/>
              </a:rPr>
              <a:t>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51520" y="3501008"/>
            <a:ext cx="8640960" cy="2520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63500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Generalizes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classical min-entropy and conditional min-entropy.</a:t>
            </a:r>
            <a:endParaRPr kumimoji="0" lang="en-US" sz="2800" b="1" i="0" u="none" strike="noStrike" kern="0" cap="none" spc="0" normalizeH="0" baseline="-2500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Arial"/>
              <a:cs typeface="Arial"/>
              <a:sym typeface="Euclid Symbol"/>
            </a:endParaRPr>
          </a:p>
          <a:p>
            <a:pPr marL="635000" lvl="0" indent="-514350">
              <a:spcBef>
                <a:spcPts val="640"/>
              </a:spcBef>
              <a:buClr>
                <a:schemeClr val="dk1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min-entropy equals guessing entropy </a:t>
            </a:r>
            <a:r>
              <a:rPr lang="en-US" sz="2800" b="1" dirty="0" smtClean="0">
                <a:solidFill>
                  <a:schemeClr val="accent4"/>
                </a:solidFill>
              </a:rPr>
              <a:t>[KRS]</a:t>
            </a:r>
          </a:p>
          <a:p>
            <a:pPr marL="635000" lvl="0" indent="-514350">
              <a:spcBef>
                <a:spcPts val="640"/>
              </a:spcBef>
              <a:buClr>
                <a:schemeClr val="dk1"/>
              </a:buClr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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(A|B) </a:t>
            </a:r>
            <a:r>
              <a:rPr lang="en-US" sz="2800" dirty="0" smtClean="0">
                <a:sym typeface="Euclid Symbol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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(A) - H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0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(B)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where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sz="2800" b="1" baseline="-25000" dirty="0" smtClean="0">
                <a:solidFill>
                  <a:schemeClr val="accent1"/>
                </a:solidFill>
                <a:sym typeface="Euclid Symbol"/>
              </a:rPr>
              <a:t>0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(B) 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is the number of </a:t>
            </a:r>
            <a:r>
              <a:rPr lang="en-US" sz="2800" dirty="0" err="1" smtClean="0">
                <a:solidFill>
                  <a:schemeClr val="tx1"/>
                </a:solidFill>
                <a:sym typeface="Euclid Symbol"/>
              </a:rPr>
              <a:t>qubits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 required to store </a:t>
            </a:r>
            <a:r>
              <a:rPr lang="en-US" sz="2800" b="1" dirty="0" smtClean="0">
                <a:solidFill>
                  <a:schemeClr val="accent1"/>
                </a:solidFill>
                <a:sym typeface="Euclid Symbol"/>
              </a:rPr>
              <a:t>B</a:t>
            </a:r>
            <a:r>
              <a:rPr lang="en-US" sz="2800" dirty="0" smtClean="0">
                <a:solidFill>
                  <a:schemeClr val="tx1"/>
                </a:solidFill>
                <a:sym typeface="Euclid Symbol"/>
              </a:rPr>
              <a:t>.</a:t>
            </a:r>
            <a:endParaRPr lang="en-US" sz="2800" dirty="0" smtClean="0">
              <a:solidFill>
                <a:schemeClr val="tx1"/>
              </a:solidFill>
              <a:sym typeface="Mathematica1"/>
            </a:endParaRPr>
          </a:p>
        </p:txBody>
      </p:sp>
    </p:spTree>
  </p:cSld>
  <p:clrMapOvr>
    <a:masterClrMapping/>
  </p:clrMapOvr>
  <p:transition xmlns:p14="http://schemas.microsoft.com/office/powerpoint/2010/main" spd="slow" advTm="16870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19440"/>
            <a:ext cx="8712968" cy="1287016"/>
          </a:xfrm>
        </p:spPr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Smooth min-entropy [RW’04]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772816"/>
            <a:ext cx="8352928" cy="391138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For a quantum state </a:t>
            </a:r>
            <a:r>
              <a:rPr lang="en-US" b="1" dirty="0" smtClean="0">
                <a:solidFill>
                  <a:schemeClr val="accent1"/>
                </a:solidFill>
                <a:sym typeface="Mathematica1"/>
              </a:rPr>
              <a:t></a:t>
            </a:r>
            <a:r>
              <a:rPr lang="en-US" dirty="0" smtClean="0">
                <a:solidFill>
                  <a:schemeClr val="tx1"/>
                </a:solidFill>
                <a:sym typeface="Mathematica1"/>
              </a:rPr>
              <a:t>,</a:t>
            </a:r>
            <a:endParaRPr lang="en-US" b="1" dirty="0" smtClean="0">
              <a:solidFill>
                <a:schemeClr val="accent1"/>
              </a:solidFill>
              <a:sym typeface="Mathematica1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	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is the </a:t>
            </a:r>
            <a:r>
              <a:rPr lang="en-US" dirty="0" err="1" smtClean="0">
                <a:solidFill>
                  <a:schemeClr val="tx1"/>
                </a:solidFill>
                <a:sym typeface="Euclid Symbol"/>
              </a:rPr>
              <a:t>suprimum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of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H</a:t>
            </a:r>
            <a:r>
              <a:rPr lang="en-US" b="1" baseline="-25000" dirty="0" smtClean="0">
                <a:solidFill>
                  <a:schemeClr val="accent1"/>
                </a:solidFill>
                <a:sym typeface="Euclid Symbol"/>
              </a:rPr>
              <a:t>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(A|B)</a:t>
            </a:r>
            <a:r>
              <a:rPr lang="en-US" b="1" baseline="-25000" dirty="0" smtClean="0">
                <a:solidFill>
                  <a:schemeClr val="accent1"/>
                </a:solidFill>
                <a:sym typeface="Euclid Symbol"/>
              </a:rPr>
              <a:t>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 over all quantum states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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that are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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-close to </a:t>
            </a:r>
            <a:r>
              <a:rPr lang="en-US" b="1" dirty="0" smtClean="0">
                <a:solidFill>
                  <a:schemeClr val="accent1"/>
                </a:solidFill>
                <a:sym typeface="Mathematica1"/>
              </a:rPr>
              <a:t></a:t>
            </a:r>
            <a:r>
              <a:rPr lang="en-US" dirty="0" smtClean="0">
                <a:solidFill>
                  <a:schemeClr val="tx1"/>
                </a:solidFill>
                <a:sym typeface="Mathematica1"/>
              </a:rPr>
              <a:t>.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sym typeface="Euclid Symbol"/>
            </a:endParaRP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  <a:sym typeface="Euclid Symbol"/>
              </a:rPr>
              <a:t>Lemma [R’05]: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The amount of extractable randomness from </a:t>
            </a:r>
            <a:r>
              <a:rPr lang="en-US" b="1" dirty="0" smtClean="0">
                <a:solidFill>
                  <a:schemeClr val="accent1"/>
                </a:solidFill>
                <a:sym typeface="Mathematica1"/>
              </a:rPr>
              <a:t></a:t>
            </a:r>
            <a:r>
              <a:rPr lang="en-US" b="1" baseline="-25000" dirty="0" smtClean="0">
                <a:solidFill>
                  <a:schemeClr val="accent1"/>
                </a:solidFill>
                <a:sym typeface="Mathematica1"/>
              </a:rPr>
              <a:t>AB</a:t>
            </a:r>
            <a:r>
              <a:rPr lang="en-US" b="1" dirty="0" smtClean="0">
                <a:solidFill>
                  <a:schemeClr val="accent1"/>
                </a:solidFill>
                <a:sym typeface="Mathematica1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Mathematica1"/>
              </a:rPr>
              <a:t>with error </a:t>
            </a:r>
            <a:r>
              <a:rPr lang="en-US" b="1" dirty="0" smtClean="0">
                <a:solidFill>
                  <a:schemeClr val="accent1"/>
                </a:solidFill>
                <a:sym typeface="Euclid Symbol"/>
              </a:rPr>
              <a:t>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is roughly</a:t>
            </a:r>
            <a:r>
              <a:rPr lang="en-US" dirty="0" smtClean="0">
                <a:solidFill>
                  <a:schemeClr val="tx1"/>
                </a:solidFill>
                <a:sym typeface="Mathematica1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Euclid Symbol"/>
              </a:rPr>
              <a:t> </a:t>
            </a:r>
            <a:endParaRPr lang="en-US" baseline="-25000" dirty="0" smtClean="0">
              <a:solidFill>
                <a:schemeClr val="tx1"/>
              </a:solidFill>
              <a:sym typeface="Mathematica1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12246" y="1862542"/>
          <a:ext cx="1692002" cy="63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647640" imgH="241200" progId="Equation.DSMT4">
                  <p:embed/>
                </p:oleObj>
              </mc:Choice>
              <mc:Fallback>
                <p:oleObj name="Equation" r:id="rId4" imgW="64764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246" y="1862542"/>
                        <a:ext cx="1692002" cy="630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59645" y="5013176"/>
          <a:ext cx="16922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647640" imgH="241200" progId="Equation.DSMT4">
                  <p:embed/>
                </p:oleObj>
              </mc:Choice>
              <mc:Fallback>
                <p:oleObj name="Equation" r:id="rId6" imgW="6476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645" y="5013176"/>
                        <a:ext cx="1692275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Tm="72977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1185719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i="0" u="none" strike="noStrike" cap="none" baseline="0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 problems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ransition xmlns:p14="http://schemas.microsoft.com/office/powerpoint/2010/main" spd="slow" advTm="1435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539552" y="260648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omic Sans MS"/>
              <a:buNone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problems</a:t>
            </a:r>
            <a:endParaRPr lang="x-none" sz="36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016144"/>
            <a:ext cx="8424936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Find a generic reduction.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Prove non-explicit upper bounds.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Prove tight lower bounds.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Find more applications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Applications of quantum-proof extractors to classical problems?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Prove other classical constructions are quantum-proof.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Study further 2-source quantum extractors.</a:t>
            </a:r>
          </a:p>
        </p:txBody>
      </p:sp>
    </p:spTree>
  </p:cSld>
  <p:clrMapOvr>
    <a:masterClrMapping/>
  </p:clrMapOvr>
  <p:transition xmlns:p14="http://schemas.microsoft.com/office/powerpoint/2010/main" spd="slow" advTm="42463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79512" y="188640"/>
            <a:ext cx="8543292" cy="1200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Distilling two 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Comic Sans MS"/>
                <a:cs typeface="Comic Sans MS"/>
                <a:sym typeface="Comic Sans MS"/>
              </a:rPr>
              <a:t>independent</a:t>
            </a: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sources – </a:t>
            </a:r>
            <a:b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3600" b="1" dirty="0" smtClean="0">
                <a:solidFill>
                  <a:schemeClr val="accent4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possible!</a:t>
            </a:r>
            <a:endParaRPr lang="x-none" sz="2100" b="1" i="0" u="none" strike="noStrike" cap="none" baseline="0" dirty="0">
              <a:solidFill>
                <a:schemeClr val="accent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" name="Picture 16" descr="QTRNG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798184"/>
            <a:ext cx="3176191" cy="171904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463037" y="407707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ym typeface="Euclid Symbol"/>
              </a:rPr>
              <a:t></a:t>
            </a:r>
            <a:endParaRPr lang="he-IL" sz="4400" dirty="0"/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801272" y="3068960"/>
            <a:ext cx="443136" cy="93536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68144" y="3140968"/>
            <a:ext cx="936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ym typeface="Euclid Symbol"/>
              </a:rPr>
              <a:t></a:t>
            </a:r>
            <a:endParaRPr lang="he-IL" sz="4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550296" y="3789040"/>
            <a:ext cx="957808" cy="1294731"/>
            <a:chOff x="4190256" y="5013176"/>
            <a:chExt cx="957808" cy="1294731"/>
          </a:xfrm>
        </p:grpSpPr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190256" y="5013176"/>
              <a:ext cx="957808" cy="12947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355976" y="5155779"/>
              <a:ext cx="288032" cy="864096"/>
            </a:xfrm>
            <a:prstGeom prst="ellipse">
              <a:avLst/>
            </a:prstGeom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" name="Picture 14" descr="QTRNG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" y="1556792"/>
            <a:ext cx="3176191" cy="171904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550296" y="1700808"/>
            <a:ext cx="957808" cy="1294731"/>
            <a:chOff x="4190256" y="5013176"/>
            <a:chExt cx="957808" cy="1294731"/>
          </a:xfrm>
        </p:grpSpPr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4190256" y="5013176"/>
              <a:ext cx="957808" cy="12947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4283968" y="5805264"/>
              <a:ext cx="792088" cy="288032"/>
            </a:xfrm>
            <a:prstGeom prst="ellipse">
              <a:avLst/>
            </a:prstGeom>
            <a:gradFill flip="none" rotWithShape="1"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  <a:tileRect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463037" y="198884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ym typeface="Euclid Symbol"/>
              </a:rPr>
              <a:t></a:t>
            </a:r>
            <a:endParaRPr lang="he-IL" sz="4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11560" y="3573016"/>
            <a:ext cx="504056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nual Operation 28"/>
          <p:cNvSpPr/>
          <p:nvPr/>
        </p:nvSpPr>
        <p:spPr>
          <a:xfrm rot="16200000">
            <a:off x="6112198" y="3096990"/>
            <a:ext cx="2032172" cy="936103"/>
          </a:xfrm>
          <a:prstGeom prst="flowChartManualOperat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53831" y="2924944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 </a:t>
            </a:r>
            <a:r>
              <a:rPr lang="en-US" sz="2400" dirty="0" smtClean="0"/>
              <a:t>Min-Entropy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53831" y="5085184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2 </a:t>
            </a:r>
            <a:r>
              <a:rPr lang="en-US" sz="2400" dirty="0" smtClean="0"/>
              <a:t>Min-Entropy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57577" y="4077072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Euclid Symbol"/>
              </a:rPr>
              <a:t>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+k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dirty="0" smtClean="0"/>
              <a:t> bits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187624" y="5838363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True as long as </a:t>
            </a:r>
            <a:r>
              <a:rPr lang="en-US" sz="2400" b="1" dirty="0" smtClean="0">
                <a:solidFill>
                  <a:schemeClr val="accent1"/>
                </a:solidFill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</a:rPr>
              <a:t>,k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24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sym typeface="Euclid Symbol"/>
              </a:rPr>
              <a:t> log(n)+O(1), </a:t>
            </a:r>
          </a:p>
          <a:p>
            <a:r>
              <a:rPr lang="en-US" sz="2400" dirty="0" smtClean="0">
                <a:sym typeface="Euclid Symbol"/>
              </a:rPr>
              <a:t>and the two sources are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Euclid Symbol"/>
              </a:rPr>
              <a:t>independent</a:t>
            </a:r>
            <a:endParaRPr 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560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/>
      <p:bldP spid="14" grpId="0"/>
      <p:bldP spid="29" grpId="0" animBg="1"/>
      <p:bldP spid="28" grpId="1"/>
      <p:bldP spid="30" grpId="0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35.2|3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24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9.3|4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|3|5.2|7.3|11|15.2|9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9.4|6.2|27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7|11.8|18.8|1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5.1|7.6|5.6|31.2|2.1|20.8|8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9.5|58.8|13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5.4|17.7|3.4|7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3.5|0.5|15.3|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7|57.5|3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7|57.5|3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4|1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.1|3.4|15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4|2|2.1|5.5|1.5|5|1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|15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1.1|20.9|16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2|0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0|8.1|12.5|27.8|30.4|2.2|6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|0.5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2|0.2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0.3|0.3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0.7|11.1|17.6"/>
</p:tagLst>
</file>

<file path=ppt/theme/theme1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16293</TotalTime>
  <Words>5861</Words>
  <Application>Microsoft Macintosh PowerPoint</Application>
  <PresentationFormat>On-screen Show (4:3)</PresentationFormat>
  <Paragraphs>990</Paragraphs>
  <Slides>89</Slides>
  <Notes>78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1" baseType="lpstr">
      <vt:lpstr>Comic Sans MS</vt:lpstr>
      <vt:lpstr>Euclid Symbol</vt:lpstr>
      <vt:lpstr>宋体</vt:lpstr>
      <vt:lpstr>Euclid Math One</vt:lpstr>
      <vt:lpstr>French Script MT</vt:lpstr>
      <vt:lpstr>Georgia</vt:lpstr>
      <vt:lpstr>Euclid</vt:lpstr>
      <vt:lpstr>Mathematica1</vt:lpstr>
      <vt:lpstr>Bradley Hand ITC</vt:lpstr>
      <vt:lpstr>Euclid Math Two</vt:lpstr>
      <vt:lpstr/>
      <vt:lpstr>Equation</vt:lpstr>
      <vt:lpstr>Extractors against classical and quantum adversaries</vt:lpstr>
      <vt:lpstr>Is randomness a feasible resource?</vt:lpstr>
      <vt:lpstr>Distilling uncertainty</vt:lpstr>
      <vt:lpstr>Another question from the 80’s: Amplifying privacy </vt:lpstr>
      <vt:lpstr>Extractors</vt:lpstr>
      <vt:lpstr>Part I  Classical Extractors</vt:lpstr>
      <vt:lpstr>Extractors are special hash functions</vt:lpstr>
      <vt:lpstr>A problem: such extractors don’t exist</vt:lpstr>
      <vt:lpstr>Distilling two independent sources –  is possible!</vt:lpstr>
      <vt:lpstr>A special case: An independent short seed</vt:lpstr>
      <vt:lpstr>How do we measure distance?</vt:lpstr>
      <vt:lpstr>How do we measure entropy? </vt:lpstr>
      <vt:lpstr>The min-entropy function</vt:lpstr>
      <vt:lpstr>Min-entropy as guessing-entropy</vt:lpstr>
      <vt:lpstr>To summarize:</vt:lpstr>
      <vt:lpstr>Strong extractors</vt:lpstr>
      <vt:lpstr>Part I  Classical Extractors</vt:lpstr>
      <vt:lpstr>What parameters do we have?</vt:lpstr>
      <vt:lpstr>What do we want?</vt:lpstr>
      <vt:lpstr>Non-explicit constructions using the probabilistic method</vt:lpstr>
      <vt:lpstr>A table of constructions</vt:lpstr>
      <vt:lpstr>Part I  Classical Extractors</vt:lpstr>
      <vt:lpstr>A partial list of applications</vt:lpstr>
      <vt:lpstr>Part I  Classical Extractors</vt:lpstr>
      <vt:lpstr>The privacy amplification problem [BBR’88]</vt:lpstr>
      <vt:lpstr>Strong extractors solve the privacy amplification problem.</vt:lpstr>
      <vt:lpstr>Privacy amplification is a key component in QKD</vt:lpstr>
      <vt:lpstr>Part I  Classical Extractors</vt:lpstr>
      <vt:lpstr>Pair-wise independent hash functions</vt:lpstr>
      <vt:lpstr>Pair-wise independent hash functions</vt:lpstr>
      <vt:lpstr>Extractors as hash functions [NZ,SZ]</vt:lpstr>
      <vt:lpstr>A table of constructions</vt:lpstr>
      <vt:lpstr>Part I  Classical Extractors</vt:lpstr>
      <vt:lpstr>Trevisan’s extractor I: One output bit</vt:lpstr>
      <vt:lpstr>E is a strong extractor</vt:lpstr>
      <vt:lpstr>The reconstruction step</vt:lpstr>
      <vt:lpstr>The predictor</vt:lpstr>
      <vt:lpstr>The predictor defines a word z</vt:lpstr>
      <vt:lpstr>Good and bad inputs x</vt:lpstr>
      <vt:lpstr>But all good x are close to z!</vt:lpstr>
      <vt:lpstr>So the picture looks like this!</vt:lpstr>
      <vt:lpstr>The Johnson bound</vt:lpstr>
      <vt:lpstr>Completing the argument</vt:lpstr>
      <vt:lpstr>The moral</vt:lpstr>
      <vt:lpstr>Part I  Classical Extractors</vt:lpstr>
      <vt:lpstr>Naïve way to get many output bits</vt:lpstr>
      <vt:lpstr>The way to save</vt:lpstr>
      <vt:lpstr>Design</vt:lpstr>
      <vt:lpstr>Picking the m locations</vt:lpstr>
      <vt:lpstr>Picking the m locations</vt:lpstr>
      <vt:lpstr>Trevisan’s extractor  with many output bits</vt:lpstr>
      <vt:lpstr>E is an extractor.</vt:lpstr>
      <vt:lpstr>Assume E is not an extractor.</vt:lpstr>
      <vt:lpstr>We can fix most of the seed</vt:lpstr>
      <vt:lpstr>We can compute the prefix with a short advice</vt:lpstr>
      <vt:lpstr>We can reconstruct any good x</vt:lpstr>
      <vt:lpstr>The main steps in the proof</vt:lpstr>
      <vt:lpstr>A table of constructions</vt:lpstr>
      <vt:lpstr>Part II  The Quantum world</vt:lpstr>
      <vt:lpstr>Quantum-proof Extractors</vt:lpstr>
      <vt:lpstr>How do we define distance?</vt:lpstr>
      <vt:lpstr>How do we define entropy?</vt:lpstr>
      <vt:lpstr>The formal definition</vt:lpstr>
      <vt:lpstr>Quantum-proof extractors solve the quantum privacy amplification problem</vt:lpstr>
      <vt:lpstr>The first quantum-proof constructions</vt:lpstr>
      <vt:lpstr>Part II  The Quantum world</vt:lpstr>
      <vt:lpstr>Possible approaches</vt:lpstr>
      <vt:lpstr>Every one output-bit extractor is quantum proof</vt:lpstr>
      <vt:lpstr>Possible adversaries</vt:lpstr>
      <vt:lpstr>A nice property of PGM</vt:lpstr>
      <vt:lpstr>Completing the argument</vt:lpstr>
      <vt:lpstr>Quantum-proof constructions</vt:lpstr>
      <vt:lpstr>Part II  The Quantum world</vt:lpstr>
      <vt:lpstr>Trevisan’s extractor is quantum-proof [T’08,DV’10,DVPR’12] </vt:lpstr>
      <vt:lpstr>Assume E is not a quantum-proof extractor.</vt:lpstr>
      <vt:lpstr>We can fix most of the seed</vt:lpstr>
      <vt:lpstr>We can compute the prefix with a short advice</vt:lpstr>
      <vt:lpstr>We can reconstruct any good x</vt:lpstr>
      <vt:lpstr>Quantum-proof constructions</vt:lpstr>
      <vt:lpstr>Quantum-proof constructions</vt:lpstr>
      <vt:lpstr>Part II  The Quantum world</vt:lpstr>
      <vt:lpstr>Is it possible that every classical extractor is quantum-proof?</vt:lpstr>
      <vt:lpstr>The GKKRdW’07 Extractor</vt:lpstr>
      <vt:lpstr>The GKKRdW’07 Extractor</vt:lpstr>
      <vt:lpstr>Part II  The Quantum world</vt:lpstr>
      <vt:lpstr>Conditional Min-entropy [Ren]</vt:lpstr>
      <vt:lpstr>Smooth min-entropy [RW’04]</vt:lpstr>
      <vt:lpstr>Open problems</vt:lpstr>
      <vt:lpstr>open 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extractors  for almost all the entropy</dc:title>
  <dc:creator>hp4mp</dc:creator>
  <cp:lastModifiedBy>Shihan Sajeed</cp:lastModifiedBy>
  <cp:revision>1038</cp:revision>
  <cp:lastPrinted>2012-12-23T19:56:34Z</cp:lastPrinted>
  <dcterms:modified xsi:type="dcterms:W3CDTF">2013-08-27T23:04:44Z</dcterms:modified>
</cp:coreProperties>
</file>