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3" r:id="rId5"/>
    <p:sldId id="285" r:id="rId6"/>
    <p:sldId id="304" r:id="rId7"/>
    <p:sldId id="262" r:id="rId8"/>
    <p:sldId id="294" r:id="rId9"/>
    <p:sldId id="266" r:id="rId10"/>
    <p:sldId id="303" r:id="rId11"/>
    <p:sldId id="289" r:id="rId12"/>
    <p:sldId id="287" r:id="rId13"/>
    <p:sldId id="302" r:id="rId14"/>
    <p:sldId id="269" r:id="rId15"/>
    <p:sldId id="277" r:id="rId16"/>
    <p:sldId id="270" r:id="rId17"/>
    <p:sldId id="271" r:id="rId18"/>
    <p:sldId id="278" r:id="rId19"/>
    <p:sldId id="291" r:id="rId20"/>
    <p:sldId id="272" r:id="rId21"/>
    <p:sldId id="288" r:id="rId22"/>
    <p:sldId id="274" r:id="rId23"/>
    <p:sldId id="290" r:id="rId24"/>
    <p:sldId id="275" r:id="rId25"/>
    <p:sldId id="276" r:id="rId26"/>
    <p:sldId id="295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B9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3" autoAdjust="0"/>
    <p:restoredTop sz="78869" autoAdjust="0"/>
  </p:normalViewPr>
  <p:slideViewPr>
    <p:cSldViewPr>
      <p:cViewPr>
        <p:scale>
          <a:sx n="100" d="100"/>
          <a:sy n="100" d="100"/>
        </p:scale>
        <p:origin x="-1136" y="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e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1AFE-DE55-8F49-9A04-5A942396DF98}" type="datetime1">
              <a:rPr lang="en-CA" smtClean="0"/>
              <a:t>2013-08-30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CEE2A-C5B3-814F-931D-E9E1DF09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82722-8BD7-754E-9C77-C7A57B669723}" type="datetime1">
              <a:rPr lang="en-CA" smtClean="0"/>
              <a:t>2013-08-30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E48A-51E4-F544-8EE8-5F39B76D8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3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8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5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9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8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4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8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3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6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3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E48A-51E4-F544-8EE8-5F39B76D8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5710" y="6250164"/>
            <a:ext cx="3786690" cy="365125"/>
          </a:xfrm>
        </p:spPr>
        <p:txBody>
          <a:bodyPr/>
          <a:lstStyle/>
          <a:p>
            <a:fld id="{4E59F1DE-EA96-41F2-8FE0-3BF6B27A7668}" type="datetime1">
              <a:rPr lang="en-CA" smtClean="0"/>
              <a:t>2013-08-30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7680" y="6237098"/>
            <a:ext cx="1161826" cy="365125"/>
          </a:xfrm>
        </p:spPr>
        <p:txBody>
          <a:bodyPr/>
          <a:lstStyle>
            <a:lvl1pPr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FAA3-9C07-4A13-874D-12A5E4D58A2A}" type="datetime1">
              <a:rPr lang="en-CA" smtClean="0"/>
              <a:t>2013-08-30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EBAA-A8C3-4202-BC6F-59CB82E0AEE6}" type="datetime1">
              <a:rPr lang="en-CA" smtClean="0"/>
              <a:t>2013-08-30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8B17B9CF-418B-4451-ABAD-F8C41BD6FF32}" type="datetime1">
              <a:rPr lang="en-CA" smtClean="0"/>
              <a:t>2013-08-30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23A3-177F-47E3-8EFE-9B0826E2D8D2}" type="datetime1">
              <a:rPr lang="en-CA" smtClean="0"/>
              <a:t>2013-08-30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E8DC-C4BC-4748-9A46-02E1F144EEF1}" type="datetime1">
              <a:rPr lang="en-CA" smtClean="0"/>
              <a:t>2013-08-30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856-66C8-4250-9572-505713D32861}" type="datetime1">
              <a:rPr lang="en-CA" smtClean="0"/>
              <a:t>2013-08-30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1E0D-4C7B-44C9-BC77-81A71F336626}" type="datetime1">
              <a:rPr lang="en-CA" smtClean="0"/>
              <a:t>2013-08-30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1121-2598-4C30-A04F-5402EBE16D01}" type="datetime1">
              <a:rPr lang="en-CA" smtClean="0"/>
              <a:t>2013-08-30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1970-43EE-4FAA-BC5B-14F3E04DC8D8}" type="datetime1">
              <a:rPr lang="en-CA" smtClean="0"/>
              <a:t>2013-08-30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2AFB-0465-4D69-81E4-5DDDDB358A91}" type="datetime1">
              <a:rPr lang="en-CA" smtClean="0"/>
              <a:t>2013-08-30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0329" y="6266613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9D07FBA3-E060-44CB-ADD8-3DC7246698B2}" type="datetime1">
              <a:rPr lang="en-CA" smtClean="0"/>
              <a:t>2013-08-30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83062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v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20190" indent="-2857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image" Target="../media/image17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2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21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w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25.wmf"/><Relationship Id="rId10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35.w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4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5.gi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42950"/>
            <a:ext cx="8686800" cy="177165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Experimental Demonstration of Polarization Encoding Measurement-Device-Independent Quantum Key Distribution</a:t>
            </a:r>
            <a:endParaRPr lang="en-CA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1304"/>
            <a:ext cx="8458200" cy="1752600"/>
          </a:xfrm>
        </p:spPr>
        <p:txBody>
          <a:bodyPr>
            <a:normAutofit lnSpcReduction="10000"/>
          </a:bodyPr>
          <a:lstStyle/>
          <a:p>
            <a:r>
              <a:rPr lang="en-CA" sz="2000" b="1" dirty="0" smtClean="0">
                <a:solidFill>
                  <a:schemeClr val="tx1"/>
                </a:solidFill>
              </a:rPr>
              <a:t>Zhiyuan Tang</a:t>
            </a:r>
            <a:r>
              <a:rPr lang="en-CA" sz="2000" dirty="0" smtClean="0">
                <a:solidFill>
                  <a:schemeClr val="tx1"/>
                </a:solidFill>
              </a:rPr>
              <a:t>, Zhongfa Liao, Feihu Xu, Bing Qi, Li Qian, and Hoi-Kwong Lo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Centre of Quantum Information and Quantum Control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Department of Electrical and Computer Engineering 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and Department of Physics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University of Toronto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58674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 smtClean="0"/>
              <a:t>Qcrypt</a:t>
            </a:r>
            <a:r>
              <a:rPr lang="en-CA" sz="2000" dirty="0" smtClean="0"/>
              <a:t> 2013</a:t>
            </a:r>
          </a:p>
          <a:p>
            <a:pPr algn="ctr"/>
            <a:r>
              <a:rPr lang="en-CA" sz="2000" dirty="0" smtClean="0"/>
              <a:t>Waterloo, Ontario, Canada</a:t>
            </a:r>
          </a:p>
          <a:p>
            <a:pPr algn="ctr"/>
            <a:r>
              <a:rPr lang="en-CA" sz="2000" dirty="0" smtClean="0"/>
              <a:t>August </a:t>
            </a:r>
            <a:r>
              <a:rPr lang="en-US" altLang="zh-TW" sz="2000" dirty="0" smtClean="0"/>
              <a:t>8</a:t>
            </a:r>
            <a:r>
              <a:rPr lang="en-CA" sz="2000" dirty="0" smtClean="0"/>
              <a:t>, 2013</a:t>
            </a:r>
            <a:endParaRPr lang="en-CA" sz="2000" dirty="0"/>
          </a:p>
        </p:txBody>
      </p:sp>
      <p:sp>
        <p:nvSpPr>
          <p:cNvPr id="5" name="AutoShape 2" descr="data:image/jpeg;base64,/9j/4AAQSkZJRgABAQAAAQABAAD/2wCEAAkGBhAMDhAODRIRFQ8QEA8QEREQEBASDxYQFRAVFBgQFBQYJyYeIyUjGRkSHy8gJDMpLSwtFx4yODAqNyYrLCoBCQoKDgwOGQ8PGi4lHSQrKiwuLTIsNSouNSwqKy0xKjUqKiosNSw1NCwtKSwpKTUpMTQsLSksKSwsKiksLCwwNf/AABEIAQAAwAMBIgACEQEDEQH/xAAcAAEBAAMBAQEBAAAAAAAAAAAABwUGCAQDAQL/xABBEAABAwICBAsFBgYBBQAAAAABAAIDBBEFEgYHITETFzRBUVNhdJGz0XGBkpPSFCIkMkKhCCNSYnKxZBVDgqPh/8QAGwEBAAIDAQEAAAAAAAAAAAAAAAIFAQMEBwb/xAAxEQACAQICBwcEAgMAAAAAAAAAAQIDEQQxBRQhUWFxkRIVFjNBsdETIjTBBuEjgfD/2gAMAwEAAhEDEQA/ALiiIgCIiAIiIAiIgCIiAIiIAiIgCIiAIiIAiIgCIiAIiIAiIgCIiAIiIAiIgCIiAIiIAiIgCIiAIiIAiIgCIiAIiIAiIgCIiAIpTrC0/rsPxB1PTPYIxHE4AxMcbubc7Sta42sU62P5MfouaWJhFtO5d0dB4mtTjUi42avm/gvaKCcbWKdbH8mP0TjaxTrY/kx+ijrcOJt8PYrfHq/gvaXUC42MU65nyYvRONjFOuZ8mL0TW4cTPh7Fb49X8F9ul1AuNjFOuZ8mL0TjYxTrmfJi9E1uHEeHsVvj1fwX26XUC42MU65nyYvRONjFOuZ8mL0TW4cR4exW+PV/BfbpdQLjYxTrmfJi9E42MU65nyYvRNbhxHh7Fb49X8F9RQMa2cUH/dZ74YvRfvG1inWx/Jj9E1uHEx4exW+PV/Be0UE42sU62P5MfonG1inWx/Jj9E1uHEeHsVvj1fwXtFhdDcTkrMPpqicgySMLnEANF87huHYAs0upO6uUVSDpzcHmm10CIiyQCIiAIiICa6c6tKnFK11TDJA1hZG20hkzXaLHc0hYDiTreupfim+lWlFzyw8JO7LelpnFUoKnFqyVsiLcSdb11L8U30pxJ1vXUvxTfSrSixqtM2d+4zeuhDJ9TmJMvl4B/wDjLa/b94BaxjOjdVh7g2rhey5Ia4i7Hf4uGwrppePF8KirYH087c0cgykc46HDtB2g9ihLCRt9p00P5DWjJfVSa4bGcvr8X0miyOcw72uLT7QbL5qtPtltCIiGT+mMLiA0EkkAAC5JPMAtqw7VfidQ0OEPBtO7hntYbWvfLv8A2Ww6lcFjllqKuRoLoeDZFfblc8OLnDtsGi/aVYF20cOpx7Uj5jSemp4eq6NJK6zb/REotS1e4XdJTNPQXyH37Gr6cSdb11L8U30q0oujVaZT9/YzeuhFuJOt66l+Kb6U4k63rqX4pvpVpRNVpjv3Gb10MTophL6ChgppS0viYWuLL5ScxOy9jzrLIi6ErKyKac3OTnLNu/UIiLJAIiIAiIgC/l7w0Ek2A3k7AtY1g6dR4FS8K4B88hc2CK9szgNrnc+Vtxf2gc61LRPQufHo2YlpBLLIyW0lPRhzo4Gx7w9zB0jcBzbSTfZ1Qw94fVm7R6t8kRb22RTKfFYJXZYpYnuH6WSMc7wBuvQ+VrbZiBmOUXIF3b7D91q0uqzCHNy/Y4m7DZzC9jx2hwN7rTcTwWuw3GsKZLVTz4a6q/kcM7O6OUxvHBvdvJs45Sea/QVmFGnUbUZeje1bt20NtFdREXISOYMdjyVdS3+monHhK4LwrKaT8vrO91PnOWLVFLNnq1F3pxfBBERYNpY9SDPwtU7pnaPCMeqpSnWpIfgKg/8AKPkxqiq4oeWjzfSzvjKnP9IL4VVdFALzSMYDuL3tYP3U0091jVD61mC4Lb7W94jkn2EMcdpY3muBtc7bb27szhWqLD42Zq1rqupcAZZ6l8jnOd/aL7B7bntVjq6hFSqu18lm7foqr3yN0p6pkrc0Tmub/Uxwc3xGxfVTjSTVTHCx1XgTpKWtjbma2GRwjltt4NwJ5+bmvvHR9NVus3/rDXUtYAyuiFzYZWysGwvDeZw52+8c4B4e9N1Kbuln6NC+2zKGiIuQkEREAREQBERAc56zap2KaRikcSI2TU9GzbuDnNzO+J7vBdEwxNjaGMADWgNa0CwDQLAAexc26TN+y6VudJsa3EaeUk7BkMkb83gf2XSqt9IbKdFLLs/BrhmwvDi+Dx1jI2yXHBTwVDHNtmEkUgeN/TYg9hK9yKpTad0bAiIsA5m0n5fWd7qfOcsWsppPy+s73U+c5YtUcs2eq0PKjyXsERFE3Fp1J8gn70fJiW6aQYiaOjqakWvDBNKAdxcyMuAPvAWl6k+QT96PkxLadNaQz4XXRtBLnUtRlA3lwjJAHvAV3hEmoJ5bDzXSv5dTmRfUPT/acXnqJSXSR08kmYm5MkkjWlxPaC/xXQagH8PUoGI1LCdrqQkdtpo7/wC1f1b6VvrDXBFXDILmvSOc4LpTJMwFrWVbJj2xS5XP8Q566UXNmtKM1+kkkEX5nyUtMNn6yxjb/up6Js6k4vJxdzE8jpNF+BfqqDYEREAREQBERASPXfoA+rDcTpGl0kbMlRG0Xc6IbWygc5btB7LdCzurLWZBilPFT1EjW10bWsc17rGWwsJGE7yd5A23vzLf1qGO6qcKxB5llgySuJLnwOMRJPOQPuk9tl3xxEKlJUq19mTXp/ojazujb7rWK3H3V1QKLDX3LHtNZVMs6OGMG5ha7cZH2y225QSTzBY+n1R0LWiOSWtliFv5UtXJwNhzFjbCy23DsMho4mw00bI4m/lZG0NaO2w5+1aH9OG2Lu+Vl7mdp6kRFzmTmbSfl9Z3up85yxaymk/L6zvdT5zli1RyzZ6rQ8qPJewREUTcWnUnyCfvR8mJURTvUnyCfvR8mJURXFDy0ea6U/LqcyCY3gUuiONR4lDG52HPkd+QbGRyXD4D0EXJbffYdquOG4lFWQsnp3tfFIMzXtNwR69I3hfaopmTMdHK1r2OFnMe0OYR0Fp2FS/TDVXNTtdUaOyzU798tLFPIyOTZ+aM3sHdh2HmtbbburDFdlVHaS2X9HzKu3ZyN+0n0np8Jpn1NU4BrQcrbjPI+2yNg5yf23nYpfqp0Qnr66TH8QaW53yS07HA/ee+/wDNAO3K0GzenYebbrerrEKd+KGHSFj5Kg5WQvrXyO4KUEng3sk2feuLX3EbtuzokKdZPBRdKOcltl6W4fsL7tp+oiKrJhERAEREAREQBERAEREAREQHM2k/L6zvdT5zli1lNJ+X1ne6nznLFqjlmz1Wh5UeS9giIom4tOpPkE/ej5MSoinepPkE/ej5MSoiuKHlo810p+XU5hERbiuMHpHoVQ4qPxkDHuAsJB92UDoDxtt2bl5sN0aq6ENjpq574G7BHWwNqHNF/wArZWOjdsGwXzLZUW1VpqPZvs3Z+5iwREWoyEREAREQBERAF86ipZE0vkc1rGi5c9wa0DpJOxanrI1gR4FTAgB9VNmEMZOzZvkfb9IuNnOdnSRgNEdAHYrEzEtIHvqJphwkUD3EQRRuFx9xthcixsNg2c66oYf/AB/VqO0fT1b5Eb7bIoFHj1LUOyQVEEj7XyxzRPdbps0kr3rT8T1TYTUxlgpmROt92SC8cjTzOHMfeCtKwPTer0dxJ2E4zKZqYlvA1T752sd+SQk7S3mIJJaQbEgbZRw8aqf0XdrbZrbbgL2zLKiBFxkjmbSfl9Z3up85yxaymk/L6zvdT5zli1RyzZ6rQ8qPJewREUTcWnUnyCfvR8mJURTvUnyCfvR8mJURXFDy0ea6U/LqcwsBiunmG0TzHUVcDXgkFmfM8EczmtuR7Cp3p7prVYpiTcCwl5YDJwU8zSQ4uH525htDWAOvbaSCPbQNFtAaHCY2Np4mGVoGaoe1rp3OttdmO72CwVlLDxpQUqr2vakt3FlZe+R9sI05w6ueI6WrhfIdzM+V5/xa6xPuWUhxCKSWSBjwZYRGZGC92iQEsJ9oa7wXgx/RGixNhbVwMeSLCTKBM3oLZB94W8Fpeq/ApsLxPF6Soe+QkUcscryS+SK8wDyTz7bHtBUVTpShKUW00snzSz/oXZTERFykgiIgCIiAIiIDm/T+oOJ6T/Z5DeMVNNRtFzsjzta4D/yc8+9dHgW2Bc1aSxfZNKyZNjRiNPNc/wBDpY5M3gT4LpZW+kdlOill2fg1wzYUX/iKwwZaGqAGa80DjzkWa9g91pPiVoUj/iJqWikooj+Z1RI8D+1kVifF7Vz6ObWJhb/thKeRt2qnF3VuDUkj7l7GugcTz8E4sB+ENW3LSNTNE6HA6bPvkMso/wAXSG37Ld1oxKSrTSyu/czHI5m0n5fWd7qfOcsWsppPy+s73U+c5YtfNyzZ6tQ8qPJewREUTcWnUnyCfvR8mJbnpHiBpKGqqG2zQ080jb7szYyW/vZaZqT5BP3o+TEtv0qoXVOH1kDBd8tNOxgHO8xnKPGyu8Ja0L5Hmulfy6nMiOoGmEuKzzPuXR0z3Ak3Od8jGlx9xd4roNc+fw/VbY8TmicbOlpXBnaWyMcR8OY+5dBq30tfWHfcirhkF8PsMfDcPlHCmMRF/wCrgw4uDfEk+8r7oqu5MIiIAiIgCIiAIiICV66NXT8Qa3EKJpdURMyTRNF3SRC5Dmjnc3bs3kHsAOx6tNOY8Xo2Ne8fbYWBlRGdjy4bOGA5w7Yb8xJC3Fahpbq2pcSzTRD7PXfmZVQXZJn6Xhts3ad/au6NeNSmqNX0ye7mtxG1ndG1zztia58jmtY0FznOIa0AbySdgURxqnk00xhrabMMMpP5bp7ENIJzPcy/6nbAB0AEhanjtNiGF1sMeO/aKilbKHFklRM+CZgO0xuJte222wjZey6K0ZmpJKOF+HCMUrmgxiJoa0DnBA3G97323vddDp6lFVIvtNrY/Rf2Rv2th76WmZDGyKNobHG1rGNG4MaAA0ewAL6oiqTYczaT8vrO91PnOWLWU0n5fWd7qfOcsWqOWbPVaHlR5L2CIiibi06k+QT96PkxKiKd6k+QT96PkxKiK4oeWjzXSn5dTmQzT/QyqwPERjeFszQCThntaCRE83ztc0bcjru2jdcjZsKoGjGtfDcRjaXTMgmtd8NQ9rCDsvle6zXDoI29gW5rXcQ1eYXVPzzUcBcd5azgyT0nJa6tXiYVoKNZO6yaztxRV2ayP7rtPMNgZmdVwOJIa1kMjJpXOO5rY4yXEncvno7FU1Mr6+sa+IOaY6WkLjeOAkOMkwGwyPIbs25QAN5K9WDaHUGHuzUlLDG/b99rAZNvMHm7v3WZXPKUEmqd+bJcwiItBkIiIAiIgCIiAIiIDzV+HRVUboaiNkkbvzMkaHNPuP8Ata3R6u46B7n4VUT0uclzoWls1K51rXMUgP7EFbai2RqzirJ7N3p0MWPPQxysjAqHsfIL3eyMxNI5vuFzv9+C9CL8K1syczaTn8fWd6qfOcsYvbjUmeqqHf1TzO8ZHFeJUUs2erUVanFcEERFg2lo1JO/A1A/5JP/AKY1RVNNSD/wtU3onYfGP/4qWrih5aPN9LK2Mqc/0giItxWBERAEREAREQBERAEREARQ/G9Z2JQVdRFHM0MjnnY0cFGbNbK5oF7dAC8XGxivXN+TF6LleKgnbaX8dAYmUVJOO3i/gvqKBcbGK9c35MXonGxivXN+TF6LGtw4kvD2K3x6v4L6sRpLpJDhlO6adwvY8Gy9nvfbY1o9trnmUNl1jYo8m9VIL32NDGj3WCwNVWSTuzzPe9+7NI5z3W6LnaoSxat9qOmh/HZ9pOtJW4H8SSFzi47yST7Sbr+ERV59gEREMlC1Q6TxUc81PUODG1HBlj3EBokZmGUnmuHb/wC0dKtd1yksvh2ltdSNyU9TM1gAAbnJYB0Brrge5ddHE9hdlo+c0loXWajq05WbzTyOlkXPsGtHFIxb7Rm273xxOPjZfXjYxXrm/Ji9F0a3DiVD/j2J3x6v4L6igXGxivXN+TF6JxsYr1zfkxeia3DiPD2K3x6v4L6iwuhmJSVmH01RObyyMLnEAAE53DcPYFml1J3VyhqQdObg802ugREWSAREQBERASDF9T1ZUVM8zZqYNlmmkaCZrgPkc4A2b0FeTiTruupfGb6VakXO8NTZcx03i4pJNbOBFeJOu66l8ZvpTiTruupfGb6VakWNVpku/cZvXQivEnXddS/FN9KcSdd11L8U30q1Imq0x37jN66EV4k67rqX4pvpTiTruupfim+lWpE1WmO/cZvXQivEnXddS/FN9KcSdd11L8U30q1Imq0x37jN66EV4k67rqX4pvpTiTruupfim+lWpE1WmO/cZvXQivEnXddS/FN9KcSdd11L4zfSrUiarTHfuM3roRXiTruupfGb6U4k67rqXxm+lWpE1WnuHfuM3roYnRTCX0NDBTSlpfEwtcWXyk5idlwDzrLIi6ErKyKec3OTnLNu/UIiLJAIiIAiIgCIiAIiIA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data:image/jpeg;base64,/9j/4AAQSkZJRgABAQAAAQABAAD/2wCEAAkGBhAMDhAODRIRFQ8QEA8QEREQEBASDxYQFRAVFBgQFBQYJyYeIyUjGRkSHy8gJDMpLSwtFx4yODAqNyYrLCoBCQoKDgwOGQ8PGi4lHSQrKiwuLTIsNSouNSwqKy0xKjUqKiosNSw1NCwtKSwpKTUpMTQsLSksKSwsKiksLCwwNf/AABEIAQAAwAMBIgACEQEDEQH/xAAcAAEBAAMBAQEBAAAAAAAAAAAABwUGCAQDAQL/xABBEAABAwICBAsFBgYBBQAAAAABAAIDBBEFEgYHITETFzRBUVNhdJGz0XGBkpPSFCIkMkKhCCNSYnKxZBVDgqPh/8QAGwEBAAIDAQEAAAAAAAAAAAAAAAIFAQMEBwb/xAAxEQACAQICBwcEAgMAAAAAAAAAAQIDEQQxBRQhUWFxkRIVFjNBsdETIjTBBuEjgfD/2gAMAwEAAhEDEQA/ALiiIgCIiAIiIAiIgCIiAIiIAiIgCIiAIiIAiIgCIiAIiIAiIgCIiAIiIAiIgCIiAIiIAiIgCIiAIiIAiIgCIiAIiIAiIgCIiAIpTrC0/rsPxB1PTPYIxHE4AxMcbubc7Sta42sU62P5MfouaWJhFtO5d0dB4mtTjUi42avm/gvaKCcbWKdbH8mP0TjaxTrY/kx+ijrcOJt8PYrfHq/gvaXUC42MU65nyYvRONjFOuZ8mL0TW4cTPh7Fb49X8F9ul1AuNjFOuZ8mL0TjYxTrmfJi9E1uHEeHsVvj1fwX26XUC42MU65nyYvRONjFOuZ8mL0TW4cR4exW+PV/BfbpdQLjYxTrmfJi9E42MU65nyYvRNbhxHh7Fb49X8F9RQMa2cUH/dZ74YvRfvG1inWx/Jj9E1uHEx4exW+PV/Be0UE42sU62P5MfonG1inWx/Jj9E1uHEeHsVvj1fwXtFhdDcTkrMPpqicgySMLnEANF87huHYAs0upO6uUVSDpzcHmm10CIiyQCIiAIiICa6c6tKnFK11TDJA1hZG20hkzXaLHc0hYDiTreupfim+lWlFzyw8JO7LelpnFUoKnFqyVsiLcSdb11L8U30pxJ1vXUvxTfSrSixqtM2d+4zeuhDJ9TmJMvl4B/wDjLa/b94BaxjOjdVh7g2rhey5Ia4i7Hf4uGwrppePF8KirYH087c0cgykc46HDtB2g9ihLCRt9p00P5DWjJfVSa4bGcvr8X0miyOcw72uLT7QbL5qtPtltCIiGT+mMLiA0EkkAAC5JPMAtqw7VfidQ0OEPBtO7hntYbWvfLv8A2Ww6lcFjllqKuRoLoeDZFfblc8OLnDtsGi/aVYF20cOpx7Uj5jSemp4eq6NJK6zb/REotS1e4XdJTNPQXyH37Gr6cSdb11L8U30q0oujVaZT9/YzeuhFuJOt66l+Kb6U4k63rqX4pvpVpRNVpjv3Gb10MTophL6ChgppS0viYWuLL5ScxOy9jzrLIi6ErKyKac3OTnLNu/UIiLJAIiIAiIgC/l7w0Ek2A3k7AtY1g6dR4FS8K4B88hc2CK9szgNrnc+Vtxf2gc61LRPQufHo2YlpBLLIyW0lPRhzo4Gx7w9zB0jcBzbSTfZ1Qw94fVm7R6t8kRb22RTKfFYJXZYpYnuH6WSMc7wBuvQ+VrbZiBmOUXIF3b7D91q0uqzCHNy/Y4m7DZzC9jx2hwN7rTcTwWuw3GsKZLVTz4a6q/kcM7O6OUxvHBvdvJs45Sea/QVmFGnUbUZeje1bt20NtFdREXISOYMdjyVdS3+monHhK4LwrKaT8vrO91PnOWLVFLNnq1F3pxfBBERYNpY9SDPwtU7pnaPCMeqpSnWpIfgKg/8AKPkxqiq4oeWjzfSzvjKnP9IL4VVdFALzSMYDuL3tYP3U0091jVD61mC4Lb7W94jkn2EMcdpY3muBtc7bb27szhWqLD42Zq1rqupcAZZ6l8jnOd/aL7B7bntVjq6hFSqu18lm7foqr3yN0p6pkrc0Tmub/Uxwc3xGxfVTjSTVTHCx1XgTpKWtjbma2GRwjltt4NwJ5+bmvvHR9NVus3/rDXUtYAyuiFzYZWysGwvDeZw52+8c4B4e9N1Kbuln6NC+2zKGiIuQkEREAREQBERAc56zap2KaRikcSI2TU9GzbuDnNzO+J7vBdEwxNjaGMADWgNa0CwDQLAAexc26TN+y6VudJsa3EaeUk7BkMkb83gf2XSqt9IbKdFLLs/BrhmwvDi+Dx1jI2yXHBTwVDHNtmEkUgeN/TYg9hK9yKpTad0bAiIsA5m0n5fWd7qfOcsWsppPy+s73U+c5YtUcs2eq0PKjyXsERFE3Fp1J8gn70fJiW6aQYiaOjqakWvDBNKAdxcyMuAPvAWl6k+QT96PkxLadNaQz4XXRtBLnUtRlA3lwjJAHvAV3hEmoJ5bDzXSv5dTmRfUPT/acXnqJSXSR08kmYm5MkkjWlxPaC/xXQagH8PUoGI1LCdrqQkdtpo7/wC1f1b6VvrDXBFXDILmvSOc4LpTJMwFrWVbJj2xS5XP8Q566UXNmtKM1+kkkEX5nyUtMNn6yxjb/up6Js6k4vJxdzE8jpNF+BfqqDYEREAREQBERASPXfoA+rDcTpGl0kbMlRG0Xc6IbWygc5btB7LdCzurLWZBilPFT1EjW10bWsc17rGWwsJGE7yd5A23vzLf1qGO6qcKxB5llgySuJLnwOMRJPOQPuk9tl3xxEKlJUq19mTXp/ojazujb7rWK3H3V1QKLDX3LHtNZVMs6OGMG5ha7cZH2y225QSTzBY+n1R0LWiOSWtliFv5UtXJwNhzFjbCy23DsMho4mw00bI4m/lZG0NaO2w5+1aH9OG2Lu+Vl7mdp6kRFzmTmbSfl9Z3up85yxaymk/L6zvdT5zli1RyzZ6rQ8qPJewREUTcWnUnyCfvR8mJURTvUnyCfvR8mJURXFDy0ea6U/LqcyCY3gUuiONR4lDG52HPkd+QbGRyXD4D0EXJbffYdquOG4lFWQsnp3tfFIMzXtNwR69I3hfaopmTMdHK1r2OFnMe0OYR0Fp2FS/TDVXNTtdUaOyzU798tLFPIyOTZ+aM3sHdh2HmtbbburDFdlVHaS2X9HzKu3ZyN+0n0np8Jpn1NU4BrQcrbjPI+2yNg5yf23nYpfqp0Qnr66TH8QaW53yS07HA/ee+/wDNAO3K0GzenYebbrerrEKd+KGHSFj5Kg5WQvrXyO4KUEng3sk2feuLX3EbtuzokKdZPBRdKOcltl6W4fsL7tp+oiKrJhERAEREAREQBERAEREAREQHM2k/L6zvdT5zli1lNJ+X1ne6nznLFqjlmz1Wh5UeS9giIom4tOpPkE/ej5MSoinepPkE/ej5MSoiuKHlo810p+XU5hERbiuMHpHoVQ4qPxkDHuAsJB92UDoDxtt2bl5sN0aq6ENjpq574G7BHWwNqHNF/wArZWOjdsGwXzLZUW1VpqPZvs3Z+5iwREWoyEREAREQBERAF86ipZE0vkc1rGi5c9wa0DpJOxanrI1gR4FTAgB9VNmEMZOzZvkfb9IuNnOdnSRgNEdAHYrEzEtIHvqJphwkUD3EQRRuFx9xthcixsNg2c66oYf/AB/VqO0fT1b5Eb7bIoFHj1LUOyQVEEj7XyxzRPdbps0kr3rT8T1TYTUxlgpmROt92SC8cjTzOHMfeCtKwPTer0dxJ2E4zKZqYlvA1T752sd+SQk7S3mIJJaQbEgbZRw8aqf0XdrbZrbbgL2zLKiBFxkjmbSfl9Z3up85yxaymk/L6zvdT5zli1RyzZ6rQ8qPJewREUTcWnUnyCfvR8mJURTvUnyCfvR8mJURXFDy0ea6U/LqcwsBiunmG0TzHUVcDXgkFmfM8EczmtuR7Cp3p7prVYpiTcCwl5YDJwU8zSQ4uH525htDWAOvbaSCPbQNFtAaHCY2Np4mGVoGaoe1rp3OttdmO72CwVlLDxpQUqr2vakt3FlZe+R9sI05w6ueI6WrhfIdzM+V5/xa6xPuWUhxCKSWSBjwZYRGZGC92iQEsJ9oa7wXgx/RGixNhbVwMeSLCTKBM3oLZB94W8Fpeq/ApsLxPF6Soe+QkUcscryS+SK8wDyTz7bHtBUVTpShKUW00snzSz/oXZTERFykgiIgCIiAIiIDm/T+oOJ6T/Z5DeMVNNRtFzsjzta4D/yc8+9dHgW2Bc1aSxfZNKyZNjRiNPNc/wBDpY5M3gT4LpZW+kdlOill2fg1wzYUX/iKwwZaGqAGa80DjzkWa9g91pPiVoUj/iJqWikooj+Z1RI8D+1kVifF7Vz6ObWJhb/thKeRt2qnF3VuDUkj7l7GugcTz8E4sB+ENW3LSNTNE6HA6bPvkMso/wAXSG37Ld1oxKSrTSyu/czHI5m0n5fWd7qfOcsWsppPy+s73U+c5YtfNyzZ6tQ8qPJewREUTcWnUnyCfvR8mJbnpHiBpKGqqG2zQ080jb7szYyW/vZaZqT5BP3o+TEtv0qoXVOH1kDBd8tNOxgHO8xnKPGyu8Ja0L5Hmulfy6nMiOoGmEuKzzPuXR0z3Ak3Od8jGlx9xd4roNc+fw/VbY8TmicbOlpXBnaWyMcR8OY+5dBq30tfWHfcirhkF8PsMfDcPlHCmMRF/wCrgw4uDfEk+8r7oqu5MIiIAiIgCIiAIiICV66NXT8Qa3EKJpdURMyTRNF3SRC5Dmjnc3bs3kHsAOx6tNOY8Xo2Ne8fbYWBlRGdjy4bOGA5w7Yb8xJC3Fahpbq2pcSzTRD7PXfmZVQXZJn6Xhts3ad/au6NeNSmqNX0ye7mtxG1ndG1zztia58jmtY0FznOIa0AbySdgURxqnk00xhrabMMMpP5bp7ENIJzPcy/6nbAB0AEhanjtNiGF1sMeO/aKilbKHFklRM+CZgO0xuJte222wjZey6K0ZmpJKOF+HCMUrmgxiJoa0DnBA3G97323vddDp6lFVIvtNrY/Rf2Rv2th76WmZDGyKNobHG1rGNG4MaAA0ewAL6oiqTYczaT8vrO91PnOWLWU0n5fWd7qfOcsWqOWbPVaHlR5L2CIiibi06k+QT96PkxKiKd6k+QT96PkxKiK4oeWjzXSn5dTmQzT/QyqwPERjeFszQCThntaCRE83ztc0bcjru2jdcjZsKoGjGtfDcRjaXTMgmtd8NQ9rCDsvle6zXDoI29gW5rXcQ1eYXVPzzUcBcd5azgyT0nJa6tXiYVoKNZO6yaztxRV2ayP7rtPMNgZmdVwOJIa1kMjJpXOO5rY4yXEncvno7FU1Mr6+sa+IOaY6WkLjeOAkOMkwGwyPIbs25QAN5K9WDaHUGHuzUlLDG/b99rAZNvMHm7v3WZXPKUEmqd+bJcwiItBkIiIAiIgCIiAIiIDzV+HRVUboaiNkkbvzMkaHNPuP8Ata3R6u46B7n4VUT0uclzoWls1K51rXMUgP7EFbai2RqzirJ7N3p0MWPPQxysjAqHsfIL3eyMxNI5vuFzv9+C9CL8K1syczaTn8fWd6qfOcsYvbjUmeqqHf1TzO8ZHFeJUUs2erUVanFcEERFg2lo1JO/A1A/5JP/AKY1RVNNSD/wtU3onYfGP/4qWrih5aPN9LK2Mqc/0giItxWBERAEREAREQBERAEREARQ/G9Z2JQVdRFHM0MjnnY0cFGbNbK5oF7dAC8XGxivXN+TF6LleKgnbaX8dAYmUVJOO3i/gvqKBcbGK9c35MXonGxivXN+TF6LGtw4kvD2K3x6v4L6sRpLpJDhlO6adwvY8Gy9nvfbY1o9trnmUNl1jYo8m9VIL32NDGj3WCwNVWSTuzzPe9+7NI5z3W6LnaoSxat9qOmh/HZ9pOtJW4H8SSFzi47yST7Sbr+ERV59gEREMlC1Q6TxUc81PUODG1HBlj3EBokZmGUnmuHb/wC0dKtd1yksvh2ltdSNyU9TM1gAAbnJYB0Brrge5ddHE9hdlo+c0loXWajq05WbzTyOlkXPsGtHFIxb7Rm273xxOPjZfXjYxXrm/Ji9F0a3DiVD/j2J3x6v4L6igXGxivXN+TF6JxsYr1zfkxeia3DiPD2K3x6v4L6iwuhmJSVmH01RObyyMLnEAAE53DcPYFml1J3VyhqQdObg802ugREWSAREQBERASDF9T1ZUVM8zZqYNlmmkaCZrgPkc4A2b0FeTiTruupfGb6VakXO8NTZcx03i4pJNbOBFeJOu66l8ZvpTiTruupfGb6VakWNVpku/cZvXQivEnXddS/FN9KcSdd11L8U30q1Imq0x37jN66EV4k67rqX4pvpTiTruupfim+lWpE1WmO/cZvXQivEnXddS/FN9KcSdd11L8U30q1Imq0x37jN66EV4k67rqX4pvpTiTruupfim+lWpE1WmO/cZvXQivEnXddS/FN9KcSdd11L4zfSrUiarTHfuM3roRXiTruupfGb6U4k67rqXxm+lWpE1WnuHfuM3roYnRTCX0NDBTSlpfEwtcWXyk5idlwDzrLIi6ErKyKec3OTnLNu/UIiLJAIiIAiIgCIiAIiIAiIgCIiAIiIAiIgCIiAIiIAiIgCIiAIiIAiIgCIiAIiIAiIgCIiAIiIAiIgCIiAIiIAiIgCIi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739396"/>
            <a:ext cx="800099" cy="975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01540"/>
            <a:ext cx="2667000" cy="960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6600" y="5066738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ztang@physics.utoronto.ca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18106" y="25146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u="sng" dirty="0" smtClean="0"/>
              <a:t>arXiv: 1306.6134</a:t>
            </a:r>
            <a:endParaRPr lang="en-CA" sz="2400" b="1" u="sng" dirty="0"/>
          </a:p>
        </p:txBody>
      </p:sp>
    </p:spTree>
    <p:extLst>
      <p:ext uri="{BB962C8B-B14F-4D97-AF65-F5344CB8AC3E}">
        <p14:creationId xmlns:p14="http://schemas.microsoft.com/office/powerpoint/2010/main" val="1985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Alice &amp; Bob encode key bits into polarization/time-bin/phase of weak coherent pulses with decoy states;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Alice &amp; Bob send their pulses to Charlie/Eve;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Charlie performs Bell state measurements (BSM) </a:t>
            </a:r>
            <a:r>
              <a:rPr lang="en-US" altLang="zh-TW" dirty="0" smtClean="0"/>
              <a:t>on incoming pulses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Charlie announces BSM results to Alice and Bob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Alice and Bob announce basis selections over a public channel, and generate a sifted key;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Error correction and privacy amplification </a:t>
            </a:r>
            <a:r>
              <a:rPr lang="en-US" dirty="0" smtClean="0">
                <a:sym typeface="Wingdings"/>
              </a:rPr>
              <a:t> secure key.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MDI-QKD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Measurement-Device-Independent QKD (MDI-QKD)</a:t>
            </a:r>
            <a:endParaRPr lang="en-CA" dirty="0"/>
          </a:p>
        </p:txBody>
      </p:sp>
      <p:pic>
        <p:nvPicPr>
          <p:cNvPr id="4" name="Picture 4" descr="C:\Users\GB347A\Desktop\MDI-QKD graph\MDI_QKD.gif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6000"/>
            <a:ext cx="3456324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038600" y="2679192"/>
            <a:ext cx="4800600" cy="3447288"/>
          </a:xfrm>
        </p:spPr>
        <p:txBody>
          <a:bodyPr>
            <a:normAutofit/>
          </a:bodyPr>
          <a:lstStyle/>
          <a:p>
            <a:r>
              <a:rPr lang="en-CA" dirty="0" smtClean="0"/>
              <a:t>Measurement devices can be manufactured by an untrusted party</a:t>
            </a:r>
          </a:p>
          <a:p>
            <a:endParaRPr lang="en-CA" dirty="0"/>
          </a:p>
          <a:p>
            <a:pPr lvl="1"/>
            <a:r>
              <a:rPr lang="en-CA" dirty="0" smtClean="0"/>
              <a:t>No need to certify detection systems in QKD, thus simplifying standardization of QKD by ETSI.</a:t>
            </a:r>
          </a:p>
          <a:p>
            <a:pPr marL="301943" lvl="1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40104" y="6031468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Lo, </a:t>
            </a:r>
            <a:r>
              <a:rPr lang="en-CA" sz="1600" dirty="0" err="1" smtClean="0"/>
              <a:t>Curty</a:t>
            </a:r>
            <a:r>
              <a:rPr lang="en-CA" sz="1600" dirty="0" smtClean="0"/>
              <a:t>, and Qi, </a:t>
            </a:r>
            <a:r>
              <a:rPr lang="en-CA" sz="1600" dirty="0"/>
              <a:t>Phys. Rev. </a:t>
            </a:r>
            <a:r>
              <a:rPr lang="en-CA" sz="1600" dirty="0" err="1"/>
              <a:t>Lett</a:t>
            </a:r>
            <a:r>
              <a:rPr lang="en-CA" sz="1600" dirty="0"/>
              <a:t>. </a:t>
            </a:r>
            <a:r>
              <a:rPr lang="en-CA" sz="1600" b="1" dirty="0"/>
              <a:t>108</a:t>
            </a:r>
            <a:r>
              <a:rPr lang="en-CA" sz="1600" dirty="0"/>
              <a:t>, 130503 (2012)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 descr="us-lgflag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901700" cy="473589"/>
          </a:xfrm>
          <a:prstGeom prst="rect">
            <a:avLst/>
          </a:prstGeom>
        </p:spPr>
      </p:pic>
      <p:pic>
        <p:nvPicPr>
          <p:cNvPr id="11" name="Picture 10" descr="canada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1079500" cy="548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88571" y="2286000"/>
            <a:ext cx="1659429" cy="646331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MADE IN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NORTH KOREA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MDI-QKD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 descr="MDIQKD R.pn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r="7532"/>
          <a:stretch>
            <a:fillRect/>
          </a:stretch>
        </p:blipFill>
        <p:spPr>
          <a:xfrm>
            <a:off x="228600" y="1981200"/>
            <a:ext cx="4809745" cy="4337976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029200" y="2679192"/>
            <a:ext cx="3810000" cy="3447288"/>
          </a:xfrm>
        </p:spPr>
        <p:txBody>
          <a:bodyPr/>
          <a:lstStyle/>
          <a:p>
            <a:r>
              <a:rPr lang="en-US" dirty="0" smtClean="0"/>
              <a:t>Performance comparable to entanglement based QKD</a:t>
            </a:r>
          </a:p>
          <a:p>
            <a:r>
              <a:rPr lang="en-US" dirty="0" smtClean="0"/>
              <a:t>Key rate much higher than that of a DI-QKD</a:t>
            </a:r>
          </a:p>
          <a:p>
            <a:r>
              <a:rPr lang="en-US" dirty="0" smtClean="0"/>
              <a:t>The only feasible solution to the security problem of QKD today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248400"/>
            <a:ext cx="46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Reproduced from </a:t>
            </a:r>
            <a:r>
              <a:rPr lang="en-CA" sz="1600" dirty="0"/>
              <a:t>Phys. Rev. </a:t>
            </a:r>
            <a:r>
              <a:rPr lang="en-CA" sz="1600" dirty="0" err="1"/>
              <a:t>Lett</a:t>
            </a:r>
            <a:r>
              <a:rPr lang="en-CA" sz="1600" dirty="0"/>
              <a:t>. </a:t>
            </a:r>
            <a:r>
              <a:rPr lang="en-CA" sz="1600" b="1" dirty="0"/>
              <a:t>108</a:t>
            </a:r>
            <a:r>
              <a:rPr lang="en-CA" sz="1600" dirty="0"/>
              <a:t>, 130503 (2012)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724400"/>
            <a:ext cx="109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MDI-QKD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3429000"/>
            <a:ext cx="156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Entanglement</a:t>
            </a:r>
          </a:p>
          <a:p>
            <a:r>
              <a:rPr lang="en-US" dirty="0" smtClean="0"/>
              <a:t>based QKD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75466"/>
            <a:ext cx="8077200" cy="3496733"/>
          </a:xfrm>
        </p:spPr>
        <p:txBody>
          <a:bodyPr>
            <a:normAutofit/>
          </a:bodyPr>
          <a:lstStyle/>
          <a:p>
            <a:r>
              <a:rPr lang="en-CA" dirty="0" smtClean="0"/>
              <a:t>Proof-of-principle demonstrations:</a:t>
            </a:r>
          </a:p>
          <a:p>
            <a:pPr lvl="1"/>
            <a:r>
              <a:rPr lang="en-CA" sz="2400" dirty="0" smtClean="0"/>
              <a:t>Time-bin encoding</a:t>
            </a:r>
          </a:p>
          <a:p>
            <a:pPr lvl="2"/>
            <a:r>
              <a:rPr lang="en-CA" dirty="0" smtClean="0"/>
              <a:t>A</a:t>
            </a:r>
            <a:r>
              <a:rPr lang="en-CA" dirty="0"/>
              <a:t>. </a:t>
            </a:r>
            <a:r>
              <a:rPr lang="en-CA" dirty="0" err="1"/>
              <a:t>Rubenok</a:t>
            </a:r>
            <a:r>
              <a:rPr lang="en-CA" dirty="0"/>
              <a:t> </a:t>
            </a:r>
            <a:r>
              <a:rPr lang="en-CA" i="1" dirty="0"/>
              <a:t>et al</a:t>
            </a:r>
            <a:r>
              <a:rPr lang="en-CA" dirty="0"/>
              <a:t>., </a:t>
            </a:r>
            <a:r>
              <a:rPr lang="en-CA" dirty="0" err="1"/>
              <a:t>arXiv</a:t>
            </a:r>
            <a:r>
              <a:rPr lang="en-CA" dirty="0"/>
              <a:t>: </a:t>
            </a:r>
            <a:r>
              <a:rPr lang="en-CA" dirty="0" smtClean="0"/>
              <a:t>1304.2463</a:t>
            </a:r>
            <a:endParaRPr lang="en-CA" dirty="0"/>
          </a:p>
          <a:p>
            <a:pPr lvl="1"/>
            <a:r>
              <a:rPr lang="en-CA" sz="2400" dirty="0" smtClean="0"/>
              <a:t>Polarization encoding</a:t>
            </a:r>
          </a:p>
          <a:p>
            <a:pPr lvl="2"/>
            <a:r>
              <a:rPr lang="en-CA" dirty="0" smtClean="0"/>
              <a:t>T</a:t>
            </a:r>
            <a:r>
              <a:rPr lang="en-CA" dirty="0"/>
              <a:t>. Ferreira da Silva </a:t>
            </a:r>
            <a:r>
              <a:rPr lang="en-CA" i="1" dirty="0"/>
              <a:t>et al</a:t>
            </a:r>
            <a:r>
              <a:rPr lang="en-CA" dirty="0"/>
              <a:t>., </a:t>
            </a:r>
            <a:r>
              <a:rPr lang="en-CA" dirty="0" err="1"/>
              <a:t>arXiv</a:t>
            </a:r>
            <a:r>
              <a:rPr lang="en-CA" dirty="0"/>
              <a:t>: </a:t>
            </a:r>
            <a:r>
              <a:rPr lang="en-CA" dirty="0" smtClean="0"/>
              <a:t>1207.6345</a:t>
            </a:r>
          </a:p>
          <a:p>
            <a:endParaRPr lang="en-CA" sz="2600" dirty="0"/>
          </a:p>
          <a:p>
            <a:pPr lvl="1"/>
            <a:r>
              <a:rPr lang="en-CA" dirty="0" smtClean="0"/>
              <a:t>Time-bin phase encoding</a:t>
            </a:r>
          </a:p>
          <a:p>
            <a:pPr lvl="2"/>
            <a:r>
              <a:rPr lang="en-CA" dirty="0" smtClean="0"/>
              <a:t>Y. Liu </a:t>
            </a:r>
            <a:r>
              <a:rPr lang="en-CA" i="1" dirty="0" smtClean="0"/>
              <a:t>et al</a:t>
            </a:r>
            <a:r>
              <a:rPr lang="en-CA" dirty="0" smtClean="0"/>
              <a:t>., </a:t>
            </a:r>
            <a:r>
              <a:rPr lang="en-CA" dirty="0" err="1" smtClean="0"/>
              <a:t>arXiv</a:t>
            </a:r>
            <a:r>
              <a:rPr lang="en-CA" dirty="0" smtClean="0"/>
              <a:t>: 1209.6178, to be published in Phys. Rev. </a:t>
            </a:r>
            <a:r>
              <a:rPr lang="en-CA" dirty="0" err="1" smtClean="0"/>
              <a:t>Lett</a:t>
            </a:r>
            <a:r>
              <a:rPr lang="en-CA" dirty="0" smtClean="0"/>
              <a:t>.</a:t>
            </a:r>
            <a:endParaRPr lang="en-CA" dirty="0"/>
          </a:p>
          <a:p>
            <a:pPr lvl="1"/>
            <a:endParaRPr lang="en-CA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Previous experimental work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5943600" y="3200400"/>
            <a:ext cx="228600" cy="1524000"/>
          </a:xfrm>
          <a:prstGeom prst="righ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72200" y="32766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not perform real QKD</a:t>
            </a:r>
            <a:r>
              <a:rPr lang="en-US" dirty="0"/>
              <a:t> </a:t>
            </a:r>
            <a:r>
              <a:rPr lang="en-US" dirty="0" smtClean="0"/>
              <a:t>(e.g., </a:t>
            </a:r>
            <a:r>
              <a:rPr lang="en-US" i="1" dirty="0" smtClean="0"/>
              <a:t>random</a:t>
            </a:r>
            <a:r>
              <a:rPr lang="en-US" dirty="0" smtClean="0"/>
              <a:t> bit/basis selection); no finite key effect correction.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24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1267" y="2438400"/>
            <a:ext cx="7408333" cy="403860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The first</a:t>
            </a:r>
            <a:r>
              <a:rPr lang="en-CA" i="1" dirty="0" smtClean="0"/>
              <a:t> </a:t>
            </a:r>
            <a:r>
              <a:rPr lang="en-CA" dirty="0" smtClean="0"/>
              <a:t>demonstration of </a:t>
            </a:r>
            <a:r>
              <a:rPr lang="en-CA" i="1" dirty="0" smtClean="0"/>
              <a:t>polarization encoding </a:t>
            </a:r>
            <a:r>
              <a:rPr lang="en-CA" dirty="0" smtClean="0"/>
              <a:t>MDI-QKD </a:t>
            </a:r>
            <a:r>
              <a:rPr lang="en-CA" dirty="0"/>
              <a:t> </a:t>
            </a:r>
            <a:r>
              <a:rPr lang="en-CA" dirty="0" smtClean="0"/>
              <a:t>over 10 km of telecom fibers.</a:t>
            </a:r>
          </a:p>
          <a:p>
            <a:endParaRPr lang="en-CA" dirty="0"/>
          </a:p>
          <a:p>
            <a:r>
              <a:rPr lang="en-CA" dirty="0"/>
              <a:t>We only use commercial off-the-shelf devices in our setup</a:t>
            </a:r>
          </a:p>
          <a:p>
            <a:pPr marL="301943" lvl="1" indent="0">
              <a:buNone/>
            </a:pPr>
            <a:endParaRPr lang="en-CA" dirty="0"/>
          </a:p>
          <a:p>
            <a:r>
              <a:rPr lang="en-CA" dirty="0" smtClean="0"/>
              <a:t>Why polarization encoding?</a:t>
            </a:r>
          </a:p>
          <a:p>
            <a:pPr lvl="1"/>
            <a:r>
              <a:rPr lang="en-CA" dirty="0" smtClean="0"/>
              <a:t>Polarization qubits can be easily prepared / detected</a:t>
            </a:r>
          </a:p>
          <a:p>
            <a:pPr lvl="1"/>
            <a:r>
              <a:rPr lang="en-CA" dirty="0" smtClean="0"/>
              <a:t>Has been used </a:t>
            </a:r>
            <a:r>
              <a:rPr lang="en-CA" dirty="0"/>
              <a:t>in both </a:t>
            </a:r>
            <a:r>
              <a:rPr lang="en-CA" i="1" dirty="0"/>
              <a:t>fiber</a:t>
            </a:r>
            <a:r>
              <a:rPr lang="en-CA" dirty="0"/>
              <a:t> and </a:t>
            </a:r>
            <a:r>
              <a:rPr lang="en-CA" i="1" dirty="0"/>
              <a:t>free </a:t>
            </a:r>
            <a:r>
              <a:rPr lang="en-CA" i="1" dirty="0" smtClean="0"/>
              <a:t>space</a:t>
            </a:r>
            <a:endParaRPr lang="en-CA" dirty="0" smtClean="0"/>
          </a:p>
          <a:p>
            <a:pPr lvl="1"/>
            <a:r>
              <a:rPr lang="en-CA" dirty="0" smtClean="0"/>
              <a:t>Polarization management still required in time-bin / phase encoding for efficient operation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2"/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Our Experiment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28600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: 1306.6134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5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Optimized performance:</a:t>
            </a:r>
          </a:p>
          <a:p>
            <a:pPr lvl="1"/>
            <a:r>
              <a:rPr lang="en-CA" dirty="0" smtClean="0"/>
              <a:t>Signal state: µ = 0.3 photon per pulse</a:t>
            </a:r>
          </a:p>
          <a:p>
            <a:pPr lvl="1"/>
            <a:r>
              <a:rPr lang="en-CA" dirty="0" smtClean="0"/>
              <a:t>Two decoy states: </a:t>
            </a:r>
            <a:r>
              <a:rPr lang="el-GR" dirty="0" smtClean="0"/>
              <a:t>ν</a:t>
            </a:r>
            <a:r>
              <a:rPr lang="en-CA" dirty="0" smtClean="0"/>
              <a:t> = 0.1,  </a:t>
            </a:r>
            <a:r>
              <a:rPr lang="el-GR" dirty="0" smtClean="0"/>
              <a:t>ω</a:t>
            </a:r>
            <a:r>
              <a:rPr lang="en-CA" dirty="0" smtClean="0"/>
              <a:t> = 0.01 photon per pulse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Correct for finite key effect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Our Experiment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4759589"/>
            <a:ext cx="3568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 </a:t>
            </a:r>
            <a:r>
              <a:rPr lang="en-US" sz="1600" i="1" dirty="0" smtClean="0"/>
              <a:t>et al.</a:t>
            </a:r>
            <a:r>
              <a:rPr lang="en-US" sz="1600" dirty="0" smtClean="0"/>
              <a:t>, Phys. Rev. A 86 052305 (2012)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3962400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Xu </a:t>
            </a:r>
            <a:r>
              <a:rPr lang="en-US" sz="1600" i="1" dirty="0" smtClean="0"/>
              <a:t>et al.</a:t>
            </a:r>
            <a:r>
              <a:rPr lang="en-US" sz="1600" dirty="0" smtClean="0"/>
              <a:t>, arXiv: 1305.6965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: 1306.6134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9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Our Experiment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5867400"/>
            <a:ext cx="304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Y. Tang </a:t>
            </a:r>
            <a:r>
              <a:rPr lang="en-CA" i="1" dirty="0" smtClean="0"/>
              <a:t>et al</a:t>
            </a:r>
            <a:r>
              <a:rPr lang="en-CA" dirty="0" smtClean="0"/>
              <a:t>., arXiv: 1304.2541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851171" cy="384977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066800" y="3657600"/>
            <a:ext cx="6867145" cy="1125393"/>
          </a:xfrm>
          <a:solidFill>
            <a:srgbClr val="FFFF00"/>
          </a:solidFill>
        </p:spPr>
        <p:txBody>
          <a:bodyPr/>
          <a:lstStyle/>
          <a:p>
            <a:r>
              <a:rPr lang="en-CA" b="1" i="1" dirty="0"/>
              <a:t>Active</a:t>
            </a:r>
            <a:r>
              <a:rPr lang="en-CA" b="1" dirty="0"/>
              <a:t> phase randomization of weak coherent </a:t>
            </a:r>
            <a:r>
              <a:rPr lang="en-CA" b="1" dirty="0" smtClean="0"/>
              <a:t>pulses is implemented to close this loophole</a:t>
            </a:r>
            <a:endParaRPr lang="en-CA" b="1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5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Experimental Setup</a:t>
            </a:r>
            <a:endParaRPr lang="en-CA" dirty="0"/>
          </a:p>
        </p:txBody>
      </p:sp>
      <p:pic>
        <p:nvPicPr>
          <p:cNvPr id="1026" name="Picture 2" descr="C:\Users\GB347A\Dropbox\MDI-QKD Paper\MDI-QKD graph\Setup_v8.pn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902067"/>
            <a:ext cx="7408862" cy="299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2077" y="1711661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Active Phase </a:t>
            </a:r>
          </a:p>
          <a:p>
            <a:r>
              <a:rPr lang="en-CA" dirty="0" smtClean="0"/>
              <a:t>Randomization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039327" y="19504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Decoy states</a:t>
            </a:r>
            <a:endParaRPr lang="en-CA" dirty="0"/>
          </a:p>
        </p:txBody>
      </p:sp>
      <p:cxnSp>
        <p:nvCxnSpPr>
          <p:cNvPr id="15" name="Elbow Connector 14"/>
          <p:cNvCxnSpPr>
            <a:stCxn id="14" idx="2"/>
          </p:cNvCxnSpPr>
          <p:nvPr/>
        </p:nvCxnSpPr>
        <p:spPr>
          <a:xfrm rot="5400000">
            <a:off x="3018717" y="2340408"/>
            <a:ext cx="757925" cy="716703"/>
          </a:xfrm>
          <a:prstGeom prst="bentConnector3">
            <a:avLst>
              <a:gd name="adj1" fmla="val 2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" idx="2"/>
          </p:cNvCxnSpPr>
          <p:nvPr/>
        </p:nvCxnSpPr>
        <p:spPr>
          <a:xfrm rot="16200000" flipH="1">
            <a:off x="1982234" y="2469152"/>
            <a:ext cx="719729" cy="497407"/>
          </a:xfrm>
          <a:prstGeom prst="bentConnector3">
            <a:avLst>
              <a:gd name="adj1" fmla="val 20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58592" y="171166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Polarization</a:t>
            </a:r>
          </a:p>
          <a:p>
            <a:r>
              <a:rPr lang="en-CA" dirty="0" smtClean="0"/>
              <a:t>Encoding</a:t>
            </a:r>
            <a:endParaRPr lang="en-CA" dirty="0"/>
          </a:p>
        </p:txBody>
      </p:sp>
      <p:grpSp>
        <p:nvGrpSpPr>
          <p:cNvPr id="32" name="Group 31"/>
          <p:cNvGrpSpPr/>
          <p:nvPr/>
        </p:nvGrpSpPr>
        <p:grpSpPr>
          <a:xfrm>
            <a:off x="3547827" y="2361942"/>
            <a:ext cx="1849812" cy="719728"/>
            <a:chOff x="3581400" y="2357992"/>
            <a:chExt cx="1849812" cy="719728"/>
          </a:xfrm>
        </p:grpSpPr>
        <p:cxnSp>
          <p:nvCxnSpPr>
            <p:cNvPr id="1053" name="Straight Arrow Connector 1052"/>
            <p:cNvCxnSpPr/>
            <p:nvPr/>
          </p:nvCxnSpPr>
          <p:spPr>
            <a:xfrm>
              <a:off x="3581400" y="2698759"/>
              <a:ext cx="0" cy="378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Elbow Connector 1054"/>
            <p:cNvCxnSpPr>
              <a:endCxn id="35" idx="2"/>
            </p:cNvCxnSpPr>
            <p:nvPr/>
          </p:nvCxnSpPr>
          <p:spPr>
            <a:xfrm flipV="1">
              <a:off x="3581400" y="2357992"/>
              <a:ext cx="1849812" cy="34076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980914" y="304342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500 KHz</a:t>
            </a:r>
            <a:endParaRPr lang="en-CA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788664" y="60737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Pulses: 1 ns FWHM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21015" y="1583327"/>
            <a:ext cx="1661725" cy="1159873"/>
            <a:chOff x="6121015" y="1570312"/>
            <a:chExt cx="1661725" cy="115987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9948" y="1688275"/>
              <a:ext cx="1552792" cy="88594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121015" y="20348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3200" y="157031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99065" y="1579551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949" y="158609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1140" y="2360853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rect</a:t>
              </a:r>
              <a:endParaRPr lang="en-CA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9265" y="2360853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diag</a:t>
              </a:r>
              <a:endParaRPr lang="en-CA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8779" y="3429000"/>
            <a:ext cx="9076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/>
              <a:t>5 km single</a:t>
            </a:r>
          </a:p>
          <a:p>
            <a:r>
              <a:rPr lang="en-CA" sz="1200" dirty="0" smtClean="0"/>
              <a:t>mode fiber</a:t>
            </a:r>
            <a:endParaRPr lang="en-C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4643735"/>
            <a:ext cx="9076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/>
              <a:t>5 km single</a:t>
            </a:r>
          </a:p>
          <a:p>
            <a:r>
              <a:rPr lang="en-CA" sz="1200" dirty="0" smtClean="0"/>
              <a:t>mode fiber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5553708" y="5562600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ym typeface="Wingdings" pitchFamily="2" charset="2"/>
              </a:rPr>
              <a:t>Coincidence </a:t>
            </a:r>
          </a:p>
          <a:p>
            <a:r>
              <a:rPr lang="en-CA" dirty="0" smtClean="0">
                <a:sym typeface="Wingdings" pitchFamily="2" charset="2"/>
              </a:rPr>
              <a:t>Projection into</a:t>
            </a:r>
            <a:endParaRPr lang="en-CA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91618"/>
              </p:ext>
            </p:extLst>
          </p:nvPr>
        </p:nvGraphicFramePr>
        <p:xfrm>
          <a:off x="7190695" y="5764431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7" imgW="1282680" imgH="444240" progId="Equation.3">
                  <p:embed/>
                </p:oleObj>
              </mc:Choice>
              <mc:Fallback>
                <p:oleObj name="Equation" r:id="rId7" imgW="12826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0695" y="5764431"/>
                        <a:ext cx="1282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162800" y="228600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: 1306.6134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753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Experimental Setup</a:t>
            </a:r>
            <a:endParaRPr lang="en-CA" dirty="0"/>
          </a:p>
        </p:txBody>
      </p:sp>
      <p:pic>
        <p:nvPicPr>
          <p:cNvPr id="1026" name="Picture 2" descr="C:\Users\GB347A\Dropbox\MDI-QKD Paper\MDI-QKD graph\Setup_v8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902067"/>
            <a:ext cx="7408862" cy="299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219200"/>
            <a:ext cx="76290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Challenges: Bell state measurements require photons be indistinguishable in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CA" dirty="0" smtClean="0">
                <a:solidFill>
                  <a:srgbClr val="002060"/>
                </a:solidFill>
              </a:rPr>
              <a:t>Arrival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Independently controlled by a delay generator, difference &lt; 100 ps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CA" dirty="0" smtClean="0">
                <a:solidFill>
                  <a:srgbClr val="FF0000"/>
                </a:solidFill>
              </a:rPr>
              <a:t>Spectrum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FF0000"/>
                </a:solidFill>
              </a:rPr>
              <a:t>Mismatch &lt; 10 MHz 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      (pulse BW ~ 1 GHz, sufficient spectral overlap)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914" y="304342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500 KHz</a:t>
            </a:r>
            <a:endParaRPr lang="en-CA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5898918" y="2838660"/>
            <a:ext cx="882881" cy="104753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762000" y="3043427"/>
            <a:ext cx="914400" cy="8427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762000" y="5100829"/>
            <a:ext cx="914400" cy="8427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09600" y="6040393"/>
            <a:ext cx="3725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Frequency locked lasers,</a:t>
            </a:r>
          </a:p>
          <a:p>
            <a:r>
              <a:rPr lang="en-CA" dirty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ndependently locked to a molecular</a:t>
            </a:r>
          </a:p>
          <a:p>
            <a:r>
              <a:rPr lang="en-CA">
                <a:solidFill>
                  <a:srgbClr val="FF0000"/>
                </a:solidFill>
              </a:rPr>
              <a:t>a</a:t>
            </a:r>
            <a:r>
              <a:rPr lang="en-CA" smtClean="0">
                <a:solidFill>
                  <a:srgbClr val="FF0000"/>
                </a:solidFill>
              </a:rPr>
              <a:t>bsorption </a:t>
            </a:r>
            <a:r>
              <a:rPr lang="en-CA" dirty="0" smtClean="0">
                <a:solidFill>
                  <a:srgbClr val="FF0000"/>
                </a:solidFill>
              </a:rPr>
              <a:t>line at ~1542 nm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3043428"/>
            <a:ext cx="795705" cy="290017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9505" y="6046694"/>
            <a:ext cx="225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>
                    <a:lumMod val="50000"/>
                  </a:schemeClr>
                </a:solidFill>
              </a:rPr>
              <a:t>Precise polarization alignment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8779" y="3429000"/>
            <a:ext cx="9076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/>
              <a:t>5 km single</a:t>
            </a:r>
          </a:p>
          <a:p>
            <a:r>
              <a:rPr lang="en-CA" sz="1200" dirty="0" smtClean="0"/>
              <a:t>mode fiber</a:t>
            </a:r>
            <a:endParaRPr lang="en-C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4643735"/>
            <a:ext cx="9076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/>
              <a:t>5 km single</a:t>
            </a:r>
          </a:p>
          <a:p>
            <a:r>
              <a:rPr lang="en-CA" sz="1200" dirty="0" smtClean="0"/>
              <a:t>mode fiber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2800" y="228600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: 1306.6134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9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8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738533" cy="4038600"/>
          </a:xfrm>
        </p:spPr>
        <p:txBody>
          <a:bodyPr>
            <a:normAutofit fontScale="25000" lnSpcReduction="20000"/>
          </a:bodyPr>
          <a:lstStyle/>
          <a:p>
            <a:r>
              <a:rPr lang="en-CA" sz="9600" dirty="0" smtClean="0"/>
              <a:t>Key Rate Estimation</a:t>
            </a:r>
          </a:p>
          <a:p>
            <a:endParaRPr lang="en-CA" sz="5100" dirty="0" smtClean="0"/>
          </a:p>
          <a:p>
            <a:pPr marL="301943" lvl="1" indent="0">
              <a:buNone/>
            </a:pPr>
            <a:endParaRPr lang="en-CA" sz="7200" b="0" i="1" dirty="0" smtClean="0">
              <a:latin typeface="Cambria Math"/>
            </a:endParaRPr>
          </a:p>
          <a:p>
            <a:pPr marL="301943" lvl="1" indent="0">
              <a:buNone/>
            </a:pPr>
            <a:endParaRPr lang="en-CA" sz="7200" dirty="0" smtClean="0">
              <a:latin typeface="Cambria Math"/>
            </a:endParaRPr>
          </a:p>
          <a:p>
            <a:pPr lvl="1"/>
            <a:endParaRPr lang="en-CA" sz="7200" dirty="0" smtClean="0">
              <a:latin typeface="Cambria Math"/>
            </a:endParaRPr>
          </a:p>
          <a:p>
            <a:pPr lvl="1"/>
            <a:r>
              <a:rPr lang="en-CA" sz="7200" i="1" dirty="0" smtClean="0">
                <a:latin typeface="Cambria Math"/>
              </a:rPr>
              <a:t>q </a:t>
            </a:r>
            <a:r>
              <a:rPr lang="en-CA" sz="7200" dirty="0" smtClean="0">
                <a:latin typeface="Cambria Math"/>
              </a:rPr>
              <a:t>:  fraction of pulses used for key generation</a:t>
            </a:r>
          </a:p>
          <a:p>
            <a:pPr lvl="2"/>
            <a:r>
              <a:rPr lang="en-CA" sz="6800" dirty="0" smtClean="0">
                <a:latin typeface="Cambria Math"/>
              </a:rPr>
              <a:t>Both Alice and Bob send signal states in rectilinear basis, </a:t>
            </a:r>
            <a:r>
              <a:rPr lang="en-CA" sz="6800" i="1" dirty="0" smtClean="0">
                <a:latin typeface="Cambria Math"/>
              </a:rPr>
              <a:t>q</a:t>
            </a:r>
            <a:r>
              <a:rPr lang="en-CA" sz="6800" dirty="0" smtClean="0">
                <a:latin typeface="Cambria Math"/>
              </a:rPr>
              <a:t> = 0.01</a:t>
            </a:r>
          </a:p>
          <a:p>
            <a:pPr lvl="2"/>
            <a:endParaRPr lang="en-CA" sz="6800" dirty="0" smtClean="0">
              <a:latin typeface="Cambria Math"/>
            </a:endParaRPr>
          </a:p>
          <a:p>
            <a:pPr lvl="1"/>
            <a:r>
              <a:rPr lang="en-CA" sz="7200" dirty="0" smtClean="0">
                <a:latin typeface="Cambria Math"/>
              </a:rPr>
              <a:t>Measured from experiment</a:t>
            </a:r>
            <a:endParaRPr lang="en-CA" sz="7200" b="0" dirty="0" smtClean="0">
              <a:latin typeface="Cambria Math"/>
            </a:endParaRPr>
          </a:p>
          <a:p>
            <a:pPr marL="301943" lvl="1" indent="0">
              <a:buNone/>
            </a:pPr>
            <a:r>
              <a:rPr lang="en-CA" sz="7200" dirty="0"/>
              <a:t> </a:t>
            </a:r>
            <a:r>
              <a:rPr lang="en-CA" sz="7200" dirty="0" smtClean="0"/>
              <a:t>           Gain           ,      Error Rate </a:t>
            </a:r>
          </a:p>
          <a:p>
            <a:pPr lvl="1"/>
            <a:r>
              <a:rPr lang="en-CA" sz="7200" dirty="0" smtClean="0"/>
              <a:t>Estimated gain and error rate of single photon pulses using two decoy-state method</a:t>
            </a:r>
          </a:p>
          <a:p>
            <a:pPr marL="301943" lvl="1" indent="0">
              <a:buNone/>
            </a:pPr>
            <a:r>
              <a:rPr lang="en-CA" sz="7200" dirty="0"/>
              <a:t> </a:t>
            </a:r>
            <a:r>
              <a:rPr lang="en-CA" sz="7200" dirty="0" smtClean="0"/>
              <a:t>           Gain           ,      Error Rate </a:t>
            </a:r>
          </a:p>
          <a:p>
            <a:pPr marL="301943" lvl="1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Results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5833646"/>
            <a:ext cx="2563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F. </a:t>
            </a:r>
            <a:r>
              <a:rPr lang="en-US" sz="1600" dirty="0" err="1" smtClean="0"/>
              <a:t>Xu</a:t>
            </a:r>
            <a:r>
              <a:rPr lang="en-US" sz="1600" dirty="0" smtClean="0"/>
              <a:t> </a:t>
            </a:r>
            <a:r>
              <a:rPr lang="en-US" sz="1600" i="1" dirty="0" smtClean="0"/>
              <a:t>et al.</a:t>
            </a:r>
            <a:r>
              <a:rPr lang="en-US" sz="1600" dirty="0" smtClean="0"/>
              <a:t>, </a:t>
            </a:r>
            <a:r>
              <a:rPr lang="en-US" sz="1600" dirty="0" err="1" smtClean="0"/>
              <a:t>arXiv</a:t>
            </a:r>
            <a:r>
              <a:rPr lang="en-US" sz="1600" dirty="0" smtClean="0"/>
              <a:t>: 1305.6965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2438400"/>
            <a:ext cx="1066800" cy="1025991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4114800" y="2514600"/>
            <a:ext cx="2362200" cy="838200"/>
          </a:xfrm>
          <a:prstGeom prst="round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667000" y="2895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Privacy</a:t>
            </a:r>
          </a:p>
          <a:p>
            <a:pPr algn="ctr"/>
            <a:r>
              <a:rPr lang="en-CA" sz="1600" dirty="0" smtClean="0"/>
              <a:t>amplification</a:t>
            </a:r>
            <a:endParaRPr lang="en-CA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429316" y="29834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Error correction</a:t>
            </a:r>
            <a:endParaRPr lang="en-CA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673404"/>
              </p:ext>
            </p:extLst>
          </p:nvPr>
        </p:nvGraphicFramePr>
        <p:xfrm>
          <a:off x="1376363" y="2641600"/>
          <a:ext cx="51704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" name="Equation" r:id="rId4" imgW="3009900" imgH="254000" progId="Equation.3">
                  <p:embed/>
                </p:oleObj>
              </mc:Choice>
              <mc:Fallback>
                <p:oleObj name="Equation" r:id="rId4" imgW="300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6363" y="2641600"/>
                        <a:ext cx="5170487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80329"/>
              </p:ext>
            </p:extLst>
          </p:nvPr>
        </p:nvGraphicFramePr>
        <p:xfrm>
          <a:off x="2362200" y="4495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" name="Equation" r:id="rId6" imgW="304560" imgH="253800" progId="Equation.3">
                  <p:embed/>
                </p:oleObj>
              </mc:Choice>
              <mc:Fallback>
                <p:oleObj name="Equation" r:id="rId6" imgW="304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4495800"/>
                        <a:ext cx="457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577603"/>
              </p:ext>
            </p:extLst>
          </p:nvPr>
        </p:nvGraphicFramePr>
        <p:xfrm>
          <a:off x="4267200" y="4495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" name="Equation" r:id="rId8" imgW="304560" imgH="253800" progId="Equation.3">
                  <p:embed/>
                </p:oleObj>
              </mc:Choice>
              <mc:Fallback>
                <p:oleObj name="Equation" r:id="rId8" imgW="30456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36079"/>
              </p:ext>
            </p:extLst>
          </p:nvPr>
        </p:nvGraphicFramePr>
        <p:xfrm>
          <a:off x="2349500" y="5257800"/>
          <a:ext cx="482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" name="Equation" r:id="rId10" imgW="304560" imgH="228600" progId="Equation.3">
                  <p:embed/>
                </p:oleObj>
              </mc:Choice>
              <mc:Fallback>
                <p:oleObj name="Equation" r:id="rId10" imgW="304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49500" y="5257800"/>
                        <a:ext cx="4826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95275"/>
              </p:ext>
            </p:extLst>
          </p:nvPr>
        </p:nvGraphicFramePr>
        <p:xfrm>
          <a:off x="4267200" y="5257800"/>
          <a:ext cx="457200" cy="357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" name="Equation" r:id="rId12" imgW="291960" imgH="228600" progId="Equation.3">
                  <p:embed/>
                </p:oleObj>
              </mc:Choice>
              <mc:Fallback>
                <p:oleObj name="Equation" r:id="rId12" imgW="291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67200" y="5257800"/>
                        <a:ext cx="457200" cy="357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62800" y="228600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: 1306.6134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3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Security of Practical QKD Systems</a:t>
            </a:r>
          </a:p>
          <a:p>
            <a:pPr lvl="1"/>
            <a:r>
              <a:rPr lang="en-CA" dirty="0" smtClean="0"/>
              <a:t>Quantum hacking and counter measures</a:t>
            </a:r>
          </a:p>
          <a:p>
            <a:r>
              <a:rPr lang="en-CA" dirty="0" smtClean="0"/>
              <a:t>Measurement-Device-Independent QKD (MDI-QKD)</a:t>
            </a:r>
          </a:p>
          <a:p>
            <a:r>
              <a:rPr lang="en-CA" dirty="0" smtClean="0"/>
              <a:t>Our Experiment</a:t>
            </a:r>
          </a:p>
          <a:p>
            <a:r>
              <a:rPr lang="en-CA" dirty="0" smtClean="0"/>
              <a:t>Future outlook</a:t>
            </a:r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8" y="1167042"/>
            <a:ext cx="3733797" cy="27953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150" y="1167042"/>
            <a:ext cx="3733800" cy="2795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57" y="4093924"/>
            <a:ext cx="3699516" cy="27696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" y="4090758"/>
            <a:ext cx="3695107" cy="27663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01342" y="573853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bg1"/>
                </a:solidFill>
              </a:rPr>
              <a:t>Number of pulses sent out: 1.69×10</a:t>
            </a:r>
            <a:r>
              <a:rPr lang="en-CA" sz="2400" baseline="30000" dirty="0" smtClean="0">
                <a:solidFill>
                  <a:schemeClr val="bg1"/>
                </a:solidFill>
              </a:rPr>
              <a:t>11</a:t>
            </a:r>
            <a:endParaRPr lang="en-CA" sz="2400" baseline="30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: 1306.6134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7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7738533" cy="4038600"/>
          </a:xfrm>
        </p:spPr>
        <p:txBody>
          <a:bodyPr>
            <a:normAutofit fontScale="25000" lnSpcReduction="20000"/>
          </a:bodyPr>
          <a:lstStyle/>
          <a:p>
            <a:r>
              <a:rPr lang="en-CA" sz="9600" dirty="0" smtClean="0"/>
              <a:t>Key Rate Estimation</a:t>
            </a:r>
          </a:p>
          <a:p>
            <a:endParaRPr lang="en-CA" sz="5100" dirty="0" smtClean="0"/>
          </a:p>
          <a:p>
            <a:pPr marL="301943" lvl="1" indent="0">
              <a:buNone/>
            </a:pPr>
            <a:endParaRPr lang="en-CA" sz="7200" b="0" i="1" dirty="0" smtClean="0">
              <a:latin typeface="Cambria Math"/>
            </a:endParaRPr>
          </a:p>
          <a:p>
            <a:pPr lvl="1"/>
            <a:r>
              <a:rPr lang="en-CA" sz="7200" i="1" dirty="0">
                <a:latin typeface="Cambria Math"/>
              </a:rPr>
              <a:t>q </a:t>
            </a:r>
            <a:r>
              <a:rPr lang="en-CA" sz="7200" dirty="0">
                <a:latin typeface="Cambria Math"/>
              </a:rPr>
              <a:t>:  fraction of pulses used for key generation</a:t>
            </a:r>
          </a:p>
          <a:p>
            <a:pPr lvl="2"/>
            <a:r>
              <a:rPr lang="en-CA" sz="6800" dirty="0">
                <a:latin typeface="Cambria Math"/>
              </a:rPr>
              <a:t>Both Alice and Bob send signal states in rectilinear basis</a:t>
            </a:r>
            <a:r>
              <a:rPr lang="en-CA" sz="6800" dirty="0">
                <a:solidFill>
                  <a:srgbClr val="000000"/>
                </a:solidFill>
                <a:latin typeface="Cambria Math"/>
              </a:rPr>
              <a:t>, </a:t>
            </a:r>
            <a:r>
              <a:rPr lang="en-CA" sz="6800" i="1" dirty="0">
                <a:solidFill>
                  <a:srgbClr val="000000"/>
                </a:solidFill>
                <a:latin typeface="Cambria Math"/>
              </a:rPr>
              <a:t>q</a:t>
            </a:r>
            <a:r>
              <a:rPr lang="en-CA" sz="6800" dirty="0">
                <a:solidFill>
                  <a:srgbClr val="000000"/>
                </a:solidFill>
                <a:latin typeface="Cambria Math"/>
              </a:rPr>
              <a:t> = </a:t>
            </a:r>
            <a:r>
              <a:rPr lang="en-CA" sz="6800" dirty="0" smtClean="0">
                <a:solidFill>
                  <a:srgbClr val="000000"/>
                </a:solidFill>
                <a:latin typeface="Cambria Math"/>
              </a:rPr>
              <a:t>0.01</a:t>
            </a:r>
            <a:endParaRPr lang="en-CA" sz="6800" dirty="0">
              <a:solidFill>
                <a:srgbClr val="000000"/>
              </a:solidFill>
              <a:latin typeface="Cambria Math"/>
            </a:endParaRPr>
          </a:p>
          <a:p>
            <a:pPr lvl="1"/>
            <a:endParaRPr lang="en-CA" sz="7200" dirty="0" smtClean="0">
              <a:latin typeface="Cambria Math"/>
            </a:endParaRPr>
          </a:p>
          <a:p>
            <a:pPr lvl="1"/>
            <a:r>
              <a:rPr lang="en-CA" sz="7200" dirty="0" smtClean="0">
                <a:latin typeface="Cambria Math"/>
              </a:rPr>
              <a:t>Measured from experiment</a:t>
            </a:r>
          </a:p>
          <a:p>
            <a:pPr lvl="1"/>
            <a:endParaRPr lang="en-CA" sz="7200" b="0" dirty="0" smtClean="0">
              <a:latin typeface="Cambria Math"/>
            </a:endParaRPr>
          </a:p>
          <a:p>
            <a:pPr marL="301943" lvl="1" indent="0">
              <a:buNone/>
            </a:pPr>
            <a:r>
              <a:rPr lang="en-CA" sz="7200" dirty="0" smtClean="0"/>
              <a:t>	</a:t>
            </a:r>
          </a:p>
          <a:p>
            <a:pPr lvl="1"/>
            <a:r>
              <a:rPr lang="en-CA" sz="7200" dirty="0" smtClean="0"/>
              <a:t>Estimated using two decoy-state method, considering three standard deviations for statistical fluctuation analysis</a:t>
            </a:r>
            <a:endParaRPr lang="en-CA" sz="7200" dirty="0"/>
          </a:p>
          <a:p>
            <a:pPr marL="301943" lvl="1" indent="0">
              <a:buNone/>
            </a:pPr>
            <a:r>
              <a:rPr lang="en-CA" sz="7200" dirty="0" smtClean="0"/>
              <a:t>	</a:t>
            </a:r>
          </a:p>
          <a:p>
            <a:pPr marL="301943" lvl="1" indent="0">
              <a:buNone/>
            </a:pPr>
            <a:endParaRPr lang="en-CA" sz="7200" dirty="0"/>
          </a:p>
          <a:p>
            <a:pPr marL="301943" lvl="1" indent="0">
              <a:buNone/>
            </a:pPr>
            <a:endParaRPr lang="en-CA" dirty="0"/>
          </a:p>
          <a:p>
            <a:r>
              <a:rPr lang="en-CA" sz="9600" b="0" dirty="0" smtClean="0"/>
              <a:t>Secure key rate</a:t>
            </a:r>
            <a:endParaRPr lang="en-CA" sz="7200" b="0" dirty="0" smtClean="0"/>
          </a:p>
          <a:p>
            <a:pPr lvl="1"/>
            <a:r>
              <a:rPr lang="en-CA" sz="7200" i="1" dirty="0" smtClean="0">
                <a:solidFill>
                  <a:srgbClr val="000000"/>
                </a:solidFill>
              </a:rPr>
              <a:t>R</a:t>
            </a:r>
            <a:r>
              <a:rPr lang="en-CA" sz="7200" dirty="0" smtClean="0">
                <a:solidFill>
                  <a:srgbClr val="000000"/>
                </a:solidFill>
              </a:rPr>
              <a:t> = 1×10</a:t>
            </a:r>
            <a:r>
              <a:rPr lang="en-CA" sz="7200" baseline="30000" dirty="0" smtClean="0">
                <a:solidFill>
                  <a:srgbClr val="000000"/>
                </a:solidFill>
              </a:rPr>
              <a:t>-8</a:t>
            </a:r>
            <a:r>
              <a:rPr lang="en-CA" sz="7200" baseline="30000" dirty="0" smtClean="0"/>
              <a:t>  </a:t>
            </a:r>
            <a:r>
              <a:rPr lang="en-CA" sz="7200" dirty="0" smtClean="0"/>
              <a:t>bit per pulse , 1600 secure bits generated</a:t>
            </a:r>
            <a:endParaRPr lang="en-CA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Results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71533" y="5071646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Xu </a:t>
            </a:r>
            <a:r>
              <a:rPr lang="en-US" sz="1600" i="1" dirty="0" smtClean="0"/>
              <a:t>et al.</a:t>
            </a:r>
            <a:r>
              <a:rPr lang="en-US" sz="1600" dirty="0" smtClean="0"/>
              <a:t>, arXiv: 1305.6965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071533" y="5300246"/>
            <a:ext cx="3568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 </a:t>
            </a:r>
            <a:r>
              <a:rPr lang="en-US" sz="1600" i="1" dirty="0" smtClean="0"/>
              <a:t>et al.</a:t>
            </a:r>
            <a:r>
              <a:rPr lang="en-US" sz="1600" dirty="0" smtClean="0"/>
              <a:t>, Phys. Rev. A 86 052305 (2012)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30920"/>
              </p:ext>
            </p:extLst>
          </p:nvPr>
        </p:nvGraphicFramePr>
        <p:xfrm>
          <a:off x="1071033" y="2209800"/>
          <a:ext cx="5257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" name="Equation" r:id="rId5" imgW="3060360" imgH="253800" progId="Equation.3">
                  <p:embed/>
                </p:oleObj>
              </mc:Choice>
              <mc:Fallback>
                <p:oleObj name="Equation" r:id="rId5" imgW="306036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033" y="2209800"/>
                        <a:ext cx="5257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157702"/>
              </p:ext>
            </p:extLst>
          </p:nvPr>
        </p:nvGraphicFramePr>
        <p:xfrm>
          <a:off x="1261533" y="3810000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" name="Equation" r:id="rId7" imgW="1091880" imgH="253800" progId="Equation.3">
                  <p:embed/>
                </p:oleObj>
              </mc:Choice>
              <mc:Fallback>
                <p:oleObj name="Equation" r:id="rId7" imgW="109188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533" y="3810000"/>
                        <a:ext cx="163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93128"/>
              </p:ext>
            </p:extLst>
          </p:nvPr>
        </p:nvGraphicFramePr>
        <p:xfrm>
          <a:off x="3318933" y="3810000"/>
          <a:ext cx="1276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" name="Equation" r:id="rId9" imgW="850680" imgH="253800" progId="Equation.3">
                  <p:embed/>
                </p:oleObj>
              </mc:Choice>
              <mc:Fallback>
                <p:oleObj name="Equation" r:id="rId9" imgW="85068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933" y="3810000"/>
                        <a:ext cx="12763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863289"/>
              </p:ext>
            </p:extLst>
          </p:nvPr>
        </p:nvGraphicFramePr>
        <p:xfrm>
          <a:off x="1261533" y="4830763"/>
          <a:ext cx="16081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" name="Equation" r:id="rId11" imgW="1015920" imgH="253800" progId="Equation.3">
                  <p:embed/>
                </p:oleObj>
              </mc:Choice>
              <mc:Fallback>
                <p:oleObj name="Equation" r:id="rId11" imgW="101592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533" y="4830763"/>
                        <a:ext cx="16081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55832"/>
              </p:ext>
            </p:extLst>
          </p:nvPr>
        </p:nvGraphicFramePr>
        <p:xfrm>
          <a:off x="3328458" y="4791075"/>
          <a:ext cx="12922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" name="Equation" r:id="rId13" imgW="825500" imgH="241300" progId="Equation.3">
                  <p:embed/>
                </p:oleObj>
              </mc:Choice>
              <mc:Fallback>
                <p:oleObj name="Equation" r:id="rId13" imgW="8255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458" y="4791075"/>
                        <a:ext cx="12922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6260068"/>
            <a:ext cx="482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Without finite key effect correction, </a:t>
            </a:r>
            <a:r>
              <a:rPr lang="en-CA" i="1" dirty="0" smtClean="0">
                <a:solidFill>
                  <a:srgbClr val="000000"/>
                </a:solidFill>
              </a:rPr>
              <a:t>R</a:t>
            </a:r>
            <a:r>
              <a:rPr lang="en-CA" dirty="0" smtClean="0">
                <a:solidFill>
                  <a:srgbClr val="000000"/>
                </a:solidFill>
              </a:rPr>
              <a:t> ~ 6.6×</a:t>
            </a:r>
            <a:r>
              <a:rPr lang="en-CA" dirty="0">
                <a:solidFill>
                  <a:srgbClr val="000000"/>
                </a:solidFill>
              </a:rPr>
              <a:t>10</a:t>
            </a:r>
            <a:r>
              <a:rPr lang="en-CA" baseline="30000" dirty="0" smtClean="0">
                <a:solidFill>
                  <a:srgbClr val="000000"/>
                </a:solidFill>
              </a:rPr>
              <a:t>-6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228600"/>
            <a:ext cx="172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arXiv</a:t>
            </a:r>
            <a:r>
              <a:rPr lang="en-US" dirty="0" smtClean="0"/>
              <a:t>: 1306.6134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848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Future outlook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133600" y="25146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Alice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5753100" y="2563892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Bob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276600" y="3810000"/>
            <a:ext cx="2362200" cy="1600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Untrusted </a:t>
            </a:r>
            <a:r>
              <a:rPr lang="en-CA" dirty="0" smtClean="0"/>
              <a:t>service centre</a:t>
            </a:r>
          </a:p>
          <a:p>
            <a:pPr algn="ctr"/>
            <a:r>
              <a:rPr lang="en-CA" dirty="0" smtClean="0"/>
              <a:t>(Bell state measurement)</a:t>
            </a:r>
            <a:endParaRPr lang="en-CA" dirty="0"/>
          </a:p>
        </p:txBody>
      </p:sp>
      <p:cxnSp>
        <p:nvCxnSpPr>
          <p:cNvPr id="11" name="Straight Connector 10"/>
          <p:cNvCxnSpPr>
            <a:stCxn id="5" idx="5"/>
            <a:endCxn id="4" idx="1"/>
          </p:cNvCxnSpPr>
          <p:nvPr/>
        </p:nvCxnSpPr>
        <p:spPr>
          <a:xfrm>
            <a:off x="2979130" y="3295089"/>
            <a:ext cx="643406" cy="74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4" idx="7"/>
          </p:cNvCxnSpPr>
          <p:nvPr/>
        </p:nvCxnSpPr>
        <p:spPr>
          <a:xfrm flipH="1">
            <a:off x="5292864" y="3344381"/>
            <a:ext cx="605306" cy="699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602" y="1295400"/>
            <a:ext cx="516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Detector side-channel free QKD network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2980" y="4261456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Alice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6553200" y="4044344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Bob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2362200" y="57150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Alice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5753100" y="581406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Bob</a:t>
            </a:r>
            <a:endParaRPr lang="en-CA" dirty="0"/>
          </a:p>
        </p:txBody>
      </p:sp>
      <p:cxnSp>
        <p:nvCxnSpPr>
          <p:cNvPr id="24" name="Straight Connector 23"/>
          <p:cNvCxnSpPr>
            <a:stCxn id="18" idx="6"/>
            <a:endCxn id="4" idx="2"/>
          </p:cNvCxnSpPr>
          <p:nvPr/>
        </p:nvCxnSpPr>
        <p:spPr>
          <a:xfrm flipV="1">
            <a:off x="1973580" y="4610100"/>
            <a:ext cx="1303020" cy="10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0" idx="2"/>
          </p:cNvCxnSpPr>
          <p:nvPr/>
        </p:nvCxnSpPr>
        <p:spPr>
          <a:xfrm flipV="1">
            <a:off x="5638800" y="4501544"/>
            <a:ext cx="914400" cy="10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7"/>
            <a:endCxn id="4" idx="3"/>
          </p:cNvCxnSpPr>
          <p:nvPr/>
        </p:nvCxnSpPr>
        <p:spPr>
          <a:xfrm flipV="1">
            <a:off x="3207730" y="5175856"/>
            <a:ext cx="414806" cy="673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1"/>
            <a:endCxn id="4" idx="5"/>
          </p:cNvCxnSpPr>
          <p:nvPr/>
        </p:nvCxnSpPr>
        <p:spPr>
          <a:xfrm flipH="1" flipV="1">
            <a:off x="5292864" y="5175856"/>
            <a:ext cx="605306" cy="77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51" y="2488273"/>
            <a:ext cx="1143970" cy="94072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10" y="2052640"/>
            <a:ext cx="3116559" cy="1310059"/>
            <a:chOff x="1066810" y="2052640"/>
            <a:chExt cx="3116559" cy="1310059"/>
          </a:xfrm>
        </p:grpSpPr>
        <p:pic>
          <p:nvPicPr>
            <p:cNvPr id="26" name="Content Placeholder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695" y="2421972"/>
              <a:ext cx="1143970" cy="9407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66810" y="2052640"/>
              <a:ext cx="3116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Compact and low-cost devices</a:t>
              </a:r>
              <a:endParaRPr lang="en-CA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4800" y="3478292"/>
            <a:ext cx="241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Hughes </a:t>
            </a:r>
            <a:r>
              <a:rPr lang="en-CA" sz="1400" i="1" dirty="0" smtClean="0"/>
              <a:t>et al</a:t>
            </a:r>
            <a:r>
              <a:rPr lang="en-CA" sz="1400" dirty="0" smtClean="0"/>
              <a:t>., </a:t>
            </a:r>
            <a:r>
              <a:rPr lang="en-CA" sz="1400" dirty="0" err="1" smtClean="0"/>
              <a:t>arXiv</a:t>
            </a:r>
            <a:r>
              <a:rPr lang="en-CA" sz="1400" dirty="0" smtClean="0"/>
              <a:t> 1305.0305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3759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Future outlook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2000" dirty="0" smtClean="0"/>
              <a:t>Long distance MDI-QKD </a:t>
            </a:r>
            <a:endParaRPr lang="en-US" sz="2000" dirty="0"/>
          </a:p>
        </p:txBody>
      </p:sp>
      <p:pic>
        <p:nvPicPr>
          <p:cNvPr id="5" name="Picture 4" descr="Screen Shot 2013-07-25 at 7.11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7848600" cy="3281971"/>
          </a:xfrm>
          <a:prstGeom prst="rect">
            <a:avLst/>
          </a:prstGeom>
        </p:spPr>
      </p:pic>
      <p:pic>
        <p:nvPicPr>
          <p:cNvPr id="6" name="Picture 5" descr="Screen Shot 2013-07-25 at 7.09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848600" cy="35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34" y="1981200"/>
            <a:ext cx="3955066" cy="42740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Future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3675" y="5410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ALICE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74683" y="5334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BOB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74484" y="236220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Untrusted </a:t>
            </a:r>
          </a:p>
          <a:p>
            <a:r>
              <a:rPr lang="en-CA" b="1" dirty="0" smtClean="0">
                <a:solidFill>
                  <a:schemeClr val="bg1"/>
                </a:solidFill>
              </a:rPr>
              <a:t>satellite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598" y="136207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Ground-to-satellite QKD with an untrusted satellite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16704"/>
            <a:ext cx="7408333" cy="3450696"/>
          </a:xfrm>
        </p:spPr>
        <p:txBody>
          <a:bodyPr/>
          <a:lstStyle/>
          <a:p>
            <a:r>
              <a:rPr lang="en-CA" dirty="0" smtClean="0"/>
              <a:t>We demonstrated the feasibility of polarization encoding MDI-QKD in telecom fibers</a:t>
            </a:r>
          </a:p>
          <a:p>
            <a:endParaRPr lang="en-CA" dirty="0"/>
          </a:p>
          <a:p>
            <a:r>
              <a:rPr lang="en-CA" dirty="0" smtClean="0"/>
              <a:t>MDI-QKD is straight forward to implement with today’s commercial optoelectronic devices</a:t>
            </a:r>
          </a:p>
          <a:p>
            <a:endParaRPr lang="en-CA" dirty="0"/>
          </a:p>
          <a:p>
            <a:r>
              <a:rPr lang="en-CA" dirty="0" smtClean="0"/>
              <a:t>MDI-QKD is highly compatible with quantum network</a:t>
            </a:r>
          </a:p>
          <a:p>
            <a:pPr lvl="1"/>
            <a:r>
              <a:rPr lang="en-CA" dirty="0" smtClean="0"/>
              <a:t>One step closer to quantum internet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4600"/>
            <a:ext cx="7408333" cy="38100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Theory</a:t>
            </a:r>
          </a:p>
          <a:p>
            <a:pPr lvl="1"/>
            <a:r>
              <a:rPr lang="en-CA" dirty="0" smtClean="0"/>
              <a:t>X. Ma and M. </a:t>
            </a:r>
            <a:r>
              <a:rPr lang="en-CA" dirty="0" err="1" smtClean="0"/>
              <a:t>Razavi</a:t>
            </a:r>
            <a:r>
              <a:rPr lang="en-CA" dirty="0" smtClean="0"/>
              <a:t>, Phys. Rev. A 86, 062319 (2012);</a:t>
            </a:r>
          </a:p>
          <a:p>
            <a:pPr lvl="1"/>
            <a:r>
              <a:rPr lang="en-CA" dirty="0" smtClean="0"/>
              <a:t>X. Ma </a:t>
            </a:r>
            <a:r>
              <a:rPr lang="en-CA" i="1" dirty="0" smtClean="0"/>
              <a:t>et al</a:t>
            </a:r>
            <a:r>
              <a:rPr lang="en-CA" dirty="0" smtClean="0"/>
              <a:t>.,  Phys. Rev. A 86, 052305 (2012);</a:t>
            </a:r>
          </a:p>
          <a:p>
            <a:pPr lvl="1"/>
            <a:r>
              <a:rPr lang="en-CA" dirty="0" smtClean="0"/>
              <a:t>T. Song</a:t>
            </a:r>
            <a:r>
              <a:rPr lang="en-CA" i="1" dirty="0" smtClean="0"/>
              <a:t> et al</a:t>
            </a:r>
            <a:r>
              <a:rPr lang="en-CA" dirty="0" smtClean="0"/>
              <a:t>., Phys. Rev A 86, 022332 (2012);</a:t>
            </a:r>
          </a:p>
          <a:p>
            <a:pPr lvl="1"/>
            <a:r>
              <a:rPr lang="en-CA" dirty="0" smtClean="0"/>
              <a:t>X. –B. Wang, Phys. Rev. A 87, 012320 (2013);</a:t>
            </a:r>
          </a:p>
          <a:p>
            <a:pPr lvl="1"/>
            <a:r>
              <a:rPr lang="en-CA" dirty="0" smtClean="0"/>
              <a:t>S. –H. Sun </a:t>
            </a:r>
            <a:r>
              <a:rPr lang="en-CA" i="1" dirty="0" smtClean="0"/>
              <a:t>et al</a:t>
            </a:r>
            <a:r>
              <a:rPr lang="en-CA" dirty="0" smtClean="0"/>
              <a:t>., Phys. Rev. A 87, 052329 (2013);</a:t>
            </a:r>
          </a:p>
          <a:p>
            <a:pPr lvl="1"/>
            <a:r>
              <a:rPr lang="en-CA" dirty="0" smtClean="0"/>
              <a:t>S. </a:t>
            </a:r>
            <a:r>
              <a:rPr lang="en-CA" dirty="0" err="1" smtClean="0"/>
              <a:t>Abruzzo</a:t>
            </a:r>
            <a:r>
              <a:rPr lang="en-CA" dirty="0" smtClean="0"/>
              <a:t> </a:t>
            </a:r>
            <a:r>
              <a:rPr lang="en-CA" i="1" dirty="0" smtClean="0"/>
              <a:t>et al</a:t>
            </a:r>
            <a:r>
              <a:rPr lang="en-CA" dirty="0" smtClean="0"/>
              <a:t>., </a:t>
            </a:r>
            <a:r>
              <a:rPr lang="en-CA" dirty="0" err="1" smtClean="0"/>
              <a:t>arXiv</a:t>
            </a:r>
            <a:r>
              <a:rPr lang="en-CA" dirty="0" smtClean="0"/>
              <a:t>: 1306.3095.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Experiments</a:t>
            </a:r>
          </a:p>
          <a:p>
            <a:pPr lvl="1"/>
            <a:r>
              <a:rPr lang="en-CA" dirty="0" smtClean="0"/>
              <a:t>A. </a:t>
            </a:r>
            <a:r>
              <a:rPr lang="en-CA" dirty="0" err="1" smtClean="0"/>
              <a:t>Rubenok</a:t>
            </a:r>
            <a:r>
              <a:rPr lang="en-CA" dirty="0" smtClean="0"/>
              <a:t> </a:t>
            </a:r>
            <a:r>
              <a:rPr lang="en-CA" i="1" dirty="0" smtClean="0"/>
              <a:t>et al</a:t>
            </a:r>
            <a:r>
              <a:rPr lang="en-CA" dirty="0" smtClean="0"/>
              <a:t>., </a:t>
            </a:r>
            <a:r>
              <a:rPr lang="en-CA" dirty="0" err="1" smtClean="0"/>
              <a:t>arXiv</a:t>
            </a:r>
            <a:r>
              <a:rPr lang="en-CA" dirty="0" smtClean="0"/>
              <a:t>: 1304.2463;</a:t>
            </a:r>
          </a:p>
          <a:p>
            <a:pPr lvl="1"/>
            <a:r>
              <a:rPr lang="en-CA" dirty="0" smtClean="0"/>
              <a:t>T.F. da Silva </a:t>
            </a:r>
            <a:r>
              <a:rPr lang="en-CA" i="1" dirty="0" smtClean="0"/>
              <a:t>et al</a:t>
            </a:r>
            <a:r>
              <a:rPr lang="en-CA" dirty="0" smtClean="0"/>
              <a:t>., </a:t>
            </a:r>
            <a:r>
              <a:rPr lang="en-CA" dirty="0" err="1" smtClean="0"/>
              <a:t>arXiv</a:t>
            </a:r>
            <a:r>
              <a:rPr lang="en-CA" dirty="0" smtClean="0"/>
              <a:t>: 1207.6345;</a:t>
            </a:r>
          </a:p>
          <a:p>
            <a:pPr lvl="1"/>
            <a:r>
              <a:rPr lang="en-CA" dirty="0" smtClean="0"/>
              <a:t>Y. Liu </a:t>
            </a:r>
            <a:r>
              <a:rPr lang="en-CA" i="1" dirty="0" smtClean="0"/>
              <a:t>et al</a:t>
            </a:r>
            <a:r>
              <a:rPr lang="en-CA" dirty="0" smtClean="0"/>
              <a:t>., </a:t>
            </a:r>
            <a:r>
              <a:rPr lang="en-CA" dirty="0" err="1" smtClean="0"/>
              <a:t>arXiv</a:t>
            </a:r>
            <a:r>
              <a:rPr lang="en-CA" dirty="0" smtClean="0"/>
              <a:t>: 1209.6178.</a:t>
            </a:r>
          </a:p>
          <a:p>
            <a:pPr lvl="1"/>
            <a:endParaRPr lang="en-CA" dirty="0"/>
          </a:p>
          <a:p>
            <a:r>
              <a:rPr lang="en-CA" dirty="0" smtClean="0"/>
              <a:t>Other related work</a:t>
            </a:r>
          </a:p>
          <a:p>
            <a:pPr lvl="1"/>
            <a:r>
              <a:rPr lang="en-CA" dirty="0" smtClean="0"/>
              <a:t>S. </a:t>
            </a:r>
            <a:r>
              <a:rPr lang="en-CA" dirty="0" err="1" smtClean="0"/>
              <a:t>Braunstein</a:t>
            </a:r>
            <a:r>
              <a:rPr lang="en-CA" dirty="0" smtClean="0"/>
              <a:t> and S. </a:t>
            </a:r>
            <a:r>
              <a:rPr lang="en-CA" dirty="0" err="1" smtClean="0"/>
              <a:t>Pirandola</a:t>
            </a:r>
            <a:r>
              <a:rPr lang="en-CA" dirty="0" smtClean="0"/>
              <a:t>, Phys. Rev. </a:t>
            </a:r>
            <a:r>
              <a:rPr lang="en-CA" dirty="0" err="1" smtClean="0"/>
              <a:t>Lett</a:t>
            </a:r>
            <a:r>
              <a:rPr lang="en-CA" dirty="0" smtClean="0"/>
              <a:t>. 108, 130502 (2012);</a:t>
            </a:r>
          </a:p>
          <a:p>
            <a:pPr lvl="1"/>
            <a:r>
              <a:rPr lang="en-CA" dirty="0" smtClean="0"/>
              <a:t>C. C. W. Lim </a:t>
            </a:r>
            <a:r>
              <a:rPr lang="en-CA" i="1" dirty="0" smtClean="0"/>
              <a:t>et al</a:t>
            </a:r>
            <a:r>
              <a:rPr lang="en-CA" dirty="0" smtClean="0"/>
              <a:t>.,  </a:t>
            </a:r>
            <a:r>
              <a:rPr lang="en-CA" dirty="0" err="1" smtClean="0"/>
              <a:t>arXiv</a:t>
            </a:r>
            <a:r>
              <a:rPr lang="en-CA" dirty="0" smtClean="0"/>
              <a:t>: 1208.0023.</a:t>
            </a:r>
          </a:p>
          <a:p>
            <a:pPr lvl="1"/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 in MDI-QKD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8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828799"/>
            <a:ext cx="8763000" cy="427553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CA" dirty="0"/>
              <a:t>Proposing the idea of MDI-QKD:</a:t>
            </a:r>
          </a:p>
          <a:p>
            <a:pPr lvl="2"/>
            <a:r>
              <a:rPr lang="en-CA" sz="1800" dirty="0"/>
              <a:t>H.-K. Lo, M. </a:t>
            </a:r>
            <a:r>
              <a:rPr lang="en-CA" sz="1800" dirty="0" err="1"/>
              <a:t>Curty</a:t>
            </a:r>
            <a:r>
              <a:rPr lang="en-CA" sz="1800" dirty="0"/>
              <a:t>, and B. Qi, Phys. Rev. </a:t>
            </a:r>
            <a:r>
              <a:rPr lang="en-CA" sz="1800" dirty="0" err="1"/>
              <a:t>Lett</a:t>
            </a:r>
            <a:r>
              <a:rPr lang="en-CA" sz="1800" dirty="0"/>
              <a:t>. 108, 130503 (2012)</a:t>
            </a:r>
            <a:r>
              <a:rPr lang="en-CA" sz="1800" dirty="0" smtClean="0"/>
              <a:t>.</a:t>
            </a:r>
            <a:endParaRPr lang="en-CA" sz="2000" dirty="0" smtClean="0"/>
          </a:p>
          <a:p>
            <a:pPr lvl="1"/>
            <a:r>
              <a:rPr lang="en-CA" sz="2000" dirty="0" smtClean="0"/>
              <a:t>Experiment (this talk): </a:t>
            </a:r>
          </a:p>
          <a:p>
            <a:pPr lvl="2"/>
            <a:r>
              <a:rPr lang="en-CA" sz="1800" dirty="0" smtClean="0"/>
              <a:t>Z. Tang </a:t>
            </a:r>
            <a:r>
              <a:rPr lang="en-CA" sz="1800" i="1" dirty="0" smtClean="0"/>
              <a:t>et al</a:t>
            </a:r>
            <a:r>
              <a:rPr lang="en-CA" sz="1800" dirty="0" smtClean="0"/>
              <a:t>., arXiv: 1306.6134</a:t>
            </a:r>
            <a:endParaRPr lang="en-CA" sz="2000" dirty="0" smtClean="0"/>
          </a:p>
          <a:p>
            <a:pPr lvl="1"/>
            <a:r>
              <a:rPr lang="en-CA" sz="2000" dirty="0" smtClean="0"/>
              <a:t>Finite key analysis: </a:t>
            </a:r>
          </a:p>
          <a:p>
            <a:pPr lvl="2"/>
            <a:r>
              <a:rPr lang="en-CA" sz="1800" dirty="0" smtClean="0"/>
              <a:t>M</a:t>
            </a:r>
            <a:r>
              <a:rPr lang="en-CA" sz="1800" dirty="0"/>
              <a:t>. Curty </a:t>
            </a:r>
            <a:r>
              <a:rPr lang="en-CA" sz="1800" i="1" dirty="0"/>
              <a:t>et al</a:t>
            </a:r>
            <a:r>
              <a:rPr lang="en-CA" sz="1800" dirty="0"/>
              <a:t>., arXiv: </a:t>
            </a:r>
            <a:r>
              <a:rPr lang="en-CA" sz="1800" dirty="0" smtClean="0"/>
              <a:t>1307.1081</a:t>
            </a:r>
          </a:p>
          <a:p>
            <a:pPr lvl="1"/>
            <a:r>
              <a:rPr lang="en-CA" sz="2000" dirty="0" smtClean="0"/>
              <a:t>Finite decoy state protocol; MDI-QKD with different channel losses</a:t>
            </a:r>
          </a:p>
          <a:p>
            <a:pPr lvl="2"/>
            <a:r>
              <a:rPr lang="en-CA" sz="1800" dirty="0" smtClean="0"/>
              <a:t>F</a:t>
            </a:r>
            <a:r>
              <a:rPr lang="en-CA" sz="1800" dirty="0"/>
              <a:t>. Xu </a:t>
            </a:r>
            <a:r>
              <a:rPr lang="en-CA" sz="1800" i="1" dirty="0"/>
              <a:t>et al</a:t>
            </a:r>
            <a:r>
              <a:rPr lang="en-CA" sz="1800" dirty="0"/>
              <a:t>., arXiv: </a:t>
            </a:r>
            <a:r>
              <a:rPr lang="en-CA" sz="1800" dirty="0" smtClean="0"/>
              <a:t>1305.6965; see </a:t>
            </a:r>
            <a:r>
              <a:rPr lang="en-CA" sz="1800" b="1" dirty="0" smtClean="0">
                <a:solidFill>
                  <a:srgbClr val="FF0000"/>
                </a:solidFill>
              </a:rPr>
              <a:t>POSTER SESSION</a:t>
            </a:r>
            <a:endParaRPr lang="en-CA" sz="1800" b="1" dirty="0">
              <a:solidFill>
                <a:srgbClr val="FF0000"/>
              </a:solidFill>
            </a:endParaRPr>
          </a:p>
          <a:p>
            <a:pPr lvl="1"/>
            <a:r>
              <a:rPr lang="en-CA" sz="2000" dirty="0" smtClean="0"/>
              <a:t>MDI-QKD with basis-dependent flaws</a:t>
            </a:r>
          </a:p>
          <a:p>
            <a:pPr lvl="2"/>
            <a:r>
              <a:rPr lang="en-CA" sz="1800" dirty="0" smtClean="0"/>
              <a:t>K. Tamaki </a:t>
            </a:r>
            <a:r>
              <a:rPr lang="en-CA" sz="1800" i="1" dirty="0" smtClean="0"/>
              <a:t>et al</a:t>
            </a:r>
            <a:r>
              <a:rPr lang="en-CA" sz="1800" dirty="0" smtClean="0"/>
              <a:t>., Phys. Rev. A 85, 042307 (2012)</a:t>
            </a:r>
            <a:r>
              <a:rPr lang="en-CA" sz="2000" dirty="0" smtClean="0"/>
              <a:t>          </a:t>
            </a:r>
          </a:p>
          <a:p>
            <a:pPr lvl="1"/>
            <a:r>
              <a:rPr lang="en-CA" sz="2000" dirty="0" smtClean="0"/>
              <a:t>Long distance MDI-QKD with entangled photons:</a:t>
            </a:r>
          </a:p>
          <a:p>
            <a:pPr lvl="2"/>
            <a:r>
              <a:rPr lang="en-CA" sz="1800" dirty="0" smtClean="0"/>
              <a:t>F. Xu </a:t>
            </a:r>
            <a:r>
              <a:rPr lang="en-CA" sz="1800" i="1" dirty="0" smtClean="0"/>
              <a:t>et al</a:t>
            </a:r>
            <a:r>
              <a:rPr lang="en-CA" sz="1800" dirty="0" smtClean="0"/>
              <a:t>., Appl. Phys. </a:t>
            </a:r>
            <a:r>
              <a:rPr lang="en-CA" sz="1800" dirty="0" err="1" smtClean="0"/>
              <a:t>Lett</a:t>
            </a:r>
            <a:r>
              <a:rPr lang="en-CA" sz="1800" dirty="0" smtClean="0"/>
              <a:t>. 103, 061101 (2013)</a:t>
            </a:r>
          </a:p>
          <a:p>
            <a:pPr lvl="1"/>
            <a:r>
              <a:rPr lang="en-CA" sz="2000" dirty="0" smtClean="0"/>
              <a:t>Quantum Random Number Generator</a:t>
            </a:r>
            <a:endParaRPr lang="en-CA" sz="2000" dirty="0"/>
          </a:p>
          <a:p>
            <a:pPr lvl="2"/>
            <a:r>
              <a:rPr lang="en-CA" sz="1800" b="1" dirty="0">
                <a:solidFill>
                  <a:srgbClr val="FF0000"/>
                </a:solidFill>
              </a:rPr>
              <a:t>Industrial Exhibit </a:t>
            </a:r>
            <a:r>
              <a:rPr lang="en-CA" sz="1800" b="1" dirty="0" smtClean="0">
                <a:solidFill>
                  <a:srgbClr val="FF0000"/>
                </a:solidFill>
              </a:rPr>
              <a:t>session</a:t>
            </a:r>
            <a:r>
              <a:rPr lang="en-CA" sz="1800" dirty="0" smtClean="0"/>
              <a:t>; F. Xu et al., Opt. Express 20, 12366 (2012).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Our group’s </a:t>
            </a:r>
            <a:r>
              <a:rPr lang="en-CA" dirty="0"/>
              <a:t>work on MDI-QKD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104335"/>
            <a:ext cx="1295400" cy="526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6104335"/>
            <a:ext cx="1476375" cy="5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theory , QKD is secure…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657" y="251460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ALICE</a:t>
            </a:r>
            <a:endParaRPr lang="en-C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92757" y="2514600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Bob</a:t>
            </a:r>
            <a:endParaRPr lang="en-CA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4724400"/>
            <a:ext cx="4343400" cy="0"/>
          </a:xfrm>
          <a:prstGeom prst="straightConnector1">
            <a:avLst/>
          </a:prstGeom>
          <a:ln w="31750" cmpd="sng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523423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Quantum</a:t>
            </a:r>
          </a:p>
          <a:p>
            <a:pPr algn="ctr"/>
            <a:r>
              <a:rPr lang="en-CA" sz="2000" dirty="0" smtClean="0"/>
              <a:t>Channel</a:t>
            </a:r>
            <a:endParaRPr lang="en-CA" sz="2000" dirty="0"/>
          </a:p>
        </p:txBody>
      </p:sp>
      <p:sp>
        <p:nvSpPr>
          <p:cNvPr id="11" name="Oval 10"/>
          <p:cNvSpPr/>
          <p:nvPr/>
        </p:nvSpPr>
        <p:spPr>
          <a:xfrm>
            <a:off x="30480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8006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6388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 </a:t>
            </a:r>
            <a:endParaRPr lang="en-CA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19200" y="4803636"/>
            <a:ext cx="829800" cy="301764"/>
            <a:chOff x="2209800" y="2664000"/>
            <a:chExt cx="829800" cy="301764"/>
          </a:xfrm>
        </p:grpSpPr>
        <p:sp>
          <p:nvSpPr>
            <p:cNvPr id="16" name="Rectangle 15"/>
            <p:cNvSpPr/>
            <p:nvPr/>
          </p:nvSpPr>
          <p:spPr>
            <a:xfrm>
              <a:off x="2209800" y="2664000"/>
              <a:ext cx="685800" cy="301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5600" y="2721600"/>
              <a:ext cx="144000" cy="172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065" y="5334000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Single photon source</a:t>
            </a:r>
            <a:endParaRPr lang="en-CA" sz="2000" dirty="0"/>
          </a:p>
        </p:txBody>
      </p:sp>
      <p:sp>
        <p:nvSpPr>
          <p:cNvPr id="22" name="Flowchart: Delay 21"/>
          <p:cNvSpPr/>
          <p:nvPr/>
        </p:nvSpPr>
        <p:spPr>
          <a:xfrm>
            <a:off x="7230788" y="4643802"/>
            <a:ext cx="573913" cy="61839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6891074" y="5444792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Perfect </a:t>
            </a:r>
            <a:r>
              <a:rPr lang="en-CA" sz="2000" dirty="0" smtClean="0"/>
              <a:t>single </a:t>
            </a:r>
          </a:p>
          <a:p>
            <a:r>
              <a:rPr lang="en-CA" sz="2000" dirty="0" smtClean="0"/>
              <a:t>photon detector</a:t>
            </a:r>
            <a:endParaRPr lang="en-CA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56" y="2464577"/>
            <a:ext cx="1394544" cy="16827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63757" y="2057400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Eve</a:t>
            </a:r>
            <a:endParaRPr lang="en-CA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5" name="Picture 24" descr="Screen Shot 2013-07-25 at 8.2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799"/>
            <a:ext cx="1143000" cy="1508125"/>
          </a:xfrm>
          <a:prstGeom prst="rect">
            <a:avLst/>
          </a:prstGeom>
        </p:spPr>
      </p:pic>
      <p:pic>
        <p:nvPicPr>
          <p:cNvPr id="26" name="Picture 25" descr="Screen Shot 2013-07-25 at 8.29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971800"/>
            <a:ext cx="1066800" cy="149928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57800" y="2819400"/>
            <a:ext cx="105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 ? ? ? ? ?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practice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657" y="251460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ALICE</a:t>
            </a:r>
            <a:endParaRPr lang="en-C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92757" y="2514600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Bob</a:t>
            </a:r>
            <a:endParaRPr lang="en-CA" sz="20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4724400"/>
            <a:ext cx="4343400" cy="0"/>
          </a:xfrm>
          <a:prstGeom prst="straightConnector1">
            <a:avLst/>
          </a:prstGeom>
          <a:ln w="31750" cmpd="sng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523423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Quantum</a:t>
            </a:r>
          </a:p>
          <a:p>
            <a:pPr algn="ctr"/>
            <a:r>
              <a:rPr lang="en-CA" sz="2000" dirty="0" smtClean="0"/>
              <a:t>Channel</a:t>
            </a:r>
            <a:endParaRPr lang="en-CA" sz="2000" dirty="0"/>
          </a:p>
        </p:txBody>
      </p:sp>
      <p:sp>
        <p:nvSpPr>
          <p:cNvPr id="11" name="Oval 10"/>
          <p:cNvSpPr/>
          <p:nvPr/>
        </p:nvSpPr>
        <p:spPr>
          <a:xfrm>
            <a:off x="30480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8006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638800" y="4876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367743" y="542972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Coherent source</a:t>
            </a:r>
            <a:endParaRPr lang="en-CA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91074" y="5540514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Imperfect </a:t>
            </a:r>
            <a:r>
              <a:rPr lang="en-CA" sz="2000" dirty="0" smtClean="0"/>
              <a:t>single </a:t>
            </a:r>
          </a:p>
          <a:p>
            <a:r>
              <a:rPr lang="en-CA" sz="2000" dirty="0" smtClean="0"/>
              <a:t>photon detector</a:t>
            </a:r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44" y="4571870"/>
            <a:ext cx="1076456" cy="94297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048000" y="46482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4800600" y="46482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5638800" y="46482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5867400" y="47244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55" y="4402073"/>
            <a:ext cx="1662289" cy="11127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56" y="2464577"/>
            <a:ext cx="1394544" cy="1682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63757" y="2057400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Eve</a:t>
            </a:r>
            <a:endParaRPr lang="en-CA" sz="2000" b="1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8" name="Picture 27" descr="Screen Shot 2013-07-25 at 8.29.2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799"/>
            <a:ext cx="1143000" cy="1508125"/>
          </a:xfrm>
          <a:prstGeom prst="rect">
            <a:avLst/>
          </a:prstGeom>
        </p:spPr>
      </p:pic>
      <p:pic>
        <p:nvPicPr>
          <p:cNvPr id="29" name="Picture 28" descr="Screen Shot 2013-07-25 at 8.29.38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971800"/>
            <a:ext cx="1066800" cy="14992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56096" y="2648620"/>
            <a:ext cx="124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01100101…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79810" y="3437076"/>
            <a:ext cx="1589137" cy="987917"/>
            <a:chOff x="2179810" y="3437076"/>
            <a:chExt cx="1589137" cy="987917"/>
          </a:xfrm>
        </p:grpSpPr>
        <p:sp>
          <p:nvSpPr>
            <p:cNvPr id="4" name="Left Arrow 3"/>
            <p:cNvSpPr/>
            <p:nvPr/>
          </p:nvSpPr>
          <p:spPr>
            <a:xfrm rot="19800000">
              <a:off x="2179810" y="3935266"/>
              <a:ext cx="1524000" cy="48972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 rot="19721903">
              <a:off x="2242567" y="3437076"/>
              <a:ext cx="152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Attack source</a:t>
              </a:r>
              <a:endParaRPr lang="en-CA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48349" y="3576225"/>
            <a:ext cx="1814920" cy="826319"/>
            <a:chOff x="5190926" y="3526044"/>
            <a:chExt cx="1814920" cy="826319"/>
          </a:xfrm>
        </p:grpSpPr>
        <p:sp>
          <p:nvSpPr>
            <p:cNvPr id="30" name="Left Arrow 29"/>
            <p:cNvSpPr/>
            <p:nvPr/>
          </p:nvSpPr>
          <p:spPr>
            <a:xfrm rot="12494044">
              <a:off x="5196756" y="3862636"/>
              <a:ext cx="1524000" cy="489727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TextBox 30"/>
            <p:cNvSpPr txBox="1"/>
            <p:nvPr/>
          </p:nvSpPr>
          <p:spPr>
            <a:xfrm rot="1708284">
              <a:off x="5190926" y="3526044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Attack detectors</a:t>
              </a:r>
              <a:endParaRPr lang="en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39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/>
          <a:lstStyle/>
          <a:p>
            <a:pPr algn="l"/>
            <a:r>
              <a:rPr lang="en-US" dirty="0" smtClean="0"/>
              <a:t>Quantum hacking</a:t>
            </a:r>
            <a:endParaRPr lang="en-US" dirty="0"/>
          </a:p>
        </p:txBody>
      </p:sp>
      <p:pic>
        <p:nvPicPr>
          <p:cNvPr id="10" name="Picture 9" descr="economi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4356941" cy="4497993"/>
          </a:xfrm>
          <a:prstGeom prst="rect">
            <a:avLst/>
          </a:prstGeom>
        </p:spPr>
      </p:pic>
      <p:pic>
        <p:nvPicPr>
          <p:cNvPr id="11" name="Picture 10" descr="bb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4894142" cy="5105400"/>
          </a:xfrm>
          <a:prstGeom prst="rect">
            <a:avLst/>
          </a:prstGeom>
        </p:spPr>
      </p:pic>
      <p:pic>
        <p:nvPicPr>
          <p:cNvPr id="12" name="Picture 11" descr="MIT_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5459949" cy="5146245"/>
          </a:xfrm>
          <a:prstGeom prst="rect">
            <a:avLst/>
          </a:prstGeom>
        </p:spPr>
      </p:pic>
      <p:pic>
        <p:nvPicPr>
          <p:cNvPr id="13" name="Picture 12" descr="nature new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5366124" cy="4800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95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05927"/>
              </p:ext>
            </p:extLst>
          </p:nvPr>
        </p:nvGraphicFramePr>
        <p:xfrm>
          <a:off x="381000" y="2057400"/>
          <a:ext cx="4538662" cy="438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662"/>
              </a:tblGrid>
              <a:tr h="370840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Photon number splitting attack</a:t>
                      </a:r>
                      <a:br>
                        <a:rPr lang="en-US" b="0" i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Brassard et al., Phys. Rev. </a:t>
                      </a:r>
                      <a:r>
                        <a:rPr lang="en-CA" sz="1200" b="0" dirty="0" err="1" smtClean="0">
                          <a:solidFill>
                            <a:schemeClr val="tx1"/>
                          </a:solidFill>
                        </a:rPr>
                        <a:t>Lett</a:t>
                      </a: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. 85 1330 (2000).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Phase remapping</a:t>
                      </a:r>
                      <a:r>
                        <a:rPr lang="en-US" i="0" baseline="0" dirty="0" smtClean="0"/>
                        <a:t> attack</a:t>
                      </a:r>
                    </a:p>
                    <a:p>
                      <a:r>
                        <a:rPr lang="en-US" sz="1200" i="0" baseline="0" dirty="0" smtClean="0"/>
                        <a:t>Fung et al.,  Phys. Rev. a 78, 042333 (2007);</a:t>
                      </a:r>
                      <a:br>
                        <a:rPr lang="en-US" sz="1200" i="0" baseline="0" dirty="0" smtClean="0"/>
                      </a:b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Xu</a:t>
                      </a:r>
                      <a:r>
                        <a:rPr lang="en-US" sz="1200" i="0" baseline="0" dirty="0" smtClean="0"/>
                        <a:t> et al.,  New J. Phys. 12, 113026 (2010).</a:t>
                      </a:r>
                      <a:endParaRPr lang="en-US" sz="12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Time-shift attack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 et al., Quant. Inf. Comput. 7, 073 (2007);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Zhao</a:t>
                      </a:r>
                      <a:r>
                        <a:rPr lang="nb-N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al., </a:t>
                      </a:r>
                      <a:r>
                        <a:rPr lang="nb-NO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</a:t>
                      </a:r>
                      <a:r>
                        <a:rPr lang="nb-NO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Rev. A 78, 042333 (2008). </a:t>
                      </a:r>
                      <a:endParaRPr lang="nb-NO" sz="12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Bright illumination attack</a:t>
                      </a:r>
                    </a:p>
                    <a:p>
                      <a:r>
                        <a:rPr lang="en-US" sz="1200" dirty="0" err="1" smtClean="0"/>
                        <a:t>Markarov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baseline="0" dirty="0" smtClean="0"/>
                        <a:t> New J. Phys. 12, 113026 (2009);</a:t>
                      </a:r>
                    </a:p>
                    <a:p>
                      <a:r>
                        <a:rPr lang="en-US" sz="1200" baseline="0" dirty="0" err="1" smtClean="0"/>
                        <a:t>Lydersen</a:t>
                      </a:r>
                      <a:r>
                        <a:rPr lang="en-US" sz="1200" baseline="0" dirty="0" smtClean="0"/>
                        <a:t> et al., Nat. Photon. 4, 686 (2010);</a:t>
                      </a:r>
                    </a:p>
                    <a:p>
                      <a:r>
                        <a:rPr lang="en-US" sz="1200" baseline="0" dirty="0" err="1" smtClean="0"/>
                        <a:t>Lydersen</a:t>
                      </a:r>
                      <a:r>
                        <a:rPr lang="en-US" sz="1200" baseline="0" dirty="0" smtClean="0"/>
                        <a:t> et al., Opt. Express 18, 27938 (2010);</a:t>
                      </a:r>
                    </a:p>
                    <a:p>
                      <a:r>
                        <a:rPr lang="en-US" sz="1200" baseline="0" dirty="0" err="1" smtClean="0"/>
                        <a:t>Lydersen</a:t>
                      </a:r>
                      <a:r>
                        <a:rPr lang="en-US" sz="1200" baseline="0" dirty="0" smtClean="0"/>
                        <a:t> et al., Phys. Rev. A 84, 032320 (2011);</a:t>
                      </a:r>
                    </a:p>
                    <a:p>
                      <a:r>
                        <a:rPr lang="en-US" sz="1200" dirty="0" err="1" smtClean="0"/>
                        <a:t>Wiechers</a:t>
                      </a:r>
                      <a:r>
                        <a:rPr lang="en-US" sz="1200" baseline="0" dirty="0" smtClean="0"/>
                        <a:t> et al., New. J. Phys. 13, 013043 (2011).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calibration</a:t>
                      </a:r>
                      <a:r>
                        <a:rPr lang="en-US" baseline="0" dirty="0" smtClean="0"/>
                        <a:t> attack</a:t>
                      </a:r>
                    </a:p>
                    <a:p>
                      <a:r>
                        <a:rPr lang="en-US" sz="1200" dirty="0" smtClean="0"/>
                        <a:t>Jain et al., Phys. Rev. </a:t>
                      </a:r>
                      <a:r>
                        <a:rPr lang="en-US" sz="1200" dirty="0" err="1" smtClean="0"/>
                        <a:t>Lett</a:t>
                      </a:r>
                      <a:r>
                        <a:rPr lang="en-US" sz="1200" dirty="0" smtClean="0"/>
                        <a:t>.</a:t>
                      </a:r>
                      <a:r>
                        <a:rPr lang="en-US" sz="1200" baseline="0" dirty="0" smtClean="0"/>
                        <a:t> 197, 110501 (2011).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r>
                        <a:rPr lang="en-US" baseline="0" dirty="0" smtClean="0"/>
                        <a:t> by exploiting the dead time of SPD</a:t>
                      </a:r>
                    </a:p>
                    <a:p>
                      <a:r>
                        <a:rPr lang="en-US" sz="1200" baseline="0" dirty="0" err="1" smtClean="0"/>
                        <a:t>Weier</a:t>
                      </a:r>
                      <a:r>
                        <a:rPr lang="en-US" sz="1200" baseline="0" dirty="0" smtClean="0"/>
                        <a:t> et al., New. J. Phys. 13, 073024 (2011).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Quantum hacking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029200" y="2057400"/>
            <a:ext cx="228600" cy="1219200"/>
          </a:xfrm>
          <a:prstGeom prst="righ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029200" y="3352800"/>
            <a:ext cx="228600" cy="3048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4724400"/>
            <a:ext cx="221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Attacks on detectors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2438400"/>
            <a:ext cx="202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Attacks on sources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7983674" cy="16004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CA" sz="2000" dirty="0"/>
              <a:t>Photon </a:t>
            </a:r>
            <a:r>
              <a:rPr lang="en-CA" sz="2000" b="1" dirty="0"/>
              <a:t>detectors </a:t>
            </a:r>
            <a:r>
              <a:rPr lang="en-CA" sz="2000" dirty="0"/>
              <a:t>have turned out to be an Achilles’ heel for quantum key distribution (QKD), inadvertently opening the door to subtle side-channel attacks…</a:t>
            </a:r>
            <a:br>
              <a:rPr lang="en-CA" sz="2000" dirty="0"/>
            </a:br>
            <a:r>
              <a:rPr lang="en-CA" sz="2000" dirty="0"/>
              <a:t>                                </a:t>
            </a:r>
            <a:r>
              <a:rPr lang="en-CA" sz="2000" dirty="0" smtClean="0"/>
              <a:t>                                                                   </a:t>
            </a:r>
            <a:r>
              <a:rPr lang="en-CA" sz="2000" dirty="0"/>
              <a:t>- Charles Bennett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0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457" y="1877940"/>
            <a:ext cx="7408333" cy="45990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Better models to understand imperfections in practical QKD systems</a:t>
            </a:r>
            <a:br>
              <a:rPr lang="en-CA" dirty="0" smtClean="0"/>
            </a:br>
            <a:r>
              <a:rPr lang="en-CA" sz="1300" dirty="0" smtClean="0"/>
              <a:t>e.g.,  T.F. da Silva </a:t>
            </a:r>
            <a:r>
              <a:rPr lang="en-CA" sz="1300" i="1" dirty="0" smtClean="0"/>
              <a:t>et al</a:t>
            </a:r>
            <a:r>
              <a:rPr lang="en-CA" sz="1300" dirty="0" smtClean="0"/>
              <a:t>., Opt. Express 20, 18911 (2012).</a:t>
            </a:r>
          </a:p>
          <a:p>
            <a:pPr lvl="1"/>
            <a:r>
              <a:rPr lang="en-CA" sz="1900" dirty="0" smtClean="0"/>
              <a:t>Hard to close </a:t>
            </a:r>
            <a:r>
              <a:rPr lang="en-CA" sz="1900" i="1" dirty="0" smtClean="0"/>
              <a:t>all</a:t>
            </a:r>
            <a:r>
              <a:rPr lang="en-CA" sz="1900" dirty="0" smtClean="0"/>
              <a:t> the security loopholes</a:t>
            </a:r>
          </a:p>
          <a:p>
            <a:pPr lvl="1"/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Teleportation </a:t>
            </a:r>
            <a:r>
              <a:rPr lang="en-CA" dirty="0" smtClean="0"/>
              <a:t>tricks</a:t>
            </a:r>
            <a:endParaRPr lang="en-CA" dirty="0"/>
          </a:p>
          <a:p>
            <a:pPr marL="581343" lvl="2" indent="0">
              <a:buNone/>
            </a:pPr>
            <a:r>
              <a:rPr lang="en-CA" sz="1300" dirty="0" smtClean="0"/>
              <a:t>Lo </a:t>
            </a:r>
            <a:r>
              <a:rPr lang="en-CA" sz="1300" dirty="0"/>
              <a:t>and </a:t>
            </a:r>
            <a:r>
              <a:rPr lang="en-CA" sz="1300" dirty="0" err="1"/>
              <a:t>Chau</a:t>
            </a:r>
            <a:r>
              <a:rPr lang="en-CA" sz="1300" dirty="0"/>
              <a:t>, Science 283 2050 (1999</a:t>
            </a:r>
            <a:r>
              <a:rPr lang="en-CA" sz="1300" dirty="0" smtClean="0"/>
              <a:t>).</a:t>
            </a:r>
          </a:p>
          <a:p>
            <a:pPr marL="924243" lvl="2" indent="-342900">
              <a:buFontTx/>
              <a:buChar char="-"/>
            </a:pPr>
            <a:r>
              <a:rPr lang="en-CA" sz="1900" dirty="0" smtClean="0"/>
              <a:t>Bob teleports incoming signal from outside to himself</a:t>
            </a:r>
            <a:endParaRPr lang="en-CA" sz="1900" dirty="0"/>
          </a:p>
          <a:p>
            <a:pPr marL="924243" lvl="2" indent="-342900">
              <a:buFontTx/>
              <a:buChar char="-"/>
            </a:pPr>
            <a:r>
              <a:rPr lang="en-CA" sz="1900" dirty="0" smtClean="0"/>
              <a:t>still challenging today  </a:t>
            </a:r>
          </a:p>
          <a:p>
            <a:pPr marL="301943" lvl="1" indent="0">
              <a:buNone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Device-Independent QKD</a:t>
            </a:r>
          </a:p>
          <a:p>
            <a:pPr lvl="1"/>
            <a:r>
              <a:rPr lang="en-CA" sz="1900" dirty="0"/>
              <a:t>Based on loophole-free Bell test</a:t>
            </a:r>
          </a:p>
          <a:p>
            <a:pPr lvl="2"/>
            <a:r>
              <a:rPr lang="en-CA" sz="1900" dirty="0"/>
              <a:t>Requires detectors with near-unity quantum efficiency</a:t>
            </a:r>
          </a:p>
          <a:p>
            <a:pPr lvl="1"/>
            <a:r>
              <a:rPr lang="en-CA" sz="1900" dirty="0" smtClean="0"/>
              <a:t>Low </a:t>
            </a:r>
            <a:r>
              <a:rPr lang="en-CA" sz="1900" dirty="0"/>
              <a:t>key generation rate (~10</a:t>
            </a:r>
            <a:r>
              <a:rPr lang="en-CA" sz="1900" baseline="30000" dirty="0"/>
              <a:t>-10 </a:t>
            </a:r>
            <a:r>
              <a:rPr lang="en-CA" sz="1900" dirty="0"/>
              <a:t>per pulse</a:t>
            </a:r>
            <a:r>
              <a:rPr lang="en-CA" sz="1900" dirty="0" smtClean="0"/>
              <a:t>)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300" dirty="0" smtClean="0"/>
              <a:t/>
            </a:r>
            <a:br>
              <a:rPr lang="en-CA" sz="1300" dirty="0" smtClean="0"/>
            </a:br>
            <a:r>
              <a:rPr lang="en-CA" sz="1300" dirty="0" smtClean="0"/>
              <a:t>Mayers </a:t>
            </a:r>
            <a:r>
              <a:rPr lang="en-CA" sz="1300" dirty="0"/>
              <a:t>and </a:t>
            </a:r>
            <a:r>
              <a:rPr lang="en-CA" sz="1300" dirty="0" smtClean="0"/>
              <a:t>Yao, FOCS 1998; Acin </a:t>
            </a:r>
            <a:r>
              <a:rPr lang="en-CA" sz="1300" i="1" dirty="0"/>
              <a:t>et al</a:t>
            </a:r>
            <a:r>
              <a:rPr lang="en-CA" sz="1300" dirty="0"/>
              <a:t>., Phys. Rev. Lett. 98, 230501 (2007</a:t>
            </a:r>
            <a:r>
              <a:rPr lang="en-CA" sz="1300" dirty="0" smtClean="0"/>
              <a:t>); Gisin </a:t>
            </a:r>
            <a:r>
              <a:rPr lang="en-CA" sz="1300" i="1" dirty="0"/>
              <a:t>et al</a:t>
            </a:r>
            <a:r>
              <a:rPr lang="en-CA" sz="1300" dirty="0"/>
              <a:t>., Phys. Rev. Lett. 105, 070501 (2010).</a:t>
            </a:r>
          </a:p>
          <a:p>
            <a:pPr lvl="1"/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Counter measures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36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168" y="457200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Is there a PRACTICAL solution to quantum hacking </a:t>
            </a:r>
            <a:r>
              <a:rPr lang="en-CA" b="1" dirty="0" smtClean="0"/>
              <a:t>today</a:t>
            </a:r>
            <a:r>
              <a:rPr lang="en-CA" dirty="0" smtClean="0"/>
              <a:t>?</a:t>
            </a:r>
            <a:endParaRPr lang="en-CA" dirty="0"/>
          </a:p>
        </p:txBody>
      </p:sp>
      <p:pic>
        <p:nvPicPr>
          <p:cNvPr id="1026" name="Picture 2" descr="http://inanutshell.ca/wp-content/uploads/2013/01/question-mark-noth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56" y="2674938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y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Measurement-Device-Independent QKD (MDI-QKD)</a:t>
            </a:r>
            <a:endParaRPr lang="en-CA" dirty="0"/>
          </a:p>
        </p:txBody>
      </p:sp>
      <p:pic>
        <p:nvPicPr>
          <p:cNvPr id="4" name="Picture 4" descr="C:\Users\GB347A\Desktop\MDI-QKD graph\MDI_QKD.gif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6000"/>
            <a:ext cx="3456324" cy="34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730171" y="2430345"/>
            <a:ext cx="5410200" cy="399706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Built on time-reversed entanglement QKD</a:t>
            </a:r>
          </a:p>
          <a:p>
            <a:pPr marL="301943" lvl="1" indent="0">
              <a:buNone/>
            </a:pPr>
            <a:r>
              <a:rPr lang="en-CA" sz="1400" dirty="0" err="1" smtClean="0"/>
              <a:t>Biham</a:t>
            </a:r>
            <a:r>
              <a:rPr lang="en-CA" sz="1400" dirty="0" smtClean="0"/>
              <a:t> </a:t>
            </a:r>
            <a:r>
              <a:rPr lang="en-CA" sz="1400" i="1" dirty="0" smtClean="0"/>
              <a:t>et al., </a:t>
            </a:r>
            <a:r>
              <a:rPr lang="en-CA" sz="1400" dirty="0" smtClean="0"/>
              <a:t>Phys. Rev. A 54, 2651 (1996); 	</a:t>
            </a:r>
          </a:p>
          <a:p>
            <a:pPr marL="301943" lvl="1" indent="0">
              <a:buNone/>
            </a:pPr>
            <a:r>
              <a:rPr lang="en-CA" sz="1400" dirty="0" err="1" smtClean="0"/>
              <a:t>Inamori</a:t>
            </a:r>
            <a:r>
              <a:rPr lang="en-CA" sz="1400" dirty="0" smtClean="0"/>
              <a:t>, </a:t>
            </a:r>
            <a:r>
              <a:rPr lang="en-CA" sz="1400" dirty="0" err="1" smtClean="0"/>
              <a:t>Algorithmica</a:t>
            </a:r>
            <a:r>
              <a:rPr lang="en-CA" sz="1400" dirty="0" smtClean="0"/>
              <a:t> 34, 340 (2002).</a:t>
            </a:r>
          </a:p>
          <a:p>
            <a:r>
              <a:rPr lang="en-CA" dirty="0" smtClean="0"/>
              <a:t>Bell state measurement  (BSM) by an </a:t>
            </a:r>
            <a:r>
              <a:rPr lang="en-CA" b="1" i="1" dirty="0" smtClean="0"/>
              <a:t>untrusted </a:t>
            </a:r>
            <a:r>
              <a:rPr lang="en-CA" dirty="0" smtClean="0"/>
              <a:t>third party</a:t>
            </a:r>
          </a:p>
          <a:p>
            <a:r>
              <a:rPr lang="en-CA" b="1" dirty="0" smtClean="0"/>
              <a:t>All </a:t>
            </a:r>
            <a:r>
              <a:rPr lang="en-CA" dirty="0" smtClean="0"/>
              <a:t>detector side channels are removed</a:t>
            </a:r>
          </a:p>
          <a:p>
            <a:r>
              <a:rPr lang="en-CA" dirty="0" smtClean="0"/>
              <a:t>Assumption: sources are trusted</a:t>
            </a:r>
          </a:p>
          <a:p>
            <a:pPr lvl="1"/>
            <a:r>
              <a:rPr lang="en-CA" dirty="0" smtClean="0"/>
              <a:t>Finite basis dependent flaws can be tolerated</a:t>
            </a:r>
          </a:p>
          <a:p>
            <a:pPr marL="301943" lvl="1" indent="0">
              <a:buNone/>
            </a:pPr>
            <a:r>
              <a:rPr lang="en-CA" sz="1300" dirty="0" smtClean="0"/>
              <a:t>                     </a:t>
            </a:r>
            <a:r>
              <a:rPr lang="en-CA" sz="1400" dirty="0" smtClean="0"/>
              <a:t> </a:t>
            </a:r>
            <a:r>
              <a:rPr lang="en-CA" sz="1400" dirty="0"/>
              <a:t>Tamaki et al., Phys. Rev. A 85, 042307 (2012)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031468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Lo, </a:t>
            </a:r>
            <a:r>
              <a:rPr lang="en-CA" sz="1600" dirty="0" err="1" smtClean="0"/>
              <a:t>Curty</a:t>
            </a:r>
            <a:r>
              <a:rPr lang="en-CA" sz="1600" dirty="0" smtClean="0"/>
              <a:t>, and Qi, </a:t>
            </a:r>
            <a:r>
              <a:rPr lang="en-CA" sz="1600" dirty="0"/>
              <a:t>Phys. Rev. </a:t>
            </a:r>
            <a:r>
              <a:rPr lang="en-CA" sz="1600" dirty="0" err="1"/>
              <a:t>Lett</a:t>
            </a:r>
            <a:r>
              <a:rPr lang="en-CA" sz="1600" dirty="0"/>
              <a:t>. </a:t>
            </a:r>
            <a:r>
              <a:rPr lang="en-CA" sz="1600" b="1" dirty="0"/>
              <a:t>108</a:t>
            </a:r>
            <a:r>
              <a:rPr lang="en-CA" sz="1600" dirty="0"/>
              <a:t>, 130503 (2012)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82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5|0.5|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30.5|0.7|1|2.8|9.6|6.4|29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8.3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.3|1.4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13.9|1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|13.9|35.7|1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4954</TotalTime>
  <Words>1684</Words>
  <Application>Microsoft Macintosh PowerPoint</Application>
  <PresentationFormat>On-screen Show (4:3)</PresentationFormat>
  <Paragraphs>345</Paragraphs>
  <Slides>27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Waveform</vt:lpstr>
      <vt:lpstr>Equation</vt:lpstr>
      <vt:lpstr>Experimental Demonstration of Polarization Encoding Measurement-Device-Independent Quantum Key Distribution</vt:lpstr>
      <vt:lpstr>Outline</vt:lpstr>
      <vt:lpstr>In theory , QKD is secure…</vt:lpstr>
      <vt:lpstr>In practice …</vt:lpstr>
      <vt:lpstr>Quantum hacking</vt:lpstr>
      <vt:lpstr>Quantum hacking</vt:lpstr>
      <vt:lpstr>Counter measures </vt:lpstr>
      <vt:lpstr>Is there a PRACTICAL solution to quantum hacking today?</vt:lpstr>
      <vt:lpstr>Measurement-Device-Independent QKD (MDI-QKD)</vt:lpstr>
      <vt:lpstr>MDI-QKD Protocol</vt:lpstr>
      <vt:lpstr>Measurement-Device-Independent QKD (MDI-QKD)</vt:lpstr>
      <vt:lpstr>MDI-QKD Performance</vt:lpstr>
      <vt:lpstr>Previous experimental work</vt:lpstr>
      <vt:lpstr>Our Experiment</vt:lpstr>
      <vt:lpstr>Our Experiment</vt:lpstr>
      <vt:lpstr>Our Experiment</vt:lpstr>
      <vt:lpstr>Experimental Setup</vt:lpstr>
      <vt:lpstr>Experimental Setup</vt:lpstr>
      <vt:lpstr>Results </vt:lpstr>
      <vt:lpstr>Results</vt:lpstr>
      <vt:lpstr>Results </vt:lpstr>
      <vt:lpstr>Future outlook</vt:lpstr>
      <vt:lpstr>Future outlook   Long distance MDI-QKD </vt:lpstr>
      <vt:lpstr>Future outlook</vt:lpstr>
      <vt:lpstr>Conclusion</vt:lpstr>
      <vt:lpstr>Related work in MDI-QKD</vt:lpstr>
      <vt:lpstr>Our group’s work on MDI-QKD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Demonstration of Polarization Encoding Measurement-Device-Independent Quantum Key Distribution</dc:title>
  <dc:subject/>
  <dc:creator>GB347A</dc:creator>
  <cp:keywords/>
  <dc:description/>
  <cp:lastModifiedBy>Zhiyuan Tang</cp:lastModifiedBy>
  <cp:revision>373</cp:revision>
  <dcterms:created xsi:type="dcterms:W3CDTF">2006-08-16T00:00:00Z</dcterms:created>
  <dcterms:modified xsi:type="dcterms:W3CDTF">2013-08-30T14:46:49Z</dcterms:modified>
  <cp:category/>
</cp:coreProperties>
</file>