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68" r:id="rId2"/>
    <p:sldId id="257" r:id="rId3"/>
    <p:sldId id="259" r:id="rId4"/>
    <p:sldId id="258" r:id="rId5"/>
    <p:sldId id="260" r:id="rId6"/>
    <p:sldId id="261" r:id="rId7"/>
    <p:sldId id="265" r:id="rId8"/>
    <p:sldId id="262" r:id="rId9"/>
    <p:sldId id="263" r:id="rId10"/>
    <p:sldId id="267" r:id="rId11"/>
    <p:sldId id="264" r:id="rId12"/>
    <p:sldId id="266" r:id="rId13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E7E6D8"/>
    <a:srgbClr val="128B79"/>
    <a:srgbClr val="449F7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95" d="100"/>
          <a:sy n="95" d="100"/>
        </p:scale>
        <p:origin x="-12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A21B4-EE03-9048-8281-2E5381D19496}" type="datetimeFigureOut">
              <a:rPr lang="fr-FR" smtClean="0"/>
              <a:pPr/>
              <a:t>2/09/14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CE8A-2472-3D46-830C-D4403BE0F88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A21B4-EE03-9048-8281-2E5381D19496}" type="datetimeFigureOut">
              <a:rPr lang="fr-FR" smtClean="0"/>
              <a:pPr/>
              <a:t>2/09/14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CE8A-2472-3D46-830C-D4403BE0F88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A21B4-EE03-9048-8281-2E5381D19496}" type="datetimeFigureOut">
              <a:rPr lang="fr-FR" smtClean="0"/>
              <a:pPr/>
              <a:t>2/09/14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CE8A-2472-3D46-830C-D4403BE0F88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A21B4-EE03-9048-8281-2E5381D19496}" type="datetimeFigureOut">
              <a:rPr lang="fr-FR" smtClean="0"/>
              <a:pPr/>
              <a:t>2/09/14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CE8A-2472-3D46-830C-D4403BE0F88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A21B4-EE03-9048-8281-2E5381D19496}" type="datetimeFigureOut">
              <a:rPr lang="fr-FR" smtClean="0"/>
              <a:pPr/>
              <a:t>2/09/14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CE8A-2472-3D46-830C-D4403BE0F88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A21B4-EE03-9048-8281-2E5381D19496}" type="datetimeFigureOut">
              <a:rPr lang="fr-FR" smtClean="0"/>
              <a:pPr/>
              <a:t>2/09/14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CE8A-2472-3D46-830C-D4403BE0F88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A21B4-EE03-9048-8281-2E5381D19496}" type="datetimeFigureOut">
              <a:rPr lang="fr-FR" smtClean="0"/>
              <a:pPr/>
              <a:t>2/09/14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CE8A-2472-3D46-830C-D4403BE0F88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A21B4-EE03-9048-8281-2E5381D19496}" type="datetimeFigureOut">
              <a:rPr lang="fr-FR" smtClean="0"/>
              <a:pPr/>
              <a:t>2/09/14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CE8A-2472-3D46-830C-D4403BE0F88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A21B4-EE03-9048-8281-2E5381D19496}" type="datetimeFigureOut">
              <a:rPr lang="fr-FR" smtClean="0"/>
              <a:pPr/>
              <a:t>2/09/14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CE8A-2472-3D46-830C-D4403BE0F88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A21B4-EE03-9048-8281-2E5381D19496}" type="datetimeFigureOut">
              <a:rPr lang="fr-FR" smtClean="0"/>
              <a:pPr/>
              <a:t>2/09/14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CE8A-2472-3D46-830C-D4403BE0F88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A21B4-EE03-9048-8281-2E5381D19496}" type="datetimeFigureOut">
              <a:rPr lang="fr-FR" smtClean="0"/>
              <a:pPr/>
              <a:t>2/09/14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CE8A-2472-3D46-830C-D4403BE0F88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400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2484437"/>
            <a:ext cx="8229600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614A21B4-EE03-9048-8281-2E5381D19496}" type="datetimeFigureOut">
              <a:rPr lang="fr-FR" smtClean="0"/>
              <a:pPr/>
              <a:t>3/09/14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FF2BCE8A-2472-3D46-830C-D4403BE0F889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7" name="Image 6" descr="qcrypt_04_visuel-condense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8669" y="0"/>
            <a:ext cx="2294669" cy="1607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286000" y="-133528"/>
            <a:ext cx="64008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sz="2400" b="1" dirty="0" smtClean="0">
              <a:latin typeface="Arial"/>
              <a:cs typeface="Arial"/>
            </a:endParaRPr>
          </a:p>
          <a:p>
            <a:pPr algn="ctr"/>
            <a:r>
              <a:rPr lang="fr-FR" sz="2400" b="1" dirty="0" err="1" smtClean="0">
                <a:latin typeface="Arial"/>
                <a:cs typeface="Arial"/>
              </a:rPr>
              <a:t>Industry</a:t>
            </a:r>
            <a:r>
              <a:rPr lang="fr-FR" sz="2400" b="1" dirty="0" smtClean="0">
                <a:latin typeface="Arial"/>
                <a:cs typeface="Arial"/>
              </a:rPr>
              <a:t> Session Panel </a:t>
            </a:r>
            <a:r>
              <a:rPr lang="fr-FR" sz="2400" b="1" dirty="0" smtClean="0">
                <a:latin typeface="Arial"/>
                <a:cs typeface="Arial"/>
              </a:rPr>
              <a:t>Discussion</a:t>
            </a:r>
            <a:endParaRPr lang="fr-FR" sz="2400" b="1" dirty="0" smtClean="0">
              <a:latin typeface="Arial"/>
              <a:cs typeface="Arial"/>
            </a:endParaRPr>
          </a:p>
          <a:p>
            <a:pPr algn="ctr"/>
            <a:r>
              <a:rPr lang="fr-FR" sz="2400" b="1" dirty="0" smtClean="0">
                <a:latin typeface="Arial"/>
                <a:cs typeface="Arial"/>
              </a:rPr>
              <a:t> </a:t>
            </a:r>
            <a:endParaRPr lang="fr-FR" sz="2400" b="1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protection-of-data-with-digital-security-syste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0"/>
            <a:ext cx="2667000" cy="1774767"/>
          </a:xfrm>
          <a:prstGeom prst="rect">
            <a:avLst/>
          </a:prstGeom>
        </p:spPr>
      </p:pic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2895600" y="0"/>
            <a:ext cx="6400800" cy="1143000"/>
          </a:xfrm>
        </p:spPr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228600" y="2941637"/>
            <a:ext cx="8229600" cy="3916363"/>
          </a:xfrm>
        </p:spPr>
        <p:txBody>
          <a:bodyPr/>
          <a:lstStyle/>
          <a:p>
            <a:r>
              <a:rPr lang="fr-FR" dirty="0" err="1" smtClean="0"/>
              <a:t>Cryptographer</a:t>
            </a:r>
            <a:r>
              <a:rPr lang="fr-FR" dirty="0" smtClean="0"/>
              <a:t>: « The main challenge </a:t>
            </a:r>
            <a:r>
              <a:rPr lang="fr-FR" dirty="0" err="1" smtClean="0"/>
              <a:t>today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to </a:t>
            </a:r>
            <a:r>
              <a:rPr lang="fr-FR" dirty="0" err="1" smtClean="0"/>
              <a:t>secure</a:t>
            </a:r>
            <a:r>
              <a:rPr lang="fr-FR" dirty="0" smtClean="0"/>
              <a:t> data </a:t>
            </a:r>
            <a:r>
              <a:rPr lang="fr-FR" dirty="0" err="1" smtClean="0"/>
              <a:t>storage</a:t>
            </a:r>
            <a:r>
              <a:rPr lang="fr-FR" dirty="0" smtClean="0"/>
              <a:t> »</a:t>
            </a:r>
          </a:p>
          <a:p>
            <a:r>
              <a:rPr lang="fr-FR" dirty="0" smtClean="0"/>
              <a:t>QKD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for « data in flight »</a:t>
            </a:r>
          </a:p>
          <a:p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b="1" dirty="0" err="1" smtClean="0">
                <a:sym typeface="Wingdings"/>
              </a:rPr>
              <a:t></a:t>
            </a:r>
            <a:r>
              <a:rPr lang="fr-FR" b="1" dirty="0" smtClean="0">
                <a:sym typeface="Wingdings"/>
              </a:rPr>
              <a:t> </a:t>
            </a:r>
            <a:r>
              <a:rPr lang="fr-FR" b="1" dirty="0" err="1" smtClean="0"/>
              <a:t>What</a:t>
            </a:r>
            <a:r>
              <a:rPr lang="fr-FR" b="1" dirty="0" smtClean="0"/>
              <a:t> about the </a:t>
            </a:r>
            <a:r>
              <a:rPr lang="fr-FR" b="1" dirty="0" err="1" smtClean="0"/>
              <a:t>security</a:t>
            </a:r>
            <a:r>
              <a:rPr lang="fr-FR" b="1" dirty="0" smtClean="0"/>
              <a:t> of data </a:t>
            </a:r>
            <a:r>
              <a:rPr lang="fr-FR" b="1" dirty="0" err="1" smtClean="0"/>
              <a:t>storage</a:t>
            </a:r>
            <a:r>
              <a:rPr lang="fr-FR" b="1" dirty="0" smtClean="0"/>
              <a:t> ?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2362200" y="76200"/>
            <a:ext cx="6400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What</a:t>
            </a:r>
            <a:r>
              <a:rPr kumimoji="0" lang="fr-FR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about </a:t>
            </a:r>
            <a:r>
              <a:rPr kumimoji="0" lang="fr-FR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storage</a:t>
            </a:r>
            <a:r>
              <a:rPr kumimoji="0" lang="fr-FR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?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protection-of-data-with-digital-security-syste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0"/>
            <a:ext cx="2667000" cy="1774767"/>
          </a:xfrm>
          <a:prstGeom prst="rect">
            <a:avLst/>
          </a:prstGeom>
        </p:spPr>
      </p:pic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2895600" y="0"/>
            <a:ext cx="6400800" cy="1143000"/>
          </a:xfrm>
        </p:spPr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381000" y="2895600"/>
            <a:ext cx="8229600" cy="3916363"/>
          </a:xfrm>
        </p:spPr>
        <p:txBody>
          <a:bodyPr/>
          <a:lstStyle/>
          <a:p>
            <a:r>
              <a:rPr lang="fr-FR" dirty="0" smtClean="0"/>
              <a:t>How important </a:t>
            </a:r>
            <a:r>
              <a:rPr lang="fr-FR" dirty="0" err="1" smtClean="0"/>
              <a:t>is</a:t>
            </a:r>
            <a:r>
              <a:rPr lang="fr-FR" dirty="0" smtClean="0"/>
              <a:t> QKD certification </a:t>
            </a:r>
            <a:r>
              <a:rPr lang="fr-FR" dirty="0" err="1" smtClean="0"/>
              <a:t>according</a:t>
            </a:r>
            <a:r>
              <a:rPr lang="fr-FR" dirty="0" smtClean="0"/>
              <a:t> to </a:t>
            </a:r>
            <a:r>
              <a:rPr lang="fr-FR" dirty="0" err="1" smtClean="0"/>
              <a:t>you</a:t>
            </a:r>
            <a:r>
              <a:rPr lang="fr-FR" dirty="0" smtClean="0"/>
              <a:t> ?</a:t>
            </a:r>
          </a:p>
          <a:p>
            <a:endParaRPr lang="fr-FR" dirty="0" smtClean="0"/>
          </a:p>
          <a:p>
            <a:r>
              <a:rPr lang="fr-FR" dirty="0" err="1" smtClean="0"/>
              <a:t>When</a:t>
            </a:r>
            <a:r>
              <a:rPr lang="fr-FR" dirty="0" smtClean="0"/>
              <a:t> do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think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realistically</a:t>
            </a:r>
            <a:r>
              <a:rPr lang="fr-FR" dirty="0" smtClean="0"/>
              <a:t> </a:t>
            </a:r>
            <a:r>
              <a:rPr lang="fr-FR" dirty="0" err="1" smtClean="0"/>
              <a:t>achieve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3048000" y="152400"/>
            <a:ext cx="6400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Certification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685800" y="1600200"/>
            <a:ext cx="5562600" cy="381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 descr="protection-of-data-with-digital-security-syste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0"/>
            <a:ext cx="2667000" cy="1774767"/>
          </a:xfrm>
          <a:prstGeom prst="rect">
            <a:avLst/>
          </a:prstGeom>
        </p:spPr>
      </p:pic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2895600" y="0"/>
            <a:ext cx="6400800" cy="1143000"/>
          </a:xfrm>
        </p:spPr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2895600" y="152400"/>
            <a:ext cx="6400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Hybrid</a:t>
            </a:r>
            <a:r>
              <a:rPr kumimoji="0" lang="fr-FR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</a:t>
            </a:r>
            <a:r>
              <a:rPr kumimoji="0" lang="fr-FR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security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pic>
        <p:nvPicPr>
          <p:cNvPr id="10" name="Image 9" descr="qcrypt_04_visuel-condens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809" y="1981200"/>
            <a:ext cx="4242591" cy="29718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200400" y="2362200"/>
            <a:ext cx="1905000" cy="1752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 descr="enigma-otis-no-b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2891942"/>
            <a:ext cx="1981200" cy="1680058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76200" y="5874603"/>
            <a:ext cx="92532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Do </a:t>
            </a:r>
            <a:r>
              <a:rPr lang="fr-FR" sz="2400" dirty="0" err="1" smtClean="0"/>
              <a:t>you</a:t>
            </a:r>
            <a:r>
              <a:rPr lang="fr-FR" sz="2400" dirty="0" smtClean="0"/>
              <a:t> </a:t>
            </a:r>
            <a:r>
              <a:rPr lang="fr-FR" sz="2400" dirty="0" err="1" smtClean="0"/>
              <a:t>receive</a:t>
            </a:r>
            <a:r>
              <a:rPr lang="fr-FR" sz="2400" dirty="0" smtClean="0"/>
              <a:t> objections to  QKD + AES ?</a:t>
            </a:r>
          </a:p>
          <a:p>
            <a:r>
              <a:rPr lang="fr-FR" sz="2400" dirty="0" smtClean="0"/>
              <a:t>Are </a:t>
            </a:r>
            <a:r>
              <a:rPr lang="fr-FR" sz="2400" dirty="0" err="1" smtClean="0"/>
              <a:t>there</a:t>
            </a:r>
            <a:r>
              <a:rPr lang="fr-FR" sz="2400" dirty="0" smtClean="0"/>
              <a:t> </a:t>
            </a:r>
            <a:r>
              <a:rPr lang="fr-FR" sz="2400" dirty="0" err="1" smtClean="0"/>
              <a:t>hybrid</a:t>
            </a:r>
            <a:r>
              <a:rPr lang="fr-FR" sz="2400" dirty="0" smtClean="0"/>
              <a:t> (</a:t>
            </a:r>
            <a:r>
              <a:rPr lang="fr-FR" sz="2400" dirty="0" err="1" smtClean="0"/>
              <a:t>classical</a:t>
            </a:r>
            <a:r>
              <a:rPr lang="fr-FR" sz="2400" dirty="0" smtClean="0"/>
              <a:t> / quantum) associations </a:t>
            </a:r>
            <a:r>
              <a:rPr lang="fr-FR" sz="2400" dirty="0" err="1" smtClean="0"/>
              <a:t>you</a:t>
            </a:r>
            <a:r>
              <a:rPr lang="fr-FR" sz="2400" dirty="0" smtClean="0"/>
              <a:t> </a:t>
            </a:r>
            <a:r>
              <a:rPr lang="fr-FR" sz="2400" dirty="0" err="1" smtClean="0"/>
              <a:t>find</a:t>
            </a:r>
            <a:r>
              <a:rPr lang="fr-FR" sz="2400" dirty="0" smtClean="0"/>
              <a:t> </a:t>
            </a:r>
            <a:r>
              <a:rPr lang="fr-FR" sz="2400" dirty="0" err="1" smtClean="0"/>
              <a:t>promising</a:t>
            </a:r>
            <a:r>
              <a:rPr lang="fr-FR" sz="2400" dirty="0" smtClean="0"/>
              <a:t> ?</a:t>
            </a:r>
          </a:p>
          <a:p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286000" y="-133528"/>
            <a:ext cx="64008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sz="2400" b="1" dirty="0" smtClean="0">
              <a:latin typeface="Arial"/>
              <a:cs typeface="Arial"/>
            </a:endParaRPr>
          </a:p>
          <a:p>
            <a:pPr algn="ctr"/>
            <a:r>
              <a:rPr lang="fr-FR" sz="2400" b="1" dirty="0" err="1" smtClean="0">
                <a:latin typeface="Arial"/>
                <a:cs typeface="Arial"/>
              </a:rPr>
              <a:t>Industry</a:t>
            </a:r>
            <a:r>
              <a:rPr lang="fr-FR" sz="2400" b="1" dirty="0" smtClean="0">
                <a:latin typeface="Arial"/>
                <a:cs typeface="Arial"/>
              </a:rPr>
              <a:t> Session Panel </a:t>
            </a:r>
            <a:r>
              <a:rPr lang="fr-FR" sz="2400" b="1" dirty="0" smtClean="0">
                <a:latin typeface="Arial"/>
                <a:cs typeface="Arial"/>
              </a:rPr>
              <a:t>Discussion</a:t>
            </a:r>
            <a:endParaRPr lang="fr-FR" sz="2400" b="1" dirty="0" smtClean="0">
              <a:latin typeface="Arial"/>
              <a:cs typeface="Arial"/>
            </a:endParaRPr>
          </a:p>
          <a:p>
            <a:pPr algn="ctr"/>
            <a:r>
              <a:rPr lang="fr-FR" sz="2400" b="1" dirty="0" smtClean="0">
                <a:latin typeface="Arial"/>
                <a:cs typeface="Arial"/>
              </a:rPr>
              <a:t> </a:t>
            </a:r>
            <a:endParaRPr lang="fr-FR" sz="2400" b="1" dirty="0">
              <a:latin typeface="Arial"/>
              <a:cs typeface="Arial"/>
            </a:endParaRPr>
          </a:p>
        </p:txBody>
      </p:sp>
      <p:grpSp>
        <p:nvGrpSpPr>
          <p:cNvPr id="23" name="Grouper 14"/>
          <p:cNvGrpSpPr/>
          <p:nvPr/>
        </p:nvGrpSpPr>
        <p:grpSpPr>
          <a:xfrm>
            <a:off x="838200" y="1066800"/>
            <a:ext cx="7053076" cy="3038214"/>
            <a:chOff x="838200" y="1066800"/>
            <a:chExt cx="7053076" cy="3038214"/>
          </a:xfrm>
        </p:grpSpPr>
        <p:sp>
          <p:nvSpPr>
            <p:cNvPr id="24" name="ZoneTexte 23"/>
            <p:cNvSpPr txBox="1"/>
            <p:nvPr/>
          </p:nvSpPr>
          <p:spPr>
            <a:xfrm>
              <a:off x="838200" y="2133600"/>
              <a:ext cx="2484975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b="1" dirty="0" smtClean="0"/>
                <a:t>QKD </a:t>
              </a:r>
              <a:r>
                <a:rPr lang="fr-FR" sz="2800" b="1" dirty="0" err="1" smtClean="0"/>
                <a:t>Ecosystem</a:t>
              </a:r>
              <a:endParaRPr lang="fr-FR" sz="2800" b="1" dirty="0" smtClean="0"/>
            </a:p>
            <a:p>
              <a:endParaRPr lang="fr-FR" dirty="0" smtClean="0"/>
            </a:p>
            <a:p>
              <a:endParaRPr lang="fr-FR" dirty="0" smtClean="0"/>
            </a:p>
            <a:p>
              <a:endParaRPr lang="fr-FR" dirty="0" smtClean="0"/>
            </a:p>
            <a:p>
              <a:endParaRPr lang="fr-FR" dirty="0" smtClean="0"/>
            </a:p>
            <a:p>
              <a:endParaRPr lang="fr-FR" dirty="0"/>
            </a:p>
          </p:txBody>
        </p:sp>
        <p:pic>
          <p:nvPicPr>
            <p:cNvPr id="25" name="Image 24" descr="eco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0000" y="1600200"/>
              <a:ext cx="3590551" cy="2504814"/>
            </a:xfrm>
            <a:prstGeom prst="rect">
              <a:avLst/>
            </a:prstGeom>
          </p:spPr>
        </p:pic>
        <p:pic>
          <p:nvPicPr>
            <p:cNvPr id="26" name="Imag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3600" y="1066800"/>
              <a:ext cx="1587500" cy="1393904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7662676" y="1905000"/>
              <a:ext cx="228600" cy="34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286000" y="-133528"/>
            <a:ext cx="64008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sz="2400" b="1" dirty="0" smtClean="0">
              <a:latin typeface="Arial"/>
              <a:cs typeface="Arial"/>
            </a:endParaRPr>
          </a:p>
          <a:p>
            <a:pPr algn="ctr"/>
            <a:r>
              <a:rPr lang="fr-FR" sz="2400" b="1" dirty="0" err="1" smtClean="0">
                <a:latin typeface="Arial"/>
                <a:cs typeface="Arial"/>
              </a:rPr>
              <a:t>Industry</a:t>
            </a:r>
            <a:r>
              <a:rPr lang="fr-FR" sz="2400" b="1" dirty="0" smtClean="0">
                <a:latin typeface="Arial"/>
                <a:cs typeface="Arial"/>
              </a:rPr>
              <a:t> Session Panel </a:t>
            </a:r>
            <a:r>
              <a:rPr lang="fr-FR" sz="2400" b="1" dirty="0" smtClean="0">
                <a:latin typeface="Arial"/>
                <a:cs typeface="Arial"/>
              </a:rPr>
              <a:t>Discussion</a:t>
            </a:r>
            <a:endParaRPr lang="fr-FR" sz="2400" b="1" dirty="0" smtClean="0">
              <a:latin typeface="Arial"/>
              <a:cs typeface="Arial"/>
            </a:endParaRPr>
          </a:p>
          <a:p>
            <a:pPr algn="ctr"/>
            <a:r>
              <a:rPr lang="fr-FR" sz="2400" b="1" dirty="0" smtClean="0">
                <a:latin typeface="Arial"/>
                <a:cs typeface="Arial"/>
              </a:rPr>
              <a:t> </a:t>
            </a:r>
            <a:endParaRPr lang="fr-FR" sz="2400" b="1" dirty="0">
              <a:latin typeface="Arial"/>
              <a:cs typeface="Arial"/>
            </a:endParaRPr>
          </a:p>
        </p:txBody>
      </p:sp>
      <p:grpSp>
        <p:nvGrpSpPr>
          <p:cNvPr id="2" name="Grouper 14"/>
          <p:cNvGrpSpPr/>
          <p:nvPr/>
        </p:nvGrpSpPr>
        <p:grpSpPr>
          <a:xfrm>
            <a:off x="838200" y="1066800"/>
            <a:ext cx="7053076" cy="3038214"/>
            <a:chOff x="838200" y="1066800"/>
            <a:chExt cx="7053076" cy="3038214"/>
          </a:xfrm>
        </p:grpSpPr>
        <p:sp>
          <p:nvSpPr>
            <p:cNvPr id="8" name="ZoneTexte 7"/>
            <p:cNvSpPr txBox="1"/>
            <p:nvPr/>
          </p:nvSpPr>
          <p:spPr>
            <a:xfrm>
              <a:off x="838200" y="2133600"/>
              <a:ext cx="2484975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b="1" dirty="0" smtClean="0"/>
                <a:t>QKD </a:t>
              </a:r>
              <a:r>
                <a:rPr lang="fr-FR" sz="2800" b="1" dirty="0" err="1" smtClean="0"/>
                <a:t>Ecosystem</a:t>
              </a:r>
              <a:endParaRPr lang="fr-FR" sz="2800" b="1" dirty="0" smtClean="0"/>
            </a:p>
            <a:p>
              <a:endParaRPr lang="fr-FR" dirty="0" smtClean="0"/>
            </a:p>
            <a:p>
              <a:endParaRPr lang="fr-FR" dirty="0" smtClean="0"/>
            </a:p>
            <a:p>
              <a:endParaRPr lang="fr-FR" dirty="0" smtClean="0"/>
            </a:p>
            <a:p>
              <a:endParaRPr lang="fr-FR" dirty="0" smtClean="0"/>
            </a:p>
            <a:p>
              <a:endParaRPr lang="fr-FR" dirty="0"/>
            </a:p>
          </p:txBody>
        </p:sp>
        <p:pic>
          <p:nvPicPr>
            <p:cNvPr id="9" name="Image 8" descr="eco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0000" y="1600200"/>
              <a:ext cx="3590551" cy="2504814"/>
            </a:xfrm>
            <a:prstGeom prst="rect">
              <a:avLst/>
            </a:prstGeom>
          </p:spPr>
        </p:pic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3600" y="1066800"/>
              <a:ext cx="1587500" cy="1393904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7662676" y="1905000"/>
              <a:ext cx="228600" cy="34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" name="Grouper 15"/>
          <p:cNvGrpSpPr/>
          <p:nvPr/>
        </p:nvGrpSpPr>
        <p:grpSpPr>
          <a:xfrm>
            <a:off x="838200" y="4409814"/>
            <a:ext cx="7010400" cy="2324100"/>
            <a:chOff x="838200" y="4409814"/>
            <a:chExt cx="7010400" cy="2324100"/>
          </a:xfrm>
        </p:grpSpPr>
        <p:sp>
          <p:nvSpPr>
            <p:cNvPr id="13" name="ZoneTexte 12"/>
            <p:cNvSpPr txBox="1"/>
            <p:nvPr/>
          </p:nvSpPr>
          <p:spPr>
            <a:xfrm>
              <a:off x="838200" y="5102698"/>
              <a:ext cx="278250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b="1" dirty="0" smtClean="0"/>
                <a:t>QKD and Security</a:t>
              </a:r>
            </a:p>
            <a:p>
              <a:endParaRPr lang="fr-FR" dirty="0" smtClean="0"/>
            </a:p>
            <a:p>
              <a:endParaRPr lang="fr-FR" dirty="0" smtClean="0"/>
            </a:p>
            <a:p>
              <a:endParaRPr lang="fr-FR" dirty="0" smtClean="0"/>
            </a:p>
            <a:p>
              <a:endParaRPr lang="fr-FR" dirty="0" smtClean="0"/>
            </a:p>
            <a:p>
              <a:endParaRPr lang="fr-FR" dirty="0"/>
            </a:p>
          </p:txBody>
        </p:sp>
        <p:pic>
          <p:nvPicPr>
            <p:cNvPr id="14" name="Image 13" descr="protection-of-data-with-digital-security-system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56100" y="4409814"/>
              <a:ext cx="3492500" cy="23241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llipse 14"/>
          <p:cNvSpPr/>
          <p:nvPr/>
        </p:nvSpPr>
        <p:spPr>
          <a:xfrm>
            <a:off x="76200" y="1828800"/>
            <a:ext cx="2362200" cy="3505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67000" y="-76200"/>
            <a:ext cx="6400800" cy="1143000"/>
          </a:xfrm>
        </p:spPr>
        <p:txBody>
          <a:bodyPr/>
          <a:lstStyle/>
          <a:p>
            <a:r>
              <a:rPr lang="en-US" dirty="0" smtClean="0"/>
              <a:t>QKD center of gravity </a:t>
            </a:r>
            <a:endParaRPr lang="en-US" dirty="0"/>
          </a:p>
        </p:txBody>
      </p:sp>
      <p:pic>
        <p:nvPicPr>
          <p:cNvPr id="6" name="Image 5" descr="ec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304800"/>
            <a:ext cx="1828800" cy="127579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00" y="0"/>
            <a:ext cx="838200" cy="735981"/>
          </a:xfrm>
          <a:prstGeom prst="rect">
            <a:avLst/>
          </a:prstGeom>
        </p:spPr>
      </p:pic>
      <p:pic>
        <p:nvPicPr>
          <p:cNvPr id="9" name="Espace réservé du contenu 8" descr="images-9.jpe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2400" y="3759200"/>
            <a:ext cx="1701800" cy="1193800"/>
          </a:xfrm>
        </p:spPr>
      </p:pic>
      <p:sp>
        <p:nvSpPr>
          <p:cNvPr id="14" name="ZoneTexte 13"/>
          <p:cNvSpPr txBox="1"/>
          <p:nvPr/>
        </p:nvSpPr>
        <p:spPr>
          <a:xfrm>
            <a:off x="304800" y="2524780"/>
            <a:ext cx="1838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chemeClr val="bg1"/>
                </a:solidFill>
              </a:rPr>
              <a:t>ACADEMIA</a:t>
            </a:r>
            <a:endParaRPr lang="en-US" sz="2800" b="1">
              <a:solidFill>
                <a:schemeClr val="bg1"/>
              </a:solidFill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1752600"/>
            <a:ext cx="1219200" cy="1070518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6705600" y="2524780"/>
            <a:ext cx="1710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chemeClr val="bg1"/>
                </a:solidFill>
              </a:rPr>
              <a:t>INDUSTRY</a:t>
            </a:r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1600200" y="5410200"/>
            <a:ext cx="6135013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  <a:buFont typeface="Arial"/>
              <a:buChar char="•"/>
            </a:pPr>
            <a:r>
              <a:rPr lang="en-US" sz="2400" smtClean="0"/>
              <a:t>Where </a:t>
            </a:r>
            <a:r>
              <a:rPr lang="en-US" sz="2400" smtClean="0"/>
              <a:t>does</a:t>
            </a:r>
            <a:r>
              <a:rPr lang="en-US" sz="2400" smtClean="0"/>
              <a:t> </a:t>
            </a:r>
            <a:r>
              <a:rPr lang="en-US" sz="2400" smtClean="0"/>
              <a:t>QKD</a:t>
            </a:r>
            <a:r>
              <a:rPr lang="en-US" sz="2400" smtClean="0"/>
              <a:t> </a:t>
            </a:r>
            <a:r>
              <a:rPr lang="en-US" sz="2400" smtClean="0"/>
              <a:t>community</a:t>
            </a:r>
            <a:r>
              <a:rPr lang="en-US" sz="2400" smtClean="0"/>
              <a:t> </a:t>
            </a:r>
            <a:r>
              <a:rPr lang="en-US" sz="2400" smtClean="0"/>
              <a:t>stand</a:t>
            </a:r>
            <a:r>
              <a:rPr lang="en-US" sz="2400" smtClean="0"/>
              <a:t> </a:t>
            </a:r>
            <a:r>
              <a:rPr lang="en-US" sz="2400" smtClean="0"/>
              <a:t>today</a:t>
            </a:r>
            <a:r>
              <a:rPr lang="en-US" sz="2400" smtClean="0"/>
              <a:t> ?</a:t>
            </a:r>
          </a:p>
          <a:p>
            <a:pPr>
              <a:spcAft>
                <a:spcPts val="600"/>
              </a:spcAft>
              <a:buFont typeface="Arial"/>
              <a:buChar char="•"/>
            </a:pPr>
            <a:r>
              <a:rPr lang="en-US" sz="2400" smtClean="0"/>
              <a:t>What</a:t>
            </a:r>
            <a:r>
              <a:rPr lang="en-US" sz="2400" smtClean="0"/>
              <a:t> </a:t>
            </a:r>
            <a:r>
              <a:rPr lang="en-US" sz="2400" smtClean="0"/>
              <a:t>is</a:t>
            </a:r>
            <a:r>
              <a:rPr lang="en-US" sz="2400" smtClean="0"/>
              <a:t> </a:t>
            </a:r>
            <a:r>
              <a:rPr lang="en-US" sz="2400" smtClean="0"/>
              <a:t>the</a:t>
            </a:r>
            <a:r>
              <a:rPr lang="en-US" sz="2400" smtClean="0"/>
              <a:t> </a:t>
            </a:r>
            <a:r>
              <a:rPr lang="en-US" sz="2400" smtClean="0"/>
              <a:t>weight</a:t>
            </a:r>
            <a:r>
              <a:rPr lang="en-US" sz="2400" smtClean="0"/>
              <a:t> </a:t>
            </a:r>
            <a:r>
              <a:rPr lang="en-US" sz="2400" smtClean="0"/>
              <a:t>/</a:t>
            </a:r>
            <a:r>
              <a:rPr lang="en-US" sz="2400" smtClean="0"/>
              <a:t> </a:t>
            </a:r>
            <a:r>
              <a:rPr lang="en-US" sz="2400" smtClean="0"/>
              <a:t>importance</a:t>
            </a:r>
            <a:r>
              <a:rPr lang="en-US" sz="2400" smtClean="0"/>
              <a:t> </a:t>
            </a:r>
            <a:r>
              <a:rPr lang="en-US" sz="2400" smtClean="0"/>
              <a:t>of</a:t>
            </a:r>
            <a:r>
              <a:rPr lang="en-US" sz="2400" smtClean="0"/>
              <a:t> </a:t>
            </a:r>
            <a:r>
              <a:rPr lang="en-US" sz="2400" smtClean="0"/>
              <a:t>academia</a:t>
            </a:r>
            <a:r>
              <a:rPr lang="en-US" sz="2400" smtClean="0"/>
              <a:t> ?</a:t>
            </a:r>
          </a:p>
          <a:p>
            <a:pPr>
              <a:spcAft>
                <a:spcPts val="600"/>
              </a:spcAft>
              <a:buFont typeface="Arial"/>
              <a:buChar char="•"/>
            </a:pPr>
            <a:r>
              <a:rPr lang="en-US" sz="2400" smtClean="0"/>
              <a:t>Where</a:t>
            </a:r>
            <a:r>
              <a:rPr lang="en-US" sz="2400" smtClean="0"/>
              <a:t> </a:t>
            </a:r>
            <a:r>
              <a:rPr lang="en-US" sz="2400" smtClean="0"/>
              <a:t>is</a:t>
            </a:r>
            <a:r>
              <a:rPr lang="en-US" sz="2400" smtClean="0"/>
              <a:t> </a:t>
            </a:r>
            <a:r>
              <a:rPr lang="en-US" sz="2400" smtClean="0"/>
              <a:t>your</a:t>
            </a:r>
            <a:r>
              <a:rPr lang="en-US" sz="2400" smtClean="0"/>
              <a:t> </a:t>
            </a:r>
            <a:r>
              <a:rPr lang="en-US" sz="2400" smtClean="0"/>
              <a:t>institution</a:t>
            </a:r>
            <a:r>
              <a:rPr lang="en-US" sz="2400" smtClean="0"/>
              <a:t> </a:t>
            </a:r>
            <a:r>
              <a:rPr lang="en-US" sz="2400" smtClean="0"/>
              <a:t>positioned</a:t>
            </a:r>
            <a:r>
              <a:rPr lang="en-US" sz="2400" smtClean="0"/>
              <a:t> ?</a:t>
            </a:r>
            <a:endParaRPr lang="en-US" sz="2400"/>
          </a:p>
        </p:txBody>
      </p:sp>
      <p:sp>
        <p:nvSpPr>
          <p:cNvPr id="24" name="Ellipse 23"/>
          <p:cNvSpPr/>
          <p:nvPr/>
        </p:nvSpPr>
        <p:spPr>
          <a:xfrm>
            <a:off x="6705600" y="1828800"/>
            <a:ext cx="2362200" cy="3505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Image 20" descr="images-10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6257" y="3759200"/>
            <a:ext cx="1364343" cy="1193800"/>
          </a:xfrm>
          <a:prstGeom prst="rect">
            <a:avLst/>
          </a:prstGeom>
        </p:spPr>
      </p:pic>
      <p:sp>
        <p:nvSpPr>
          <p:cNvPr id="20" name="Double flèche horizontale 19"/>
          <p:cNvSpPr/>
          <p:nvPr/>
        </p:nvSpPr>
        <p:spPr>
          <a:xfrm>
            <a:off x="1066800" y="3112532"/>
            <a:ext cx="7162800" cy="621268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ZoneTexte 17"/>
          <p:cNvSpPr txBox="1"/>
          <p:nvPr/>
        </p:nvSpPr>
        <p:spPr>
          <a:xfrm>
            <a:off x="4191000" y="2362200"/>
            <a:ext cx="86804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smtClean="0">
                <a:solidFill>
                  <a:srgbClr val="128B79"/>
                </a:solidFill>
              </a:rPr>
              <a:t>?</a:t>
            </a:r>
            <a:endParaRPr lang="en-US" sz="11500">
              <a:solidFill>
                <a:srgbClr val="128B79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7052275" y="2438400"/>
            <a:ext cx="1710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chemeClr val="bg1"/>
                </a:solidFill>
              </a:rPr>
              <a:t>INDUSTRY</a:t>
            </a:r>
            <a:endParaRPr 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lipse 10"/>
          <p:cNvSpPr/>
          <p:nvPr/>
        </p:nvSpPr>
        <p:spPr>
          <a:xfrm>
            <a:off x="5943600" y="2362200"/>
            <a:ext cx="1752600" cy="1676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3276600" y="-228600"/>
            <a:ext cx="6400800" cy="1143000"/>
          </a:xfrm>
        </p:spPr>
        <p:txBody>
          <a:bodyPr/>
          <a:lstStyle/>
          <a:p>
            <a:r>
              <a:rPr lang="fr-FR" dirty="0" smtClean="0"/>
              <a:t>Clients, </a:t>
            </a:r>
            <a:r>
              <a:rPr lang="fr-FR" dirty="0" err="1" smtClean="0"/>
              <a:t>Market</a:t>
            </a:r>
            <a:endParaRPr lang="fr-FR" dirty="0"/>
          </a:p>
        </p:txBody>
      </p:sp>
      <p:pic>
        <p:nvPicPr>
          <p:cNvPr id="5" name="Image 4" descr="ec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304800"/>
            <a:ext cx="1828800" cy="127579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00" y="0"/>
            <a:ext cx="838200" cy="73598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206082"/>
            <a:ext cx="2173816" cy="1908718"/>
          </a:xfrm>
          <a:prstGeom prst="rect">
            <a:avLst/>
          </a:prstGeom>
        </p:spPr>
      </p:pic>
      <p:sp>
        <p:nvSpPr>
          <p:cNvPr id="8" name="Double flèche horizontale 7"/>
          <p:cNvSpPr/>
          <p:nvPr/>
        </p:nvSpPr>
        <p:spPr>
          <a:xfrm>
            <a:off x="3810000" y="2895600"/>
            <a:ext cx="1752600" cy="685800"/>
          </a:xfrm>
          <a:prstGeom prst="leftRightArrow">
            <a:avLst/>
          </a:prstGeom>
          <a:solidFill>
            <a:srgbClr val="128B7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6553200" y="2641937"/>
            <a:ext cx="5412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dirty="0" smtClean="0">
                <a:solidFill>
                  <a:schemeClr val="bg1"/>
                </a:solidFill>
              </a:rPr>
              <a:t>?</a:t>
            </a:r>
            <a:endParaRPr lang="fr-FR" sz="6000" dirty="0">
              <a:solidFill>
                <a:schemeClr val="bg1"/>
              </a:solidFill>
            </a:endParaRPr>
          </a:p>
        </p:txBody>
      </p:sp>
      <p:pic>
        <p:nvPicPr>
          <p:cNvPr id="10" name="Image 9" descr="images-11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1219200"/>
            <a:ext cx="1726142" cy="160020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533400" y="4648200"/>
            <a:ext cx="8915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 smtClean="0"/>
              <a:t>What</a:t>
            </a:r>
            <a:r>
              <a:rPr lang="fr-FR" sz="2400" dirty="0" smtClean="0"/>
              <a:t> </a:t>
            </a:r>
            <a:r>
              <a:rPr lang="fr-FR" sz="2400" dirty="0" err="1" smtClean="0"/>
              <a:t>is</a:t>
            </a:r>
            <a:r>
              <a:rPr lang="fr-FR" sz="2400" dirty="0" smtClean="0"/>
              <a:t> the </a:t>
            </a:r>
            <a:r>
              <a:rPr lang="fr-FR" sz="2400" dirty="0" err="1" smtClean="0"/>
              <a:t>primary</a:t>
            </a:r>
            <a:r>
              <a:rPr lang="fr-FR" sz="2400" dirty="0" smtClean="0"/>
              <a:t> </a:t>
            </a:r>
            <a:r>
              <a:rPr lang="fr-FR" sz="2400" dirty="0" err="1" smtClean="0"/>
              <a:t>market</a:t>
            </a:r>
            <a:r>
              <a:rPr lang="fr-FR" sz="2400" dirty="0" smtClean="0"/>
              <a:t> for QKD </a:t>
            </a:r>
            <a:r>
              <a:rPr lang="fr-FR" sz="2400" dirty="0" err="1" smtClean="0"/>
              <a:t>according</a:t>
            </a:r>
            <a:r>
              <a:rPr lang="fr-FR" sz="2400" dirty="0" smtClean="0"/>
              <a:t> to </a:t>
            </a:r>
            <a:r>
              <a:rPr lang="fr-FR" sz="2400" dirty="0" err="1" smtClean="0"/>
              <a:t>you</a:t>
            </a:r>
            <a:r>
              <a:rPr lang="fr-FR" sz="2400" dirty="0" smtClean="0"/>
              <a:t> ?</a:t>
            </a:r>
          </a:p>
          <a:p>
            <a:r>
              <a:rPr lang="fr-FR" sz="2400" dirty="0" smtClean="0"/>
              <a:t> (</a:t>
            </a:r>
            <a:r>
              <a:rPr lang="fr-FR" sz="2400" dirty="0" err="1" smtClean="0"/>
              <a:t>high</a:t>
            </a:r>
            <a:r>
              <a:rPr lang="fr-FR" sz="2400" dirty="0" smtClean="0"/>
              <a:t> </a:t>
            </a:r>
            <a:r>
              <a:rPr lang="fr-FR" sz="2400" dirty="0" err="1" smtClean="0"/>
              <a:t>security</a:t>
            </a:r>
            <a:r>
              <a:rPr lang="fr-FR" sz="2400" dirty="0" smtClean="0"/>
              <a:t> / end user)</a:t>
            </a:r>
          </a:p>
          <a:p>
            <a:endParaRPr lang="fr-FR" sz="2400" dirty="0" smtClean="0"/>
          </a:p>
          <a:p>
            <a:r>
              <a:rPr lang="fr-FR" sz="2400" dirty="0" err="1" smtClean="0"/>
              <a:t>What</a:t>
            </a:r>
            <a:r>
              <a:rPr lang="fr-FR" sz="2400" dirty="0" smtClean="0"/>
              <a:t> </a:t>
            </a:r>
            <a:r>
              <a:rPr lang="fr-FR" sz="2400" dirty="0" smtClean="0"/>
              <a:t>are the main </a:t>
            </a:r>
            <a:r>
              <a:rPr lang="fr-FR" sz="2400" dirty="0" smtClean="0"/>
              <a:t>clients, </a:t>
            </a:r>
            <a:r>
              <a:rPr lang="fr-FR" sz="2400" dirty="0" err="1" smtClean="0"/>
              <a:t>now</a:t>
            </a:r>
            <a:r>
              <a:rPr lang="fr-FR" sz="2400" dirty="0" smtClean="0"/>
              <a:t> / in the future ?</a:t>
            </a:r>
            <a:endParaRPr lang="fr-FR" sz="2400" dirty="0" smtClean="0"/>
          </a:p>
          <a:p>
            <a:r>
              <a:rPr lang="fr-FR" sz="2400" dirty="0" err="1" smtClean="0"/>
              <a:t>What</a:t>
            </a:r>
            <a:r>
              <a:rPr lang="fr-FR" sz="2400" dirty="0" smtClean="0"/>
              <a:t> </a:t>
            </a:r>
            <a:r>
              <a:rPr lang="fr-FR" sz="2400" dirty="0" smtClean="0"/>
              <a:t>are </a:t>
            </a:r>
            <a:r>
              <a:rPr lang="fr-FR" sz="2400" dirty="0" err="1" smtClean="0"/>
              <a:t>their</a:t>
            </a:r>
            <a:r>
              <a:rPr lang="fr-FR" sz="2400" dirty="0" smtClean="0"/>
              <a:t> motivations, </a:t>
            </a:r>
            <a:r>
              <a:rPr lang="fr-FR" sz="2400" dirty="0" err="1" smtClean="0"/>
              <a:t>needs</a:t>
            </a:r>
            <a:r>
              <a:rPr lang="fr-FR" sz="2400" dirty="0" smtClean="0"/>
              <a:t>/ </a:t>
            </a:r>
            <a:r>
              <a:rPr lang="fr-FR" sz="2400" dirty="0" err="1" smtClean="0"/>
              <a:t>requirements</a:t>
            </a:r>
            <a:r>
              <a:rPr lang="fr-FR" sz="2400" dirty="0" smtClean="0"/>
              <a:t> ?</a:t>
            </a:r>
          </a:p>
          <a:p>
            <a:endParaRPr lang="fr-FR" sz="2400" dirty="0" smtClean="0"/>
          </a:p>
          <a:p>
            <a:endParaRPr lang="fr-FR" sz="2400" dirty="0" smtClean="0"/>
          </a:p>
          <a:p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 descr="NetworkD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961" y="1117600"/>
            <a:ext cx="4064000" cy="3251200"/>
          </a:xfrm>
          <a:prstGeom prst="rect">
            <a:avLst/>
          </a:prstGeom>
        </p:spPr>
      </p:pic>
      <p:pic>
        <p:nvPicPr>
          <p:cNvPr id="5" name="Image 4" descr="ec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304800"/>
            <a:ext cx="1828800" cy="127579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800" y="0"/>
            <a:ext cx="838200" cy="735981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2803867" y="3429000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2000" dirty="0" smtClean="0"/>
          </a:p>
          <a:p>
            <a:endParaRPr lang="fr-FR" sz="2000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8933" y="2592659"/>
            <a:ext cx="609600" cy="535259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8267" y="2057400"/>
            <a:ext cx="609600" cy="535259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867" y="1789770"/>
            <a:ext cx="609600" cy="535259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3467" y="1117600"/>
            <a:ext cx="609600" cy="535259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8161" y="1903141"/>
            <a:ext cx="609600" cy="535259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561" y="1066800"/>
            <a:ext cx="609600" cy="535259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2561" y="2436541"/>
            <a:ext cx="609600" cy="535259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61" y="2971800"/>
            <a:ext cx="609600" cy="535259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8161" y="3579541"/>
            <a:ext cx="609600" cy="535259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8961" y="3884341"/>
            <a:ext cx="609600" cy="535259"/>
          </a:xfrm>
          <a:prstGeom prst="rect">
            <a:avLst/>
          </a:prstGeom>
        </p:spPr>
      </p:pic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2057400" y="-304800"/>
            <a:ext cx="6934200" cy="1143000"/>
          </a:xfrm>
        </p:spPr>
        <p:txBody>
          <a:bodyPr/>
          <a:lstStyle/>
          <a:p>
            <a:r>
              <a:rPr lang="fr-FR" dirty="0" smtClean="0"/>
              <a:t>QKD Networks Business Model</a:t>
            </a:r>
            <a:endParaRPr lang="fr-FR" sz="3200" dirty="0"/>
          </a:p>
        </p:txBody>
      </p:sp>
      <p:sp>
        <p:nvSpPr>
          <p:cNvPr id="27" name="ZoneTexte 26"/>
          <p:cNvSpPr txBox="1"/>
          <p:nvPr/>
        </p:nvSpPr>
        <p:spPr>
          <a:xfrm>
            <a:off x="833561" y="5200472"/>
            <a:ext cx="7777039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 smtClean="0"/>
              <a:t>What</a:t>
            </a:r>
            <a:r>
              <a:rPr lang="fr-FR" sz="2400" dirty="0" smtClean="0"/>
              <a:t> </a:t>
            </a:r>
            <a:r>
              <a:rPr lang="fr-FR" sz="2400" dirty="0" err="1" smtClean="0"/>
              <a:t>can</a:t>
            </a:r>
            <a:r>
              <a:rPr lang="fr-FR" sz="2400" dirty="0" smtClean="0"/>
              <a:t> </a:t>
            </a:r>
            <a:r>
              <a:rPr lang="fr-FR" sz="2400" dirty="0" err="1" smtClean="0"/>
              <a:t>be</a:t>
            </a:r>
            <a:r>
              <a:rPr lang="fr-FR" sz="2400" dirty="0" smtClean="0"/>
              <a:t> the </a:t>
            </a:r>
            <a:r>
              <a:rPr lang="fr-FR" sz="2400" dirty="0" err="1" smtClean="0"/>
              <a:t>typical</a:t>
            </a:r>
            <a:r>
              <a:rPr lang="fr-FR" sz="2400" dirty="0" smtClean="0"/>
              <a:t> Business </a:t>
            </a:r>
            <a:r>
              <a:rPr lang="fr-FR" sz="2400" dirty="0" err="1" smtClean="0"/>
              <a:t>Models</a:t>
            </a:r>
            <a:r>
              <a:rPr lang="fr-FR" sz="2400" dirty="0" smtClean="0"/>
              <a:t> for QKD networks ?</a:t>
            </a:r>
          </a:p>
          <a:p>
            <a:endParaRPr lang="fr-FR" sz="2400" dirty="0" smtClean="0"/>
          </a:p>
          <a:p>
            <a:r>
              <a:rPr lang="fr-FR" sz="2400" i="1" dirty="0" smtClean="0"/>
              <a:t> Type of service / Price  / </a:t>
            </a:r>
            <a:r>
              <a:rPr lang="fr-FR" sz="2400" i="1" dirty="0" err="1" smtClean="0"/>
              <a:t>Number</a:t>
            </a:r>
            <a:r>
              <a:rPr lang="fr-FR" sz="2400" i="1" dirty="0" smtClean="0"/>
              <a:t> of </a:t>
            </a:r>
            <a:r>
              <a:rPr lang="fr-FR" sz="2400" i="1" dirty="0" err="1" smtClean="0"/>
              <a:t>users</a:t>
            </a:r>
            <a:r>
              <a:rPr lang="fr-FR" sz="2400" i="1" dirty="0" smtClean="0"/>
              <a:t>   </a:t>
            </a:r>
            <a:endParaRPr lang="fr-FR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ec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304800"/>
            <a:ext cx="1828800" cy="127579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00" y="0"/>
            <a:ext cx="838200" cy="735981"/>
          </a:xfrm>
          <a:prstGeom prst="rect">
            <a:avLst/>
          </a:prstGeom>
        </p:spPr>
      </p:pic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3048000" y="0"/>
            <a:ext cx="6934200" cy="1143000"/>
          </a:xfrm>
        </p:spPr>
        <p:txBody>
          <a:bodyPr/>
          <a:lstStyle/>
          <a:p>
            <a:r>
              <a:rPr lang="fr-FR" dirty="0" smtClean="0"/>
              <a:t>Collaboration(s) 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152400" y="5200472"/>
            <a:ext cx="90575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Do </a:t>
            </a:r>
            <a:r>
              <a:rPr lang="fr-FR" sz="2400" dirty="0" err="1" smtClean="0"/>
              <a:t>you</a:t>
            </a:r>
            <a:r>
              <a:rPr lang="fr-FR" sz="2400" dirty="0" smtClean="0"/>
              <a:t> </a:t>
            </a:r>
            <a:r>
              <a:rPr lang="fr-FR" sz="2400" dirty="0" err="1" smtClean="0"/>
              <a:t>see</a:t>
            </a:r>
            <a:r>
              <a:rPr lang="fr-FR" sz="2400" dirty="0" smtClean="0"/>
              <a:t> </a:t>
            </a:r>
            <a:r>
              <a:rPr lang="fr-FR" sz="2400" dirty="0" err="1" smtClean="0"/>
              <a:t>topics</a:t>
            </a:r>
            <a:r>
              <a:rPr lang="fr-FR" sz="2400" dirty="0" smtClean="0"/>
              <a:t> </a:t>
            </a:r>
            <a:r>
              <a:rPr lang="fr-FR" sz="2400" dirty="0" err="1" smtClean="0"/>
              <a:t>where</a:t>
            </a:r>
            <a:r>
              <a:rPr lang="fr-FR" sz="2400" dirty="0" smtClean="0"/>
              <a:t> global collaboration </a:t>
            </a:r>
            <a:r>
              <a:rPr lang="fr-FR" sz="2400" dirty="0" err="1" smtClean="0"/>
              <a:t>is</a:t>
            </a:r>
            <a:r>
              <a:rPr lang="fr-FR" sz="2400" dirty="0" smtClean="0"/>
              <a:t> </a:t>
            </a:r>
            <a:r>
              <a:rPr lang="fr-FR" sz="2400" dirty="0" err="1" smtClean="0"/>
              <a:t>particularly</a:t>
            </a:r>
            <a:r>
              <a:rPr lang="fr-FR" sz="2400" dirty="0" smtClean="0"/>
              <a:t> </a:t>
            </a:r>
            <a:r>
              <a:rPr lang="fr-FR" sz="2400" dirty="0" err="1" smtClean="0"/>
              <a:t>necessary</a:t>
            </a:r>
            <a:r>
              <a:rPr lang="fr-FR" sz="2400" dirty="0" smtClean="0"/>
              <a:t> ?</a:t>
            </a:r>
          </a:p>
          <a:p>
            <a:pPr>
              <a:buFontTx/>
              <a:buChar char="-"/>
            </a:pPr>
            <a:r>
              <a:rPr lang="fr-FR" sz="2400" dirty="0" err="1" smtClean="0"/>
              <a:t>Within</a:t>
            </a:r>
            <a:r>
              <a:rPr lang="fr-FR" sz="2400" dirty="0" smtClean="0"/>
              <a:t> QKD </a:t>
            </a:r>
            <a:r>
              <a:rPr lang="fr-FR" sz="2400" dirty="0" err="1" smtClean="0"/>
              <a:t>ecosystem</a:t>
            </a:r>
            <a:endParaRPr lang="fr-FR" sz="2400" dirty="0" smtClean="0"/>
          </a:p>
          <a:p>
            <a:pPr>
              <a:buFontTx/>
              <a:buChar char="-"/>
            </a:pPr>
            <a:r>
              <a:rPr lang="fr-FR" sz="2400" dirty="0" smtClean="0"/>
              <a:t> </a:t>
            </a:r>
            <a:r>
              <a:rPr lang="fr-FR" sz="2400" dirty="0" err="1" smtClean="0"/>
              <a:t>With</a:t>
            </a:r>
            <a:r>
              <a:rPr lang="fr-FR" sz="2400" dirty="0" smtClean="0"/>
              <a:t> </a:t>
            </a:r>
            <a:r>
              <a:rPr lang="fr-FR" sz="2400" dirty="0" err="1" smtClean="0"/>
              <a:t>other</a:t>
            </a:r>
            <a:r>
              <a:rPr lang="fr-FR" sz="2400" dirty="0" smtClean="0"/>
              <a:t> </a:t>
            </a:r>
            <a:r>
              <a:rPr lang="fr-FR" sz="2400" dirty="0" err="1" smtClean="0"/>
              <a:t>ecosystems</a:t>
            </a:r>
            <a:r>
              <a:rPr lang="fr-FR" sz="2400" dirty="0" smtClean="0"/>
              <a:t> </a:t>
            </a:r>
          </a:p>
          <a:p>
            <a:endParaRPr lang="fr-FR" sz="2400" dirty="0" smtClean="0"/>
          </a:p>
          <a:p>
            <a:r>
              <a:rPr lang="fr-FR" sz="2400" i="1" dirty="0" smtClean="0"/>
              <a:t> </a:t>
            </a:r>
            <a:endParaRPr lang="fr-FR" sz="2400" i="1" dirty="0"/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362200"/>
            <a:ext cx="2173816" cy="1908718"/>
          </a:xfrm>
          <a:prstGeom prst="rect">
            <a:avLst/>
          </a:prstGeom>
        </p:spPr>
      </p:pic>
      <p:sp>
        <p:nvSpPr>
          <p:cNvPr id="29" name="Double flèche horizontale 28"/>
          <p:cNvSpPr/>
          <p:nvPr/>
        </p:nvSpPr>
        <p:spPr>
          <a:xfrm>
            <a:off x="3352800" y="3048000"/>
            <a:ext cx="1752600" cy="685800"/>
          </a:xfrm>
          <a:prstGeom prst="leftRightArrow">
            <a:avLst/>
          </a:prstGeom>
          <a:solidFill>
            <a:srgbClr val="128B7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2362200"/>
            <a:ext cx="2173816" cy="19087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2286000" y="-76200"/>
            <a:ext cx="6400800" cy="1143000"/>
          </a:xfrm>
        </p:spPr>
        <p:txBody>
          <a:bodyPr/>
          <a:lstStyle/>
          <a:p>
            <a:r>
              <a:rPr lang="fr-FR" dirty="0" smtClean="0"/>
              <a:t>If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could</a:t>
            </a:r>
            <a:r>
              <a:rPr lang="fr-FR" dirty="0" smtClean="0"/>
              <a:t> </a:t>
            </a:r>
            <a:r>
              <a:rPr lang="fr-FR" dirty="0" err="1" smtClean="0"/>
              <a:t>m</a:t>
            </a:r>
            <a:r>
              <a:rPr lang="fr-FR" dirty="0" err="1" smtClean="0"/>
              <a:t>ake</a:t>
            </a:r>
            <a:r>
              <a:rPr lang="fr-FR" dirty="0" smtClean="0"/>
              <a:t> 3 </a:t>
            </a:r>
            <a:r>
              <a:rPr lang="fr-FR" dirty="0" err="1" smtClean="0"/>
              <a:t>wishes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6553200" y="3175337"/>
            <a:ext cx="5412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dirty="0" smtClean="0">
                <a:solidFill>
                  <a:schemeClr val="bg1"/>
                </a:solidFill>
              </a:rPr>
              <a:t>?</a:t>
            </a:r>
            <a:endParaRPr lang="fr-FR" sz="6000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" y="5300008"/>
            <a:ext cx="9067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 smtClean="0"/>
              <a:t>Consider</a:t>
            </a:r>
            <a:r>
              <a:rPr lang="fr-FR" sz="2400" dirty="0" smtClean="0"/>
              <a:t> </a:t>
            </a:r>
            <a:r>
              <a:rPr lang="fr-FR" sz="2400" dirty="0" err="1" smtClean="0"/>
              <a:t>you</a:t>
            </a:r>
            <a:r>
              <a:rPr lang="fr-FR" sz="2400" dirty="0" smtClean="0"/>
              <a:t> are free to change 3 main </a:t>
            </a:r>
            <a:r>
              <a:rPr lang="fr-FR" sz="2400" dirty="0" err="1" smtClean="0"/>
              <a:t>features</a:t>
            </a:r>
            <a:r>
              <a:rPr lang="fr-FR" sz="2400" dirty="0" smtClean="0"/>
              <a:t> (</a:t>
            </a:r>
            <a:r>
              <a:rPr lang="fr-FR" sz="2400" dirty="0" err="1" smtClean="0"/>
              <a:t>anything</a:t>
            </a:r>
            <a:r>
              <a:rPr lang="fr-FR" sz="2400" dirty="0" smtClean="0"/>
              <a:t> </a:t>
            </a:r>
            <a:r>
              <a:rPr lang="fr-FR" sz="2400" dirty="0" err="1" smtClean="0"/>
              <a:t>you</a:t>
            </a:r>
            <a:r>
              <a:rPr lang="fr-FR" sz="2400" dirty="0" smtClean="0"/>
              <a:t> </a:t>
            </a:r>
            <a:r>
              <a:rPr lang="fr-FR" sz="2400" dirty="0" err="1" smtClean="0"/>
              <a:t>want</a:t>
            </a:r>
            <a:r>
              <a:rPr lang="fr-FR" sz="2400" dirty="0" smtClean="0"/>
              <a:t>) of the QKD </a:t>
            </a:r>
            <a:r>
              <a:rPr lang="fr-FR" sz="2400" dirty="0" err="1" smtClean="0"/>
              <a:t>ecosystem</a:t>
            </a:r>
            <a:r>
              <a:rPr lang="fr-FR" sz="2400" dirty="0" smtClean="0"/>
              <a:t>, </a:t>
            </a:r>
          </a:p>
          <a:p>
            <a:endParaRPr lang="fr-FR" sz="2400" dirty="0" smtClean="0"/>
          </a:p>
          <a:p>
            <a:r>
              <a:rPr lang="fr-FR" sz="2400" dirty="0" err="1" smtClean="0">
                <a:sym typeface="Wingdings"/>
              </a:rPr>
              <a:t></a:t>
            </a:r>
            <a:r>
              <a:rPr lang="fr-FR" sz="2400" dirty="0" smtClean="0">
                <a:sym typeface="Wingdings"/>
              </a:rPr>
              <a:t> </a:t>
            </a:r>
            <a:r>
              <a:rPr lang="fr-FR" sz="2400" dirty="0" err="1" smtClean="0"/>
              <a:t>What</a:t>
            </a:r>
            <a:r>
              <a:rPr lang="fr-FR" sz="2400" dirty="0" smtClean="0"/>
              <a:t> </a:t>
            </a:r>
            <a:r>
              <a:rPr lang="fr-FR" sz="2400" dirty="0" err="1" smtClean="0"/>
              <a:t>would</a:t>
            </a:r>
            <a:r>
              <a:rPr lang="fr-FR" sz="2400" dirty="0" smtClean="0"/>
              <a:t> </a:t>
            </a:r>
            <a:r>
              <a:rPr lang="fr-FR" sz="2400" dirty="0" err="1" smtClean="0"/>
              <a:t>you</a:t>
            </a:r>
            <a:r>
              <a:rPr lang="fr-FR" sz="2400" dirty="0" smtClean="0"/>
              <a:t> change ? </a:t>
            </a:r>
          </a:p>
          <a:p>
            <a:endParaRPr lang="fr-FR" sz="2400" dirty="0" smtClean="0"/>
          </a:p>
          <a:p>
            <a:endParaRPr lang="fr-FR" sz="2400" dirty="0" smtClean="0"/>
          </a:p>
          <a:p>
            <a:endParaRPr lang="fr-FR" sz="2400" dirty="0"/>
          </a:p>
        </p:txBody>
      </p:sp>
      <p:pic>
        <p:nvPicPr>
          <p:cNvPr id="13" name="Image 12" descr="1359326045_magic lam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441409"/>
            <a:ext cx="3124200" cy="3587791"/>
          </a:xfrm>
          <a:prstGeom prst="rect">
            <a:avLst/>
          </a:prstGeom>
        </p:spPr>
      </p:pic>
      <p:pic>
        <p:nvPicPr>
          <p:cNvPr id="15" name="Image 14" descr="ec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304800"/>
            <a:ext cx="1828800" cy="1275794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800" y="0"/>
            <a:ext cx="838200" cy="7359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protection-of-data-with-digital-security-syste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0"/>
            <a:ext cx="2667000" cy="1774767"/>
          </a:xfrm>
          <a:prstGeom prst="rect">
            <a:avLst/>
          </a:prstGeom>
        </p:spPr>
      </p:pic>
      <p:pic>
        <p:nvPicPr>
          <p:cNvPr id="10" name="Image 9" descr="qcrypt_04_visuel-condens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235" y="1905000"/>
            <a:ext cx="3481101" cy="2438400"/>
          </a:xfrm>
          <a:prstGeom prst="rect">
            <a:avLst/>
          </a:prstGeom>
        </p:spPr>
      </p:pic>
      <p:pic>
        <p:nvPicPr>
          <p:cNvPr id="8" name="Espace réservé du contenu 7" descr="Unknown-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6200" y="3733800"/>
            <a:ext cx="4107835" cy="2819400"/>
          </a:xfrm>
        </p:spPr>
      </p:pic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2819400" y="0"/>
            <a:ext cx="6400800" cy="1143000"/>
          </a:xfrm>
        </p:spPr>
        <p:txBody>
          <a:bodyPr/>
          <a:lstStyle/>
          <a:p>
            <a:r>
              <a:rPr lang="fr-FR" dirty="0" err="1" smtClean="0"/>
              <a:t>Trusted</a:t>
            </a:r>
            <a:r>
              <a:rPr lang="fr-FR" dirty="0" smtClean="0"/>
              <a:t> (?) </a:t>
            </a:r>
            <a:r>
              <a:rPr lang="fr-FR" dirty="0" err="1" smtClean="0"/>
              <a:t>Nodes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3193435" y="2819400"/>
            <a:ext cx="1905000" cy="838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4572000" y="4038600"/>
            <a:ext cx="459663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 smtClean="0"/>
              <a:t>Acceptance</a:t>
            </a:r>
            <a:r>
              <a:rPr lang="fr-FR" sz="2400" dirty="0" smtClean="0"/>
              <a:t> ?</a:t>
            </a:r>
          </a:p>
          <a:p>
            <a:endParaRPr lang="fr-FR" sz="2400" dirty="0" smtClean="0"/>
          </a:p>
          <a:p>
            <a:r>
              <a:rPr lang="fr-FR" sz="2400" dirty="0" smtClean="0"/>
              <a:t>Can trust </a:t>
            </a:r>
            <a:r>
              <a:rPr lang="fr-FR" sz="2400" dirty="0" err="1" smtClean="0"/>
              <a:t>be</a:t>
            </a:r>
            <a:r>
              <a:rPr lang="fr-FR" sz="2400" dirty="0" smtClean="0"/>
              <a:t> </a:t>
            </a:r>
            <a:r>
              <a:rPr lang="fr-FR" sz="2400" dirty="0" err="1" smtClean="0"/>
              <a:t>mitigated</a:t>
            </a:r>
            <a:r>
              <a:rPr lang="fr-FR" sz="2400" dirty="0" smtClean="0"/>
              <a:t> ?</a:t>
            </a:r>
          </a:p>
          <a:p>
            <a:endParaRPr lang="fr-FR" sz="2400" dirty="0" smtClean="0"/>
          </a:p>
          <a:p>
            <a:r>
              <a:rPr lang="fr-FR" sz="2400" dirty="0" smtClean="0"/>
              <a:t>How </a:t>
            </a:r>
            <a:r>
              <a:rPr lang="fr-FR" sz="2400" dirty="0" err="1" smtClean="0"/>
              <a:t>can</a:t>
            </a:r>
            <a:r>
              <a:rPr lang="fr-FR" sz="2400" dirty="0" smtClean="0"/>
              <a:t> trust </a:t>
            </a:r>
            <a:r>
              <a:rPr lang="fr-FR" sz="2400" dirty="0" err="1" smtClean="0"/>
              <a:t>can</a:t>
            </a:r>
            <a:r>
              <a:rPr lang="fr-FR" sz="2400" dirty="0" smtClean="0"/>
              <a:t> </a:t>
            </a:r>
            <a:r>
              <a:rPr lang="fr-FR" sz="2400" dirty="0" err="1" smtClean="0"/>
              <a:t>be</a:t>
            </a:r>
            <a:r>
              <a:rPr lang="fr-FR" sz="2400" dirty="0" smtClean="0"/>
              <a:t> </a:t>
            </a:r>
            <a:r>
              <a:rPr lang="fr-FR" sz="2400" dirty="0" err="1" smtClean="0"/>
              <a:t>guaranteed</a:t>
            </a:r>
            <a:r>
              <a:rPr lang="fr-FR" sz="2400" dirty="0" smtClean="0"/>
              <a:t> ?</a:t>
            </a:r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51526</TotalTime>
  <Words>283</Words>
  <Application>Microsoft Macintosh PowerPoint</Application>
  <PresentationFormat>Présentation à l'écran (4:3)</PresentationFormat>
  <Paragraphs>75</Paragraphs>
  <Slides>12</Slides>
  <Notes>0</Notes>
  <HiddenSlides>0</HiddenSlides>
  <MMClips>0</MMClips>
  <ScaleCrop>false</ScaleCrop>
  <HeadingPairs>
    <vt:vector size="4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Diapositive 1</vt:lpstr>
      <vt:lpstr>Diapositive 2</vt:lpstr>
      <vt:lpstr>Diapositive 3</vt:lpstr>
      <vt:lpstr>QKD center of gravity </vt:lpstr>
      <vt:lpstr>Clients, Market</vt:lpstr>
      <vt:lpstr>QKD Networks Business Model</vt:lpstr>
      <vt:lpstr>Collaboration(s)  </vt:lpstr>
      <vt:lpstr>If you could make 3 wishes </vt:lpstr>
      <vt:lpstr>Trusted (?) Nodes</vt:lpstr>
      <vt:lpstr> </vt:lpstr>
      <vt:lpstr> </vt:lpstr>
      <vt:lpstr> </vt:lpstr>
    </vt:vector>
  </TitlesOfParts>
  <Company>Telecom ParisTech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Romain Alleaume</dc:creator>
  <cp:lastModifiedBy>Romain Alleaume</cp:lastModifiedBy>
  <cp:revision>619</cp:revision>
  <cp:lastPrinted>2014-07-17T16:35:57Z</cp:lastPrinted>
  <dcterms:created xsi:type="dcterms:W3CDTF">2014-09-02T08:04:22Z</dcterms:created>
  <dcterms:modified xsi:type="dcterms:W3CDTF">2014-09-04T08:53:42Z</dcterms:modified>
</cp:coreProperties>
</file>