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2" r:id="rId7"/>
    <p:sldId id="270" r:id="rId8"/>
    <p:sldId id="267" r:id="rId9"/>
    <p:sldId id="271" r:id="rId10"/>
    <p:sldId id="26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4F8C1-9788-4D5A-BC01-94C052FC2B54}" type="datetimeFigureOut">
              <a:rPr lang="zh-CN" altLang="en-US" smtClean="0"/>
              <a:t>2020/8/12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E6FB9-9E77-47EB-AF4F-BC08577985FE}" type="slidenum">
              <a:rPr lang="zh-CN" altLang="en-US" smtClean="0"/>
              <a:t>‹#›</a:t>
            </a:fld>
            <a:endParaRPr lang="zh-CN" altLang="en-US"/>
          </a:p>
        </p:txBody>
      </p:sp>
    </p:spTree>
    <p:extLst>
      <p:ext uri="{BB962C8B-B14F-4D97-AF65-F5344CB8AC3E}">
        <p14:creationId xmlns:p14="http://schemas.microsoft.com/office/powerpoint/2010/main" val="3552788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7D245B94-6389-4253-B299-12EAAA21FCFE}" type="slidenum">
              <a:rPr lang="en-GB" smtClean="0"/>
              <a:pPr/>
              <a:t>1</a:t>
            </a:fld>
            <a:endParaRPr lang="en-GB"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86605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0FC2CEF-A892-4B2D-BAE3-3FC0C16EAF38}" type="slidenum">
              <a:rPr lang="en-GB" smtClean="0"/>
              <a:pPr/>
              <a:t>2</a:t>
            </a:fld>
            <a:endParaRPr lang="en-GB"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2859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0FC2CEF-A892-4B2D-BAE3-3FC0C16EAF38}" type="slidenum">
              <a:rPr lang="en-GB" smtClean="0"/>
              <a:pPr/>
              <a:t>3</a:t>
            </a:fld>
            <a:endParaRPr lang="en-GB"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4351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0FC2CEF-A892-4B2D-BAE3-3FC0C16EAF38}" type="slidenum">
              <a:rPr lang="en-GB" smtClean="0"/>
              <a:pPr/>
              <a:t>4</a:t>
            </a:fld>
            <a:endParaRPr lang="en-GB"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49542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0FC2CEF-A892-4B2D-BAE3-3FC0C16EAF38}" type="slidenum">
              <a:rPr lang="en-GB" smtClean="0"/>
              <a:pPr/>
              <a:t>7</a:t>
            </a:fld>
            <a:endParaRPr lang="en-GB"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31443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0FC2CEF-A892-4B2D-BAE3-3FC0C16EAF38}" type="slidenum">
              <a:rPr lang="en-GB" smtClean="0"/>
              <a:pPr/>
              <a:t>8</a:t>
            </a:fld>
            <a:endParaRPr lang="en-GB"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96906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0B39708-0F3D-4478-BB56-55E3D3C1A3BD}" type="datetimeFigureOut">
              <a:rPr lang="zh-CN" altLang="en-US" smtClean="0"/>
              <a:t>2020/8/12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9654D2-0241-494E-9F46-00BDFD902DF1}" type="slidenum">
              <a:rPr lang="zh-CN" altLang="en-US" smtClean="0"/>
              <a:t>‹#›</a:t>
            </a:fld>
            <a:endParaRPr lang="zh-CN" altLang="en-US"/>
          </a:p>
        </p:txBody>
      </p:sp>
    </p:spTree>
    <p:extLst>
      <p:ext uri="{BB962C8B-B14F-4D97-AF65-F5344CB8AC3E}">
        <p14:creationId xmlns:p14="http://schemas.microsoft.com/office/powerpoint/2010/main" val="86305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B39708-0F3D-4478-BB56-55E3D3C1A3BD}" type="datetimeFigureOut">
              <a:rPr lang="zh-CN" altLang="en-US" smtClean="0"/>
              <a:t>2020/8/12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9654D2-0241-494E-9F46-00BDFD902DF1}" type="slidenum">
              <a:rPr lang="zh-CN" altLang="en-US" smtClean="0"/>
              <a:t>‹#›</a:t>
            </a:fld>
            <a:endParaRPr lang="zh-CN" altLang="en-US"/>
          </a:p>
        </p:txBody>
      </p:sp>
    </p:spTree>
    <p:extLst>
      <p:ext uri="{BB962C8B-B14F-4D97-AF65-F5344CB8AC3E}">
        <p14:creationId xmlns:p14="http://schemas.microsoft.com/office/powerpoint/2010/main" val="3801873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B39708-0F3D-4478-BB56-55E3D3C1A3BD}" type="datetimeFigureOut">
              <a:rPr lang="zh-CN" altLang="en-US" smtClean="0"/>
              <a:t>2020/8/12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9654D2-0241-494E-9F46-00BDFD902DF1}" type="slidenum">
              <a:rPr lang="zh-CN" altLang="en-US" smtClean="0"/>
              <a:t>‹#›</a:t>
            </a:fld>
            <a:endParaRPr lang="zh-CN" altLang="en-US"/>
          </a:p>
        </p:txBody>
      </p:sp>
    </p:spTree>
    <p:extLst>
      <p:ext uri="{BB962C8B-B14F-4D97-AF65-F5344CB8AC3E}">
        <p14:creationId xmlns:p14="http://schemas.microsoft.com/office/powerpoint/2010/main" val="385879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B39708-0F3D-4478-BB56-55E3D3C1A3BD}" type="datetimeFigureOut">
              <a:rPr lang="zh-CN" altLang="en-US" smtClean="0"/>
              <a:t>2020/8/12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9654D2-0241-494E-9F46-00BDFD902DF1}" type="slidenum">
              <a:rPr lang="zh-CN" altLang="en-US" smtClean="0"/>
              <a:t>‹#›</a:t>
            </a:fld>
            <a:endParaRPr lang="zh-CN" altLang="en-US"/>
          </a:p>
        </p:txBody>
      </p:sp>
    </p:spTree>
    <p:extLst>
      <p:ext uri="{BB962C8B-B14F-4D97-AF65-F5344CB8AC3E}">
        <p14:creationId xmlns:p14="http://schemas.microsoft.com/office/powerpoint/2010/main" val="208965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0B39708-0F3D-4478-BB56-55E3D3C1A3BD}" type="datetimeFigureOut">
              <a:rPr lang="zh-CN" altLang="en-US" smtClean="0"/>
              <a:t>2020/8/12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9654D2-0241-494E-9F46-00BDFD902DF1}" type="slidenum">
              <a:rPr lang="zh-CN" altLang="en-US" smtClean="0"/>
              <a:t>‹#›</a:t>
            </a:fld>
            <a:endParaRPr lang="zh-CN" altLang="en-US"/>
          </a:p>
        </p:txBody>
      </p:sp>
    </p:spTree>
    <p:extLst>
      <p:ext uri="{BB962C8B-B14F-4D97-AF65-F5344CB8AC3E}">
        <p14:creationId xmlns:p14="http://schemas.microsoft.com/office/powerpoint/2010/main" val="3421860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0B39708-0F3D-4478-BB56-55E3D3C1A3BD}" type="datetimeFigureOut">
              <a:rPr lang="zh-CN" altLang="en-US" smtClean="0"/>
              <a:t>2020/8/12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9654D2-0241-494E-9F46-00BDFD902DF1}" type="slidenum">
              <a:rPr lang="zh-CN" altLang="en-US" smtClean="0"/>
              <a:t>‹#›</a:t>
            </a:fld>
            <a:endParaRPr lang="zh-CN" altLang="en-US"/>
          </a:p>
        </p:txBody>
      </p:sp>
    </p:spTree>
    <p:extLst>
      <p:ext uri="{BB962C8B-B14F-4D97-AF65-F5344CB8AC3E}">
        <p14:creationId xmlns:p14="http://schemas.microsoft.com/office/powerpoint/2010/main" val="100545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0B39708-0F3D-4478-BB56-55E3D3C1A3BD}" type="datetimeFigureOut">
              <a:rPr lang="zh-CN" altLang="en-US" smtClean="0"/>
              <a:t>2020/8/12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9654D2-0241-494E-9F46-00BDFD902DF1}" type="slidenum">
              <a:rPr lang="zh-CN" altLang="en-US" smtClean="0"/>
              <a:t>‹#›</a:t>
            </a:fld>
            <a:endParaRPr lang="zh-CN" altLang="en-US"/>
          </a:p>
        </p:txBody>
      </p:sp>
    </p:spTree>
    <p:extLst>
      <p:ext uri="{BB962C8B-B14F-4D97-AF65-F5344CB8AC3E}">
        <p14:creationId xmlns:p14="http://schemas.microsoft.com/office/powerpoint/2010/main" val="356860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B39708-0F3D-4478-BB56-55E3D3C1A3BD}" type="datetimeFigureOut">
              <a:rPr lang="zh-CN" altLang="en-US" smtClean="0"/>
              <a:t>2020/8/12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9654D2-0241-494E-9F46-00BDFD902DF1}" type="slidenum">
              <a:rPr lang="zh-CN" altLang="en-US" smtClean="0"/>
              <a:t>‹#›</a:t>
            </a:fld>
            <a:endParaRPr lang="zh-CN" altLang="en-US"/>
          </a:p>
        </p:txBody>
      </p:sp>
    </p:spTree>
    <p:extLst>
      <p:ext uri="{BB962C8B-B14F-4D97-AF65-F5344CB8AC3E}">
        <p14:creationId xmlns:p14="http://schemas.microsoft.com/office/powerpoint/2010/main" val="284668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B39708-0F3D-4478-BB56-55E3D3C1A3BD}" type="datetimeFigureOut">
              <a:rPr lang="zh-CN" altLang="en-US" smtClean="0"/>
              <a:t>2020/8/12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9654D2-0241-494E-9F46-00BDFD902DF1}" type="slidenum">
              <a:rPr lang="zh-CN" altLang="en-US" smtClean="0"/>
              <a:t>‹#›</a:t>
            </a:fld>
            <a:endParaRPr lang="zh-CN" altLang="en-US"/>
          </a:p>
        </p:txBody>
      </p:sp>
    </p:spTree>
    <p:extLst>
      <p:ext uri="{BB962C8B-B14F-4D97-AF65-F5344CB8AC3E}">
        <p14:creationId xmlns:p14="http://schemas.microsoft.com/office/powerpoint/2010/main" val="570749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0B39708-0F3D-4478-BB56-55E3D3C1A3BD}" type="datetimeFigureOut">
              <a:rPr lang="zh-CN" altLang="en-US" smtClean="0"/>
              <a:t>2020/8/12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9654D2-0241-494E-9F46-00BDFD902DF1}" type="slidenum">
              <a:rPr lang="zh-CN" altLang="en-US" smtClean="0"/>
              <a:t>‹#›</a:t>
            </a:fld>
            <a:endParaRPr lang="zh-CN" altLang="en-US"/>
          </a:p>
        </p:txBody>
      </p:sp>
    </p:spTree>
    <p:extLst>
      <p:ext uri="{BB962C8B-B14F-4D97-AF65-F5344CB8AC3E}">
        <p14:creationId xmlns:p14="http://schemas.microsoft.com/office/powerpoint/2010/main" val="760588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0B39708-0F3D-4478-BB56-55E3D3C1A3BD}" type="datetimeFigureOut">
              <a:rPr lang="zh-CN" altLang="en-US" smtClean="0"/>
              <a:t>2020/8/12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9654D2-0241-494E-9F46-00BDFD902DF1}" type="slidenum">
              <a:rPr lang="zh-CN" altLang="en-US" smtClean="0"/>
              <a:t>‹#›</a:t>
            </a:fld>
            <a:endParaRPr lang="zh-CN" altLang="en-US"/>
          </a:p>
        </p:txBody>
      </p:sp>
    </p:spTree>
    <p:extLst>
      <p:ext uri="{BB962C8B-B14F-4D97-AF65-F5344CB8AC3E}">
        <p14:creationId xmlns:p14="http://schemas.microsoft.com/office/powerpoint/2010/main" val="2596806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B39708-0F3D-4478-BB56-55E3D3C1A3BD}" type="datetimeFigureOut">
              <a:rPr lang="zh-CN" altLang="en-US" smtClean="0"/>
              <a:t>2020/8/12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654D2-0241-494E-9F46-00BDFD902DF1}" type="slidenum">
              <a:rPr lang="zh-CN" altLang="en-US" smtClean="0"/>
              <a:t>‹#›</a:t>
            </a:fld>
            <a:endParaRPr lang="zh-CN" altLang="en-US"/>
          </a:p>
        </p:txBody>
      </p:sp>
    </p:spTree>
    <p:extLst>
      <p:ext uri="{BB962C8B-B14F-4D97-AF65-F5344CB8AC3E}">
        <p14:creationId xmlns:p14="http://schemas.microsoft.com/office/powerpoint/2010/main" val="2075135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135561" y="1833348"/>
            <a:ext cx="7767151" cy="1590402"/>
          </a:xfrm>
        </p:spPr>
        <p:txBody>
          <a:bodyPr/>
          <a:lstStyle/>
          <a:p>
            <a:pPr eaLnBrk="1" hangingPunct="1">
              <a:spcAft>
                <a:spcPct val="200000"/>
              </a:spcAft>
            </a:pPr>
            <a:r>
              <a:rPr lang="en-GB" sz="2800" dirty="0"/>
              <a:t>10</a:t>
            </a:r>
            <a:r>
              <a:rPr lang="en-GB" sz="2800" baseline="30000" dirty="0"/>
              <a:t>th</a:t>
            </a:r>
            <a:r>
              <a:rPr lang="en-GB" sz="2800" dirty="0"/>
              <a:t> International Conference on </a:t>
            </a:r>
            <a:br>
              <a:rPr lang="en-GB" sz="2800" dirty="0"/>
            </a:br>
            <a:r>
              <a:rPr lang="en-GB" sz="2800" dirty="0"/>
              <a:t>Quantum Cryptography</a:t>
            </a:r>
            <a:br>
              <a:rPr lang="en-GB" sz="2800" dirty="0"/>
            </a:br>
            <a:r>
              <a:rPr lang="en-GB" sz="2800" dirty="0"/>
              <a:t>QCrypt 2020</a:t>
            </a:r>
            <a:endParaRPr lang="en-GB" sz="2000" dirty="0"/>
          </a:p>
        </p:txBody>
      </p:sp>
      <p:sp>
        <p:nvSpPr>
          <p:cNvPr id="2053" name="Text Box 25"/>
          <p:cNvSpPr txBox="1">
            <a:spLocks noChangeArrowheads="1"/>
          </p:cNvSpPr>
          <p:nvPr/>
        </p:nvSpPr>
        <p:spPr bwMode="auto">
          <a:xfrm>
            <a:off x="2279576" y="3693938"/>
            <a:ext cx="7288570" cy="523220"/>
          </a:xfrm>
          <a:prstGeom prst="rect">
            <a:avLst/>
          </a:prstGeom>
          <a:noFill/>
          <a:ln w="9525">
            <a:noFill/>
            <a:miter lim="800000"/>
            <a:headEnd/>
            <a:tailEnd/>
          </a:ln>
        </p:spPr>
        <p:txBody>
          <a:bodyPr wrap="square">
            <a:spAutoFit/>
          </a:bodyPr>
          <a:lstStyle/>
          <a:p>
            <a:pPr algn="ctr">
              <a:spcBef>
                <a:spcPct val="50000"/>
              </a:spcBef>
            </a:pPr>
            <a:r>
              <a:rPr lang="en-US" altLang="zh-CN" sz="2800" b="1" dirty="0"/>
              <a:t>August</a:t>
            </a:r>
            <a:r>
              <a:rPr lang="en-GB" sz="2800" b="1" dirty="0"/>
              <a:t> 10-14, </a:t>
            </a:r>
            <a:r>
              <a:rPr lang="en-GB" sz="2800" b="1" dirty="0" smtClean="0"/>
              <a:t>2020   </a:t>
            </a:r>
            <a:r>
              <a:rPr lang="en-GB" sz="2800" b="1" dirty="0"/>
              <a:t>Online Meeting</a:t>
            </a:r>
          </a:p>
        </p:txBody>
      </p:sp>
      <p:sp>
        <p:nvSpPr>
          <p:cNvPr id="8" name="Rectangle 2"/>
          <p:cNvSpPr txBox="1">
            <a:spLocks noChangeArrowheads="1"/>
          </p:cNvSpPr>
          <p:nvPr/>
        </p:nvSpPr>
        <p:spPr bwMode="auto">
          <a:xfrm>
            <a:off x="1055441" y="135597"/>
            <a:ext cx="10297195" cy="159040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Arial" charset="0"/>
              </a:defRPr>
            </a:lvl2pPr>
            <a:lvl3pPr algn="ctr" rtl="0" eaLnBrk="0" fontAlgn="base" hangingPunct="0">
              <a:spcBef>
                <a:spcPct val="0"/>
              </a:spcBef>
              <a:spcAft>
                <a:spcPct val="0"/>
              </a:spcAft>
              <a:defRPr sz="3200" b="1">
                <a:solidFill>
                  <a:schemeClr val="accent2"/>
                </a:solidFill>
                <a:latin typeface="Arial" charset="0"/>
              </a:defRPr>
            </a:lvl3pPr>
            <a:lvl4pPr algn="ctr" rtl="0" eaLnBrk="0" fontAlgn="base" hangingPunct="0">
              <a:spcBef>
                <a:spcPct val="0"/>
              </a:spcBef>
              <a:spcAft>
                <a:spcPct val="0"/>
              </a:spcAft>
              <a:defRPr sz="3200" b="1">
                <a:solidFill>
                  <a:schemeClr val="accent2"/>
                </a:solidFill>
                <a:latin typeface="Arial" charset="0"/>
              </a:defRPr>
            </a:lvl4pPr>
            <a:lvl5pPr algn="ctr" rtl="0" eaLnBrk="0" fontAlgn="base" hangingPunct="0">
              <a:spcBef>
                <a:spcPct val="0"/>
              </a:spcBef>
              <a:spcAft>
                <a:spcPct val="0"/>
              </a:spcAft>
              <a:defRPr sz="3200" b="1">
                <a:solidFill>
                  <a:schemeClr val="accent2"/>
                </a:solidFill>
                <a:latin typeface="Arial" charset="0"/>
              </a:defRPr>
            </a:lvl5pPr>
            <a:lvl6pPr marL="457200" algn="ctr" rtl="0" fontAlgn="base">
              <a:spcBef>
                <a:spcPct val="0"/>
              </a:spcBef>
              <a:spcAft>
                <a:spcPct val="0"/>
              </a:spcAft>
              <a:defRPr sz="3200" b="1">
                <a:solidFill>
                  <a:schemeClr val="accent2"/>
                </a:solidFill>
                <a:latin typeface="Arial" charset="0"/>
              </a:defRPr>
            </a:lvl6pPr>
            <a:lvl7pPr marL="914400" algn="ctr" rtl="0" fontAlgn="base">
              <a:spcBef>
                <a:spcPct val="0"/>
              </a:spcBef>
              <a:spcAft>
                <a:spcPct val="0"/>
              </a:spcAft>
              <a:defRPr sz="3200" b="1">
                <a:solidFill>
                  <a:schemeClr val="accent2"/>
                </a:solidFill>
                <a:latin typeface="Arial" charset="0"/>
              </a:defRPr>
            </a:lvl7pPr>
            <a:lvl8pPr marL="1371600" algn="ctr" rtl="0" fontAlgn="base">
              <a:spcBef>
                <a:spcPct val="0"/>
              </a:spcBef>
              <a:spcAft>
                <a:spcPct val="0"/>
              </a:spcAft>
              <a:defRPr sz="3200" b="1">
                <a:solidFill>
                  <a:schemeClr val="accent2"/>
                </a:solidFill>
                <a:latin typeface="Arial" charset="0"/>
              </a:defRPr>
            </a:lvl8pPr>
            <a:lvl9pPr marL="1828800" algn="ctr" rtl="0" fontAlgn="base">
              <a:spcBef>
                <a:spcPct val="0"/>
              </a:spcBef>
              <a:spcAft>
                <a:spcPct val="0"/>
              </a:spcAft>
              <a:defRPr sz="3200" b="1">
                <a:solidFill>
                  <a:schemeClr val="accent2"/>
                </a:solidFill>
                <a:latin typeface="Arial" charset="0"/>
              </a:defRPr>
            </a:lvl9pPr>
          </a:lstStyle>
          <a:p>
            <a:pPr eaLnBrk="1" hangingPunct="1">
              <a:spcAft>
                <a:spcPct val="200000"/>
              </a:spcAft>
            </a:pPr>
            <a:r>
              <a:rPr lang="en-GB" sz="4800" kern="0" dirty="0">
                <a:solidFill>
                  <a:schemeClr val="tx1"/>
                </a:solidFill>
              </a:rPr>
              <a:t>Business Meeting</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2658" y="4757534"/>
            <a:ext cx="5315343" cy="2085318"/>
          </a:xfrm>
          <a:prstGeom prst="rect">
            <a:avLst/>
          </a:prstGeom>
          <a:solidFill>
            <a:schemeClr val="accent2">
              <a:lumMod val="40000"/>
              <a:lumOff val="60000"/>
            </a:schemeClr>
          </a:solidFill>
        </p:spPr>
      </p:pic>
    </p:spTree>
    <p:extLst>
      <p:ext uri="{BB962C8B-B14F-4D97-AF65-F5344CB8AC3E}">
        <p14:creationId xmlns:p14="http://schemas.microsoft.com/office/powerpoint/2010/main" val="1366108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2480" y="2045081"/>
            <a:ext cx="10515600" cy="4351338"/>
          </a:xfrm>
        </p:spPr>
        <p:txBody>
          <a:bodyPr>
            <a:normAutofit/>
          </a:bodyPr>
          <a:lstStyle/>
          <a:p>
            <a:pPr marL="0" indent="0" algn="ctr">
              <a:buNone/>
            </a:pPr>
            <a:r>
              <a:rPr lang="en-US" altLang="zh-CN" sz="16600" i="1" dirty="0" smtClean="0">
                <a:solidFill>
                  <a:srgbClr val="FF0000"/>
                </a:solidFill>
              </a:rPr>
              <a:t>Thanks!</a:t>
            </a:r>
            <a:endParaRPr lang="zh-CN" altLang="en-US" sz="16600" i="1" dirty="0">
              <a:solidFill>
                <a:srgbClr val="FF0000"/>
              </a:solidFill>
            </a:endParaRPr>
          </a:p>
        </p:txBody>
      </p:sp>
    </p:spTree>
    <p:extLst>
      <p:ext uri="{BB962C8B-B14F-4D97-AF65-F5344CB8AC3E}">
        <p14:creationId xmlns:p14="http://schemas.microsoft.com/office/powerpoint/2010/main" val="256732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26336" y="0"/>
            <a:ext cx="8229600" cy="850106"/>
          </a:xfrm>
        </p:spPr>
        <p:txBody>
          <a:bodyPr/>
          <a:lstStyle/>
          <a:p>
            <a:pPr eaLnBrk="1" hangingPunct="1"/>
            <a:r>
              <a:rPr lang="en-US" b="1" dirty="0" smtClean="0"/>
              <a:t>Agenda</a:t>
            </a:r>
          </a:p>
        </p:txBody>
      </p:sp>
      <p:sp>
        <p:nvSpPr>
          <p:cNvPr id="4111" name="AutoShape 15"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13" name="AutoShape 17"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15" name="AutoShape 19"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17" name="AutoShape 21"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20" name="AutoShape 24"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22" name="AutoShape 26"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8196" name="AutoShape 4" descr="Image result for richard jozsa"/>
          <p:cNvSpPr>
            <a:spLocks noChangeAspect="1" noChangeArrowheads="1"/>
          </p:cNvSpPr>
          <p:nvPr/>
        </p:nvSpPr>
        <p:spPr bwMode="auto">
          <a:xfrm>
            <a:off x="1524000" y="-136525"/>
            <a:ext cx="1143000" cy="14097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2" name="Text Placeholder 4"/>
          <p:cNvSpPr txBox="1">
            <a:spLocks/>
          </p:cNvSpPr>
          <p:nvPr/>
        </p:nvSpPr>
        <p:spPr bwMode="auto">
          <a:xfrm>
            <a:off x="1524000" y="1166019"/>
            <a:ext cx="8496944"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Char char="•"/>
              <a:defRPr sz="2400">
                <a:solidFill>
                  <a:schemeClr val="accent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000">
                <a:solidFill>
                  <a:schemeClr val="accent2"/>
                </a:solidFill>
                <a:latin typeface="+mn-lt"/>
              </a:defRPr>
            </a:lvl2pPr>
            <a:lvl3pPr marL="1143000" indent="-228600" algn="l" rtl="0" eaLnBrk="0" fontAlgn="base" hangingPunct="0">
              <a:spcBef>
                <a:spcPct val="20000"/>
              </a:spcBef>
              <a:spcAft>
                <a:spcPct val="0"/>
              </a:spcAft>
              <a:buClr>
                <a:srgbClr val="FF0000"/>
              </a:buClr>
              <a:buChar char="•"/>
              <a:defRPr sz="2400">
                <a:solidFill>
                  <a:schemeClr val="accent2"/>
                </a:solidFill>
                <a:latin typeface="+mn-lt"/>
              </a:defRPr>
            </a:lvl3pPr>
            <a:lvl4pPr marL="1600200" indent="-228600" algn="l" rtl="0" eaLnBrk="0" fontAlgn="base" hangingPunct="0">
              <a:spcBef>
                <a:spcPct val="20000"/>
              </a:spcBef>
              <a:spcAft>
                <a:spcPct val="0"/>
              </a:spcAft>
              <a:buClr>
                <a:srgbClr val="FF0000"/>
              </a:buClr>
              <a:buChar char="•"/>
              <a:defRPr sz="2000">
                <a:solidFill>
                  <a:schemeClr val="accent2"/>
                </a:solidFill>
                <a:latin typeface="+mn-lt"/>
              </a:defRPr>
            </a:lvl4pPr>
            <a:lvl5pPr marL="2057400" indent="-228600" algn="l" rtl="0" eaLnBrk="0" fontAlgn="base" hangingPunct="0">
              <a:spcBef>
                <a:spcPct val="20000"/>
              </a:spcBef>
              <a:spcAft>
                <a:spcPct val="0"/>
              </a:spcAft>
              <a:buClr>
                <a:srgbClr val="FF0000"/>
              </a:buClr>
              <a:buChar char="•"/>
              <a:defRPr sz="2000">
                <a:solidFill>
                  <a:schemeClr val="accent2"/>
                </a:solidFill>
                <a:latin typeface="+mn-lt"/>
              </a:defRPr>
            </a:lvl5pPr>
            <a:lvl6pPr marL="2514600" indent="-228600" algn="l" rtl="0" fontAlgn="base">
              <a:spcBef>
                <a:spcPct val="20000"/>
              </a:spcBef>
              <a:spcAft>
                <a:spcPct val="0"/>
              </a:spcAft>
              <a:buClr>
                <a:srgbClr val="FF0000"/>
              </a:buClr>
              <a:buChar char="•"/>
              <a:defRPr sz="2000">
                <a:solidFill>
                  <a:schemeClr val="accent2"/>
                </a:solidFill>
                <a:latin typeface="+mn-lt"/>
              </a:defRPr>
            </a:lvl6pPr>
            <a:lvl7pPr marL="2971800" indent="-228600" algn="l" rtl="0" fontAlgn="base">
              <a:spcBef>
                <a:spcPct val="20000"/>
              </a:spcBef>
              <a:spcAft>
                <a:spcPct val="0"/>
              </a:spcAft>
              <a:buClr>
                <a:srgbClr val="FF0000"/>
              </a:buClr>
              <a:buChar char="•"/>
              <a:defRPr sz="2000">
                <a:solidFill>
                  <a:schemeClr val="accent2"/>
                </a:solidFill>
                <a:latin typeface="+mn-lt"/>
              </a:defRPr>
            </a:lvl7pPr>
            <a:lvl8pPr marL="3429000" indent="-228600" algn="l" rtl="0" fontAlgn="base">
              <a:spcBef>
                <a:spcPct val="20000"/>
              </a:spcBef>
              <a:spcAft>
                <a:spcPct val="0"/>
              </a:spcAft>
              <a:buClr>
                <a:srgbClr val="FF0000"/>
              </a:buClr>
              <a:buChar char="•"/>
              <a:defRPr sz="2000">
                <a:solidFill>
                  <a:schemeClr val="accent2"/>
                </a:solidFill>
                <a:latin typeface="+mn-lt"/>
              </a:defRPr>
            </a:lvl8pPr>
            <a:lvl9pPr marL="3886200" indent="-228600" algn="l" rtl="0" fontAlgn="base">
              <a:spcBef>
                <a:spcPct val="20000"/>
              </a:spcBef>
              <a:spcAft>
                <a:spcPct val="0"/>
              </a:spcAft>
              <a:buClr>
                <a:srgbClr val="FF0000"/>
              </a:buClr>
              <a:buChar char="•"/>
              <a:defRPr sz="2000">
                <a:solidFill>
                  <a:schemeClr val="accent2"/>
                </a:solidFill>
                <a:latin typeface="+mn-lt"/>
              </a:defRPr>
            </a:lvl9pPr>
          </a:lstStyle>
          <a:p>
            <a:pPr lvl="1"/>
            <a:r>
              <a:rPr lang="en-GB" sz="2800" kern="0" dirty="0" smtClean="0">
                <a:solidFill>
                  <a:schemeClr val="tx1"/>
                </a:solidFill>
              </a:rPr>
              <a:t>(</a:t>
            </a:r>
            <a:r>
              <a:rPr lang="en-US" altLang="zh-CN" sz="2800" kern="0" dirty="0" smtClean="0">
                <a:solidFill>
                  <a:schemeClr val="tx1"/>
                </a:solidFill>
              </a:rPr>
              <a:t>5</a:t>
            </a:r>
            <a:r>
              <a:rPr lang="en-GB" sz="2800" kern="0" dirty="0" smtClean="0">
                <a:solidFill>
                  <a:schemeClr val="tx1"/>
                </a:solidFill>
              </a:rPr>
              <a:t> </a:t>
            </a:r>
            <a:r>
              <a:rPr lang="en-GB" sz="2800" kern="0" dirty="0">
                <a:solidFill>
                  <a:schemeClr val="tx1"/>
                </a:solidFill>
              </a:rPr>
              <a:t>min) SC chair: Summary of SC activities </a:t>
            </a:r>
            <a:br>
              <a:rPr lang="en-GB" sz="2800" kern="0" dirty="0">
                <a:solidFill>
                  <a:schemeClr val="tx1"/>
                </a:solidFill>
              </a:rPr>
            </a:br>
            <a:r>
              <a:rPr lang="en-GB" sz="2800" kern="0" dirty="0">
                <a:solidFill>
                  <a:schemeClr val="tx1"/>
                </a:solidFill>
              </a:rPr>
              <a:t>from Oct 2019 </a:t>
            </a:r>
            <a:r>
              <a:rPr lang="mr-IN" sz="2800" kern="0" dirty="0">
                <a:solidFill>
                  <a:schemeClr val="tx1"/>
                </a:solidFill>
              </a:rPr>
              <a:t>–</a:t>
            </a:r>
            <a:r>
              <a:rPr lang="en-GB" sz="2800" kern="0" dirty="0">
                <a:solidFill>
                  <a:schemeClr val="tx1"/>
                </a:solidFill>
              </a:rPr>
              <a:t> Aug 2020</a:t>
            </a:r>
          </a:p>
          <a:p>
            <a:pPr lvl="1"/>
            <a:r>
              <a:rPr lang="en-GB" sz="2800" kern="0" dirty="0" smtClean="0">
                <a:solidFill>
                  <a:schemeClr val="tx1"/>
                </a:solidFill>
              </a:rPr>
              <a:t>(</a:t>
            </a:r>
            <a:r>
              <a:rPr lang="en-US" altLang="zh-CN" sz="2800" kern="0" dirty="0" smtClean="0">
                <a:solidFill>
                  <a:schemeClr val="tx1"/>
                </a:solidFill>
              </a:rPr>
              <a:t>5</a:t>
            </a:r>
            <a:r>
              <a:rPr lang="en-GB" sz="2800" kern="0" dirty="0" smtClean="0">
                <a:solidFill>
                  <a:schemeClr val="tx1"/>
                </a:solidFill>
              </a:rPr>
              <a:t> </a:t>
            </a:r>
            <a:r>
              <a:rPr lang="en-GB" sz="2800" kern="0" dirty="0">
                <a:solidFill>
                  <a:schemeClr val="tx1"/>
                </a:solidFill>
              </a:rPr>
              <a:t>min) PC chair: # submissions, acceptance rate, PC members</a:t>
            </a:r>
          </a:p>
          <a:p>
            <a:pPr lvl="1"/>
            <a:r>
              <a:rPr lang="en-GB" sz="2800" kern="0" dirty="0" smtClean="0">
                <a:solidFill>
                  <a:schemeClr val="tx1"/>
                </a:solidFill>
              </a:rPr>
              <a:t>(</a:t>
            </a:r>
            <a:r>
              <a:rPr lang="en-US" altLang="zh-CN" sz="2800" kern="0" dirty="0" smtClean="0">
                <a:solidFill>
                  <a:schemeClr val="tx1"/>
                </a:solidFill>
              </a:rPr>
              <a:t>5</a:t>
            </a:r>
            <a:r>
              <a:rPr lang="en-GB" sz="2800" kern="0" dirty="0" smtClean="0">
                <a:solidFill>
                  <a:schemeClr val="tx1"/>
                </a:solidFill>
              </a:rPr>
              <a:t> </a:t>
            </a:r>
            <a:r>
              <a:rPr lang="en-GB" sz="2800" kern="0" dirty="0">
                <a:solidFill>
                  <a:schemeClr val="tx1"/>
                </a:solidFill>
              </a:rPr>
              <a:t>min) Local chair: # participants</a:t>
            </a:r>
            <a:r>
              <a:rPr lang="en-GB" sz="2800" kern="0" dirty="0" smtClean="0">
                <a:solidFill>
                  <a:schemeClr val="tx1"/>
                </a:solidFill>
              </a:rPr>
              <a:t>, </a:t>
            </a:r>
            <a:r>
              <a:rPr lang="en-GB" sz="2800" kern="0" dirty="0">
                <a:solidFill>
                  <a:schemeClr val="tx1"/>
                </a:solidFill>
              </a:rPr>
              <a:t>stats</a:t>
            </a:r>
          </a:p>
          <a:p>
            <a:pPr lvl="1"/>
            <a:r>
              <a:rPr lang="en-GB" sz="2800" kern="0" dirty="0" smtClean="0">
                <a:solidFill>
                  <a:schemeClr val="tx1"/>
                </a:solidFill>
              </a:rPr>
              <a:t>(</a:t>
            </a:r>
            <a:r>
              <a:rPr lang="en-US" altLang="zh-CN" sz="2800" kern="0" dirty="0" smtClean="0">
                <a:solidFill>
                  <a:schemeClr val="tx1"/>
                </a:solidFill>
              </a:rPr>
              <a:t>5</a:t>
            </a:r>
            <a:r>
              <a:rPr lang="en-GB" sz="2800" kern="0" dirty="0" smtClean="0">
                <a:solidFill>
                  <a:schemeClr val="tx1"/>
                </a:solidFill>
              </a:rPr>
              <a:t> </a:t>
            </a:r>
            <a:r>
              <a:rPr lang="en-GB" sz="2800" kern="0" dirty="0">
                <a:solidFill>
                  <a:schemeClr val="tx1"/>
                </a:solidFill>
              </a:rPr>
              <a:t>min) Future chair: preview of QCrypt </a:t>
            </a:r>
            <a:r>
              <a:rPr lang="en-GB" sz="2800" kern="0" dirty="0" smtClean="0">
                <a:solidFill>
                  <a:schemeClr val="tx1"/>
                </a:solidFill>
              </a:rPr>
              <a:t>2021</a:t>
            </a:r>
            <a:endParaRPr lang="en-GB" sz="2800" kern="0" dirty="0">
              <a:solidFill>
                <a:schemeClr val="tx1"/>
              </a:solidFill>
            </a:endParaRPr>
          </a:p>
          <a:p>
            <a:pPr lvl="1"/>
            <a:r>
              <a:rPr lang="en-GB" sz="2800" kern="0" dirty="0">
                <a:solidFill>
                  <a:schemeClr val="tx1"/>
                </a:solidFill>
              </a:rPr>
              <a:t>(15 min) Open Discussion</a:t>
            </a:r>
          </a:p>
          <a:p>
            <a:pPr lvl="1"/>
            <a:r>
              <a:rPr lang="en-GB" sz="2800" kern="0" dirty="0" smtClean="0">
                <a:solidFill>
                  <a:schemeClr val="tx1"/>
                </a:solidFill>
              </a:rPr>
              <a:t>Around 15:0</a:t>
            </a:r>
            <a:r>
              <a:rPr lang="en-US" altLang="zh-CN" sz="2800" kern="0" dirty="0" smtClean="0">
                <a:solidFill>
                  <a:schemeClr val="tx1"/>
                </a:solidFill>
              </a:rPr>
              <a:t>5</a:t>
            </a:r>
            <a:r>
              <a:rPr lang="en-GB" sz="2800" kern="0" dirty="0" smtClean="0">
                <a:solidFill>
                  <a:schemeClr val="tx1"/>
                </a:solidFill>
              </a:rPr>
              <a:t>: </a:t>
            </a:r>
            <a:r>
              <a:rPr lang="en-GB" sz="2800" kern="0" dirty="0">
                <a:solidFill>
                  <a:schemeClr val="tx1"/>
                </a:solidFill>
              </a:rPr>
              <a:t>Best Student / Most Popular Poster Awards</a:t>
            </a:r>
          </a:p>
        </p:txBody>
      </p:sp>
    </p:spTree>
    <p:extLst>
      <p:ext uri="{BB962C8B-B14F-4D97-AF65-F5344CB8AC3E}">
        <p14:creationId xmlns:p14="http://schemas.microsoft.com/office/powerpoint/2010/main" val="2858069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81200" y="7937"/>
            <a:ext cx="8229600" cy="850106"/>
          </a:xfrm>
        </p:spPr>
        <p:txBody>
          <a:bodyPr>
            <a:normAutofit/>
          </a:bodyPr>
          <a:lstStyle/>
          <a:p>
            <a:pPr eaLnBrk="1" hangingPunct="1"/>
            <a:r>
              <a:rPr lang="en-US" b="1" dirty="0" smtClean="0"/>
              <a:t>Steering Committee since QCrypt 19</a:t>
            </a:r>
          </a:p>
        </p:txBody>
      </p:sp>
      <p:sp>
        <p:nvSpPr>
          <p:cNvPr id="4111" name="AutoShape 15"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13" name="AutoShape 17"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15" name="AutoShape 19"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17" name="AutoShape 21"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20" name="AutoShape 24"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22" name="AutoShape 26"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8196" name="AutoShape 4" descr="Image result for richard jozsa"/>
          <p:cNvSpPr>
            <a:spLocks noChangeAspect="1" noChangeArrowheads="1"/>
          </p:cNvSpPr>
          <p:nvPr/>
        </p:nvSpPr>
        <p:spPr bwMode="auto">
          <a:xfrm>
            <a:off x="1524000" y="-136525"/>
            <a:ext cx="1143000" cy="14097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2" name="Text Placeholder 4"/>
          <p:cNvSpPr txBox="1">
            <a:spLocks/>
          </p:cNvSpPr>
          <p:nvPr/>
        </p:nvSpPr>
        <p:spPr bwMode="auto">
          <a:xfrm>
            <a:off x="1874168" y="1412777"/>
            <a:ext cx="8443664" cy="4172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Char char="•"/>
              <a:defRPr sz="2400">
                <a:solidFill>
                  <a:schemeClr val="accent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000">
                <a:solidFill>
                  <a:schemeClr val="accent2"/>
                </a:solidFill>
                <a:latin typeface="+mn-lt"/>
              </a:defRPr>
            </a:lvl2pPr>
            <a:lvl3pPr marL="1143000" indent="-228600" algn="l" rtl="0" eaLnBrk="0" fontAlgn="base" hangingPunct="0">
              <a:spcBef>
                <a:spcPct val="20000"/>
              </a:spcBef>
              <a:spcAft>
                <a:spcPct val="0"/>
              </a:spcAft>
              <a:buClr>
                <a:srgbClr val="FF0000"/>
              </a:buClr>
              <a:buChar char="•"/>
              <a:defRPr sz="2400">
                <a:solidFill>
                  <a:schemeClr val="accent2"/>
                </a:solidFill>
                <a:latin typeface="+mn-lt"/>
              </a:defRPr>
            </a:lvl3pPr>
            <a:lvl4pPr marL="1600200" indent="-228600" algn="l" rtl="0" eaLnBrk="0" fontAlgn="base" hangingPunct="0">
              <a:spcBef>
                <a:spcPct val="20000"/>
              </a:spcBef>
              <a:spcAft>
                <a:spcPct val="0"/>
              </a:spcAft>
              <a:buClr>
                <a:srgbClr val="FF0000"/>
              </a:buClr>
              <a:buChar char="•"/>
              <a:defRPr sz="2000">
                <a:solidFill>
                  <a:schemeClr val="accent2"/>
                </a:solidFill>
                <a:latin typeface="+mn-lt"/>
              </a:defRPr>
            </a:lvl4pPr>
            <a:lvl5pPr marL="2057400" indent="-228600" algn="l" rtl="0" eaLnBrk="0" fontAlgn="base" hangingPunct="0">
              <a:spcBef>
                <a:spcPct val="20000"/>
              </a:spcBef>
              <a:spcAft>
                <a:spcPct val="0"/>
              </a:spcAft>
              <a:buClr>
                <a:srgbClr val="FF0000"/>
              </a:buClr>
              <a:buChar char="•"/>
              <a:defRPr sz="2000">
                <a:solidFill>
                  <a:schemeClr val="accent2"/>
                </a:solidFill>
                <a:latin typeface="+mn-lt"/>
              </a:defRPr>
            </a:lvl5pPr>
            <a:lvl6pPr marL="2514600" indent="-228600" algn="l" rtl="0" fontAlgn="base">
              <a:spcBef>
                <a:spcPct val="20000"/>
              </a:spcBef>
              <a:spcAft>
                <a:spcPct val="0"/>
              </a:spcAft>
              <a:buClr>
                <a:srgbClr val="FF0000"/>
              </a:buClr>
              <a:buChar char="•"/>
              <a:defRPr sz="2000">
                <a:solidFill>
                  <a:schemeClr val="accent2"/>
                </a:solidFill>
                <a:latin typeface="+mn-lt"/>
              </a:defRPr>
            </a:lvl6pPr>
            <a:lvl7pPr marL="2971800" indent="-228600" algn="l" rtl="0" fontAlgn="base">
              <a:spcBef>
                <a:spcPct val="20000"/>
              </a:spcBef>
              <a:spcAft>
                <a:spcPct val="0"/>
              </a:spcAft>
              <a:buClr>
                <a:srgbClr val="FF0000"/>
              </a:buClr>
              <a:buChar char="•"/>
              <a:defRPr sz="2000">
                <a:solidFill>
                  <a:schemeClr val="accent2"/>
                </a:solidFill>
                <a:latin typeface="+mn-lt"/>
              </a:defRPr>
            </a:lvl7pPr>
            <a:lvl8pPr marL="3429000" indent="-228600" algn="l" rtl="0" fontAlgn="base">
              <a:spcBef>
                <a:spcPct val="20000"/>
              </a:spcBef>
              <a:spcAft>
                <a:spcPct val="0"/>
              </a:spcAft>
              <a:buClr>
                <a:srgbClr val="FF0000"/>
              </a:buClr>
              <a:buChar char="•"/>
              <a:defRPr sz="2000">
                <a:solidFill>
                  <a:schemeClr val="accent2"/>
                </a:solidFill>
                <a:latin typeface="+mn-lt"/>
              </a:defRPr>
            </a:lvl8pPr>
            <a:lvl9pPr marL="3886200" indent="-228600" algn="l" rtl="0" fontAlgn="base">
              <a:spcBef>
                <a:spcPct val="20000"/>
              </a:spcBef>
              <a:spcAft>
                <a:spcPct val="0"/>
              </a:spcAft>
              <a:buClr>
                <a:srgbClr val="FF0000"/>
              </a:buClr>
              <a:buChar char="•"/>
              <a:defRPr sz="2000">
                <a:solidFill>
                  <a:schemeClr val="accent2"/>
                </a:solidFill>
                <a:latin typeface="+mn-lt"/>
              </a:defRPr>
            </a:lvl9pPr>
          </a:lstStyle>
          <a:p>
            <a:r>
              <a:rPr lang="en-US" altLang="zh-CN" dirty="0" err="1">
                <a:solidFill>
                  <a:schemeClr val="tx1"/>
                </a:solidFill>
              </a:rPr>
              <a:t>Gorjan</a:t>
            </a:r>
            <a:r>
              <a:rPr lang="en-US" altLang="zh-CN" dirty="0">
                <a:solidFill>
                  <a:schemeClr val="tx1"/>
                </a:solidFill>
              </a:rPr>
              <a:t> </a:t>
            </a:r>
            <a:r>
              <a:rPr lang="en-US" altLang="zh-CN" dirty="0" err="1">
                <a:solidFill>
                  <a:schemeClr val="tx1"/>
                </a:solidFill>
              </a:rPr>
              <a:t>Alagic</a:t>
            </a:r>
            <a:r>
              <a:rPr lang="en-US" altLang="zh-CN" dirty="0">
                <a:solidFill>
                  <a:schemeClr val="tx1"/>
                </a:solidFill>
              </a:rPr>
              <a:t> (University of Maryland)</a:t>
            </a:r>
          </a:p>
          <a:p>
            <a:r>
              <a:rPr lang="en-US" dirty="0">
                <a:solidFill>
                  <a:schemeClr val="tx1"/>
                </a:solidFill>
              </a:rPr>
              <a:t>Marcos Curty (University of Vigo</a:t>
            </a:r>
            <a:r>
              <a:rPr lang="en-US" dirty="0" smtClean="0">
                <a:solidFill>
                  <a:schemeClr val="tx1"/>
                </a:solidFill>
              </a:rPr>
              <a:t>) </a:t>
            </a:r>
            <a:r>
              <a:rPr lang="en-US" dirty="0" smtClean="0">
                <a:solidFill>
                  <a:srgbClr val="FF0000"/>
                </a:solidFill>
              </a:rPr>
              <a:t>(leaving)</a:t>
            </a:r>
            <a:endParaRPr lang="en-US" dirty="0">
              <a:solidFill>
                <a:srgbClr val="FF0000"/>
              </a:solidFill>
            </a:endParaRPr>
          </a:p>
          <a:p>
            <a:r>
              <a:rPr lang="en-US" altLang="zh-CN" dirty="0">
                <a:solidFill>
                  <a:schemeClr val="tx1"/>
                </a:solidFill>
              </a:rPr>
              <a:t>Serge Fehr (CWI/Leiden University) </a:t>
            </a:r>
            <a:r>
              <a:rPr lang="en-US" altLang="zh-CN" dirty="0" smtClean="0">
                <a:solidFill>
                  <a:schemeClr val="accent1"/>
                </a:solidFill>
              </a:rPr>
              <a:t>Co-Chair</a:t>
            </a:r>
            <a:endParaRPr lang="en-US" altLang="zh-CN" dirty="0">
              <a:solidFill>
                <a:schemeClr val="accent1"/>
              </a:solidFill>
            </a:endParaRPr>
          </a:p>
          <a:p>
            <a:r>
              <a:rPr lang="en-US" altLang="zh-CN" dirty="0">
                <a:solidFill>
                  <a:schemeClr val="tx1"/>
                </a:solidFill>
              </a:rPr>
              <a:t>Stacey Jeffery (CWI)</a:t>
            </a:r>
          </a:p>
          <a:p>
            <a:r>
              <a:rPr lang="en-US" altLang="zh-CN" dirty="0">
                <a:solidFill>
                  <a:schemeClr val="tx1"/>
                </a:solidFill>
              </a:rPr>
              <a:t>Christoph Marquardt (MPI for the Science of Light)</a:t>
            </a:r>
          </a:p>
          <a:p>
            <a:r>
              <a:rPr lang="en-US" altLang="zh-CN" dirty="0">
                <a:solidFill>
                  <a:schemeClr val="tx1"/>
                </a:solidFill>
              </a:rPr>
              <a:t>Akihisa Tomita (Hokkaido University)</a:t>
            </a:r>
          </a:p>
          <a:p>
            <a:r>
              <a:rPr lang="en-US" altLang="zh-CN" dirty="0">
                <a:solidFill>
                  <a:schemeClr val="tx1"/>
                </a:solidFill>
              </a:rPr>
              <a:t>Hugo Zbinden (University of Geneva)</a:t>
            </a:r>
          </a:p>
          <a:p>
            <a:r>
              <a:rPr lang="en-US" dirty="0">
                <a:solidFill>
                  <a:schemeClr val="tx1"/>
                </a:solidFill>
              </a:rPr>
              <a:t>Qiang Zhang (Univ. of Sci. &amp; Tech. of China) </a:t>
            </a:r>
            <a:r>
              <a:rPr lang="en-US" dirty="0" smtClean="0">
                <a:solidFill>
                  <a:schemeClr val="accent1"/>
                </a:solidFill>
              </a:rPr>
              <a:t>Chair</a:t>
            </a:r>
            <a:r>
              <a:rPr lang="en-US" dirty="0" smtClean="0">
                <a:solidFill>
                  <a:schemeClr val="tx1"/>
                </a:solidFill>
              </a:rPr>
              <a:t> </a:t>
            </a:r>
            <a:r>
              <a:rPr lang="en-US" dirty="0" smtClean="0">
                <a:solidFill>
                  <a:srgbClr val="FF0000"/>
                </a:solidFill>
              </a:rPr>
              <a:t>(leaving)</a:t>
            </a:r>
            <a:endParaRPr lang="en-US" dirty="0">
              <a:solidFill>
                <a:srgbClr val="FF0000"/>
              </a:solidFill>
            </a:endParaRPr>
          </a:p>
        </p:txBody>
      </p:sp>
    </p:spTree>
    <p:extLst>
      <p:ext uri="{BB962C8B-B14F-4D97-AF65-F5344CB8AC3E}">
        <p14:creationId xmlns:p14="http://schemas.microsoft.com/office/powerpoint/2010/main" val="2206206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81200" y="274638"/>
            <a:ext cx="8229600" cy="850106"/>
          </a:xfrm>
        </p:spPr>
        <p:txBody>
          <a:bodyPr/>
          <a:lstStyle/>
          <a:p>
            <a:pPr eaLnBrk="1" hangingPunct="1"/>
            <a:r>
              <a:rPr lang="en-US" b="1" dirty="0" smtClean="0"/>
              <a:t>Steering Committee Oct 19 - now</a:t>
            </a:r>
          </a:p>
        </p:txBody>
      </p:sp>
      <p:sp>
        <p:nvSpPr>
          <p:cNvPr id="4111" name="AutoShape 15"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13" name="AutoShape 17"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15" name="AutoShape 19"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17" name="AutoShape 21"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20" name="AutoShape 24"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22" name="AutoShape 26"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8196" name="AutoShape 4" descr="Image result for richard jozsa"/>
          <p:cNvSpPr>
            <a:spLocks noChangeAspect="1" noChangeArrowheads="1"/>
          </p:cNvSpPr>
          <p:nvPr/>
        </p:nvSpPr>
        <p:spPr bwMode="auto">
          <a:xfrm>
            <a:off x="1524000" y="-136525"/>
            <a:ext cx="1143000" cy="14097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2" name="Text Placeholder 4"/>
          <p:cNvSpPr txBox="1">
            <a:spLocks/>
          </p:cNvSpPr>
          <p:nvPr/>
        </p:nvSpPr>
        <p:spPr bwMode="auto">
          <a:xfrm>
            <a:off x="2009211" y="1506982"/>
            <a:ext cx="8496944"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Char char="•"/>
              <a:defRPr sz="2400">
                <a:solidFill>
                  <a:schemeClr val="accent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000">
                <a:solidFill>
                  <a:schemeClr val="accent2"/>
                </a:solidFill>
                <a:latin typeface="+mn-lt"/>
              </a:defRPr>
            </a:lvl2pPr>
            <a:lvl3pPr marL="1143000" indent="-228600" algn="l" rtl="0" eaLnBrk="0" fontAlgn="base" hangingPunct="0">
              <a:spcBef>
                <a:spcPct val="20000"/>
              </a:spcBef>
              <a:spcAft>
                <a:spcPct val="0"/>
              </a:spcAft>
              <a:buClr>
                <a:srgbClr val="FF0000"/>
              </a:buClr>
              <a:buChar char="•"/>
              <a:defRPr sz="2400">
                <a:solidFill>
                  <a:schemeClr val="accent2"/>
                </a:solidFill>
                <a:latin typeface="+mn-lt"/>
              </a:defRPr>
            </a:lvl3pPr>
            <a:lvl4pPr marL="1600200" indent="-228600" algn="l" rtl="0" eaLnBrk="0" fontAlgn="base" hangingPunct="0">
              <a:spcBef>
                <a:spcPct val="20000"/>
              </a:spcBef>
              <a:spcAft>
                <a:spcPct val="0"/>
              </a:spcAft>
              <a:buClr>
                <a:srgbClr val="FF0000"/>
              </a:buClr>
              <a:buChar char="•"/>
              <a:defRPr sz="2000">
                <a:solidFill>
                  <a:schemeClr val="accent2"/>
                </a:solidFill>
                <a:latin typeface="+mn-lt"/>
              </a:defRPr>
            </a:lvl4pPr>
            <a:lvl5pPr marL="2057400" indent="-228600" algn="l" rtl="0" eaLnBrk="0" fontAlgn="base" hangingPunct="0">
              <a:spcBef>
                <a:spcPct val="20000"/>
              </a:spcBef>
              <a:spcAft>
                <a:spcPct val="0"/>
              </a:spcAft>
              <a:buClr>
                <a:srgbClr val="FF0000"/>
              </a:buClr>
              <a:buChar char="•"/>
              <a:defRPr sz="2000">
                <a:solidFill>
                  <a:schemeClr val="accent2"/>
                </a:solidFill>
                <a:latin typeface="+mn-lt"/>
              </a:defRPr>
            </a:lvl5pPr>
            <a:lvl6pPr marL="2514600" indent="-228600" algn="l" rtl="0" fontAlgn="base">
              <a:spcBef>
                <a:spcPct val="20000"/>
              </a:spcBef>
              <a:spcAft>
                <a:spcPct val="0"/>
              </a:spcAft>
              <a:buClr>
                <a:srgbClr val="FF0000"/>
              </a:buClr>
              <a:buChar char="•"/>
              <a:defRPr sz="2000">
                <a:solidFill>
                  <a:schemeClr val="accent2"/>
                </a:solidFill>
                <a:latin typeface="+mn-lt"/>
              </a:defRPr>
            </a:lvl6pPr>
            <a:lvl7pPr marL="2971800" indent="-228600" algn="l" rtl="0" fontAlgn="base">
              <a:spcBef>
                <a:spcPct val="20000"/>
              </a:spcBef>
              <a:spcAft>
                <a:spcPct val="0"/>
              </a:spcAft>
              <a:buClr>
                <a:srgbClr val="FF0000"/>
              </a:buClr>
              <a:buChar char="•"/>
              <a:defRPr sz="2000">
                <a:solidFill>
                  <a:schemeClr val="accent2"/>
                </a:solidFill>
                <a:latin typeface="+mn-lt"/>
              </a:defRPr>
            </a:lvl7pPr>
            <a:lvl8pPr marL="3429000" indent="-228600" algn="l" rtl="0" fontAlgn="base">
              <a:spcBef>
                <a:spcPct val="20000"/>
              </a:spcBef>
              <a:spcAft>
                <a:spcPct val="0"/>
              </a:spcAft>
              <a:buClr>
                <a:srgbClr val="FF0000"/>
              </a:buClr>
              <a:buChar char="•"/>
              <a:defRPr sz="2000">
                <a:solidFill>
                  <a:schemeClr val="accent2"/>
                </a:solidFill>
                <a:latin typeface="+mn-lt"/>
              </a:defRPr>
            </a:lvl8pPr>
            <a:lvl9pPr marL="3886200" indent="-228600" algn="l" rtl="0" fontAlgn="base">
              <a:spcBef>
                <a:spcPct val="20000"/>
              </a:spcBef>
              <a:spcAft>
                <a:spcPct val="0"/>
              </a:spcAft>
              <a:buClr>
                <a:srgbClr val="FF0000"/>
              </a:buClr>
              <a:buChar char="•"/>
              <a:defRPr sz="2000">
                <a:solidFill>
                  <a:schemeClr val="accent2"/>
                </a:solidFill>
                <a:latin typeface="+mn-lt"/>
              </a:defRPr>
            </a:lvl9pPr>
          </a:lstStyle>
          <a:p>
            <a:r>
              <a:rPr lang="en-US" dirty="0">
                <a:solidFill>
                  <a:schemeClr val="tx1"/>
                </a:solidFill>
              </a:rPr>
              <a:t>SC had 5 meetings since Oct. 19, 1 meeting per 2 months</a:t>
            </a:r>
          </a:p>
          <a:p>
            <a:r>
              <a:rPr lang="en-US" altLang="zh-CN" dirty="0">
                <a:solidFill>
                  <a:schemeClr val="tx1"/>
                </a:solidFill>
              </a:rPr>
              <a:t>Evaluated QCrypt 2019 exit survey</a:t>
            </a:r>
          </a:p>
          <a:p>
            <a:r>
              <a:rPr lang="en-US" dirty="0" smtClean="0">
                <a:solidFill>
                  <a:schemeClr val="tx1"/>
                </a:solidFill>
              </a:rPr>
              <a:t>Appointed </a:t>
            </a:r>
            <a:r>
              <a:rPr lang="en-US" dirty="0" err="1">
                <a:solidFill>
                  <a:schemeClr val="tx1"/>
                </a:solidFill>
              </a:rPr>
              <a:t>programme</a:t>
            </a:r>
            <a:r>
              <a:rPr lang="en-US" dirty="0">
                <a:solidFill>
                  <a:schemeClr val="tx1"/>
                </a:solidFill>
              </a:rPr>
              <a:t> committee (PC) chair: </a:t>
            </a:r>
            <a:br>
              <a:rPr lang="en-US" dirty="0">
                <a:solidFill>
                  <a:schemeClr val="tx1"/>
                </a:solidFill>
              </a:rPr>
            </a:br>
            <a:r>
              <a:rPr lang="en-US" dirty="0">
                <a:solidFill>
                  <a:schemeClr val="tx1"/>
                </a:solidFill>
              </a:rPr>
              <a:t>Frédéric Dupuis and co-chair: Feihu Xu</a:t>
            </a:r>
          </a:p>
          <a:p>
            <a:r>
              <a:rPr lang="en-US" dirty="0" smtClean="0">
                <a:solidFill>
                  <a:schemeClr val="tx1"/>
                </a:solidFill>
              </a:rPr>
              <a:t>By </a:t>
            </a:r>
            <a:r>
              <a:rPr lang="en-US" dirty="0">
                <a:solidFill>
                  <a:schemeClr val="tx1"/>
                </a:solidFill>
              </a:rPr>
              <a:t>Dec 2019: selected tutorial and invited speakers</a:t>
            </a:r>
          </a:p>
          <a:p>
            <a:r>
              <a:rPr lang="en-US" dirty="0">
                <a:solidFill>
                  <a:schemeClr val="tx1"/>
                </a:solidFill>
              </a:rPr>
              <a:t>Checked availability, and adjusted invitations</a:t>
            </a:r>
          </a:p>
          <a:p>
            <a:r>
              <a:rPr lang="en-US" dirty="0">
                <a:solidFill>
                  <a:schemeClr val="tx1"/>
                </a:solidFill>
              </a:rPr>
              <a:t>By May 2020: change to online meeting</a:t>
            </a:r>
          </a:p>
          <a:p>
            <a:r>
              <a:rPr lang="en-US" dirty="0">
                <a:solidFill>
                  <a:schemeClr val="tx1"/>
                </a:solidFill>
              </a:rPr>
              <a:t>Decide Amsterdam to host QCrypt 2021</a:t>
            </a:r>
          </a:p>
          <a:p>
            <a:r>
              <a:rPr lang="en-US" dirty="0">
                <a:solidFill>
                  <a:schemeClr val="tx1"/>
                </a:solidFill>
              </a:rPr>
              <a:t>Yesterday: SC meeting: discussed new PC chair, new SC members, transition to next year</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946415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4504" y="0"/>
            <a:ext cx="10515600" cy="1325563"/>
          </a:xfrm>
        </p:spPr>
        <p:txBody>
          <a:bodyPr/>
          <a:lstStyle/>
          <a:p>
            <a:r>
              <a:rPr lang="en-US" altLang="zh-CN" b="1" dirty="0"/>
              <a:t>Code of Conduct (online conference)</a:t>
            </a:r>
            <a:br>
              <a:rPr lang="en-US" altLang="zh-CN" b="1" dirty="0"/>
            </a:br>
            <a:endParaRPr lang="zh-CN" altLang="en-US" b="1" dirty="0"/>
          </a:p>
        </p:txBody>
      </p:sp>
      <p:sp>
        <p:nvSpPr>
          <p:cNvPr id="3" name="内容占位符 2"/>
          <p:cNvSpPr>
            <a:spLocks noGrp="1"/>
          </p:cNvSpPr>
          <p:nvPr>
            <p:ph idx="1"/>
          </p:nvPr>
        </p:nvSpPr>
        <p:spPr>
          <a:xfrm>
            <a:off x="838200" y="896112"/>
            <a:ext cx="10515600" cy="5550407"/>
          </a:xfrm>
        </p:spPr>
        <p:txBody>
          <a:bodyPr>
            <a:normAutofit fontScale="85000" lnSpcReduction="20000"/>
          </a:bodyPr>
          <a:lstStyle/>
          <a:p>
            <a:r>
              <a:rPr lang="en-US" altLang="zh-CN" dirty="0"/>
              <a:t>The open exchange of ideas and the freedom of thought and expression are central to the aims and goals of QCrypt; these require an environment that recognizes the inherent worth of every person and group, that fosters dignity, understanding, and mutual respect, and that embraces diversity. </a:t>
            </a:r>
            <a:r>
              <a:rPr lang="en-US" altLang="zh-CN" dirty="0">
                <a:solidFill>
                  <a:srgbClr val="FF0000"/>
                </a:solidFill>
              </a:rPr>
              <a:t>For these reasons, the QCrypt 2020 organizers are committed to providing a harassment-free conference experience.</a:t>
            </a:r>
          </a:p>
          <a:p>
            <a:r>
              <a:rPr lang="en-US" altLang="zh-CN" dirty="0" smtClean="0">
                <a:solidFill>
                  <a:srgbClr val="FF0000"/>
                </a:solidFill>
              </a:rPr>
              <a:t>If you experience harassment or discriminatory behavior at a QCrypt event, we encourage you to reach out to someone who could help, listed below.</a:t>
            </a:r>
          </a:p>
          <a:p>
            <a:r>
              <a:rPr lang="en-US" altLang="zh-CN" dirty="0" smtClean="0">
                <a:solidFill>
                  <a:srgbClr val="FF0000"/>
                </a:solidFill>
              </a:rPr>
              <a:t>Special </a:t>
            </a:r>
            <a:r>
              <a:rPr lang="en-US" altLang="zh-CN" dirty="0">
                <a:solidFill>
                  <a:srgbClr val="FF0000"/>
                </a:solidFill>
              </a:rPr>
              <a:t>rules apply for online conferences. We require that every participant in an online </a:t>
            </a:r>
            <a:r>
              <a:rPr lang="en-US" altLang="zh-CN" dirty="0" smtClean="0">
                <a:solidFill>
                  <a:srgbClr val="FF0000"/>
                </a:solidFill>
              </a:rPr>
              <a:t>conference represent themselves by the full name that they use for their professional work. In addition, any speech or imagery that are posted in the chats of the various conference activities must be appropriate.</a:t>
            </a:r>
          </a:p>
          <a:p>
            <a:r>
              <a:rPr lang="en-US" altLang="zh-CN" dirty="0" smtClean="0"/>
              <a:t>Participants who violate this code may be sanctioned and/or expelled from the event, at the discretion of the organizers. Serious incidents may be referred to the QCrypt steering committee for further possible action.</a:t>
            </a:r>
          </a:p>
          <a:p>
            <a:r>
              <a:rPr lang="en-US" altLang="zh-CN" dirty="0" smtClean="0"/>
              <a:t>If </a:t>
            </a:r>
            <a:r>
              <a:rPr lang="en-US" altLang="zh-CN" dirty="0"/>
              <a:t>you witness harassment or discriminatory behavior, please consider intervening.</a:t>
            </a:r>
          </a:p>
          <a:p>
            <a:endParaRPr lang="en-US" altLang="zh-CN" dirty="0" smtClean="0"/>
          </a:p>
          <a:p>
            <a:r>
              <a:rPr lang="en-US" altLang="zh-CN" dirty="0" smtClean="0"/>
              <a:t>Liaison Person: Anne Broadbent, Eleni Diamanti, Ivan Damgard</a:t>
            </a:r>
            <a:endParaRPr lang="zh-CN" altLang="en-US" dirty="0"/>
          </a:p>
        </p:txBody>
      </p:sp>
    </p:spTree>
    <p:extLst>
      <p:ext uri="{BB962C8B-B14F-4D97-AF65-F5344CB8AC3E}">
        <p14:creationId xmlns:p14="http://schemas.microsoft.com/office/powerpoint/2010/main" val="712584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
            <a:ext cx="10515600" cy="1325563"/>
          </a:xfrm>
        </p:spPr>
        <p:txBody>
          <a:bodyPr/>
          <a:lstStyle/>
          <a:p>
            <a:r>
              <a:rPr lang="en-US" altLang="zh-CN" b="1"/>
              <a:t>Student paper </a:t>
            </a:r>
            <a:r>
              <a:rPr lang="en-US" altLang="zh-CN" b="1" smtClean="0"/>
              <a:t>prize</a:t>
            </a:r>
            <a:endParaRPr lang="zh-CN" altLang="en-US" b="1" dirty="0"/>
          </a:p>
        </p:txBody>
      </p:sp>
      <p:sp>
        <p:nvSpPr>
          <p:cNvPr id="3" name="内容占位符 2"/>
          <p:cNvSpPr>
            <a:spLocks noGrp="1"/>
          </p:cNvSpPr>
          <p:nvPr>
            <p:ph idx="1"/>
          </p:nvPr>
        </p:nvSpPr>
        <p:spPr>
          <a:xfrm>
            <a:off x="838200" y="1042416"/>
            <a:ext cx="10515600" cy="5097971"/>
          </a:xfrm>
        </p:spPr>
        <p:txBody>
          <a:bodyPr>
            <a:noAutofit/>
          </a:bodyPr>
          <a:lstStyle/>
          <a:p>
            <a:pPr marL="0" indent="0">
              <a:buNone/>
            </a:pPr>
            <a:r>
              <a:rPr lang="en-US" altLang="zh-CN" sz="2400" dirty="0"/>
              <a:t>Since 2011, QCrypt features a prize for the best student submission. A submission is eligible for the student prize if and only if the main author(s) is/are a student(s) at the time of the submission and will present the work at QCrypt, and further a significant portion of the work must have been done by said student(s), including contributions to the key ideas. Eligibility can only be indicated at the time of submission</a:t>
            </a:r>
            <a:r>
              <a:rPr lang="en-US" altLang="zh-CN" sz="2400" dirty="0">
                <a:solidFill>
                  <a:srgbClr val="FF0000"/>
                </a:solidFill>
              </a:rPr>
              <a:t>. In very exceptional cases, including but not limited to parental leave or visa denial, a submission may still be considered eligible even if it is not presented by the/a student. Such exceptions must be approved by the PC chairs before the start of the conference.</a:t>
            </a:r>
            <a:r>
              <a:rPr lang="en-US" altLang="zh-CN" sz="2400" dirty="0"/>
              <a:t> The student(s) are responsible for notifying all authors that the paper was nominated for the student prize, and all authors have 14 days following submission to voice any disagreements about the paper’s nomination to the PC chair. The PC chair is free to ask for any clarifications regarding the students’ contributions at any time.</a:t>
            </a:r>
          </a:p>
          <a:p>
            <a:pPr marL="0" indent="0">
              <a:buNone/>
            </a:pPr>
            <a:r>
              <a:rPr lang="en-US" altLang="zh-CN" sz="2400" dirty="0">
                <a:solidFill>
                  <a:srgbClr val="FF0000"/>
                </a:solidFill>
              </a:rPr>
              <a:t>The PC may select a number of eligible submissions for a shortlist. The final decision will be made in discussion with the SC, and the prize will be announced and awarded during the conference.</a:t>
            </a:r>
          </a:p>
          <a:p>
            <a:endParaRPr lang="zh-CN" altLang="en-US" sz="2400" dirty="0">
              <a:solidFill>
                <a:srgbClr val="FF0000"/>
              </a:solidFill>
            </a:endParaRPr>
          </a:p>
        </p:txBody>
      </p:sp>
    </p:spTree>
    <p:extLst>
      <p:ext uri="{BB962C8B-B14F-4D97-AF65-F5344CB8AC3E}">
        <p14:creationId xmlns:p14="http://schemas.microsoft.com/office/powerpoint/2010/main" val="3548436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81200" y="7937"/>
            <a:ext cx="8229600" cy="850106"/>
          </a:xfrm>
        </p:spPr>
        <p:txBody>
          <a:bodyPr>
            <a:normAutofit/>
          </a:bodyPr>
          <a:lstStyle/>
          <a:p>
            <a:pPr eaLnBrk="1" hangingPunct="1"/>
            <a:r>
              <a:rPr lang="en-US" b="1" dirty="0" smtClean="0"/>
              <a:t>New Steering Committee</a:t>
            </a:r>
          </a:p>
        </p:txBody>
      </p:sp>
      <p:sp>
        <p:nvSpPr>
          <p:cNvPr id="4111" name="AutoShape 15"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13" name="AutoShape 17"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15" name="AutoShape 19"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17" name="AutoShape 21"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20" name="AutoShape 24"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22" name="AutoShape 26"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8196" name="AutoShape 4" descr="Image result for richard jozsa"/>
          <p:cNvSpPr>
            <a:spLocks noChangeAspect="1" noChangeArrowheads="1"/>
          </p:cNvSpPr>
          <p:nvPr/>
        </p:nvSpPr>
        <p:spPr bwMode="auto">
          <a:xfrm>
            <a:off x="1524000" y="-136525"/>
            <a:ext cx="1143000" cy="14097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2" name="Text Placeholder 4"/>
          <p:cNvSpPr txBox="1">
            <a:spLocks/>
          </p:cNvSpPr>
          <p:nvPr/>
        </p:nvSpPr>
        <p:spPr bwMode="auto">
          <a:xfrm>
            <a:off x="1767136" y="1687097"/>
            <a:ext cx="8443664" cy="4172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Char char="•"/>
              <a:defRPr sz="2400">
                <a:solidFill>
                  <a:schemeClr val="accent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000">
                <a:solidFill>
                  <a:schemeClr val="accent2"/>
                </a:solidFill>
                <a:latin typeface="+mn-lt"/>
              </a:defRPr>
            </a:lvl2pPr>
            <a:lvl3pPr marL="1143000" indent="-228600" algn="l" rtl="0" eaLnBrk="0" fontAlgn="base" hangingPunct="0">
              <a:spcBef>
                <a:spcPct val="20000"/>
              </a:spcBef>
              <a:spcAft>
                <a:spcPct val="0"/>
              </a:spcAft>
              <a:buClr>
                <a:srgbClr val="FF0000"/>
              </a:buClr>
              <a:buChar char="•"/>
              <a:defRPr sz="2400">
                <a:solidFill>
                  <a:schemeClr val="accent2"/>
                </a:solidFill>
                <a:latin typeface="+mn-lt"/>
              </a:defRPr>
            </a:lvl3pPr>
            <a:lvl4pPr marL="1600200" indent="-228600" algn="l" rtl="0" eaLnBrk="0" fontAlgn="base" hangingPunct="0">
              <a:spcBef>
                <a:spcPct val="20000"/>
              </a:spcBef>
              <a:spcAft>
                <a:spcPct val="0"/>
              </a:spcAft>
              <a:buClr>
                <a:srgbClr val="FF0000"/>
              </a:buClr>
              <a:buChar char="•"/>
              <a:defRPr sz="2000">
                <a:solidFill>
                  <a:schemeClr val="accent2"/>
                </a:solidFill>
                <a:latin typeface="+mn-lt"/>
              </a:defRPr>
            </a:lvl4pPr>
            <a:lvl5pPr marL="2057400" indent="-228600" algn="l" rtl="0" eaLnBrk="0" fontAlgn="base" hangingPunct="0">
              <a:spcBef>
                <a:spcPct val="20000"/>
              </a:spcBef>
              <a:spcAft>
                <a:spcPct val="0"/>
              </a:spcAft>
              <a:buClr>
                <a:srgbClr val="FF0000"/>
              </a:buClr>
              <a:buChar char="•"/>
              <a:defRPr sz="2000">
                <a:solidFill>
                  <a:schemeClr val="accent2"/>
                </a:solidFill>
                <a:latin typeface="+mn-lt"/>
              </a:defRPr>
            </a:lvl5pPr>
            <a:lvl6pPr marL="2514600" indent="-228600" algn="l" rtl="0" fontAlgn="base">
              <a:spcBef>
                <a:spcPct val="20000"/>
              </a:spcBef>
              <a:spcAft>
                <a:spcPct val="0"/>
              </a:spcAft>
              <a:buClr>
                <a:srgbClr val="FF0000"/>
              </a:buClr>
              <a:buChar char="•"/>
              <a:defRPr sz="2000">
                <a:solidFill>
                  <a:schemeClr val="accent2"/>
                </a:solidFill>
                <a:latin typeface="+mn-lt"/>
              </a:defRPr>
            </a:lvl6pPr>
            <a:lvl7pPr marL="2971800" indent="-228600" algn="l" rtl="0" fontAlgn="base">
              <a:spcBef>
                <a:spcPct val="20000"/>
              </a:spcBef>
              <a:spcAft>
                <a:spcPct val="0"/>
              </a:spcAft>
              <a:buClr>
                <a:srgbClr val="FF0000"/>
              </a:buClr>
              <a:buChar char="•"/>
              <a:defRPr sz="2000">
                <a:solidFill>
                  <a:schemeClr val="accent2"/>
                </a:solidFill>
                <a:latin typeface="+mn-lt"/>
              </a:defRPr>
            </a:lvl7pPr>
            <a:lvl8pPr marL="3429000" indent="-228600" algn="l" rtl="0" fontAlgn="base">
              <a:spcBef>
                <a:spcPct val="20000"/>
              </a:spcBef>
              <a:spcAft>
                <a:spcPct val="0"/>
              </a:spcAft>
              <a:buClr>
                <a:srgbClr val="FF0000"/>
              </a:buClr>
              <a:buChar char="•"/>
              <a:defRPr sz="2000">
                <a:solidFill>
                  <a:schemeClr val="accent2"/>
                </a:solidFill>
                <a:latin typeface="+mn-lt"/>
              </a:defRPr>
            </a:lvl8pPr>
            <a:lvl9pPr marL="3886200" indent="-228600" algn="l" rtl="0" fontAlgn="base">
              <a:spcBef>
                <a:spcPct val="20000"/>
              </a:spcBef>
              <a:spcAft>
                <a:spcPct val="0"/>
              </a:spcAft>
              <a:buClr>
                <a:srgbClr val="FF0000"/>
              </a:buClr>
              <a:buChar char="•"/>
              <a:defRPr sz="2000">
                <a:solidFill>
                  <a:schemeClr val="accent2"/>
                </a:solidFill>
                <a:latin typeface="+mn-lt"/>
              </a:defRPr>
            </a:lvl9pPr>
          </a:lstStyle>
          <a:p>
            <a:r>
              <a:rPr lang="en-US" altLang="zh-CN" dirty="0" err="1">
                <a:solidFill>
                  <a:schemeClr val="tx1"/>
                </a:solidFill>
              </a:rPr>
              <a:t>Gorjan</a:t>
            </a:r>
            <a:r>
              <a:rPr lang="en-US" altLang="zh-CN" dirty="0">
                <a:solidFill>
                  <a:schemeClr val="tx1"/>
                </a:solidFill>
              </a:rPr>
              <a:t> </a:t>
            </a:r>
            <a:r>
              <a:rPr lang="en-US" altLang="zh-CN" dirty="0" err="1">
                <a:solidFill>
                  <a:schemeClr val="tx1"/>
                </a:solidFill>
              </a:rPr>
              <a:t>Alagic</a:t>
            </a:r>
            <a:r>
              <a:rPr lang="en-US" altLang="zh-CN" dirty="0">
                <a:solidFill>
                  <a:schemeClr val="tx1"/>
                </a:solidFill>
              </a:rPr>
              <a:t> (University of Maryland</a:t>
            </a:r>
            <a:r>
              <a:rPr lang="en-US" altLang="zh-CN" dirty="0" smtClean="0">
                <a:solidFill>
                  <a:schemeClr val="tx1"/>
                </a:solidFill>
              </a:rPr>
              <a:t>) </a:t>
            </a:r>
            <a:r>
              <a:rPr lang="en-US" altLang="zh-CN" dirty="0" smtClean="0">
                <a:solidFill>
                  <a:srgbClr val="FF0000"/>
                </a:solidFill>
              </a:rPr>
              <a:t>Co-Chair</a:t>
            </a:r>
            <a:endParaRPr lang="en-US" altLang="zh-CN" dirty="0">
              <a:solidFill>
                <a:srgbClr val="FF0000"/>
              </a:solidFill>
            </a:endParaRPr>
          </a:p>
          <a:p>
            <a:r>
              <a:rPr lang="en-US" altLang="zh-CN" dirty="0" smtClean="0">
                <a:solidFill>
                  <a:schemeClr val="tx1"/>
                </a:solidFill>
              </a:rPr>
              <a:t>Serge </a:t>
            </a:r>
            <a:r>
              <a:rPr lang="en-US" altLang="zh-CN" dirty="0">
                <a:solidFill>
                  <a:schemeClr val="tx1"/>
                </a:solidFill>
              </a:rPr>
              <a:t>Fehr (CWI/Leiden University) </a:t>
            </a:r>
            <a:r>
              <a:rPr lang="en-US" altLang="zh-CN" dirty="0" smtClean="0">
                <a:solidFill>
                  <a:srgbClr val="FF0000"/>
                </a:solidFill>
              </a:rPr>
              <a:t>Local Co-Chair</a:t>
            </a:r>
          </a:p>
          <a:p>
            <a:r>
              <a:rPr lang="en-US" altLang="zh-CN" dirty="0" smtClean="0">
                <a:solidFill>
                  <a:schemeClr val="tx1"/>
                </a:solidFill>
              </a:rPr>
              <a:t>Stacey </a:t>
            </a:r>
            <a:r>
              <a:rPr lang="en-US" altLang="zh-CN" dirty="0">
                <a:solidFill>
                  <a:schemeClr val="tx1"/>
                </a:solidFill>
              </a:rPr>
              <a:t>Jeffery (CWI)</a:t>
            </a:r>
          </a:p>
          <a:p>
            <a:r>
              <a:rPr lang="en-US" altLang="zh-CN" dirty="0">
                <a:solidFill>
                  <a:schemeClr val="tx1"/>
                </a:solidFill>
              </a:rPr>
              <a:t>Christoph Marquardt (MPI for the Science of Light</a:t>
            </a:r>
            <a:r>
              <a:rPr lang="en-US" altLang="zh-CN" dirty="0" smtClean="0">
                <a:solidFill>
                  <a:schemeClr val="tx1"/>
                </a:solidFill>
              </a:rPr>
              <a:t>) </a:t>
            </a:r>
            <a:r>
              <a:rPr lang="en-US" altLang="zh-CN" dirty="0" smtClean="0">
                <a:solidFill>
                  <a:srgbClr val="FF0000"/>
                </a:solidFill>
              </a:rPr>
              <a:t>Chair</a:t>
            </a:r>
            <a:endParaRPr lang="en-US" altLang="zh-CN" dirty="0">
              <a:solidFill>
                <a:srgbClr val="FF0000"/>
              </a:solidFill>
            </a:endParaRPr>
          </a:p>
          <a:p>
            <a:r>
              <a:rPr lang="en-US" altLang="zh-CN" dirty="0">
                <a:solidFill>
                  <a:schemeClr val="tx1"/>
                </a:solidFill>
              </a:rPr>
              <a:t>Akihisa Tomita (Hokkaido University)</a:t>
            </a:r>
          </a:p>
          <a:p>
            <a:r>
              <a:rPr lang="en-US" altLang="zh-CN" dirty="0">
                <a:solidFill>
                  <a:schemeClr val="tx1"/>
                </a:solidFill>
              </a:rPr>
              <a:t>Hugo Zbinden (University of Geneva</a:t>
            </a:r>
            <a:r>
              <a:rPr lang="en-US" altLang="zh-CN" dirty="0" smtClean="0">
                <a:solidFill>
                  <a:schemeClr val="tx1"/>
                </a:solidFill>
              </a:rPr>
              <a:t>)</a:t>
            </a:r>
          </a:p>
          <a:p>
            <a:r>
              <a:rPr lang="en-US" altLang="zh-CN" dirty="0" smtClean="0">
                <a:solidFill>
                  <a:srgbClr val="FF0000"/>
                </a:solidFill>
              </a:rPr>
              <a:t>Two new members</a:t>
            </a:r>
          </a:p>
          <a:p>
            <a:endParaRPr lang="en-US" altLang="zh-CN" dirty="0">
              <a:solidFill>
                <a:schemeClr val="tx1"/>
              </a:solidFill>
            </a:endParaRPr>
          </a:p>
          <a:p>
            <a:pPr marL="0" indent="0">
              <a:buNone/>
            </a:pPr>
            <a:r>
              <a:rPr lang="en-US" altLang="zh-CN" dirty="0" smtClean="0">
                <a:solidFill>
                  <a:schemeClr val="tx1"/>
                </a:solidFill>
              </a:rPr>
              <a:t>                                </a:t>
            </a:r>
            <a:endParaRPr lang="en-US" altLang="zh-CN" dirty="0">
              <a:solidFill>
                <a:schemeClr val="tx1"/>
              </a:solidFill>
            </a:endParaRPr>
          </a:p>
        </p:txBody>
      </p:sp>
    </p:spTree>
    <p:extLst>
      <p:ext uri="{BB962C8B-B14F-4D97-AF65-F5344CB8AC3E}">
        <p14:creationId xmlns:p14="http://schemas.microsoft.com/office/powerpoint/2010/main" val="2550448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81200" y="274638"/>
            <a:ext cx="8229600" cy="850106"/>
          </a:xfrm>
        </p:spPr>
        <p:txBody>
          <a:bodyPr>
            <a:normAutofit fontScale="90000"/>
          </a:bodyPr>
          <a:lstStyle/>
          <a:p>
            <a:pPr eaLnBrk="1" hangingPunct="1"/>
            <a:r>
              <a:rPr lang="en-US" dirty="0" smtClean="0"/>
              <a:t>Call for Proposals to host QCrypt 2022</a:t>
            </a:r>
          </a:p>
        </p:txBody>
      </p:sp>
      <p:sp>
        <p:nvSpPr>
          <p:cNvPr id="4111" name="AutoShape 15"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13" name="AutoShape 17"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15" name="AutoShape 19"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17" name="AutoShape 21"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20" name="AutoShape 24"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4122" name="AutoShape 26" descr="Image result for toshiba qkd"/>
          <p:cNvSpPr>
            <a:spLocks noChangeAspect="1" noChangeArrowheads="1"/>
          </p:cNvSpPr>
          <p:nvPr/>
        </p:nvSpPr>
        <p:spPr bwMode="auto">
          <a:xfrm>
            <a:off x="1524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8196" name="AutoShape 4" descr="Image result for richard jozsa"/>
          <p:cNvSpPr>
            <a:spLocks noChangeAspect="1" noChangeArrowheads="1"/>
          </p:cNvSpPr>
          <p:nvPr/>
        </p:nvSpPr>
        <p:spPr bwMode="auto">
          <a:xfrm>
            <a:off x="1524000" y="-136525"/>
            <a:ext cx="1143000" cy="14097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2" name="Text Placeholder 4"/>
          <p:cNvSpPr txBox="1">
            <a:spLocks/>
          </p:cNvSpPr>
          <p:nvPr/>
        </p:nvSpPr>
        <p:spPr bwMode="auto">
          <a:xfrm>
            <a:off x="2095500" y="1684339"/>
            <a:ext cx="8496944"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Char char="•"/>
              <a:defRPr sz="2400">
                <a:solidFill>
                  <a:schemeClr val="accent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000">
                <a:solidFill>
                  <a:schemeClr val="accent2"/>
                </a:solidFill>
                <a:latin typeface="+mn-lt"/>
              </a:defRPr>
            </a:lvl2pPr>
            <a:lvl3pPr marL="1143000" indent="-228600" algn="l" rtl="0" eaLnBrk="0" fontAlgn="base" hangingPunct="0">
              <a:spcBef>
                <a:spcPct val="20000"/>
              </a:spcBef>
              <a:spcAft>
                <a:spcPct val="0"/>
              </a:spcAft>
              <a:buClr>
                <a:srgbClr val="FF0000"/>
              </a:buClr>
              <a:buChar char="•"/>
              <a:defRPr sz="2400">
                <a:solidFill>
                  <a:schemeClr val="accent2"/>
                </a:solidFill>
                <a:latin typeface="+mn-lt"/>
              </a:defRPr>
            </a:lvl3pPr>
            <a:lvl4pPr marL="1600200" indent="-228600" algn="l" rtl="0" eaLnBrk="0" fontAlgn="base" hangingPunct="0">
              <a:spcBef>
                <a:spcPct val="20000"/>
              </a:spcBef>
              <a:spcAft>
                <a:spcPct val="0"/>
              </a:spcAft>
              <a:buClr>
                <a:srgbClr val="FF0000"/>
              </a:buClr>
              <a:buChar char="•"/>
              <a:defRPr sz="2000">
                <a:solidFill>
                  <a:schemeClr val="accent2"/>
                </a:solidFill>
                <a:latin typeface="+mn-lt"/>
              </a:defRPr>
            </a:lvl4pPr>
            <a:lvl5pPr marL="2057400" indent="-228600" algn="l" rtl="0" eaLnBrk="0" fontAlgn="base" hangingPunct="0">
              <a:spcBef>
                <a:spcPct val="20000"/>
              </a:spcBef>
              <a:spcAft>
                <a:spcPct val="0"/>
              </a:spcAft>
              <a:buClr>
                <a:srgbClr val="FF0000"/>
              </a:buClr>
              <a:buChar char="•"/>
              <a:defRPr sz="2000">
                <a:solidFill>
                  <a:schemeClr val="accent2"/>
                </a:solidFill>
                <a:latin typeface="+mn-lt"/>
              </a:defRPr>
            </a:lvl5pPr>
            <a:lvl6pPr marL="2514600" indent="-228600" algn="l" rtl="0" fontAlgn="base">
              <a:spcBef>
                <a:spcPct val="20000"/>
              </a:spcBef>
              <a:spcAft>
                <a:spcPct val="0"/>
              </a:spcAft>
              <a:buClr>
                <a:srgbClr val="FF0000"/>
              </a:buClr>
              <a:buChar char="•"/>
              <a:defRPr sz="2000">
                <a:solidFill>
                  <a:schemeClr val="accent2"/>
                </a:solidFill>
                <a:latin typeface="+mn-lt"/>
              </a:defRPr>
            </a:lvl6pPr>
            <a:lvl7pPr marL="2971800" indent="-228600" algn="l" rtl="0" fontAlgn="base">
              <a:spcBef>
                <a:spcPct val="20000"/>
              </a:spcBef>
              <a:spcAft>
                <a:spcPct val="0"/>
              </a:spcAft>
              <a:buClr>
                <a:srgbClr val="FF0000"/>
              </a:buClr>
              <a:buChar char="•"/>
              <a:defRPr sz="2000">
                <a:solidFill>
                  <a:schemeClr val="accent2"/>
                </a:solidFill>
                <a:latin typeface="+mn-lt"/>
              </a:defRPr>
            </a:lvl7pPr>
            <a:lvl8pPr marL="3429000" indent="-228600" algn="l" rtl="0" fontAlgn="base">
              <a:spcBef>
                <a:spcPct val="20000"/>
              </a:spcBef>
              <a:spcAft>
                <a:spcPct val="0"/>
              </a:spcAft>
              <a:buClr>
                <a:srgbClr val="FF0000"/>
              </a:buClr>
              <a:buChar char="•"/>
              <a:defRPr sz="2000">
                <a:solidFill>
                  <a:schemeClr val="accent2"/>
                </a:solidFill>
                <a:latin typeface="+mn-lt"/>
              </a:defRPr>
            </a:lvl8pPr>
            <a:lvl9pPr marL="3886200" indent="-228600" algn="l" rtl="0" fontAlgn="base">
              <a:spcBef>
                <a:spcPct val="20000"/>
              </a:spcBef>
              <a:spcAft>
                <a:spcPct val="0"/>
              </a:spcAft>
              <a:buClr>
                <a:srgbClr val="FF0000"/>
              </a:buClr>
              <a:buChar char="•"/>
              <a:defRPr sz="2000">
                <a:solidFill>
                  <a:schemeClr val="accent2"/>
                </a:solidFill>
                <a:latin typeface="+mn-lt"/>
              </a:defRPr>
            </a:lvl9pPr>
          </a:lstStyle>
          <a:p>
            <a:pPr marL="0" indent="0">
              <a:buNone/>
            </a:pPr>
            <a:r>
              <a:rPr lang="en-US" dirty="0">
                <a:solidFill>
                  <a:schemeClr val="tx1"/>
                </a:solidFill>
              </a:rPr>
              <a:t>This will be handled by a 2-step process:</a:t>
            </a:r>
          </a:p>
          <a:p>
            <a:pPr marL="457200" indent="-457200">
              <a:buClr>
                <a:schemeClr val="tx1"/>
              </a:buClr>
              <a:buFont typeface="+mj-lt"/>
              <a:buAutoNum type="arabicPeriod"/>
            </a:pPr>
            <a:r>
              <a:rPr lang="en-US" dirty="0">
                <a:solidFill>
                  <a:schemeClr val="tx1"/>
                </a:solidFill>
              </a:rPr>
              <a:t>If you are interested, please send a letter of intent to &lt;qcrypt-steer@googlegroups.com&gt; by </a:t>
            </a:r>
            <a:r>
              <a:rPr lang="en-US" dirty="0" smtClean="0">
                <a:solidFill>
                  <a:schemeClr val="tx1"/>
                </a:solidFill>
              </a:rPr>
              <a:t>Nov. 1, 2020, </a:t>
            </a:r>
            <a:r>
              <a:rPr lang="en-US" dirty="0">
                <a:solidFill>
                  <a:schemeClr val="tx1"/>
                </a:solidFill>
              </a:rPr>
              <a:t>with the following information: </a:t>
            </a:r>
          </a:p>
          <a:p>
            <a:pPr lvl="1">
              <a:buClr>
                <a:schemeClr val="tx1"/>
              </a:buClr>
            </a:pPr>
            <a:r>
              <a:rPr lang="en-US" dirty="0">
                <a:solidFill>
                  <a:schemeClr val="tx1"/>
                </a:solidFill>
              </a:rPr>
              <a:t>Name and affiliation of main organizer</a:t>
            </a:r>
          </a:p>
          <a:p>
            <a:pPr lvl="1">
              <a:buClr>
                <a:schemeClr val="tx1"/>
              </a:buClr>
            </a:pPr>
            <a:r>
              <a:rPr lang="en-US" dirty="0">
                <a:solidFill>
                  <a:schemeClr val="tx1"/>
                </a:solidFill>
              </a:rPr>
              <a:t>Possibilities of conference dates (preferably in late August </a:t>
            </a:r>
            <a:r>
              <a:rPr lang="en-US" dirty="0" smtClean="0">
                <a:solidFill>
                  <a:schemeClr val="tx1"/>
                </a:solidFill>
              </a:rPr>
              <a:t>2022) </a:t>
            </a:r>
            <a:endParaRPr lang="en-US" dirty="0">
              <a:solidFill>
                <a:schemeClr val="tx1"/>
              </a:solidFill>
            </a:endParaRPr>
          </a:p>
          <a:p>
            <a:pPr lvl="1">
              <a:buClr>
                <a:schemeClr val="tx1"/>
              </a:buClr>
            </a:pPr>
            <a:r>
              <a:rPr lang="en-US" dirty="0">
                <a:solidFill>
                  <a:schemeClr val="tx1"/>
                </a:solidFill>
              </a:rPr>
              <a:t>Location and size of intended conference venue (according to the current rotation of continents, proposals from </a:t>
            </a:r>
            <a:r>
              <a:rPr lang="en-US" dirty="0" smtClean="0">
                <a:solidFill>
                  <a:schemeClr val="tx1"/>
                </a:solidFill>
              </a:rPr>
              <a:t>Asia or Oceania </a:t>
            </a:r>
            <a:r>
              <a:rPr lang="en-US" dirty="0">
                <a:solidFill>
                  <a:schemeClr val="tx1"/>
                </a:solidFill>
              </a:rPr>
              <a:t>are preferred)</a:t>
            </a:r>
          </a:p>
          <a:p>
            <a:pPr marL="457200" indent="-457200">
              <a:buClr>
                <a:schemeClr val="tx1"/>
              </a:buClr>
              <a:buFont typeface="+mj-lt"/>
              <a:buAutoNum type="arabicPeriod"/>
            </a:pPr>
            <a:r>
              <a:rPr lang="en-US" dirty="0">
                <a:solidFill>
                  <a:schemeClr val="tx1"/>
                </a:solidFill>
              </a:rPr>
              <a:t>The steering committee will ask the top contenders to work out a full proposal.</a:t>
            </a:r>
          </a:p>
          <a:p>
            <a:endParaRPr lang="en-US" dirty="0">
              <a:solidFill>
                <a:schemeClr val="tx1"/>
              </a:solidFill>
            </a:endParaRPr>
          </a:p>
          <a:p>
            <a:endParaRPr lang="en-US" dirty="0">
              <a:solidFill>
                <a:schemeClr val="tx1"/>
              </a:solidFill>
            </a:endParaRPr>
          </a:p>
        </p:txBody>
      </p:sp>
      <p:sp>
        <p:nvSpPr>
          <p:cNvPr id="11" name="Text Placeholder 4"/>
          <p:cNvSpPr txBox="1">
            <a:spLocks/>
          </p:cNvSpPr>
          <p:nvPr/>
        </p:nvSpPr>
        <p:spPr bwMode="auto">
          <a:xfrm>
            <a:off x="3696449" y="993527"/>
            <a:ext cx="5224636" cy="5592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Char char="•"/>
              <a:defRPr sz="2400">
                <a:solidFill>
                  <a:schemeClr val="accent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000">
                <a:solidFill>
                  <a:schemeClr val="accent2"/>
                </a:solidFill>
                <a:latin typeface="+mn-lt"/>
              </a:defRPr>
            </a:lvl2pPr>
            <a:lvl3pPr marL="1143000" indent="-228600" algn="l" rtl="0" eaLnBrk="0" fontAlgn="base" hangingPunct="0">
              <a:spcBef>
                <a:spcPct val="20000"/>
              </a:spcBef>
              <a:spcAft>
                <a:spcPct val="0"/>
              </a:spcAft>
              <a:buClr>
                <a:srgbClr val="FF0000"/>
              </a:buClr>
              <a:buChar char="•"/>
              <a:defRPr sz="2400">
                <a:solidFill>
                  <a:schemeClr val="accent2"/>
                </a:solidFill>
                <a:latin typeface="+mn-lt"/>
              </a:defRPr>
            </a:lvl3pPr>
            <a:lvl4pPr marL="1600200" indent="-228600" algn="l" rtl="0" eaLnBrk="0" fontAlgn="base" hangingPunct="0">
              <a:spcBef>
                <a:spcPct val="20000"/>
              </a:spcBef>
              <a:spcAft>
                <a:spcPct val="0"/>
              </a:spcAft>
              <a:buClr>
                <a:srgbClr val="FF0000"/>
              </a:buClr>
              <a:buChar char="•"/>
              <a:defRPr sz="2000">
                <a:solidFill>
                  <a:schemeClr val="accent2"/>
                </a:solidFill>
                <a:latin typeface="+mn-lt"/>
              </a:defRPr>
            </a:lvl4pPr>
            <a:lvl5pPr marL="2057400" indent="-228600" algn="l" rtl="0" eaLnBrk="0" fontAlgn="base" hangingPunct="0">
              <a:spcBef>
                <a:spcPct val="20000"/>
              </a:spcBef>
              <a:spcAft>
                <a:spcPct val="0"/>
              </a:spcAft>
              <a:buClr>
                <a:srgbClr val="FF0000"/>
              </a:buClr>
              <a:buChar char="•"/>
              <a:defRPr sz="2000">
                <a:solidFill>
                  <a:schemeClr val="accent2"/>
                </a:solidFill>
                <a:latin typeface="+mn-lt"/>
              </a:defRPr>
            </a:lvl5pPr>
            <a:lvl6pPr marL="2514600" indent="-228600" algn="l" rtl="0" fontAlgn="base">
              <a:spcBef>
                <a:spcPct val="20000"/>
              </a:spcBef>
              <a:spcAft>
                <a:spcPct val="0"/>
              </a:spcAft>
              <a:buClr>
                <a:srgbClr val="FF0000"/>
              </a:buClr>
              <a:buChar char="•"/>
              <a:defRPr sz="2000">
                <a:solidFill>
                  <a:schemeClr val="accent2"/>
                </a:solidFill>
                <a:latin typeface="+mn-lt"/>
              </a:defRPr>
            </a:lvl6pPr>
            <a:lvl7pPr marL="2971800" indent="-228600" algn="l" rtl="0" fontAlgn="base">
              <a:spcBef>
                <a:spcPct val="20000"/>
              </a:spcBef>
              <a:spcAft>
                <a:spcPct val="0"/>
              </a:spcAft>
              <a:buClr>
                <a:srgbClr val="FF0000"/>
              </a:buClr>
              <a:buChar char="•"/>
              <a:defRPr sz="2000">
                <a:solidFill>
                  <a:schemeClr val="accent2"/>
                </a:solidFill>
                <a:latin typeface="+mn-lt"/>
              </a:defRPr>
            </a:lvl7pPr>
            <a:lvl8pPr marL="3429000" indent="-228600" algn="l" rtl="0" fontAlgn="base">
              <a:spcBef>
                <a:spcPct val="20000"/>
              </a:spcBef>
              <a:spcAft>
                <a:spcPct val="0"/>
              </a:spcAft>
              <a:buClr>
                <a:srgbClr val="FF0000"/>
              </a:buClr>
              <a:buChar char="•"/>
              <a:defRPr sz="2000">
                <a:solidFill>
                  <a:schemeClr val="accent2"/>
                </a:solidFill>
                <a:latin typeface="+mn-lt"/>
              </a:defRPr>
            </a:lvl8pPr>
            <a:lvl9pPr marL="3886200" indent="-228600" algn="l" rtl="0" fontAlgn="base">
              <a:spcBef>
                <a:spcPct val="20000"/>
              </a:spcBef>
              <a:spcAft>
                <a:spcPct val="0"/>
              </a:spcAft>
              <a:buClr>
                <a:srgbClr val="FF0000"/>
              </a:buClr>
              <a:buChar char="•"/>
              <a:defRPr sz="2000">
                <a:solidFill>
                  <a:schemeClr val="accent2"/>
                </a:solidFill>
                <a:latin typeface="+mn-lt"/>
              </a:defRPr>
            </a:lvl9pPr>
          </a:lstStyle>
          <a:p>
            <a:pPr marL="0" indent="0">
              <a:buNone/>
            </a:pPr>
            <a:r>
              <a:rPr lang="en-US" dirty="0">
                <a:solidFill>
                  <a:srgbClr val="FF0000"/>
                </a:solidFill>
              </a:rPr>
              <a:t>Christoph </a:t>
            </a:r>
            <a:r>
              <a:rPr lang="en-US" dirty="0" smtClean="0">
                <a:solidFill>
                  <a:srgbClr val="FF0000"/>
                </a:solidFill>
              </a:rPr>
              <a:t>Marquardt, </a:t>
            </a:r>
            <a:r>
              <a:rPr lang="en-US" dirty="0">
                <a:solidFill>
                  <a:srgbClr val="FF0000"/>
                </a:solidFill>
              </a:rPr>
              <a:t>SC chair</a:t>
            </a:r>
          </a:p>
        </p:txBody>
      </p:sp>
    </p:spTree>
    <p:extLst>
      <p:ext uri="{BB962C8B-B14F-4D97-AF65-F5344CB8AC3E}">
        <p14:creationId xmlns:p14="http://schemas.microsoft.com/office/powerpoint/2010/main" val="1570957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30745"/>
            <a:ext cx="10515600" cy="1325563"/>
          </a:xfrm>
        </p:spPr>
        <p:txBody>
          <a:bodyPr/>
          <a:lstStyle/>
          <a:p>
            <a:pPr algn="ctr"/>
            <a:r>
              <a:rPr lang="en-US" altLang="zh-CN" dirty="0"/>
              <a:t>S</a:t>
            </a:r>
            <a:r>
              <a:rPr lang="en-US" altLang="zh-CN" dirty="0" smtClean="0"/>
              <a:t>urvey after QCrypt2020</a:t>
            </a:r>
            <a:endParaRPr lang="zh-CN" altLang="en-US" dirty="0"/>
          </a:p>
        </p:txBody>
      </p:sp>
      <p:sp>
        <p:nvSpPr>
          <p:cNvPr id="3" name="内容占位符 2"/>
          <p:cNvSpPr>
            <a:spLocks noGrp="1"/>
          </p:cNvSpPr>
          <p:nvPr>
            <p:ph idx="1"/>
          </p:nvPr>
        </p:nvSpPr>
        <p:spPr>
          <a:xfrm>
            <a:off x="838200" y="2419985"/>
            <a:ext cx="10515600" cy="1621663"/>
          </a:xfrm>
        </p:spPr>
        <p:txBody>
          <a:bodyPr/>
          <a:lstStyle/>
          <a:p>
            <a:pPr marL="0" indent="0">
              <a:buNone/>
            </a:pPr>
            <a:r>
              <a:rPr lang="en-US" altLang="zh-CN" dirty="0" smtClean="0"/>
              <a:t>Participants </a:t>
            </a:r>
            <a:r>
              <a:rPr lang="en-US" altLang="zh-CN" dirty="0"/>
              <a:t>are encouraged to take part in the survey and give their feedback (details on how to fill in the survey will follow on the webpage and by email</a:t>
            </a:r>
            <a:r>
              <a:rPr lang="en-US" altLang="zh-CN" dirty="0" smtClean="0"/>
              <a:t>)</a:t>
            </a:r>
            <a:endParaRPr lang="zh-CN" altLang="en-US" dirty="0"/>
          </a:p>
        </p:txBody>
      </p:sp>
      <p:sp>
        <p:nvSpPr>
          <p:cNvPr id="4" name="Text Placeholder 4"/>
          <p:cNvSpPr txBox="1">
            <a:spLocks/>
          </p:cNvSpPr>
          <p:nvPr/>
        </p:nvSpPr>
        <p:spPr bwMode="auto">
          <a:xfrm>
            <a:off x="4281665" y="1478850"/>
            <a:ext cx="5224636" cy="5592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Char char="•"/>
              <a:defRPr sz="2400">
                <a:solidFill>
                  <a:schemeClr val="accent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000">
                <a:solidFill>
                  <a:schemeClr val="accent2"/>
                </a:solidFill>
                <a:latin typeface="+mn-lt"/>
              </a:defRPr>
            </a:lvl2pPr>
            <a:lvl3pPr marL="1143000" indent="-228600" algn="l" rtl="0" eaLnBrk="0" fontAlgn="base" hangingPunct="0">
              <a:spcBef>
                <a:spcPct val="20000"/>
              </a:spcBef>
              <a:spcAft>
                <a:spcPct val="0"/>
              </a:spcAft>
              <a:buClr>
                <a:srgbClr val="FF0000"/>
              </a:buClr>
              <a:buChar char="•"/>
              <a:defRPr sz="2400">
                <a:solidFill>
                  <a:schemeClr val="accent2"/>
                </a:solidFill>
                <a:latin typeface="+mn-lt"/>
              </a:defRPr>
            </a:lvl3pPr>
            <a:lvl4pPr marL="1600200" indent="-228600" algn="l" rtl="0" eaLnBrk="0" fontAlgn="base" hangingPunct="0">
              <a:spcBef>
                <a:spcPct val="20000"/>
              </a:spcBef>
              <a:spcAft>
                <a:spcPct val="0"/>
              </a:spcAft>
              <a:buClr>
                <a:srgbClr val="FF0000"/>
              </a:buClr>
              <a:buChar char="•"/>
              <a:defRPr sz="2000">
                <a:solidFill>
                  <a:schemeClr val="accent2"/>
                </a:solidFill>
                <a:latin typeface="+mn-lt"/>
              </a:defRPr>
            </a:lvl4pPr>
            <a:lvl5pPr marL="2057400" indent="-228600" algn="l" rtl="0" eaLnBrk="0" fontAlgn="base" hangingPunct="0">
              <a:spcBef>
                <a:spcPct val="20000"/>
              </a:spcBef>
              <a:spcAft>
                <a:spcPct val="0"/>
              </a:spcAft>
              <a:buClr>
                <a:srgbClr val="FF0000"/>
              </a:buClr>
              <a:buChar char="•"/>
              <a:defRPr sz="2000">
                <a:solidFill>
                  <a:schemeClr val="accent2"/>
                </a:solidFill>
                <a:latin typeface="+mn-lt"/>
              </a:defRPr>
            </a:lvl5pPr>
            <a:lvl6pPr marL="2514600" indent="-228600" algn="l" rtl="0" fontAlgn="base">
              <a:spcBef>
                <a:spcPct val="20000"/>
              </a:spcBef>
              <a:spcAft>
                <a:spcPct val="0"/>
              </a:spcAft>
              <a:buClr>
                <a:srgbClr val="FF0000"/>
              </a:buClr>
              <a:buChar char="•"/>
              <a:defRPr sz="2000">
                <a:solidFill>
                  <a:schemeClr val="accent2"/>
                </a:solidFill>
                <a:latin typeface="+mn-lt"/>
              </a:defRPr>
            </a:lvl6pPr>
            <a:lvl7pPr marL="2971800" indent="-228600" algn="l" rtl="0" fontAlgn="base">
              <a:spcBef>
                <a:spcPct val="20000"/>
              </a:spcBef>
              <a:spcAft>
                <a:spcPct val="0"/>
              </a:spcAft>
              <a:buClr>
                <a:srgbClr val="FF0000"/>
              </a:buClr>
              <a:buChar char="•"/>
              <a:defRPr sz="2000">
                <a:solidFill>
                  <a:schemeClr val="accent2"/>
                </a:solidFill>
                <a:latin typeface="+mn-lt"/>
              </a:defRPr>
            </a:lvl7pPr>
            <a:lvl8pPr marL="3429000" indent="-228600" algn="l" rtl="0" fontAlgn="base">
              <a:spcBef>
                <a:spcPct val="20000"/>
              </a:spcBef>
              <a:spcAft>
                <a:spcPct val="0"/>
              </a:spcAft>
              <a:buClr>
                <a:srgbClr val="FF0000"/>
              </a:buClr>
              <a:buChar char="•"/>
              <a:defRPr sz="2000">
                <a:solidFill>
                  <a:schemeClr val="accent2"/>
                </a:solidFill>
                <a:latin typeface="+mn-lt"/>
              </a:defRPr>
            </a:lvl8pPr>
            <a:lvl9pPr marL="3886200" indent="-228600" algn="l" rtl="0" fontAlgn="base">
              <a:spcBef>
                <a:spcPct val="20000"/>
              </a:spcBef>
              <a:spcAft>
                <a:spcPct val="0"/>
              </a:spcAft>
              <a:buClr>
                <a:srgbClr val="FF0000"/>
              </a:buClr>
              <a:buChar char="•"/>
              <a:defRPr sz="2000">
                <a:solidFill>
                  <a:schemeClr val="accent2"/>
                </a:solidFill>
                <a:latin typeface="+mn-lt"/>
              </a:defRPr>
            </a:lvl9pPr>
          </a:lstStyle>
          <a:p>
            <a:pPr marL="0" indent="0">
              <a:buNone/>
            </a:pPr>
            <a:r>
              <a:rPr lang="en-US" dirty="0" err="1" smtClean="0">
                <a:solidFill>
                  <a:srgbClr val="FF0000"/>
                </a:solidFill>
              </a:rPr>
              <a:t>Gorjan</a:t>
            </a:r>
            <a:r>
              <a:rPr lang="en-US" dirty="0" smtClean="0">
                <a:solidFill>
                  <a:srgbClr val="FF0000"/>
                </a:solidFill>
              </a:rPr>
              <a:t> </a:t>
            </a:r>
            <a:r>
              <a:rPr lang="en-US" dirty="0" err="1" smtClean="0">
                <a:solidFill>
                  <a:srgbClr val="FF0000"/>
                </a:solidFill>
              </a:rPr>
              <a:t>Alagic</a:t>
            </a:r>
            <a:r>
              <a:rPr lang="en-US" dirty="0" smtClean="0">
                <a:solidFill>
                  <a:srgbClr val="FF0000"/>
                </a:solidFill>
              </a:rPr>
              <a:t>, </a:t>
            </a:r>
            <a:r>
              <a:rPr lang="en-US" dirty="0">
                <a:solidFill>
                  <a:srgbClr val="FF0000"/>
                </a:solidFill>
              </a:rPr>
              <a:t>SC </a:t>
            </a:r>
            <a:r>
              <a:rPr lang="en-US" dirty="0" smtClean="0">
                <a:solidFill>
                  <a:srgbClr val="FF0000"/>
                </a:solidFill>
              </a:rPr>
              <a:t>co-chair</a:t>
            </a:r>
            <a:endParaRPr lang="en-US" dirty="0">
              <a:solidFill>
                <a:srgbClr val="FF0000"/>
              </a:solidFill>
            </a:endParaRPr>
          </a:p>
        </p:txBody>
      </p:sp>
    </p:spTree>
    <p:extLst>
      <p:ext uri="{BB962C8B-B14F-4D97-AF65-F5344CB8AC3E}">
        <p14:creationId xmlns:p14="http://schemas.microsoft.com/office/powerpoint/2010/main" val="7704895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674</Words>
  <Application>Microsoft Office PowerPoint</Application>
  <PresentationFormat>宽屏</PresentationFormat>
  <Paragraphs>68</Paragraphs>
  <Slides>10</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Mangal</vt:lpstr>
      <vt:lpstr>宋体</vt:lpstr>
      <vt:lpstr>Arial</vt:lpstr>
      <vt:lpstr>Calibri</vt:lpstr>
      <vt:lpstr>Calibri Light</vt:lpstr>
      <vt:lpstr>Office 主题</vt:lpstr>
      <vt:lpstr>10th International Conference on  Quantum Cryptography QCrypt 2020</vt:lpstr>
      <vt:lpstr>Agenda</vt:lpstr>
      <vt:lpstr>Steering Committee since QCrypt 19</vt:lpstr>
      <vt:lpstr>Steering Committee Oct 19 - now</vt:lpstr>
      <vt:lpstr>Code of Conduct (online conference) </vt:lpstr>
      <vt:lpstr>Student paper prize</vt:lpstr>
      <vt:lpstr>New Steering Committee</vt:lpstr>
      <vt:lpstr>Call for Proposals to host QCrypt 2022</vt:lpstr>
      <vt:lpstr>Survey after QCrypt2020</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10th International Conference on  Quantum Cryptography QCrypt 2020</dc:title>
  <dc:creator>Windows 用户</dc:creator>
  <cp:lastModifiedBy>Windows 用户</cp:lastModifiedBy>
  <cp:revision>7</cp:revision>
  <dcterms:created xsi:type="dcterms:W3CDTF">2020-08-07T13:32:32Z</dcterms:created>
  <dcterms:modified xsi:type="dcterms:W3CDTF">2020-08-12T15:10:40Z</dcterms:modified>
</cp:coreProperties>
</file>