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89" r:id="rId6"/>
    <p:sldId id="267" r:id="rId7"/>
    <p:sldId id="287" r:id="rId8"/>
    <p:sldId id="264" r:id="rId9"/>
    <p:sldId id="273" r:id="rId10"/>
    <p:sldId id="275" r:id="rId11"/>
    <p:sldId id="27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-6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87FEE-2454-4D37-AAC8-267072E61D75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6DEDE-27BB-4A86-9175-C04E5475A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702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6DEDE-27BB-4A86-9175-C04E5475A28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6DEDE-27BB-4A86-9175-C04E5475A28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4DDF-A4A4-4C7C-9C60-4EC8DBD92A16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B839-D0A9-4695-BA92-58EF718CB0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4DDF-A4A4-4C7C-9C60-4EC8DBD92A16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B839-D0A9-4695-BA92-58EF718CB0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4DDF-A4A4-4C7C-9C60-4EC8DBD92A16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B839-D0A9-4695-BA92-58EF718CB0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10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3" name="Rectangle 11"/>
          <p:cNvSpPr>
            <a:spLocks noGrp="1" noChangeArrowheads="1"/>
          </p:cNvSpPr>
          <p:nvPr>
            <p:ph type="title"/>
          </p:nvPr>
        </p:nvSpPr>
        <p:spPr>
          <a:xfrm>
            <a:off x="95208" y="142852"/>
            <a:ext cx="6705600" cy="56356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4DDF-A4A4-4C7C-9C60-4EC8DBD92A16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B839-D0A9-4695-BA92-58EF718CB0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F7F7-9B58-4A2F-94F9-D969D8FC55D2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F50F-9053-42E3-8924-730C19805E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4DDF-A4A4-4C7C-9C60-4EC8DBD92A16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B839-D0A9-4695-BA92-58EF718CB0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4DDF-A4A4-4C7C-9C60-4EC8DBD92A16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B839-D0A9-4695-BA92-58EF718CB0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F7F7-9B58-4A2F-94F9-D969D8FC55D2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F50F-9053-42E3-8924-730C19805E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F7F7-9B58-4A2F-94F9-D969D8FC55D2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F50F-9053-42E3-8924-730C19805E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4DDF-A4A4-4C7C-9C60-4EC8DBD92A16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B839-D0A9-4695-BA92-58EF718CB0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4DDF-A4A4-4C7C-9C60-4EC8DBD92A16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B839-D0A9-4695-BA92-58EF718CB0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8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64DDF-A4A4-4C7C-9C60-4EC8DBD92A16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9B839-D0A9-4695-BA92-58EF718CB0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6.wmf"/><Relationship Id="rId3" Type="http://schemas.openxmlformats.org/officeDocument/2006/relationships/image" Target="../media/image3.png"/><Relationship Id="rId7" Type="http://schemas.openxmlformats.org/officeDocument/2006/relationships/image" Target="../media/image3.wmf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5.wmf"/><Relationship Id="rId5" Type="http://schemas.openxmlformats.org/officeDocument/2006/relationships/image" Target="../media/image5.png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4.png"/><Relationship Id="rId9" Type="http://schemas.openxmlformats.org/officeDocument/2006/relationships/image" Target="../media/image4.wmf"/><Relationship Id="rId1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766763"/>
            <a:ext cx="12192000" cy="2023804"/>
          </a:xfr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</a:t>
            </a:r>
            <a:r>
              <a:rPr lang="en-US" altLang="zh-CN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Three-State Measurement-Device-Independent </a:t>
            </a:r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Quantum </a:t>
            </a:r>
            <a:r>
              <a:rPr lang="en-US" altLang="zh-CN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Distribution </a:t>
            </a:r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Uncharacterized Sources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46399" y="2984508"/>
            <a:ext cx="8534400" cy="64294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Speaker: </a:t>
            </a:r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Xingyu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Zhou, Qin Wang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副标题 2"/>
          <p:cNvSpPr txBox="1"/>
          <p:nvPr/>
        </p:nvSpPr>
        <p:spPr>
          <a:xfrm>
            <a:off x="1130332" y="4156779"/>
            <a:ext cx="10285259" cy="1012207"/>
          </a:xfrm>
          <a:prstGeom prst="rect">
            <a:avLst/>
          </a:prstGeom>
        </p:spPr>
        <p:txBody>
          <a:bodyPr/>
          <a:lstStyle>
            <a:lvl1pPr marL="342900" indent="-34290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Nanjing University of Posts and Telecommunications</a:t>
            </a:r>
          </a:p>
          <a:p>
            <a:pPr marL="0" indent="0">
              <a:buNone/>
            </a:pPr>
            <a:r>
              <a:rPr lang="en-US" altLang="zh-CN" sz="24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 qinw.njupt.edu.cn    </a:t>
            </a:r>
            <a:r>
              <a:rPr lang="en-US" altLang="zh-CN" sz="2400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Website:http</a:t>
            </a:r>
            <a:r>
              <a:rPr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://quantum.njupt.edu.cn/</a:t>
            </a:r>
            <a:endParaRPr lang="zh-CN" altLang="en-US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timgsa.baidu.com/timg?image&amp;quality=80&amp;size=b9999_10000&amp;sec=1594111962391&amp;di=3e5d5686683b17484731d17b0580b5fa&amp;imgtype=0&amp;src=http%3A%2F%2Fimg.mp.itc.cn%2Fupload%2F20160427%2Fbac38784e49d4c3b95079e806458fcff_th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381"/>
          <a:stretch>
            <a:fillRect/>
          </a:stretch>
        </p:blipFill>
        <p:spPr bwMode="auto">
          <a:xfrm>
            <a:off x="0" y="5483929"/>
            <a:ext cx="1371600" cy="137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660302" y="6396335"/>
            <a:ext cx="5611473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QCrypt2020-Online Conference:11 August</a:t>
            </a:r>
            <a:endParaRPr lang="zh-CN" alt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21065" y="5232136"/>
            <a:ext cx="473264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arXiv:2002.04944</a:t>
            </a:r>
            <a:endParaRPr lang="en-US" altLang="zh-CN" sz="2400" dirty="0" smtClean="0"/>
          </a:p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https://doi.org/10.1364/OL.398993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29130" y="5238791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Links: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quantum.njupt.edu.cn/_upload/article/images/e2/bf/812b928745c7bd50dc2988d2d2d4/92447230-3462-4cb1-a108-694d49f2ba0f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" t="17416" r="-420" b="-398"/>
          <a:stretch>
            <a:fillRect/>
          </a:stretch>
        </p:blipFill>
        <p:spPr bwMode="auto">
          <a:xfrm>
            <a:off x="204187" y="1513403"/>
            <a:ext cx="11769703" cy="514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308918" y="481914"/>
            <a:ext cx="2299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</a:rPr>
              <a:t>Our team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5779" y="650952"/>
            <a:ext cx="5060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(Website</a:t>
            </a:r>
            <a:r>
              <a:rPr lang="en-US" altLang="zh-CN" sz="24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</a:t>
            </a:r>
            <a:r>
              <a:rPr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://quantum.njupt.edu.cn</a:t>
            </a:r>
            <a:r>
              <a:rPr lang="en-US" altLang="zh-CN" sz="24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36271" y="3157477"/>
            <a:ext cx="582884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+mj-lt"/>
              </a:rPr>
              <a:t>Thank you very much! </a:t>
            </a:r>
            <a:endParaRPr lang="zh-CN" altLang="en-US" sz="44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20207" y="137515"/>
            <a:ext cx="2223686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zh-CN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  <a:endParaRPr lang="zh-CN" altLang="en-US" sz="4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156380" y="1198606"/>
            <a:ext cx="5140412" cy="103796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156380" y="3890792"/>
            <a:ext cx="5140412" cy="1037967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en-US" altLang="zh-CN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156380" y="2528223"/>
            <a:ext cx="5140412" cy="107091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endParaRPr lang="en-US" altLang="zh-CN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156380" y="5220409"/>
            <a:ext cx="5140412" cy="10379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zh-CN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315225" y="1223320"/>
            <a:ext cx="1334530" cy="103796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315226" y="2537256"/>
            <a:ext cx="1334530" cy="107091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315225" y="3890792"/>
            <a:ext cx="1334530" cy="1037967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315225" y="5211376"/>
            <a:ext cx="1334530" cy="10379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Practical QKD System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038352" y="1933575"/>
            <a:ext cx="1619250" cy="63817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Single Photon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5338" y="1562100"/>
            <a:ext cx="738664" cy="1428750"/>
          </a:xfrm>
          <a:prstGeom prst="rect">
            <a:avLst/>
          </a:prstGeom>
          <a:solidFill>
            <a:srgbClr val="00B050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</a:rPr>
              <a:t>Ideal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410077" y="1914525"/>
            <a:ext cx="1343025" cy="63817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Perfect Encoding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5962652" y="1933575"/>
            <a:ext cx="3105150" cy="59055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Lossy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Channel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667877" y="1866900"/>
            <a:ext cx="1343025" cy="63817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Qubit Detector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23438" y="3571874"/>
            <a:ext cx="738664" cy="2466976"/>
          </a:xfrm>
          <a:prstGeom prst="rect">
            <a:avLst/>
          </a:prstGeom>
          <a:solidFill>
            <a:srgbClr val="C00000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</a:rPr>
              <a:t>Practical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800102" y="3267075"/>
            <a:ext cx="1042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038352" y="3419475"/>
            <a:ext cx="1609725" cy="638175"/>
          </a:xfrm>
          <a:prstGeom prst="round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Imperfect Source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4381503" y="3419475"/>
            <a:ext cx="1466850" cy="638175"/>
          </a:xfrm>
          <a:prstGeom prst="round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Lossy</a:t>
            </a:r>
            <a:r>
              <a:rPr lang="en-US" altLang="zh-CN" dirty="0" smtClean="0"/>
              <a:t> Encoding</a:t>
            </a:r>
            <a:endParaRPr lang="zh-CN" altLang="en-US" dirty="0"/>
          </a:p>
        </p:txBody>
      </p:sp>
      <p:sp>
        <p:nvSpPr>
          <p:cNvPr id="22" name="右箭头 21"/>
          <p:cNvSpPr/>
          <p:nvPr/>
        </p:nvSpPr>
        <p:spPr>
          <a:xfrm>
            <a:off x="5991227" y="3409950"/>
            <a:ext cx="3105150" cy="590550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Lossy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Noisy Channel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9658353" y="3438525"/>
            <a:ext cx="1466850" cy="638175"/>
          </a:xfrm>
          <a:prstGeom prst="round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Threshold </a:t>
            </a:r>
            <a:r>
              <a:rPr lang="en-US" altLang="zh-CN" dirty="0" smtClean="0"/>
              <a:t>Detector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775514" y="4185336"/>
            <a:ext cx="2066924" cy="390525"/>
          </a:xfrm>
          <a:prstGeom prst="round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Untrusted Source</a:t>
            </a:r>
            <a:endParaRPr lang="zh-CN" altLang="en-US" sz="1600" dirty="0"/>
          </a:p>
        </p:txBody>
      </p:sp>
      <p:sp>
        <p:nvSpPr>
          <p:cNvPr id="28" name="圆角矩形 27"/>
          <p:cNvSpPr/>
          <p:nvPr/>
        </p:nvSpPr>
        <p:spPr>
          <a:xfrm>
            <a:off x="1775514" y="5074975"/>
            <a:ext cx="2079280" cy="390525"/>
          </a:xfrm>
          <a:prstGeom prst="round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Intensity Fluctuation</a:t>
            </a:r>
            <a:endParaRPr lang="zh-CN" altLang="en-US" sz="1600" dirty="0"/>
          </a:p>
        </p:txBody>
      </p:sp>
      <p:sp>
        <p:nvSpPr>
          <p:cNvPr id="29" name="圆角矩形 28"/>
          <p:cNvSpPr/>
          <p:nvPr/>
        </p:nvSpPr>
        <p:spPr>
          <a:xfrm>
            <a:off x="1775516" y="5537784"/>
            <a:ext cx="2079278" cy="390525"/>
          </a:xfrm>
          <a:prstGeom prst="round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Multiple Lasers</a:t>
            </a:r>
            <a:endParaRPr lang="zh-CN" altLang="en-US" sz="1600" dirty="0"/>
          </a:p>
        </p:txBody>
      </p:sp>
      <p:sp>
        <p:nvSpPr>
          <p:cNvPr id="30" name="圆角矩形 29"/>
          <p:cNvSpPr/>
          <p:nvPr/>
        </p:nvSpPr>
        <p:spPr>
          <a:xfrm>
            <a:off x="1775514" y="6000593"/>
            <a:ext cx="2066924" cy="390525"/>
          </a:xfrm>
          <a:prstGeom prst="round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PNS Attack</a:t>
            </a:r>
            <a:endParaRPr lang="zh-CN" altLang="en-US" sz="1600" dirty="0"/>
          </a:p>
        </p:txBody>
      </p:sp>
      <p:sp>
        <p:nvSpPr>
          <p:cNvPr id="31" name="圆角矩形 30"/>
          <p:cNvSpPr/>
          <p:nvPr/>
        </p:nvSpPr>
        <p:spPr>
          <a:xfrm>
            <a:off x="4105278" y="4210050"/>
            <a:ext cx="2066924" cy="590550"/>
          </a:xfrm>
          <a:prstGeom prst="round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Phase Remapping Attack</a:t>
            </a:r>
            <a:endParaRPr lang="zh-CN" altLang="en-US" sz="1600" dirty="0"/>
          </a:p>
        </p:txBody>
      </p:sp>
      <p:sp>
        <p:nvSpPr>
          <p:cNvPr id="32" name="圆角矩形 31"/>
          <p:cNvSpPr/>
          <p:nvPr/>
        </p:nvSpPr>
        <p:spPr>
          <a:xfrm>
            <a:off x="4105278" y="4933950"/>
            <a:ext cx="2066924" cy="400050"/>
          </a:xfrm>
          <a:prstGeom prst="round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Modulation Error</a:t>
            </a:r>
            <a:endParaRPr lang="zh-CN" altLang="en-US" sz="1600" dirty="0"/>
          </a:p>
        </p:txBody>
      </p:sp>
      <p:sp>
        <p:nvSpPr>
          <p:cNvPr id="33" name="圆角矩形 32"/>
          <p:cNvSpPr/>
          <p:nvPr/>
        </p:nvSpPr>
        <p:spPr>
          <a:xfrm>
            <a:off x="9334503" y="4257675"/>
            <a:ext cx="2066924" cy="390525"/>
          </a:xfrm>
          <a:prstGeom prst="round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Faked State Attack</a:t>
            </a:r>
            <a:endParaRPr lang="zh-CN" altLang="en-US" sz="1600" dirty="0"/>
          </a:p>
        </p:txBody>
      </p:sp>
      <p:sp>
        <p:nvSpPr>
          <p:cNvPr id="34" name="圆角矩形 33"/>
          <p:cNvSpPr/>
          <p:nvPr/>
        </p:nvSpPr>
        <p:spPr>
          <a:xfrm>
            <a:off x="9344028" y="4676775"/>
            <a:ext cx="2066924" cy="390525"/>
          </a:xfrm>
          <a:prstGeom prst="round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Time-Shift Attack</a:t>
            </a:r>
            <a:endParaRPr lang="zh-CN" altLang="en-US" sz="1600" dirty="0"/>
          </a:p>
        </p:txBody>
      </p:sp>
      <p:sp>
        <p:nvSpPr>
          <p:cNvPr id="35" name="圆角矩形 34"/>
          <p:cNvSpPr/>
          <p:nvPr/>
        </p:nvSpPr>
        <p:spPr>
          <a:xfrm>
            <a:off x="9353553" y="5114925"/>
            <a:ext cx="2066924" cy="352425"/>
          </a:xfrm>
          <a:prstGeom prst="round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SPD Blind Attack</a:t>
            </a:r>
            <a:endParaRPr lang="zh-CN" altLang="en-US" sz="1600" dirty="0"/>
          </a:p>
        </p:txBody>
      </p:sp>
      <p:sp>
        <p:nvSpPr>
          <p:cNvPr id="36" name="圆角矩形 35"/>
          <p:cNvSpPr/>
          <p:nvPr/>
        </p:nvSpPr>
        <p:spPr>
          <a:xfrm>
            <a:off x="9353553" y="5505450"/>
            <a:ext cx="2066924" cy="352425"/>
          </a:xfrm>
          <a:prstGeom prst="round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Dead Time Attack</a:t>
            </a:r>
            <a:endParaRPr lang="zh-CN" altLang="en-US" sz="1600" dirty="0"/>
          </a:p>
        </p:txBody>
      </p:sp>
      <p:sp>
        <p:nvSpPr>
          <p:cNvPr id="37" name="圆角矩形 36"/>
          <p:cNvSpPr/>
          <p:nvPr/>
        </p:nvSpPr>
        <p:spPr>
          <a:xfrm>
            <a:off x="9346296" y="5904592"/>
            <a:ext cx="2066924" cy="352425"/>
          </a:xfrm>
          <a:prstGeom prst="round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····</a:t>
            </a:r>
            <a:endParaRPr lang="zh-CN" altLang="en-US" sz="1600" dirty="0"/>
          </a:p>
        </p:txBody>
      </p:sp>
      <p:sp>
        <p:nvSpPr>
          <p:cNvPr id="38" name="加号 37"/>
          <p:cNvSpPr/>
          <p:nvPr/>
        </p:nvSpPr>
        <p:spPr>
          <a:xfrm>
            <a:off x="3715658" y="3396342"/>
            <a:ext cx="609600" cy="638629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加号 38"/>
          <p:cNvSpPr/>
          <p:nvPr/>
        </p:nvSpPr>
        <p:spPr>
          <a:xfrm>
            <a:off x="3715658" y="1930399"/>
            <a:ext cx="609600" cy="638629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1779633" y="4634299"/>
            <a:ext cx="2062805" cy="390525"/>
          </a:xfrm>
          <a:prstGeom prst="round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Nonrandomized Phase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630" y="123825"/>
            <a:ext cx="11861346" cy="109061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Measurement-Device-Independent QKD </a:t>
            </a:r>
            <a:r>
              <a:rPr lang="zh-CN" altLang="en-US" sz="4000" dirty="0" smtClean="0">
                <a:solidFill>
                  <a:schemeClr val="bg1"/>
                </a:solidFill>
              </a:rPr>
              <a:t>（</a:t>
            </a:r>
            <a:r>
              <a:rPr lang="en-US" altLang="zh-CN" sz="4000" dirty="0" smtClean="0">
                <a:solidFill>
                  <a:schemeClr val="bg1"/>
                </a:solidFill>
              </a:rPr>
              <a:t>MDI-QKD</a:t>
            </a:r>
            <a:r>
              <a:rPr lang="zh-CN" altLang="en-US" sz="4000" dirty="0" smtClean="0">
                <a:solidFill>
                  <a:schemeClr val="bg1"/>
                </a:solidFill>
              </a:rPr>
              <a:t>）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470402" y="1084037"/>
            <a:ext cx="2481942" cy="129177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Charlie</a:t>
            </a:r>
          </a:p>
          <a:p>
            <a:pPr algn="ctr"/>
            <a:endParaRPr lang="en-US" altLang="zh-CN" sz="2800" b="1" dirty="0"/>
          </a:p>
          <a:p>
            <a:pPr algn="ctr"/>
            <a:endParaRPr lang="zh-CN" altLang="en-US" sz="2800" b="1" dirty="0"/>
          </a:p>
        </p:txBody>
      </p:sp>
      <p:sp>
        <p:nvSpPr>
          <p:cNvPr id="6" name="右箭头 5"/>
          <p:cNvSpPr/>
          <p:nvPr/>
        </p:nvSpPr>
        <p:spPr>
          <a:xfrm rot="20068747">
            <a:off x="3798210" y="2677432"/>
            <a:ext cx="1698171" cy="27577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12435689">
            <a:off x="6123670" y="2706461"/>
            <a:ext cx="1698171" cy="27577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46172" y="1490436"/>
            <a:ext cx="2002971" cy="7402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Bell State Measurement</a:t>
            </a:r>
            <a:endParaRPr lang="zh-CN" altLang="en-US" sz="2000" b="1" dirty="0"/>
          </a:p>
        </p:txBody>
      </p:sp>
      <p:sp>
        <p:nvSpPr>
          <p:cNvPr id="14" name="矩形 13"/>
          <p:cNvSpPr/>
          <p:nvPr/>
        </p:nvSpPr>
        <p:spPr>
          <a:xfrm>
            <a:off x="190378" y="6401473"/>
            <a:ext cx="9855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+mj-lt"/>
              </a:rPr>
              <a:t>[1]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</a:rPr>
              <a:t>H. K. </a:t>
            </a:r>
            <a:r>
              <a:rPr lang="en-US" altLang="zh-CN" sz="1400" dirty="0">
                <a:solidFill>
                  <a:schemeClr val="bg1"/>
                </a:solidFill>
                <a:latin typeface="+mj-lt"/>
              </a:rPr>
              <a:t>Lo,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</a:rPr>
              <a:t>M. </a:t>
            </a:r>
            <a:r>
              <a:rPr lang="en-US" altLang="zh-CN" sz="1400" dirty="0" err="1">
                <a:solidFill>
                  <a:schemeClr val="bg1"/>
                </a:solidFill>
                <a:latin typeface="+mj-lt"/>
              </a:rPr>
              <a:t>Curty</a:t>
            </a:r>
            <a:r>
              <a:rPr lang="en-US" altLang="zh-CN" sz="1400" dirty="0">
                <a:solidFill>
                  <a:schemeClr val="bg1"/>
                </a:solidFill>
                <a:latin typeface="+mj-lt"/>
              </a:rPr>
              <a:t>, and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</a:rPr>
              <a:t>B. </a:t>
            </a:r>
            <a:r>
              <a:rPr lang="en-US" altLang="zh-CN" sz="1400" dirty="0">
                <a:solidFill>
                  <a:schemeClr val="bg1"/>
                </a:solidFill>
                <a:latin typeface="+mj-lt"/>
              </a:rPr>
              <a:t>Qi, "Measurement-device-independent quantum key distribution."</a:t>
            </a:r>
            <a:r>
              <a:rPr lang="en-US" altLang="zh-CN" sz="1400" dirty="0" err="1">
                <a:solidFill>
                  <a:schemeClr val="bg1"/>
                </a:solidFill>
                <a:latin typeface="+mj-lt"/>
              </a:rPr>
              <a:t>Phys</a:t>
            </a:r>
            <a:r>
              <a:rPr lang="en-US" altLang="zh-CN" sz="1400" dirty="0">
                <a:solidFill>
                  <a:schemeClr val="bg1"/>
                </a:solidFill>
                <a:latin typeface="+mj-lt"/>
              </a:rPr>
              <a:t>. Rev. Lett. 108.13, 130503 (2012) </a:t>
            </a:r>
            <a:endParaRPr lang="zh-CN" alt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790701" y="3249388"/>
            <a:ext cx="2605318" cy="200841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altLang="zh-CN" sz="2800" b="1" dirty="0" smtClean="0"/>
          </a:p>
          <a:p>
            <a:pPr algn="ctr"/>
            <a:endParaRPr lang="en-US" altLang="zh-CN" sz="2800" b="1" dirty="0"/>
          </a:p>
          <a:p>
            <a:pPr algn="ctr"/>
            <a:endParaRPr lang="en-US" altLang="zh-CN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2061943" y="4333875"/>
            <a:ext cx="2160000" cy="46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Weak Coherent Source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2057400" y="3857624"/>
            <a:ext cx="2160000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Decoy State Method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057400" y="3381376"/>
            <a:ext cx="2160000" cy="46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Encoding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7950" y="4829175"/>
            <a:ext cx="885825" cy="409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Alice</a:t>
            </a:r>
            <a:endParaRPr lang="zh-CN" altLang="en-US" sz="2400" b="1" dirty="0"/>
          </a:p>
        </p:txBody>
      </p:sp>
      <p:sp>
        <p:nvSpPr>
          <p:cNvPr id="21" name="圆角矩形 20"/>
          <p:cNvSpPr/>
          <p:nvPr/>
        </p:nvSpPr>
        <p:spPr>
          <a:xfrm>
            <a:off x="6991351" y="3287488"/>
            <a:ext cx="2605318" cy="200841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altLang="zh-CN" sz="2800" b="1" dirty="0" smtClean="0"/>
          </a:p>
          <a:p>
            <a:pPr algn="ctr"/>
            <a:endParaRPr lang="en-US" altLang="zh-CN" sz="2800" b="1" dirty="0"/>
          </a:p>
          <a:p>
            <a:pPr algn="ctr"/>
            <a:endParaRPr lang="en-US" altLang="zh-CN" sz="2800" b="1" dirty="0"/>
          </a:p>
        </p:txBody>
      </p:sp>
      <p:sp>
        <p:nvSpPr>
          <p:cNvPr id="22" name="矩形 21"/>
          <p:cNvSpPr/>
          <p:nvPr/>
        </p:nvSpPr>
        <p:spPr>
          <a:xfrm>
            <a:off x="7262593" y="4381500"/>
            <a:ext cx="2160000" cy="46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Weak Coherent Source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7258050" y="3895724"/>
            <a:ext cx="2160000" cy="46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Decoy State Method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258050" y="3397594"/>
            <a:ext cx="2160000" cy="46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Encoding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848600" y="4867275"/>
            <a:ext cx="885825" cy="409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Bob</a:t>
            </a:r>
            <a:endParaRPr lang="zh-CN" altLang="en-US" sz="2400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904875" y="5345430"/>
            <a:ext cx="90316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Advancement</a:t>
            </a:r>
            <a:r>
              <a:rPr lang="zh-CN" altLang="en-US" sz="2400" dirty="0" smtClean="0">
                <a:solidFill>
                  <a:schemeClr val="bg1"/>
                </a:solidFill>
              </a:rPr>
              <a:t>：</a:t>
            </a:r>
            <a:r>
              <a:rPr lang="en-US" altLang="zh-CN" sz="2400" dirty="0" smtClean="0">
                <a:solidFill>
                  <a:schemeClr val="bg1"/>
                </a:solidFill>
              </a:rPr>
              <a:t>Immune </a:t>
            </a:r>
            <a:r>
              <a:rPr lang="en-US" altLang="zh-CN" sz="2400" dirty="0">
                <a:solidFill>
                  <a:schemeClr val="bg1"/>
                </a:solidFill>
              </a:rPr>
              <a:t>to all possible detector side channel attacks </a:t>
            </a:r>
            <a:r>
              <a:rPr lang="en-US" altLang="zh-CN" sz="2400" baseline="30000" dirty="0" smtClean="0">
                <a:solidFill>
                  <a:schemeClr val="bg1"/>
                </a:solidFill>
              </a:rPr>
              <a:t>[1]</a:t>
            </a:r>
          </a:p>
          <a:p>
            <a:r>
              <a:rPr lang="en-US" altLang="zh-CN" sz="2400" b="1" dirty="0" smtClean="0">
                <a:solidFill>
                  <a:schemeClr val="bg1"/>
                </a:solidFill>
              </a:rPr>
              <a:t>Assumption</a:t>
            </a:r>
            <a:r>
              <a:rPr lang="zh-CN" altLang="en-US" sz="2400" dirty="0" smtClean="0">
                <a:solidFill>
                  <a:schemeClr val="bg1"/>
                </a:solidFill>
              </a:rPr>
              <a:t>：</a:t>
            </a:r>
            <a:r>
              <a:rPr lang="en-US" altLang="zh-CN" sz="2400" dirty="0" smtClean="0">
                <a:solidFill>
                  <a:schemeClr val="bg1"/>
                </a:solidFill>
              </a:rPr>
              <a:t>Perfect state preparation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1827" y="5339644"/>
            <a:ext cx="112221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FFFF00"/>
                </a:solidFill>
              </a:rPr>
              <a:t>Loss </a:t>
            </a:r>
            <a:r>
              <a:rPr lang="en-US" altLang="zh-CN" sz="2400" b="1" smtClean="0">
                <a:solidFill>
                  <a:srgbClr val="FFFF00"/>
                </a:solidFill>
              </a:rPr>
              <a:t>tolerant </a:t>
            </a:r>
            <a:r>
              <a:rPr lang="en-US" altLang="zh-CN" sz="2400" b="1" dirty="0">
                <a:solidFill>
                  <a:srgbClr val="FFFF00"/>
                </a:solidFill>
              </a:rPr>
              <a:t>protocol :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K. Tamaki, et al., Phys. Rev. A 90, 052314 (2014).</a:t>
            </a:r>
          </a:p>
          <a:p>
            <a:r>
              <a:rPr lang="en-US" altLang="zh-CN" sz="2400" b="1" dirty="0">
                <a:solidFill>
                  <a:srgbClr val="FFFF00"/>
                </a:solidFill>
              </a:rPr>
              <a:t>Uncharacterized Sources Protocol: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fr-FR" altLang="zh-CN" sz="2400" b="1" dirty="0">
                <a:solidFill>
                  <a:schemeClr val="bg1"/>
                </a:solidFill>
              </a:rPr>
              <a:t>Z. Q. Yin, et al., Phys. Rev. A 88, 062322 (2013).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3301"/>
            <a:ext cx="12192000" cy="936086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Practical MDI-QKD with Uncharacterized Source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198584" y="1977254"/>
            <a:ext cx="1970843" cy="53539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Alice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1198584" y="2513737"/>
            <a:ext cx="655200" cy="5149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u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33922" y="3307590"/>
            <a:ext cx="1346715" cy="2929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51015" y="3314603"/>
            <a:ext cx="773068" cy="3138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33923" y="3600553"/>
            <a:ext cx="738101" cy="2929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72025" y="3600553"/>
            <a:ext cx="593075" cy="2929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452744" y="3600553"/>
            <a:ext cx="774886" cy="2929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710695" y="5866998"/>
            <a:ext cx="2106065" cy="3906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Charlie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853784" y="2520400"/>
            <a:ext cx="655200" cy="5149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v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505350" y="2520126"/>
            <a:ext cx="655200" cy="5149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o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710695" y="5492560"/>
            <a:ext cx="2106065" cy="3906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BSM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224122" y="4169787"/>
                <a:ext cx="662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zh-CN" alt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122" y="4169787"/>
                <a:ext cx="662809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896737" y="4178343"/>
                <a:ext cx="6574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zh-CN" altLang="en-US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737" y="4178343"/>
                <a:ext cx="657488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2601890" y="4169787"/>
                <a:ext cx="662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zh-CN" altLang="en-US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890" y="4169787"/>
                <a:ext cx="66281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1047798" y="4674149"/>
          <a:ext cx="2432036" cy="426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6" imgW="34747200" imgH="6096000" progId="Equation.DSMT4">
                  <p:embed/>
                </p:oleObj>
              </mc:Choice>
              <mc:Fallback>
                <p:oleObj name="Equation" r:id="rId6" imgW="34747200" imgH="6096000" progId="Equation.DSMT4">
                  <p:embed/>
                  <p:pic>
                    <p:nvPicPr>
                      <p:cNvPr id="0" name="对象 2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47798" y="4674149"/>
                        <a:ext cx="2432036" cy="4266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圆角矩形 21"/>
          <p:cNvSpPr/>
          <p:nvPr/>
        </p:nvSpPr>
        <p:spPr>
          <a:xfrm>
            <a:off x="8381098" y="1911642"/>
            <a:ext cx="1970843" cy="53539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Bob</a:t>
            </a:r>
            <a:endParaRPr lang="zh-CN" altLang="en-US" sz="3200" dirty="0"/>
          </a:p>
        </p:txBody>
      </p:sp>
      <p:sp>
        <p:nvSpPr>
          <p:cNvPr id="23" name="矩形 22"/>
          <p:cNvSpPr/>
          <p:nvPr/>
        </p:nvSpPr>
        <p:spPr>
          <a:xfrm>
            <a:off x="8381098" y="2452743"/>
            <a:ext cx="655200" cy="5226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u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8341149" y="3229623"/>
            <a:ext cx="1346715" cy="2929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9658242" y="3227408"/>
            <a:ext cx="788972" cy="2929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8341150" y="3522586"/>
            <a:ext cx="738101" cy="2929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079252" y="3522586"/>
            <a:ext cx="593075" cy="2929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9672328" y="3522586"/>
            <a:ext cx="774886" cy="2929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9036298" y="2454788"/>
            <a:ext cx="655200" cy="5149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v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9687864" y="2454514"/>
            <a:ext cx="655200" cy="5149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o</a:t>
            </a:r>
            <a:endParaRPr lang="zh-CN" altLang="en-US" dirty="0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8173408" y="4613824"/>
          <a:ext cx="2702969" cy="466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Equation" r:id="rId8" imgW="35356800" imgH="6096000" progId="Equation.DSMT4">
                  <p:embed/>
                </p:oleObj>
              </mc:Choice>
              <mc:Fallback>
                <p:oleObj name="Equation" r:id="rId8" imgW="35356800" imgH="6096000" progId="Equation.DSMT4">
                  <p:embed/>
                  <p:pic>
                    <p:nvPicPr>
                      <p:cNvPr id="0" name="对象 3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73408" y="4613824"/>
                        <a:ext cx="2702969" cy="4660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8534651" y="4077091"/>
          <a:ext cx="450692" cy="409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Equation" r:id="rId10" imgW="6705600" imgH="6096000" progId="Equation.DSMT4">
                  <p:embed/>
                </p:oleObj>
              </mc:Choice>
              <mc:Fallback>
                <p:oleObj name="Equation" r:id="rId10" imgW="6705600" imgH="6096000" progId="Equation.DSMT4">
                  <p:embed/>
                  <p:pic>
                    <p:nvPicPr>
                      <p:cNvPr id="0" name="对象 3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534651" y="4077091"/>
                        <a:ext cx="450692" cy="409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9213432" y="4077091"/>
          <a:ext cx="396783" cy="378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Equation" r:id="rId12" imgW="6400800" imgH="6096000" progId="Equation.DSMT4">
                  <p:embed/>
                </p:oleObj>
              </mc:Choice>
              <mc:Fallback>
                <p:oleObj name="Equation" r:id="rId12" imgW="6400800" imgH="6096000" progId="Equation.DSMT4">
                  <p:embed/>
                  <p:pic>
                    <p:nvPicPr>
                      <p:cNvPr id="0" name="对象 3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213432" y="4077091"/>
                        <a:ext cx="396783" cy="3788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9899788" y="4087725"/>
          <a:ext cx="404591" cy="367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Equation" r:id="rId14" imgW="6705600" imgH="6096000" progId="Equation.DSMT4">
                  <p:embed/>
                </p:oleObj>
              </mc:Choice>
              <mc:Fallback>
                <p:oleObj name="Equation" r:id="rId14" imgW="6705600" imgH="6096000" progId="Equation.DSMT4">
                  <p:embed/>
                  <p:pic>
                    <p:nvPicPr>
                      <p:cNvPr id="0" name="对象 3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899788" y="4087725"/>
                        <a:ext cx="404591" cy="367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连接符 39"/>
          <p:cNvCxnSpPr/>
          <p:nvPr/>
        </p:nvCxnSpPr>
        <p:spPr>
          <a:xfrm>
            <a:off x="5766541" y="2207838"/>
            <a:ext cx="3" cy="2199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下箭头 6"/>
          <p:cNvSpPr/>
          <p:nvPr/>
        </p:nvSpPr>
        <p:spPr>
          <a:xfrm rot="17502758">
            <a:off x="3952838" y="4736200"/>
            <a:ext cx="420129" cy="963827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下箭头 38"/>
          <p:cNvSpPr/>
          <p:nvPr/>
        </p:nvSpPr>
        <p:spPr>
          <a:xfrm rot="3799757">
            <a:off x="7260907" y="4705619"/>
            <a:ext cx="420129" cy="963827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503" y="1200798"/>
            <a:ext cx="116367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 smtClean="0">
                <a:solidFill>
                  <a:srgbClr val="FFFF00"/>
                </a:solidFill>
              </a:rPr>
              <a:t>Tightened Bound: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W.-Y.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Hwang, et.al</a:t>
            </a:r>
            <a:r>
              <a:rPr lang="en-US" altLang="zh-CN" sz="2400" b="1" dirty="0">
                <a:solidFill>
                  <a:schemeClr val="bg1"/>
                </a:solidFill>
              </a:rPr>
              <a:t>, Phys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. Rev. A.95</a:t>
            </a:r>
            <a:r>
              <a:rPr lang="en-US" altLang="zh-CN" sz="2400" b="1" dirty="0">
                <a:solidFill>
                  <a:schemeClr val="bg1"/>
                </a:solidFill>
              </a:rPr>
              <a:t>, 062313 (2017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)</a:t>
            </a:r>
            <a:endParaRPr lang="en-US" altLang="zh-CN" sz="2400" b="1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37100"/>
            <a:ext cx="12192000" cy="936086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Our Method——MDI-QKD with Uncharacterized Source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43129" y="2073774"/>
            <a:ext cx="5886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1"/>
                </a:solidFill>
              </a:rPr>
              <a:t>MDI-QKD 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</a:rPr>
              <a:t>Assume almost perfect state preparation.</a:t>
            </a:r>
            <a:endParaRPr lang="en-US" altLang="zh-CN" sz="2400" b="1" dirty="0" smtClean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94658" y="1222717"/>
            <a:ext cx="2228174" cy="823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FF0000"/>
                </a:solidFill>
              </a:rPr>
              <a:t>Difference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103205" y="2114963"/>
            <a:ext cx="5886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1"/>
                </a:solidFill>
              </a:rPr>
              <a:t>MDI-QKD with Uncharacterized Source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</a:rPr>
              <a:t>All the encoding{0,1,2} do not have to be ideal BB84 state</a:t>
            </a:r>
            <a:r>
              <a:rPr lang="zh-CN" altLang="en-US" sz="2400" dirty="0" smtClean="0">
                <a:solidFill>
                  <a:schemeClr val="bg1"/>
                </a:solidFill>
              </a:rPr>
              <a:t>，</a:t>
            </a:r>
            <a:r>
              <a:rPr lang="en-US" altLang="zh-CN" sz="2400" dirty="0" smtClean="0">
                <a:solidFill>
                  <a:schemeClr val="bg1"/>
                </a:solidFill>
              </a:rPr>
              <a:t>but assumed 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in two dimensional Hilbert space</a:t>
            </a:r>
          </a:p>
        </p:txBody>
      </p:sp>
      <p:sp>
        <p:nvSpPr>
          <p:cNvPr id="3" name="矩形 2"/>
          <p:cNvSpPr/>
          <p:nvPr/>
        </p:nvSpPr>
        <p:spPr>
          <a:xfrm>
            <a:off x="143129" y="3457886"/>
            <a:ext cx="4591321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Prepare four states in two bases</a:t>
            </a:r>
          </a:p>
        </p:txBody>
      </p:sp>
      <p:sp>
        <p:nvSpPr>
          <p:cNvPr id="5" name="矩形 4"/>
          <p:cNvSpPr/>
          <p:nvPr/>
        </p:nvSpPr>
        <p:spPr>
          <a:xfrm>
            <a:off x="38613" y="43126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Alice/Bob will keep the successful events  from</a:t>
            </a:r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rgbClr val="FFC000"/>
                </a:solidFill>
              </a:rPr>
              <a:t>matched</a:t>
            </a:r>
            <a:r>
              <a:rPr lang="en-US" altLang="zh-CN" sz="2400" b="1" dirty="0">
                <a:solidFill>
                  <a:schemeClr val="bg1"/>
                </a:solidFill>
              </a:rPr>
              <a:t> bases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03205" y="4312647"/>
            <a:ext cx="6096000" cy="5799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In X basis, only </a:t>
            </a:r>
            <a:r>
              <a:rPr lang="en-US" altLang="zh-CN" sz="2400" b="1" dirty="0">
                <a:solidFill>
                  <a:srgbClr val="FFC000"/>
                </a:solidFill>
              </a:rPr>
              <a:t>one state is prepared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.</a:t>
            </a:r>
            <a:endParaRPr lang="en-US" altLang="zh-CN" sz="2400" b="1" dirty="0">
              <a:solidFill>
                <a:srgbClr val="FFC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03205" y="489484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Alice/Bob </a:t>
            </a:r>
            <a:r>
              <a:rPr lang="en-US" altLang="zh-CN" sz="2400" b="1" dirty="0">
                <a:solidFill>
                  <a:schemeClr val="bg1"/>
                </a:solidFill>
              </a:rPr>
              <a:t>will keep all the successful events</a:t>
            </a:r>
            <a:r>
              <a:rPr lang="en-US" altLang="zh-CN" sz="2400" b="1" dirty="0">
                <a:solidFill>
                  <a:srgbClr val="FFC000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b="1" dirty="0">
                <a:solidFill>
                  <a:schemeClr val="accent4"/>
                </a:solidFill>
              </a:rPr>
              <a:t>matched or </a:t>
            </a:r>
            <a:r>
              <a:rPr lang="en-US" altLang="zh-CN" sz="2400" b="1" dirty="0">
                <a:solidFill>
                  <a:srgbClr val="FFC000"/>
                </a:solidFill>
              </a:rPr>
              <a:t>mismatched</a:t>
            </a:r>
            <a:r>
              <a:rPr lang="en-US" altLang="zh-CN" sz="2400" dirty="0">
                <a:solidFill>
                  <a:schemeClr val="bg1"/>
                </a:solidFill>
              </a:rPr>
              <a:t> bases).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4" grpId="0"/>
      <p:bldP spid="3" grpId="0"/>
      <p:bldP spid="5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125" y="10795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Experimental Setup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1237" y="5612461"/>
            <a:ext cx="6370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chemeClr val="bg1"/>
                </a:solidFill>
              </a:rPr>
              <a:t>Laser</a:t>
            </a:r>
            <a:r>
              <a:rPr lang="en-US" altLang="zh-CN" dirty="0">
                <a:solidFill>
                  <a:schemeClr val="bg1"/>
                </a:solidFill>
              </a:rPr>
              <a:t>: narrow linewidth continuous-wave </a:t>
            </a:r>
            <a:r>
              <a:rPr lang="en-US" altLang="zh-CN" dirty="0" smtClean="0">
                <a:solidFill>
                  <a:schemeClr val="bg1"/>
                </a:solidFill>
              </a:rPr>
              <a:t>laser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bg1"/>
                </a:solidFill>
              </a:rPr>
              <a:t>Time-bin </a:t>
            </a:r>
            <a:r>
              <a:rPr lang="en-US" altLang="zh-CN" dirty="0">
                <a:solidFill>
                  <a:schemeClr val="bg1"/>
                </a:solidFill>
              </a:rPr>
              <a:t>phase encoding (Faraday-Michelson interferometer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bg1"/>
                </a:solidFill>
              </a:rPr>
              <a:t>SNSPD: 85% efficiency &amp; 60Hz dark counts</a:t>
            </a:r>
          </a:p>
        </p:txBody>
      </p:sp>
      <p:sp>
        <p:nvSpPr>
          <p:cNvPr id="8" name="矩形 7"/>
          <p:cNvSpPr/>
          <p:nvPr/>
        </p:nvSpPr>
        <p:spPr>
          <a:xfrm>
            <a:off x="6398056" y="5572823"/>
            <a:ext cx="56064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FF0000"/>
                </a:solidFill>
              </a:rPr>
              <a:t>HOM visibility:47±0.5%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chemeClr val="bg1"/>
                </a:solidFill>
              </a:rPr>
              <a:t>Misalignment in Z basis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</a:rPr>
              <a:t>0.15</a:t>
            </a:r>
            <a:r>
              <a:rPr lang="en-US" altLang="zh-CN" dirty="0">
                <a:solidFill>
                  <a:schemeClr val="bg1"/>
                </a:solidFill>
              </a:rPr>
              <a:t>%,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bg1"/>
                </a:solidFill>
              </a:rPr>
              <a:t>Misalignment </a:t>
            </a:r>
            <a:r>
              <a:rPr lang="en-US" altLang="zh-CN" dirty="0" smtClean="0">
                <a:solidFill>
                  <a:schemeClr val="bg1"/>
                </a:solidFill>
              </a:rPr>
              <a:t>in </a:t>
            </a:r>
            <a:r>
              <a:rPr lang="en-US" altLang="zh-CN" dirty="0">
                <a:solidFill>
                  <a:schemeClr val="bg1"/>
                </a:solidFill>
              </a:rPr>
              <a:t>X basis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1.5%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0"/>
          <a:stretch>
            <a:fillRect/>
          </a:stretch>
        </p:blipFill>
        <p:spPr>
          <a:xfrm>
            <a:off x="1320799" y="1159681"/>
            <a:ext cx="8866909" cy="42920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81107" y="147782"/>
            <a:ext cx="10515600" cy="907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Experimental Result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119336"/>
            <a:ext cx="103484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[1] Z</a:t>
            </a:r>
            <a:r>
              <a:rPr lang="en-US" altLang="zh-CN" sz="1400" dirty="0">
                <a:solidFill>
                  <a:schemeClr val="bg1"/>
                </a:solidFill>
              </a:rPr>
              <a:t>. Q. Yin, C. H. F. Fung, X. Ma, et. al, Phys. Rev. A 90,052319 (2014).</a:t>
            </a:r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[2] C</a:t>
            </a:r>
            <a:r>
              <a:rPr lang="en-US" altLang="zh-CN" sz="1400" dirty="0">
                <a:solidFill>
                  <a:schemeClr val="bg1"/>
                </a:solidFill>
              </a:rPr>
              <a:t>. Wang, S. Wang, Z. Q. Yin</a:t>
            </a:r>
            <a:r>
              <a:rPr lang="en-US" altLang="zh-CN" sz="1400" dirty="0" smtClean="0">
                <a:solidFill>
                  <a:schemeClr val="bg1"/>
                </a:solidFill>
              </a:rPr>
              <a:t>, et.al, </a:t>
            </a:r>
            <a:r>
              <a:rPr lang="en-US" altLang="zh-CN" sz="1400" dirty="0">
                <a:solidFill>
                  <a:schemeClr val="bg1"/>
                </a:solidFill>
              </a:rPr>
              <a:t>Opt. Lett., </a:t>
            </a:r>
            <a:r>
              <a:rPr lang="en-US" altLang="zh-CN" sz="1400" dirty="0" smtClean="0">
                <a:solidFill>
                  <a:schemeClr val="bg1"/>
                </a:solidFill>
              </a:rPr>
              <a:t>415596 </a:t>
            </a:r>
            <a:r>
              <a:rPr lang="en-US" altLang="zh-CN" sz="1400" dirty="0">
                <a:solidFill>
                  <a:schemeClr val="bg1"/>
                </a:solidFill>
              </a:rPr>
              <a:t>(2016).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[3] Z</a:t>
            </a:r>
            <a:r>
              <a:rPr lang="en-US" altLang="zh-CN" sz="1400" dirty="0">
                <a:solidFill>
                  <a:schemeClr val="bg1"/>
                </a:solidFill>
              </a:rPr>
              <a:t>. Tang, Z. Liao, F. Xu, B. Qi, L. Qian, and H. K. Lo, </a:t>
            </a:r>
            <a:r>
              <a:rPr lang="en-US" altLang="zh-CN" sz="1400" dirty="0" smtClean="0">
                <a:solidFill>
                  <a:schemeClr val="bg1"/>
                </a:solidFill>
              </a:rPr>
              <a:t>Rev</a:t>
            </a:r>
            <a:r>
              <a:rPr lang="en-US" altLang="zh-CN" sz="1400" dirty="0">
                <a:solidFill>
                  <a:schemeClr val="bg1"/>
                </a:solidFill>
              </a:rPr>
              <a:t>. Lett. </a:t>
            </a:r>
            <a:r>
              <a:rPr lang="en-US" altLang="zh-CN" sz="1400" dirty="0" smtClean="0">
                <a:solidFill>
                  <a:schemeClr val="bg1"/>
                </a:solidFill>
              </a:rPr>
              <a:t>112.190503 </a:t>
            </a:r>
            <a:r>
              <a:rPr lang="en-US" altLang="zh-CN" sz="1400" dirty="0">
                <a:solidFill>
                  <a:schemeClr val="bg1"/>
                </a:solidFill>
              </a:rPr>
              <a:t>(2014</a:t>
            </a:r>
            <a:r>
              <a:rPr lang="en-US" altLang="zh-CN" sz="1400" dirty="0" smtClean="0">
                <a:solidFill>
                  <a:schemeClr val="bg1"/>
                </a:solidFill>
              </a:rPr>
              <a:t>).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501" y="1357000"/>
            <a:ext cx="5457212" cy="44609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Conclusion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915298"/>
            <a:ext cx="121055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</a:rPr>
              <a:t>Putting forward a practical scheme on </a:t>
            </a:r>
            <a:r>
              <a:rPr lang="en-US" altLang="zh-CN" sz="2800" dirty="0" smtClean="0">
                <a:solidFill>
                  <a:schemeClr val="bg1"/>
                </a:solidFill>
              </a:rPr>
              <a:t>decoy-state </a:t>
            </a:r>
            <a:r>
              <a:rPr lang="en-US" altLang="zh-CN" sz="2800" dirty="0">
                <a:solidFill>
                  <a:schemeClr val="bg1"/>
                </a:solidFill>
              </a:rPr>
              <a:t>MDI-QKD with </a:t>
            </a:r>
            <a:r>
              <a:rPr lang="en-US" altLang="zh-CN" sz="2800" dirty="0" smtClean="0">
                <a:solidFill>
                  <a:schemeClr val="bg1"/>
                </a:solidFill>
              </a:rPr>
              <a:t>three uncharacterized </a:t>
            </a:r>
            <a:r>
              <a:rPr lang="en-US" altLang="zh-CN" sz="2800" dirty="0">
                <a:solidFill>
                  <a:schemeClr val="bg1"/>
                </a:solidFill>
              </a:rPr>
              <a:t>states.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</a:rPr>
              <a:t>Realizing experimental demonstrations with a transmission distance up to 170 km.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</a:rPr>
              <a:t>Representing the longest transmission distance when considering source security.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3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主题3blue</Template>
  <TotalTime>28</TotalTime>
  <Words>555</Words>
  <Application>Microsoft Office PowerPoint</Application>
  <PresentationFormat>自定义</PresentationFormat>
  <Paragraphs>113</Paragraphs>
  <Slides>11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主题3blue</vt:lpstr>
      <vt:lpstr>Equation</vt:lpstr>
      <vt:lpstr>Experimental Three-State Measurement-Device-Independent Quantum Key Distribution with Uncharacterized Sources</vt:lpstr>
      <vt:lpstr>PowerPoint 演示文稿</vt:lpstr>
      <vt:lpstr>Practical QKD System</vt:lpstr>
      <vt:lpstr>Measurement-Device-Independent QKD （MDI-QKD）</vt:lpstr>
      <vt:lpstr>Practical MDI-QKD with Uncharacterized Source</vt:lpstr>
      <vt:lpstr>Our Method——MDI-QKD with Uncharacterized Source</vt:lpstr>
      <vt:lpstr>Experimental Setup</vt:lpstr>
      <vt:lpstr>PowerPoint 演示文稿</vt:lpstr>
      <vt:lpstr>Conclusion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Three-State Measurement-Device-Independent Quantum Key Distribution with Uncharacterized Sources</dc:title>
  <dc:creator>117-1</dc:creator>
  <cp:lastModifiedBy>Apple</cp:lastModifiedBy>
  <cp:revision>157</cp:revision>
  <dcterms:created xsi:type="dcterms:W3CDTF">2020-07-07T05:46:00Z</dcterms:created>
  <dcterms:modified xsi:type="dcterms:W3CDTF">2020-08-11T01:58:03Z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