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65" r:id="rId3"/>
    <p:sldId id="331" r:id="rId4"/>
    <p:sldId id="365" r:id="rId5"/>
    <p:sldId id="366" r:id="rId6"/>
    <p:sldId id="367" r:id="rId7"/>
    <p:sldId id="371" r:id="rId8"/>
    <p:sldId id="330" r:id="rId9"/>
    <p:sldId id="334" r:id="rId10"/>
    <p:sldId id="399" r:id="rId11"/>
    <p:sldId id="295" r:id="rId12"/>
    <p:sldId id="336" r:id="rId13"/>
    <p:sldId id="337" r:id="rId14"/>
    <p:sldId id="338" r:id="rId15"/>
    <p:sldId id="401" r:id="rId16"/>
    <p:sldId id="402" r:id="rId17"/>
    <p:sldId id="393" r:id="rId18"/>
    <p:sldId id="394" r:id="rId19"/>
    <p:sldId id="395" r:id="rId20"/>
    <p:sldId id="396" r:id="rId21"/>
    <p:sldId id="397" r:id="rId22"/>
    <p:sldId id="392" r:id="rId23"/>
    <p:sldId id="398" r:id="rId24"/>
    <p:sldId id="400" r:id="rId25"/>
    <p:sldId id="294" r:id="rId26"/>
    <p:sldId id="379" r:id="rId27"/>
    <p:sldId id="304" r:id="rId28"/>
    <p:sldId id="303" r:id="rId29"/>
    <p:sldId id="306" r:id="rId30"/>
    <p:sldId id="301" r:id="rId31"/>
    <p:sldId id="381" r:id="rId32"/>
    <p:sldId id="341" r:id="rId33"/>
    <p:sldId id="382" r:id="rId34"/>
    <p:sldId id="383" r:id="rId35"/>
    <p:sldId id="384" r:id="rId36"/>
    <p:sldId id="343" r:id="rId37"/>
    <p:sldId id="385" r:id="rId38"/>
    <p:sldId id="345" r:id="rId39"/>
    <p:sldId id="347" r:id="rId40"/>
    <p:sldId id="348" r:id="rId41"/>
    <p:sldId id="349" r:id="rId42"/>
    <p:sldId id="350" r:id="rId43"/>
    <p:sldId id="351" r:id="rId44"/>
    <p:sldId id="407" r:id="rId45"/>
    <p:sldId id="321" r:id="rId46"/>
    <p:sldId id="386" r:id="rId47"/>
    <p:sldId id="404" r:id="rId48"/>
    <p:sldId id="354" r:id="rId49"/>
    <p:sldId id="403" r:id="rId50"/>
    <p:sldId id="406" r:id="rId51"/>
    <p:sldId id="357" r:id="rId52"/>
    <p:sldId id="356" r:id="rId53"/>
    <p:sldId id="408" r:id="rId54"/>
    <p:sldId id="359" r:id="rId55"/>
    <p:sldId id="360" r:id="rId56"/>
    <p:sldId id="361" r:id="rId57"/>
    <p:sldId id="362" r:id="rId58"/>
    <p:sldId id="364" r:id="rId59"/>
    <p:sldId id="375" r:id="rId60"/>
    <p:sldId id="372" r:id="rId61"/>
    <p:sldId id="376" r:id="rId62"/>
    <p:sldId id="387" r:id="rId63"/>
    <p:sldId id="409" r:id="rId64"/>
    <p:sldId id="389" r:id="rId65"/>
    <p:sldId id="390" r:id="rId6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472C4"/>
    <a:srgbClr val="48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62984" autoAdjust="0"/>
  </p:normalViewPr>
  <p:slideViewPr>
    <p:cSldViewPr snapToGrid="0">
      <p:cViewPr varScale="1">
        <p:scale>
          <a:sx n="39" d="100"/>
          <a:sy n="39" d="100"/>
        </p:scale>
        <p:origin x="15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122-3DE0-434A-8ACF-04B3ED0714F0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EB7FF-7B35-4EEC-B238-DA8C6E7A17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948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3968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1463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019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937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0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816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6774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3517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687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9812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799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457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9233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1027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3759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203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66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712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0850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262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7305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191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0412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0083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1814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5483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0370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253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26814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15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4145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54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705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2235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079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29116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3364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68835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49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66763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17309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32403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8959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31196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613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34870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61278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22298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040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1399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59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5001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60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40361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62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10583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63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2657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64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41889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65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723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386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406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068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B7FF-7B35-4EEC-B238-DA8C6E7A17B6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390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213C-6D93-473C-8637-EEAA5C34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EC42D-A46B-4519-B730-5BD7BF691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178A-78A4-4559-98EB-88E7A496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0CDB-7325-4B41-A726-0996310D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8A81-1182-4B95-A7E1-8C1DAD15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44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CA74-0B82-48CD-B258-7A7D809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50EA2-EDD9-48B9-9BC3-840EDE665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8F43-7D66-4EEB-B8FD-F32C3CFB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85CD-68C9-4E33-AD96-635E585A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8247-1D73-4B18-934A-A36950F3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92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9DE8A-6AA8-444F-B7E7-BBF569E6B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5B1B4-A2C5-423A-B157-878E285C0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84CA-4C2B-4044-A928-71582D6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3AA2-973D-4CEA-BD22-19298756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B72A-597E-424E-9B0C-2E0D3567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82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83-20CF-4FB6-B484-5239B978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4AED-19E5-4639-B365-8F9D4AA1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6DA7-94E7-4CEF-9A75-A6878272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39A3-37D7-4327-B5F8-F8169ECC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AD2E-F530-48C2-810B-1C63032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70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1CB7-A023-4740-BCF3-2D3C9698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268E6-7206-4CCE-95D1-709131EC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4D91-B2A7-44F4-994D-4E44A4E7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F3C2-F561-4AC7-B2DE-BD8FA730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5887-01D2-4934-B750-33F069E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427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E8E1-4BA8-4090-B06D-61B5FB38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8A26-E290-4B0D-A6C3-D450C025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6740F-3F83-485D-A680-4A9CE780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3A12A-3354-475A-B977-B993F43F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B2E0-8193-4254-9515-10CBDCB4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CBC8-63E1-4E62-BD8A-FA37742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84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EF2B-FC07-4D63-A1D6-8D081581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6FC1-3664-4798-BB40-A4815FC0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6A40-C4AB-4526-90D9-4DB990F3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018C5-74AA-4F9F-9CE4-35D682D73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D2FE9-5865-4440-9B39-F6EE7826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30A0B-24FC-4076-8271-80D0748A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B8F1F-DD32-4BF8-A659-7CCCF1FD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10D56-1C17-4DBC-B2DB-0C913C1A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314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F8C2-D264-42FC-99B4-42612E2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B80B8-65FB-4235-A578-89274EEB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9E55-A55B-43A2-809F-25E255A8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999E9-75F8-40AB-8DF6-BF10E846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34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918A7-003E-4023-8D96-9B8E1695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78257-D5F1-4FB6-BD54-07CFF837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A749-7519-45E7-A251-2A873CA1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7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E000-606E-49D8-ACD3-5E43E66B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863F-5741-4060-AAE4-907F4299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DA88D-6C4D-49F3-93E8-12034AEB3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C5751-E9F4-48F4-B744-2E7E42E8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EDAD8-6704-485E-BCF5-5BDB33D4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F61D-F160-4060-B5FA-5BED8A14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991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3A3-14BC-47FA-89A0-CBC22590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0AB68-5B1D-4BD5-835E-5E4C9F019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443C1-1661-40C7-BF6D-8A9973DE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977F-A620-42C6-B401-9EB5E1B5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213B-9FCA-46EB-A4C7-893E164E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E15D-A928-4547-97B6-CC5F6B4B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626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F5990-78F1-4775-93C9-4BC295AE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6416-08F0-4BD0-B503-0BD21C5E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7043-18C1-4F7A-AF40-FEC4E3DED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9FD38-6126-4D8A-8723-D69B6352DFF9}" type="datetimeFigureOut">
              <a:rPr lang="en-IL" smtClean="0"/>
              <a:t>19/08/2020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CA13-5316-4192-BF6A-97D8FACAA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C72B-A0E2-41BA-AD85-AEE5B4E10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34BF-6834-412C-8087-391D0887F9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342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9.png"/><Relationship Id="rId5" Type="http://schemas.openxmlformats.org/officeDocument/2006/relationships/image" Target="../media/image62.png"/><Relationship Id="rId10" Type="http://schemas.openxmlformats.org/officeDocument/2006/relationships/image" Target="../media/image56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1.png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81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jpeg"/><Relationship Id="rId5" Type="http://schemas.openxmlformats.org/officeDocument/2006/relationships/image" Target="../media/image81.png"/><Relationship Id="rId10" Type="http://schemas.openxmlformats.org/officeDocument/2006/relationships/image" Target="../media/image29.png"/><Relationship Id="rId9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81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81.png"/><Relationship Id="rId10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0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3" Type="http://schemas.openxmlformats.org/officeDocument/2006/relationships/image" Target="../media/image760.png"/><Relationship Id="rId7" Type="http://schemas.openxmlformats.org/officeDocument/2006/relationships/image" Target="../media/image70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89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770.png"/><Relationship Id="rId9" Type="http://schemas.openxmlformats.org/officeDocument/2006/relationships/image" Target="../media/image620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3" Type="http://schemas.openxmlformats.org/officeDocument/2006/relationships/image" Target="../media/image760.png"/><Relationship Id="rId7" Type="http://schemas.openxmlformats.org/officeDocument/2006/relationships/image" Target="../media/image70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770.png"/><Relationship Id="rId9" Type="http://schemas.openxmlformats.org/officeDocument/2006/relationships/image" Target="../media/image6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7" Type="http://schemas.openxmlformats.org/officeDocument/2006/relationships/image" Target="../media/image70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770.png"/><Relationship Id="rId9" Type="http://schemas.openxmlformats.org/officeDocument/2006/relationships/image" Target="../media/image6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81.png"/><Relationship Id="rId4" Type="http://schemas.openxmlformats.org/officeDocument/2006/relationships/image" Target="../media/image90.png"/><Relationship Id="rId9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1.png"/><Relationship Id="rId4" Type="http://schemas.openxmlformats.org/officeDocument/2006/relationships/image" Target="../media/image90.png"/><Relationship Id="rId9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Relationship Id="rId9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90.png"/><Relationship Id="rId9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90.png"/><Relationship Id="rId9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96.png"/><Relationship Id="rId9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96.png"/><Relationship Id="rId9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2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image" Target="../media/image90.png"/><Relationship Id="rId10" Type="http://schemas.openxmlformats.org/officeDocument/2006/relationships/image" Target="../media/image106.png"/><Relationship Id="rId9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82.png"/><Relationship Id="rId3" Type="http://schemas.openxmlformats.org/officeDocument/2006/relationships/image" Target="../media/image52.png"/><Relationship Id="rId7" Type="http://schemas.openxmlformats.org/officeDocument/2006/relationships/image" Target="../media/image65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5.png"/><Relationship Id="rId5" Type="http://schemas.openxmlformats.org/officeDocument/2006/relationships/image" Target="../media/image55.png"/><Relationship Id="rId10" Type="http://schemas.openxmlformats.org/officeDocument/2006/relationships/image" Target="../media/image73.png"/><Relationship Id="rId4" Type="http://schemas.openxmlformats.org/officeDocument/2006/relationships/image" Target="../media/image53.png"/><Relationship Id="rId9" Type="http://schemas.openxmlformats.org/officeDocument/2006/relationships/image" Target="../media/image67.png"/><Relationship Id="rId1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3" Type="http://schemas.openxmlformats.org/officeDocument/2006/relationships/image" Target="../media/image68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620.png"/><Relationship Id="rId1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90.png"/><Relationship Id="rId9" Type="http://schemas.openxmlformats.org/officeDocument/2006/relationships/image" Target="../media/image9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90.png"/><Relationship Id="rId4" Type="http://schemas.openxmlformats.org/officeDocument/2006/relationships/image" Target="../media/image9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90.png"/><Relationship Id="rId4" Type="http://schemas.openxmlformats.org/officeDocument/2006/relationships/image" Target="../media/image9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10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2.png"/><Relationship Id="rId7" Type="http://schemas.openxmlformats.org/officeDocument/2006/relationships/image" Target="../media/image10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image" Target="../media/image90.png"/><Relationship Id="rId9" Type="http://schemas.openxmlformats.org/officeDocument/2006/relationships/image" Target="../media/image11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.png"/><Relationship Id="rId3" Type="http://schemas.openxmlformats.org/officeDocument/2006/relationships/image" Target="../media/image92.png"/><Relationship Id="rId7" Type="http://schemas.openxmlformats.org/officeDocument/2006/relationships/image" Target="../media/image104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image" Target="../media/image90.png"/><Relationship Id="rId9" Type="http://schemas.openxmlformats.org/officeDocument/2006/relationships/image" Target="../media/image11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910.png"/><Relationship Id="rId9" Type="http://schemas.openxmlformats.org/officeDocument/2006/relationships/image" Target="../media/image1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11.png"/><Relationship Id="rId4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25.png"/><Relationship Id="rId4" Type="http://schemas.openxmlformats.org/officeDocument/2006/relationships/image" Target="../media/image12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25.png"/><Relationship Id="rId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001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0.png"/><Relationship Id="rId4" Type="http://schemas.openxmlformats.org/officeDocument/2006/relationships/image" Target="../media/image102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2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image" Target="../media/image90.png"/><Relationship Id="rId9" Type="http://schemas.openxmlformats.org/officeDocument/2006/relationships/image" Target="../media/image1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87EDEA-EE41-4992-B701-9265BCA1A8FB}"/>
              </a:ext>
            </a:extLst>
          </p:cNvPr>
          <p:cNvSpPr/>
          <p:nvPr/>
        </p:nvSpPr>
        <p:spPr>
          <a:xfrm>
            <a:off x="1401383" y="877178"/>
            <a:ext cx="938923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Post-quantum Zero Knowledge in Constant Rounds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38CA6-5FB8-4985-92B8-70DD808E0686}"/>
              </a:ext>
            </a:extLst>
          </p:cNvPr>
          <p:cNvSpPr txBox="1"/>
          <p:nvPr/>
        </p:nvSpPr>
        <p:spPr>
          <a:xfrm>
            <a:off x="4608304" y="4317404"/>
            <a:ext cx="297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 Aviv University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2638D-64D3-4635-BD6F-990D795AF665}"/>
              </a:ext>
            </a:extLst>
          </p:cNvPr>
          <p:cNvSpPr txBox="1"/>
          <p:nvPr/>
        </p:nvSpPr>
        <p:spPr>
          <a:xfrm>
            <a:off x="2129946" y="3169790"/>
            <a:ext cx="22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Nir Bitansky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D7FE6-732D-4CC2-A9C2-D3D708B45164}"/>
              </a:ext>
            </a:extLst>
          </p:cNvPr>
          <p:cNvSpPr txBox="1"/>
          <p:nvPr/>
        </p:nvSpPr>
        <p:spPr>
          <a:xfrm>
            <a:off x="7672546" y="3139180"/>
            <a:ext cx="252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Omri Shmueli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864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297D-ABCA-46C6-AFFD-C1E926E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Main focus: Extractable Commitments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E64CC7-D303-4D31-A765-677320A4F6D9}"/>
                  </a:ext>
                </a:extLst>
              </p:cNvPr>
              <p:cNvSpPr txBox="1"/>
              <p:nvPr/>
            </p:nvSpPr>
            <p:spPr>
              <a:xfrm>
                <a:off x="838201" y="1731976"/>
                <a:ext cx="1023029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Commitment scheme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/>
                  <a:t>ZK protocol, specifically: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en-US" sz="3600" dirty="0"/>
                  <a:t>Extractable commitments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constant-round ZK [Rosen04].</a:t>
                </a:r>
              </a:p>
              <a:p>
                <a:pPr marL="1028700" lvl="1" indent="-571500"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sz="3600" dirty="0">
                    <a:solidFill>
                      <a:schemeClr val="accent1"/>
                    </a:solidFill>
                  </a:rPr>
                  <a:t>Quantumly</a:t>
                </a:r>
                <a:r>
                  <a:rPr lang="en-US" sz="3600" dirty="0"/>
                  <a:t> extractable commitment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3600" dirty="0">
                  <a:solidFill>
                    <a:schemeClr val="accent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600" dirty="0">
                    <a:solidFill>
                      <a:schemeClr val="accent1"/>
                    </a:solidFill>
                  </a:rPr>
                  <a:t>          post-quantum</a:t>
                </a:r>
                <a:r>
                  <a:rPr lang="en-US" sz="3600" dirty="0"/>
                  <a:t> constant-round ZK.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E64CC7-D303-4D31-A765-677320A4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31976"/>
                <a:ext cx="10230292" cy="2862322"/>
              </a:xfrm>
              <a:prstGeom prst="rect">
                <a:avLst/>
              </a:prstGeom>
              <a:blipFill>
                <a:blip r:embed="rId3"/>
                <a:stretch>
                  <a:fillRect l="-1669" t="-3191" r="-358" b="-70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6670AF7-764E-448A-8D69-0687456722C7}"/>
              </a:ext>
            </a:extLst>
          </p:cNvPr>
          <p:cNvSpPr/>
          <p:nvPr/>
        </p:nvSpPr>
        <p:spPr>
          <a:xfrm>
            <a:off x="2071871" y="5896174"/>
            <a:ext cx="8048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Goal</a:t>
            </a:r>
            <a:r>
              <a:rPr lang="en-US" sz="3600" dirty="0"/>
              <a:t>: quantumly-extractable commitment 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6891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297D-ABCA-46C6-AFFD-C1E926E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41" y="365125"/>
            <a:ext cx="10964917" cy="1325563"/>
          </a:xfrm>
        </p:spPr>
        <p:txBody>
          <a:bodyPr/>
          <a:lstStyle/>
          <a:p>
            <a:r>
              <a:rPr lang="en-US" b="1" dirty="0"/>
              <a:t>Quantumly-Extractable (Classical) Commitments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CDF52C-AB6C-4148-BA1A-D331B8AC99B4}"/>
                  </a:ext>
                </a:extLst>
              </p:cNvPr>
              <p:cNvSpPr txBox="1"/>
              <p:nvPr/>
            </p:nvSpPr>
            <p:spPr>
              <a:xfrm>
                <a:off x="928426" y="1632081"/>
                <a:ext cx="104104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Protocol</a:t>
                </a:r>
                <a:r>
                  <a:rPr lang="en-US" sz="3600" dirty="0"/>
                  <a:t>: 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𝑅𝑒𝑐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𝑆𝑒𝑛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) , in constant rounds.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CDF52C-AB6C-4148-BA1A-D331B8AC9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6" y="1632081"/>
                <a:ext cx="10410497" cy="646331"/>
              </a:xfrm>
              <a:prstGeom prst="rect">
                <a:avLst/>
              </a:prstGeom>
              <a:blipFill>
                <a:blip r:embed="rId3"/>
                <a:stretch>
                  <a:fillRect l="-1756" t="-15094" b="-349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8B336C-54C4-4621-9B03-ECDDCFC1619D}"/>
              </a:ext>
            </a:extLst>
          </p:cNvPr>
          <p:cNvSpPr/>
          <p:nvPr/>
        </p:nvSpPr>
        <p:spPr>
          <a:xfrm>
            <a:off x="2378545" y="2643163"/>
            <a:ext cx="1723613" cy="293213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327278-B3F4-47B5-8413-6CBEE0B651FF}"/>
              </a:ext>
            </a:extLst>
          </p:cNvPr>
          <p:cNvSpPr/>
          <p:nvPr/>
        </p:nvSpPr>
        <p:spPr>
          <a:xfrm>
            <a:off x="8084531" y="2640400"/>
            <a:ext cx="1723612" cy="293213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6D87997-3AC3-4251-A5CD-C635E1B67CA3}"/>
              </a:ext>
            </a:extLst>
          </p:cNvPr>
          <p:cNvSpPr/>
          <p:nvPr/>
        </p:nvSpPr>
        <p:spPr>
          <a:xfrm rot="16200000">
            <a:off x="5985008" y="1143473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6407A6D-DFE9-43FB-9C12-14E1C86C981F}"/>
              </a:ext>
            </a:extLst>
          </p:cNvPr>
          <p:cNvSpPr/>
          <p:nvPr/>
        </p:nvSpPr>
        <p:spPr>
          <a:xfrm rot="5400000">
            <a:off x="5985008" y="1435861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45AA5D5-DE1D-4BD5-A151-7A69CC64E970}"/>
              </a:ext>
            </a:extLst>
          </p:cNvPr>
          <p:cNvSpPr/>
          <p:nvPr/>
        </p:nvSpPr>
        <p:spPr>
          <a:xfrm rot="16200000">
            <a:off x="5985008" y="2439921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5B167-3007-439A-89A3-C1294BA1F5E9}"/>
              </a:ext>
            </a:extLst>
          </p:cNvPr>
          <p:cNvSpPr txBox="1"/>
          <p:nvPr/>
        </p:nvSpPr>
        <p:spPr>
          <a:xfrm>
            <a:off x="5972158" y="3404629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FA09E1-0C54-40C8-85F6-73299EA5D624}"/>
                  </a:ext>
                </a:extLst>
              </p:cNvPr>
              <p:cNvSpPr txBox="1"/>
              <p:nvPr/>
            </p:nvSpPr>
            <p:spPr>
              <a:xfrm>
                <a:off x="2580826" y="2860210"/>
                <a:ext cx="1319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FA09E1-0C54-40C8-85F6-73299EA5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6" y="2860210"/>
                <a:ext cx="1319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134305-AE7B-4CAF-8393-FC1A591038E9}"/>
                  </a:ext>
                </a:extLst>
              </p:cNvPr>
              <p:cNvSpPr txBox="1"/>
              <p:nvPr/>
            </p:nvSpPr>
            <p:spPr>
              <a:xfrm>
                <a:off x="8118498" y="2856844"/>
                <a:ext cx="16556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134305-AE7B-4CAF-8393-FC1A5910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498" y="2856844"/>
                <a:ext cx="1655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98287436-5D07-4F45-BBD3-191BD87D0907}"/>
              </a:ext>
            </a:extLst>
          </p:cNvPr>
          <p:cNvSpPr/>
          <p:nvPr/>
        </p:nvSpPr>
        <p:spPr>
          <a:xfrm>
            <a:off x="5936272" y="4667066"/>
            <a:ext cx="319456" cy="72566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3CA486-F6DC-4C11-B360-25C3ED490749}"/>
                  </a:ext>
                </a:extLst>
              </p:cNvPr>
              <p:cNvSpPr txBox="1"/>
              <p:nvPr/>
            </p:nvSpPr>
            <p:spPr>
              <a:xfrm>
                <a:off x="5433819" y="5318484"/>
                <a:ext cx="131905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𝑐𝑚𝑡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3CA486-F6DC-4C11-B360-25C3ED490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19" y="5318484"/>
                <a:ext cx="131905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68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297D-ABCA-46C6-AFFD-C1E926E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41" y="365125"/>
            <a:ext cx="10964917" cy="1325563"/>
          </a:xfrm>
        </p:spPr>
        <p:txBody>
          <a:bodyPr/>
          <a:lstStyle/>
          <a:p>
            <a:r>
              <a:rPr lang="en-US" b="1" dirty="0"/>
              <a:t>Quantumly-Extractable (Classical) Commitments</a:t>
            </a:r>
            <a:endParaRPr lang="en-I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F52C-AB6C-4148-BA1A-D331B8AC99B4}"/>
              </a:ext>
            </a:extLst>
          </p:cNvPr>
          <p:cNvSpPr txBox="1"/>
          <p:nvPr/>
        </p:nvSpPr>
        <p:spPr>
          <a:xfrm>
            <a:off x="890750" y="2017092"/>
            <a:ext cx="1041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(Perfect) Binding.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Quantum Computational Hiding.</a:t>
            </a:r>
          </a:p>
        </p:txBody>
      </p:sp>
    </p:spTree>
    <p:extLst>
      <p:ext uri="{BB962C8B-B14F-4D97-AF65-F5344CB8AC3E}">
        <p14:creationId xmlns:p14="http://schemas.microsoft.com/office/powerpoint/2010/main" val="192731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Down 12">
            <a:extLst>
              <a:ext uri="{FF2B5EF4-FFF2-40B4-BE49-F238E27FC236}">
                <a16:creationId xmlns:a16="http://schemas.microsoft.com/office/drawing/2014/main" id="{51FEBBC7-BA58-4079-8C52-2D732F0D6B51}"/>
              </a:ext>
            </a:extLst>
          </p:cNvPr>
          <p:cNvSpPr/>
          <p:nvPr/>
        </p:nvSpPr>
        <p:spPr>
          <a:xfrm rot="16200000">
            <a:off x="4094999" y="2106976"/>
            <a:ext cx="246620" cy="196246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49996D-CB91-422B-B2F3-00D14FCB620E}"/>
              </a:ext>
            </a:extLst>
          </p:cNvPr>
          <p:cNvSpPr/>
          <p:nvPr/>
        </p:nvSpPr>
        <p:spPr>
          <a:xfrm rot="5400000">
            <a:off x="4092341" y="2402021"/>
            <a:ext cx="246621" cy="195715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2981A02-8123-43FB-87C7-A62E057F451E}"/>
              </a:ext>
            </a:extLst>
          </p:cNvPr>
          <p:cNvSpPr/>
          <p:nvPr/>
        </p:nvSpPr>
        <p:spPr>
          <a:xfrm rot="16200000">
            <a:off x="4107316" y="3563575"/>
            <a:ext cx="216673" cy="1957153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8A0CD-D661-4886-A1E4-4844174DF8BF}"/>
              </a:ext>
            </a:extLst>
          </p:cNvPr>
          <p:cNvSpPr txBox="1"/>
          <p:nvPr/>
        </p:nvSpPr>
        <p:spPr>
          <a:xfrm>
            <a:off x="4129772" y="345158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IL" b="1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F082-DD8E-4CA3-9AE7-EA68CD43FF36}"/>
              </a:ext>
            </a:extLst>
          </p:cNvPr>
          <p:cNvSpPr/>
          <p:nvPr/>
        </p:nvSpPr>
        <p:spPr>
          <a:xfrm rot="16200000">
            <a:off x="6977604" y="4941401"/>
            <a:ext cx="209064" cy="25456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DEEBB1-7461-49AD-B216-D43D933F876B}"/>
                  </a:ext>
                </a:extLst>
              </p:cNvPr>
              <p:cNvSpPr txBox="1"/>
              <p:nvPr/>
            </p:nvSpPr>
            <p:spPr>
              <a:xfrm>
                <a:off x="7234789" y="4807075"/>
                <a:ext cx="777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DEEBB1-7461-49AD-B216-D43D933F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89" y="4807075"/>
                <a:ext cx="7772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48B58C-07A7-4835-BC84-27CCF934A0F7}"/>
              </a:ext>
            </a:extLst>
          </p:cNvPr>
          <p:cNvSpPr/>
          <p:nvPr/>
        </p:nvSpPr>
        <p:spPr>
          <a:xfrm>
            <a:off x="1482086" y="2613116"/>
            <a:ext cx="1723613" cy="293213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020E04-28F8-4B70-85A7-ABFC9FA670CA}"/>
                  </a:ext>
                </a:extLst>
              </p:cNvPr>
              <p:cNvSpPr txBox="1"/>
              <p:nvPr/>
            </p:nvSpPr>
            <p:spPr>
              <a:xfrm>
                <a:off x="1609622" y="3691701"/>
                <a:ext cx="14585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020E04-28F8-4B70-85A7-ABFC9FA6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22" y="3691701"/>
                <a:ext cx="145858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BFE608F-5243-4F59-8461-5B4E28C9548B}"/>
              </a:ext>
            </a:extLst>
          </p:cNvPr>
          <p:cNvSpPr/>
          <p:nvPr/>
        </p:nvSpPr>
        <p:spPr>
          <a:xfrm>
            <a:off x="5212139" y="2610353"/>
            <a:ext cx="1723612" cy="2932138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68DFCB-52ED-4E51-B9FF-42A39564B180}"/>
                  </a:ext>
                </a:extLst>
              </p:cNvPr>
              <p:cNvSpPr txBox="1"/>
              <p:nvPr/>
            </p:nvSpPr>
            <p:spPr>
              <a:xfrm>
                <a:off x="5473774" y="3691701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68DFCB-52ED-4E51-B9FF-42A39564B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74" y="3691701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tom, logo, media, social icon">
            <a:extLst>
              <a:ext uri="{FF2B5EF4-FFF2-40B4-BE49-F238E27FC236}">
                <a16:creationId xmlns:a16="http://schemas.microsoft.com/office/drawing/2014/main" id="{5938BAA8-F977-4BC5-BF47-67AE8FF3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44" y="3228585"/>
            <a:ext cx="412200" cy="4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FEC42004-7230-4130-A376-92EE8D8DDE24}"/>
              </a:ext>
            </a:extLst>
          </p:cNvPr>
          <p:cNvSpPr/>
          <p:nvPr/>
        </p:nvSpPr>
        <p:spPr>
          <a:xfrm>
            <a:off x="4142125" y="4691594"/>
            <a:ext cx="209928" cy="5232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79DD2-BCED-4150-9C69-321466440A9B}"/>
                  </a:ext>
                </a:extLst>
              </p:cNvPr>
              <p:cNvSpPr txBox="1"/>
              <p:nvPr/>
            </p:nvSpPr>
            <p:spPr>
              <a:xfrm>
                <a:off x="3587564" y="5249582"/>
                <a:ext cx="131905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𝑐𝑚𝑡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79DD2-BCED-4150-9C69-32146644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64" y="5249582"/>
                <a:ext cx="13190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7E3740-536C-4467-960F-6D9915D0D58A}"/>
                  </a:ext>
                </a:extLst>
              </p:cNvPr>
              <p:cNvSpPr/>
              <p:nvPr/>
            </p:nvSpPr>
            <p:spPr>
              <a:xfrm>
                <a:off x="3508161" y="6054719"/>
                <a:ext cx="1414979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𝑐𝑚𝑡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7E3740-536C-4467-960F-6D9915D0D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61" y="6054719"/>
                <a:ext cx="141497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4D463B-039C-47DA-BC15-E0EEE44C4E11}"/>
              </a:ext>
            </a:extLst>
          </p:cNvPr>
          <p:cNvCxnSpPr>
            <a:cxnSpLocks/>
          </p:cNvCxnSpPr>
          <p:nvPr/>
        </p:nvCxnSpPr>
        <p:spPr>
          <a:xfrm>
            <a:off x="4247089" y="5772802"/>
            <a:ext cx="3966" cy="287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143AAC44-4543-40EA-9928-818B3E77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41" y="365125"/>
            <a:ext cx="10964917" cy="1325563"/>
          </a:xfrm>
        </p:spPr>
        <p:txBody>
          <a:bodyPr/>
          <a:lstStyle/>
          <a:p>
            <a:r>
              <a:rPr lang="en-US" b="1" dirty="0"/>
              <a:t>Quantumly-Extractable (Classical) Commitments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9B160D-BFE3-4DFD-97DC-FB8CCF12AA9D}"/>
                  </a:ext>
                </a:extLst>
              </p:cNvPr>
              <p:cNvSpPr/>
              <p:nvPr/>
            </p:nvSpPr>
            <p:spPr>
              <a:xfrm>
                <a:off x="96785" y="1702923"/>
                <a:ext cx="886854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/>
                  <a:t> efficient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quantum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𝐸𝑥𝑡</m:t>
                    </m:r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/>
                  <a:t> efficient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quantum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𝑆𝑒𝑛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:endParaRPr lang="en-IL" sz="3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9B160D-BFE3-4DFD-97DC-FB8CCF12A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5" y="1702923"/>
                <a:ext cx="8868542" cy="584775"/>
              </a:xfrm>
              <a:prstGeom prst="rect">
                <a:avLst/>
              </a:prstGeom>
              <a:blipFill>
                <a:blip r:embed="rId9"/>
                <a:stretch>
                  <a:fillRect t="-12500" r="-1924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1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DEEBB1-7461-49AD-B216-D43D933F876B}"/>
                  </a:ext>
                </a:extLst>
              </p:cNvPr>
              <p:cNvSpPr txBox="1"/>
              <p:nvPr/>
            </p:nvSpPr>
            <p:spPr>
              <a:xfrm>
                <a:off x="7234789" y="4807075"/>
                <a:ext cx="7772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DEEBB1-7461-49AD-B216-D43D933F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89" y="4807075"/>
                <a:ext cx="7772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20C3F-AD1D-49CD-BD7E-72547C33578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270445" y="1703833"/>
            <a:ext cx="1" cy="3213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4816A9-C39E-4D85-AFD9-7ECE3ED18703}"/>
                  </a:ext>
                </a:extLst>
              </p:cNvPr>
              <p:cNvSpPr txBox="1"/>
              <p:nvPr/>
            </p:nvSpPr>
            <p:spPr>
              <a:xfrm>
                <a:off x="8737944" y="4917348"/>
                <a:ext cx="106500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4816A9-C39E-4D85-AFD9-7ECE3ED18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944" y="4917348"/>
                <a:ext cx="1065003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C3A4B0-D8E2-429B-A0F0-35E4D590D779}"/>
              </a:ext>
            </a:extLst>
          </p:cNvPr>
          <p:cNvCxnSpPr>
            <a:cxnSpLocks/>
          </p:cNvCxnSpPr>
          <p:nvPr/>
        </p:nvCxnSpPr>
        <p:spPr>
          <a:xfrm>
            <a:off x="9270445" y="5636003"/>
            <a:ext cx="1" cy="798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3CDA736-5338-4FB1-9273-F06EC7896714}"/>
                  </a:ext>
                </a:extLst>
              </p:cNvPr>
              <p:cNvSpPr/>
              <p:nvPr/>
            </p:nvSpPr>
            <p:spPr>
              <a:xfrm>
                <a:off x="9640420" y="4961151"/>
                <a:ext cx="21805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𝐸𝑥𝑡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𝑆𝑒𝑛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L" sz="3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3CDA736-5338-4FB1-9273-F06EC7896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420" y="4961151"/>
                <a:ext cx="218059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 descr="Atom, logo, media, social icon">
            <a:extLst>
              <a:ext uri="{FF2B5EF4-FFF2-40B4-BE49-F238E27FC236}">
                <a16:creationId xmlns:a16="http://schemas.microsoft.com/office/drawing/2014/main" id="{2B22F44C-ACF7-4515-870B-AE586A36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73" y="4652925"/>
            <a:ext cx="368659" cy="36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79DD2-BCED-4150-9C69-321466440A9B}"/>
                  </a:ext>
                </a:extLst>
              </p:cNvPr>
              <p:cNvSpPr txBox="1"/>
              <p:nvPr/>
            </p:nvSpPr>
            <p:spPr>
              <a:xfrm>
                <a:off x="3587564" y="5249582"/>
                <a:ext cx="131905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𝑐𝑚𝑡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79DD2-BCED-4150-9C69-32146644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64" y="5249582"/>
                <a:ext cx="13190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E231BA-ABE3-4979-99B9-F6E6D8FE5EEF}"/>
                  </a:ext>
                </a:extLst>
              </p:cNvPr>
              <p:cNvSpPr/>
              <p:nvPr/>
            </p:nvSpPr>
            <p:spPr>
              <a:xfrm>
                <a:off x="3508161" y="6054719"/>
                <a:ext cx="1414979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𝑐𝑚𝑡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E231BA-ABE3-4979-99B9-F6E6D8FE5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61" y="6054719"/>
                <a:ext cx="141497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4B8604-2909-4392-962D-2DAFC8229F0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247089" y="5772802"/>
            <a:ext cx="3966" cy="287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E1A3D1DA-17FB-476F-9F91-571FC7D4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41" y="365125"/>
            <a:ext cx="10964917" cy="1325563"/>
          </a:xfrm>
        </p:spPr>
        <p:txBody>
          <a:bodyPr/>
          <a:lstStyle/>
          <a:p>
            <a:r>
              <a:rPr lang="en-US" b="1" dirty="0"/>
              <a:t>Quantumly-Extractable (Classical) Commitments</a:t>
            </a:r>
            <a:endParaRPr lang="en-IL" sz="2000" b="1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45E1469-C2F6-4FB4-B6E4-8CF4C2BA76D7}"/>
              </a:ext>
            </a:extLst>
          </p:cNvPr>
          <p:cNvSpPr/>
          <p:nvPr/>
        </p:nvSpPr>
        <p:spPr>
          <a:xfrm rot="16200000">
            <a:off x="4094999" y="2106976"/>
            <a:ext cx="246620" cy="196246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04205D5-4F2D-40F6-AA39-4B9DD42E9017}"/>
              </a:ext>
            </a:extLst>
          </p:cNvPr>
          <p:cNvSpPr/>
          <p:nvPr/>
        </p:nvSpPr>
        <p:spPr>
          <a:xfrm rot="5400000">
            <a:off x="4092341" y="2402021"/>
            <a:ext cx="246621" cy="195715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A84C998D-A1B2-435F-9527-1A0F5050F757}"/>
              </a:ext>
            </a:extLst>
          </p:cNvPr>
          <p:cNvSpPr/>
          <p:nvPr/>
        </p:nvSpPr>
        <p:spPr>
          <a:xfrm rot="16200000">
            <a:off x="4107316" y="3563575"/>
            <a:ext cx="216673" cy="1957153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D37D3-717A-433A-A96E-AF0CB6EDAD8E}"/>
              </a:ext>
            </a:extLst>
          </p:cNvPr>
          <p:cNvSpPr txBox="1"/>
          <p:nvPr/>
        </p:nvSpPr>
        <p:spPr>
          <a:xfrm>
            <a:off x="4129772" y="345158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IL" b="1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69F4176-26C4-43DB-8A60-CDDA66E6DA29}"/>
              </a:ext>
            </a:extLst>
          </p:cNvPr>
          <p:cNvSpPr/>
          <p:nvPr/>
        </p:nvSpPr>
        <p:spPr>
          <a:xfrm rot="16200000">
            <a:off x="6977604" y="4941401"/>
            <a:ext cx="209064" cy="25456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2DE273-FD7B-458F-97AD-DC619ED2D9F1}"/>
              </a:ext>
            </a:extLst>
          </p:cNvPr>
          <p:cNvSpPr/>
          <p:nvPr/>
        </p:nvSpPr>
        <p:spPr>
          <a:xfrm>
            <a:off x="1482086" y="2613116"/>
            <a:ext cx="1723613" cy="293213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42EAF0-1A56-418A-801A-7D15AB3B5258}"/>
                  </a:ext>
                </a:extLst>
              </p:cNvPr>
              <p:cNvSpPr txBox="1"/>
              <p:nvPr/>
            </p:nvSpPr>
            <p:spPr>
              <a:xfrm>
                <a:off x="1609622" y="3691701"/>
                <a:ext cx="14585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42EAF0-1A56-418A-801A-7D15AB3B5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22" y="3691701"/>
                <a:ext cx="1458586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D87F64D-7FF2-4668-892D-FA2F3407009D}"/>
              </a:ext>
            </a:extLst>
          </p:cNvPr>
          <p:cNvSpPr/>
          <p:nvPr/>
        </p:nvSpPr>
        <p:spPr>
          <a:xfrm>
            <a:off x="5212139" y="2610353"/>
            <a:ext cx="1723612" cy="2932138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CF0E2D1-2028-42F7-8A68-72462F04057C}"/>
                  </a:ext>
                </a:extLst>
              </p:cNvPr>
              <p:cNvSpPr txBox="1"/>
              <p:nvPr/>
            </p:nvSpPr>
            <p:spPr>
              <a:xfrm>
                <a:off x="5473774" y="3691701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CF0E2D1-2028-42F7-8A68-72462F040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74" y="3691701"/>
                <a:ext cx="1200340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2" descr="Atom, logo, media, social icon">
            <a:extLst>
              <a:ext uri="{FF2B5EF4-FFF2-40B4-BE49-F238E27FC236}">
                <a16:creationId xmlns:a16="http://schemas.microsoft.com/office/drawing/2014/main" id="{4183C77F-3046-4DA0-94F9-CB867AD3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44" y="3228585"/>
            <a:ext cx="412200" cy="4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Arrow: Down 45">
            <a:extLst>
              <a:ext uri="{FF2B5EF4-FFF2-40B4-BE49-F238E27FC236}">
                <a16:creationId xmlns:a16="http://schemas.microsoft.com/office/drawing/2014/main" id="{722A40BB-A6DA-4529-A16F-B65CA54A0149}"/>
              </a:ext>
            </a:extLst>
          </p:cNvPr>
          <p:cNvSpPr/>
          <p:nvPr/>
        </p:nvSpPr>
        <p:spPr>
          <a:xfrm>
            <a:off x="4142125" y="4691594"/>
            <a:ext cx="209928" cy="5232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1D7B387-64EB-464C-AD12-FB1FBC7968DB}"/>
                  </a:ext>
                </a:extLst>
              </p:cNvPr>
              <p:cNvSpPr/>
              <p:nvPr/>
            </p:nvSpPr>
            <p:spPr>
              <a:xfrm>
                <a:off x="96785" y="1702923"/>
                <a:ext cx="886854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/>
                  <a:t> efficient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quantum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𝐸𝑥𝑡</m:t>
                    </m:r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/>
                  <a:t> efficient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quantum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𝑆𝑒𝑛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:endParaRPr lang="en-IL" sz="3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1D7B387-64EB-464C-AD12-FB1FBC796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5" y="1702923"/>
                <a:ext cx="8868542" cy="584775"/>
              </a:xfrm>
              <a:prstGeom prst="rect">
                <a:avLst/>
              </a:prstGeom>
              <a:blipFill>
                <a:blip r:embed="rId11"/>
                <a:stretch>
                  <a:fillRect t="-12500" r="-1924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1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B7C8DF5-5A38-48D9-B05D-CEC6F744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Traditional Extraction Techniques</a:t>
            </a:r>
            <a:endParaRPr lang="en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1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06240" y="1986300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6"/>
                <a:stretch>
                  <a:fillRect t="-9346" r="-398" b="-373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/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86BB7ED9-D534-4709-9F0C-4CC6433C0F53}"/>
              </a:ext>
            </a:extLst>
          </p:cNvPr>
          <p:cNvSpPr/>
          <p:nvPr/>
        </p:nvSpPr>
        <p:spPr>
          <a:xfrm rot="16200000">
            <a:off x="5482239" y="244982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4192718-C70D-4765-9474-FE93740D326E}"/>
              </a:ext>
            </a:extLst>
          </p:cNvPr>
          <p:cNvSpPr/>
          <p:nvPr/>
        </p:nvSpPr>
        <p:spPr>
          <a:xfrm rot="5400000">
            <a:off x="5485416" y="818755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7C8DF5-5A38-48D9-B05D-CEC6F744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Traditional Extraction Techniques</a:t>
            </a:r>
            <a:endParaRPr lang="en-IL" sz="20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0ECCD5-8135-4241-BA45-6480DCA5BF6A}"/>
              </a:ext>
            </a:extLst>
          </p:cNvPr>
          <p:cNvSpPr/>
          <p:nvPr/>
        </p:nvSpPr>
        <p:spPr>
          <a:xfrm>
            <a:off x="2562451" y="6110960"/>
            <a:ext cx="7067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The extractor copies the inner state.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869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06240" y="1986300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6"/>
                <a:stretch>
                  <a:fillRect t="-9346" r="-398" b="-373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/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86BB7ED9-D534-4709-9F0C-4CC6433C0F53}"/>
              </a:ext>
            </a:extLst>
          </p:cNvPr>
          <p:cNvSpPr/>
          <p:nvPr/>
        </p:nvSpPr>
        <p:spPr>
          <a:xfrm rot="16200000">
            <a:off x="5482239" y="244982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4192718-C70D-4765-9474-FE93740D326E}"/>
              </a:ext>
            </a:extLst>
          </p:cNvPr>
          <p:cNvSpPr/>
          <p:nvPr/>
        </p:nvSpPr>
        <p:spPr>
          <a:xfrm rot="5400000">
            <a:off x="5485416" y="818755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7C8DF5-5A38-48D9-B05D-CEC6F744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Traditional Extraction Techniques</a:t>
            </a:r>
            <a:endParaRPr lang="en-IL" sz="20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תוצאת תמונה עבור ‪camera‬‏">
            <a:extLst>
              <a:ext uri="{FF2B5EF4-FFF2-40B4-BE49-F238E27FC236}">
                <a16:creationId xmlns:a16="http://schemas.microsoft.com/office/drawing/2014/main" id="{CCAAA128-C6C6-45AD-8B3F-634F5C32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074" y="2146492"/>
            <a:ext cx="1193643" cy="104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403B7F-7470-447A-878D-EEFAACB40035}"/>
              </a:ext>
            </a:extLst>
          </p:cNvPr>
          <p:cNvSpPr txBox="1"/>
          <p:nvPr/>
        </p:nvSpPr>
        <p:spPr>
          <a:xfrm>
            <a:off x="10688935" y="1535595"/>
            <a:ext cx="32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en-IL" sz="28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D1FFF3-2B8A-4D27-A1F4-55765F5D0279}"/>
              </a:ext>
            </a:extLst>
          </p:cNvPr>
          <p:cNvSpPr/>
          <p:nvPr/>
        </p:nvSpPr>
        <p:spPr>
          <a:xfrm>
            <a:off x="10616364" y="1542887"/>
            <a:ext cx="499858" cy="51500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0ECCD5-8135-4241-BA45-6480DCA5BF6A}"/>
              </a:ext>
            </a:extLst>
          </p:cNvPr>
          <p:cNvSpPr/>
          <p:nvPr/>
        </p:nvSpPr>
        <p:spPr>
          <a:xfrm>
            <a:off x="2562451" y="6110960"/>
            <a:ext cx="7067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The extractor copies the inner state.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1884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06240" y="1986300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4777837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4436428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4436428"/>
                <a:ext cx="1516844" cy="640775"/>
              </a:xfrm>
              <a:prstGeom prst="rect">
                <a:avLst/>
              </a:prstGeom>
              <a:blipFill>
                <a:blip r:embed="rId6"/>
                <a:stretch>
                  <a:fillRect t="-9346" r="-398" b="-467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/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86BB7ED9-D534-4709-9F0C-4CC6433C0F53}"/>
              </a:ext>
            </a:extLst>
          </p:cNvPr>
          <p:cNvSpPr/>
          <p:nvPr/>
        </p:nvSpPr>
        <p:spPr>
          <a:xfrm rot="16200000">
            <a:off x="5482239" y="244982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4192718-C70D-4765-9474-FE93740D326E}"/>
              </a:ext>
            </a:extLst>
          </p:cNvPr>
          <p:cNvSpPr/>
          <p:nvPr/>
        </p:nvSpPr>
        <p:spPr>
          <a:xfrm rot="5400000">
            <a:off x="5485416" y="818755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D2621BF-600A-4F0A-8F9B-20C2AEB40AF1}"/>
              </a:ext>
            </a:extLst>
          </p:cNvPr>
          <p:cNvSpPr/>
          <p:nvPr/>
        </p:nvSpPr>
        <p:spPr>
          <a:xfrm rot="16200000">
            <a:off x="5482240" y="1444467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EDDA7D7-ECFC-4AD8-AF7B-80E10ACBCC59}"/>
              </a:ext>
            </a:extLst>
          </p:cNvPr>
          <p:cNvSpPr/>
          <p:nvPr/>
        </p:nvSpPr>
        <p:spPr>
          <a:xfrm rot="5400000">
            <a:off x="5485417" y="2073994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33D83-2070-49F8-992B-3E68607330DF}"/>
              </a:ext>
            </a:extLst>
          </p:cNvPr>
          <p:cNvSpPr txBox="1"/>
          <p:nvPr/>
        </p:nvSpPr>
        <p:spPr>
          <a:xfrm>
            <a:off x="2710430" y="4516218"/>
            <a:ext cx="32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IL" sz="2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3FEDF4-DCA6-4823-856E-50F222526C11}"/>
              </a:ext>
            </a:extLst>
          </p:cNvPr>
          <p:cNvSpPr/>
          <p:nvPr/>
        </p:nvSpPr>
        <p:spPr>
          <a:xfrm>
            <a:off x="2637859" y="4523510"/>
            <a:ext cx="499858" cy="51500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86F1D3-4857-4CFE-A0E6-937826A1AE75}"/>
                  </a:ext>
                </a:extLst>
              </p:cNvPr>
              <p:cNvSpPr/>
              <p:nvPr/>
            </p:nvSpPr>
            <p:spPr>
              <a:xfrm>
                <a:off x="361845" y="6158580"/>
                <a:ext cx="116591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continues interaction to obtain some sensitive information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..</a:t>
                </a:r>
                <a:endParaRPr lang="en-IL" sz="3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86F1D3-4857-4CFE-A0E6-937826A1A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45" y="6158580"/>
                <a:ext cx="11659155" cy="646331"/>
              </a:xfrm>
              <a:prstGeom prst="rect">
                <a:avLst/>
              </a:prstGeom>
              <a:blipFill>
                <a:blip r:embed="rId8"/>
                <a:stretch>
                  <a:fillRect l="-1568" t="-14151" r="-1516" b="-349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528791E-2D12-4321-A335-FB69609C683E}"/>
                  </a:ext>
                </a:extLst>
              </p:cNvPr>
              <p:cNvSpPr/>
              <p:nvPr/>
            </p:nvSpPr>
            <p:spPr>
              <a:xfrm>
                <a:off x="5391709" y="3879430"/>
                <a:ext cx="62195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L" sz="3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528791E-2D12-4321-A335-FB69609C6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09" y="3879430"/>
                <a:ext cx="62195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DD0F62B-E4C9-4FCF-A2A5-00D59A32430B}"/>
                  </a:ext>
                </a:extLst>
              </p:cNvPr>
              <p:cNvSpPr/>
              <p:nvPr/>
            </p:nvSpPr>
            <p:spPr>
              <a:xfrm>
                <a:off x="5391709" y="3243836"/>
                <a:ext cx="62195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L" sz="3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DD0F62B-E4C9-4FCF-A2A5-00D59A324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09" y="3243836"/>
                <a:ext cx="62195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18E73E76-218A-4194-B122-55FC2AA2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Traditional Extraction Techniques</a:t>
            </a:r>
            <a:endParaRPr lang="en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6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06240" y="1986300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6"/>
                <a:stretch>
                  <a:fillRect t="-9346" r="-398" b="-373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/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86BB7ED9-D534-4709-9F0C-4CC6433C0F53}"/>
              </a:ext>
            </a:extLst>
          </p:cNvPr>
          <p:cNvSpPr/>
          <p:nvPr/>
        </p:nvSpPr>
        <p:spPr>
          <a:xfrm rot="16200000">
            <a:off x="5482239" y="244982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4192718-C70D-4765-9474-FE93740D326E}"/>
              </a:ext>
            </a:extLst>
          </p:cNvPr>
          <p:cNvSpPr/>
          <p:nvPr/>
        </p:nvSpPr>
        <p:spPr>
          <a:xfrm rot="5400000">
            <a:off x="5485416" y="818755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03B7F-7470-447A-878D-EEFAACB40035}"/>
              </a:ext>
            </a:extLst>
          </p:cNvPr>
          <p:cNvSpPr txBox="1"/>
          <p:nvPr/>
        </p:nvSpPr>
        <p:spPr>
          <a:xfrm>
            <a:off x="10688935" y="2539199"/>
            <a:ext cx="32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en-IL" sz="28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D1FFF3-2B8A-4D27-A1F4-55765F5D0279}"/>
              </a:ext>
            </a:extLst>
          </p:cNvPr>
          <p:cNvSpPr/>
          <p:nvPr/>
        </p:nvSpPr>
        <p:spPr>
          <a:xfrm>
            <a:off x="10616364" y="2546491"/>
            <a:ext cx="499858" cy="51500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0ECCD5-8135-4241-BA45-6480DCA5BF6A}"/>
                  </a:ext>
                </a:extLst>
              </p:cNvPr>
              <p:cNvSpPr/>
              <p:nvPr/>
            </p:nvSpPr>
            <p:spPr>
              <a:xfrm>
                <a:off x="1435455" y="6096264"/>
                <a:ext cx="93210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Using the copy from before,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𝐸𝑥𝑡</m:t>
                    </m:r>
                  </m:oMath>
                </a14:m>
                <a:r>
                  <a:rPr lang="en-US" sz="3600" dirty="0"/>
                  <a:t> “rewinds”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600" dirty="0"/>
                  <a:t>.</a:t>
                </a:r>
                <a:endParaRPr lang="en-IL" sz="3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0ECCD5-8135-4241-BA45-6480DCA5B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455" y="6096264"/>
                <a:ext cx="9321088" cy="646331"/>
              </a:xfrm>
              <a:prstGeom prst="rect">
                <a:avLst/>
              </a:prstGeom>
              <a:blipFill>
                <a:blip r:embed="rId8"/>
                <a:stretch>
                  <a:fillRect l="-1961" t="-14151" r="-1373" b="-349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5FA782-F136-4F77-8BEC-52E070ACE0EC}"/>
              </a:ext>
            </a:extLst>
          </p:cNvPr>
          <p:cNvCxnSpPr>
            <a:cxnSpLocks/>
          </p:cNvCxnSpPr>
          <p:nvPr/>
        </p:nvCxnSpPr>
        <p:spPr>
          <a:xfrm flipV="1">
            <a:off x="10756543" y="3895178"/>
            <a:ext cx="0" cy="1019722"/>
          </a:xfrm>
          <a:prstGeom prst="line">
            <a:avLst/>
          </a:prstGeom>
          <a:ln w="28575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9CDE2B-02CC-440F-85FD-B77F557A260E}"/>
              </a:ext>
            </a:extLst>
          </p:cNvPr>
          <p:cNvCxnSpPr>
            <a:cxnSpLocks/>
          </p:cNvCxnSpPr>
          <p:nvPr/>
        </p:nvCxnSpPr>
        <p:spPr>
          <a:xfrm flipV="1">
            <a:off x="10684281" y="3912312"/>
            <a:ext cx="72262" cy="74334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9F89C3-A8B0-4BB5-8E58-7786A2BF65F9}"/>
              </a:ext>
            </a:extLst>
          </p:cNvPr>
          <p:cNvCxnSpPr>
            <a:cxnSpLocks/>
          </p:cNvCxnSpPr>
          <p:nvPr/>
        </p:nvCxnSpPr>
        <p:spPr>
          <a:xfrm>
            <a:off x="10745432" y="3900844"/>
            <a:ext cx="89450" cy="85802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BD58D758-478A-484A-8DB7-5A1221F2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Traditional Extraction Techniques</a:t>
            </a:r>
            <a:endParaRPr lang="en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297D-ABCA-46C6-AFFD-C1E926E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Zero-Knowledge Protocols </a:t>
            </a:r>
            <a:r>
              <a:rPr lang="en-US" sz="2800" b="1" dirty="0"/>
              <a:t>[Goldwasser, </a:t>
            </a:r>
            <a:r>
              <a:rPr lang="en-US" sz="2800" b="1" dirty="0" err="1"/>
              <a:t>Micali</a:t>
            </a:r>
            <a:r>
              <a:rPr lang="en-US" sz="2800" b="1" dirty="0"/>
              <a:t>, </a:t>
            </a:r>
            <a:r>
              <a:rPr lang="en-US" sz="2800" b="1" dirty="0" err="1"/>
              <a:t>Rackoff</a:t>
            </a:r>
            <a:r>
              <a:rPr lang="en-US" sz="2800" b="1" dirty="0"/>
              <a:t> 85]</a:t>
            </a:r>
            <a:endParaRPr lang="en-IL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531A3-A4B4-4E3F-8321-C97E459833FB}"/>
                  </a:ext>
                </a:extLst>
              </p:cNvPr>
              <p:cNvSpPr txBox="1"/>
              <p:nvPr/>
            </p:nvSpPr>
            <p:spPr>
              <a:xfrm>
                <a:off x="5416368" y="2483385"/>
                <a:ext cx="1353954" cy="69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limUpp>
                        <m:limUp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lim>
                      </m:limUp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531A3-A4B4-4E3F-8321-C97E4598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68" y="2483385"/>
                <a:ext cx="1353954" cy="69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9EDA4F-95D3-41A6-9E39-3029B2E4E465}"/>
              </a:ext>
            </a:extLst>
          </p:cNvPr>
          <p:cNvSpPr/>
          <p:nvPr/>
        </p:nvSpPr>
        <p:spPr>
          <a:xfrm>
            <a:off x="2378545" y="2830597"/>
            <a:ext cx="1723613" cy="2932138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B8193-7C06-4914-9B00-8D290C5B226D}"/>
              </a:ext>
            </a:extLst>
          </p:cNvPr>
          <p:cNvSpPr/>
          <p:nvPr/>
        </p:nvSpPr>
        <p:spPr>
          <a:xfrm>
            <a:off x="8084531" y="2827834"/>
            <a:ext cx="1723612" cy="2932138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F4C6F4-F70F-484E-B807-34ADE721761B}"/>
              </a:ext>
            </a:extLst>
          </p:cNvPr>
          <p:cNvSpPr/>
          <p:nvPr/>
        </p:nvSpPr>
        <p:spPr>
          <a:xfrm rot="16200000">
            <a:off x="5985008" y="1330907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D8C5C9E-A644-4F64-8EBB-890040ED2A41}"/>
              </a:ext>
            </a:extLst>
          </p:cNvPr>
          <p:cNvSpPr/>
          <p:nvPr/>
        </p:nvSpPr>
        <p:spPr>
          <a:xfrm rot="5400000">
            <a:off x="5985008" y="1623295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D94F4C0-1641-4F61-8F82-30131616B03D}"/>
              </a:ext>
            </a:extLst>
          </p:cNvPr>
          <p:cNvSpPr/>
          <p:nvPr/>
        </p:nvSpPr>
        <p:spPr>
          <a:xfrm rot="16200000">
            <a:off x="5985008" y="2799823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2E74D-513E-49D7-9BB5-3EE4DE7CF922}"/>
              </a:ext>
            </a:extLst>
          </p:cNvPr>
          <p:cNvSpPr txBox="1"/>
          <p:nvPr/>
        </p:nvSpPr>
        <p:spPr>
          <a:xfrm>
            <a:off x="5972158" y="3669063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IL" b="1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76FC68D-F408-41DB-A7EC-EE7DBFD14212}"/>
              </a:ext>
            </a:extLst>
          </p:cNvPr>
          <p:cNvSpPr/>
          <p:nvPr/>
        </p:nvSpPr>
        <p:spPr>
          <a:xfrm rot="16200000">
            <a:off x="9905942" y="5102936"/>
            <a:ext cx="218142" cy="37554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EB7D7-7CB7-49F0-9BA8-FD38DC332FC1}"/>
              </a:ext>
            </a:extLst>
          </p:cNvPr>
          <p:cNvSpPr txBox="1"/>
          <p:nvPr/>
        </p:nvSpPr>
        <p:spPr>
          <a:xfrm>
            <a:off x="10221883" y="5059873"/>
            <a:ext cx="280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Accept/Reject</a:t>
            </a:r>
            <a:endParaRPr lang="en-I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466B2-3F6D-4BF8-915F-0DEC8A58B62C}"/>
                  </a:ext>
                </a:extLst>
              </p:cNvPr>
              <p:cNvSpPr txBox="1"/>
              <p:nvPr/>
            </p:nvSpPr>
            <p:spPr>
              <a:xfrm>
                <a:off x="2580826" y="3044279"/>
                <a:ext cx="13190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466B2-3F6D-4BF8-915F-0DEC8A58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6" y="3044279"/>
                <a:ext cx="131905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724792-2D57-4AA3-8ED4-1C965ABCFB5E}"/>
                  </a:ext>
                </a:extLst>
              </p:cNvPr>
              <p:cNvSpPr txBox="1"/>
              <p:nvPr/>
            </p:nvSpPr>
            <p:spPr>
              <a:xfrm>
                <a:off x="8236101" y="3044278"/>
                <a:ext cx="14204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L" sz="4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724792-2D57-4AA3-8ED4-1C965ABC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101" y="3044278"/>
                <a:ext cx="1420471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0704EA-0E7A-489E-8E33-1CC034BF7F63}"/>
                  </a:ext>
                </a:extLst>
              </p:cNvPr>
              <p:cNvSpPr/>
              <p:nvPr/>
            </p:nvSpPr>
            <p:spPr>
              <a:xfrm>
                <a:off x="838200" y="1739973"/>
                <a:ext cx="19545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IL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0704EA-0E7A-489E-8E33-1CC034BF7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9973"/>
                <a:ext cx="195452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96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06240" y="1986300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4610565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4269156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4269156"/>
                <a:ext cx="1516844" cy="640775"/>
              </a:xfrm>
              <a:prstGeom prst="rect">
                <a:avLst/>
              </a:prstGeom>
              <a:blipFill>
                <a:blip r:embed="rId6"/>
                <a:stretch>
                  <a:fillRect t="-8411" r="-398" b="-56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/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86BB7ED9-D534-4709-9F0C-4CC6433C0F53}"/>
              </a:ext>
            </a:extLst>
          </p:cNvPr>
          <p:cNvSpPr/>
          <p:nvPr/>
        </p:nvSpPr>
        <p:spPr>
          <a:xfrm rot="16200000">
            <a:off x="5482239" y="244982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4192718-C70D-4765-9474-FE93740D326E}"/>
              </a:ext>
            </a:extLst>
          </p:cNvPr>
          <p:cNvSpPr/>
          <p:nvPr/>
        </p:nvSpPr>
        <p:spPr>
          <a:xfrm rot="5400000">
            <a:off x="5485416" y="818755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03B7F-7470-447A-878D-EEFAACB40035}"/>
              </a:ext>
            </a:extLst>
          </p:cNvPr>
          <p:cNvSpPr txBox="1"/>
          <p:nvPr/>
        </p:nvSpPr>
        <p:spPr>
          <a:xfrm>
            <a:off x="10579180" y="3675017"/>
            <a:ext cx="32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IL" sz="28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D1FFF3-2B8A-4D27-A1F4-55765F5D0279}"/>
              </a:ext>
            </a:extLst>
          </p:cNvPr>
          <p:cNvSpPr/>
          <p:nvPr/>
        </p:nvSpPr>
        <p:spPr>
          <a:xfrm>
            <a:off x="10506609" y="3682309"/>
            <a:ext cx="499858" cy="51500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0ECCD5-8135-4241-BA45-6480DCA5BF6A}"/>
                  </a:ext>
                </a:extLst>
              </p:cNvPr>
              <p:cNvSpPr/>
              <p:nvPr/>
            </p:nvSpPr>
            <p:spPr>
              <a:xfrm>
                <a:off x="1741613" y="6169335"/>
                <a:ext cx="87087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Uses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to extract more sensitive information.</a:t>
                </a:r>
                <a:endParaRPr lang="en-IL" sz="3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0ECCD5-8135-4241-BA45-6480DCA5B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13" y="6169335"/>
                <a:ext cx="8708771" cy="646331"/>
              </a:xfrm>
              <a:prstGeom prst="rect">
                <a:avLst/>
              </a:prstGeom>
              <a:blipFill>
                <a:blip r:embed="rId8"/>
                <a:stretch>
                  <a:fillRect l="-2171" t="-14151" r="-420" b="-349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Down 22">
            <a:extLst>
              <a:ext uri="{FF2B5EF4-FFF2-40B4-BE49-F238E27FC236}">
                <a16:creationId xmlns:a16="http://schemas.microsoft.com/office/drawing/2014/main" id="{4D8300F8-BEFC-4445-8937-844ED2ED4C46}"/>
              </a:ext>
            </a:extLst>
          </p:cNvPr>
          <p:cNvSpPr/>
          <p:nvPr/>
        </p:nvSpPr>
        <p:spPr>
          <a:xfrm rot="16200000">
            <a:off x="5482240" y="1444467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550D21-8C88-48BC-9EE3-FBF1D106950E}"/>
                  </a:ext>
                </a:extLst>
              </p:cNvPr>
              <p:cNvSpPr/>
              <p:nvPr/>
            </p:nvSpPr>
            <p:spPr>
              <a:xfrm>
                <a:off x="5213950" y="3208048"/>
                <a:ext cx="977473" cy="59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IL" sz="3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550D21-8C88-48BC-9EE3-FBF1D1069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0" y="3208048"/>
                <a:ext cx="977473" cy="5954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425667-74D9-4A76-A544-E583A9F6265F}"/>
                  </a:ext>
                </a:extLst>
              </p:cNvPr>
              <p:cNvSpPr txBox="1"/>
              <p:nvPr/>
            </p:nvSpPr>
            <p:spPr>
              <a:xfrm>
                <a:off x="5213949" y="3939813"/>
                <a:ext cx="9774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425667-74D9-4A76-A544-E583A9F6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49" y="3939813"/>
                <a:ext cx="9774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2A6EE342-07E3-449E-BEF6-C3FFEFD8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Traditional Extraction Techniques</a:t>
            </a:r>
            <a:endParaRPr lang="en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46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CDF52C-AB6C-4148-BA1A-D331B8AC99B4}"/>
              </a:ext>
            </a:extLst>
          </p:cNvPr>
          <p:cNvSpPr txBox="1"/>
          <p:nvPr/>
        </p:nvSpPr>
        <p:spPr>
          <a:xfrm>
            <a:off x="890750" y="2017092"/>
            <a:ext cx="1041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previous extraction strategy fails in the quantum setting.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97415D-9C98-4DA2-9AD5-CA68EAE2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The gap from classical techniques: </a:t>
            </a:r>
            <a:r>
              <a:rPr lang="en-US" b="1" dirty="0">
                <a:solidFill>
                  <a:srgbClr val="FF0000"/>
                </a:solidFill>
              </a:rPr>
              <a:t>Cloning</a:t>
            </a:r>
            <a:endParaRPr lang="en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9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06240" y="1986300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9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/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86BB7ED9-D534-4709-9F0C-4CC6433C0F53}"/>
              </a:ext>
            </a:extLst>
          </p:cNvPr>
          <p:cNvSpPr/>
          <p:nvPr/>
        </p:nvSpPr>
        <p:spPr>
          <a:xfrm rot="16200000">
            <a:off x="5482239" y="244982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4192718-C70D-4765-9474-FE93740D326E}"/>
              </a:ext>
            </a:extLst>
          </p:cNvPr>
          <p:cNvSpPr/>
          <p:nvPr/>
        </p:nvSpPr>
        <p:spPr>
          <a:xfrm rot="5400000">
            <a:off x="5485416" y="818755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7C8DF5-5A38-48D9-B05D-CEC6F744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The gap from classical techniques: </a:t>
            </a:r>
            <a:r>
              <a:rPr lang="en-US" b="1" dirty="0">
                <a:solidFill>
                  <a:srgbClr val="FF0000"/>
                </a:solidFill>
              </a:rPr>
              <a:t>Cloning</a:t>
            </a:r>
            <a:endParaRPr lang="en-IL" sz="2000" b="1" dirty="0">
              <a:solidFill>
                <a:srgbClr val="FF0000"/>
              </a:solidFill>
            </a:endParaRPr>
          </a:p>
        </p:txBody>
      </p:sp>
      <p:pic>
        <p:nvPicPr>
          <p:cNvPr id="22" name="Picture 2" descr="תוצאת תמונה עבור ‪camera‬‏">
            <a:extLst>
              <a:ext uri="{FF2B5EF4-FFF2-40B4-BE49-F238E27FC236}">
                <a16:creationId xmlns:a16="http://schemas.microsoft.com/office/drawing/2014/main" id="{F07BCE8A-B322-4F91-AEFB-0855E8919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710" y="2045255"/>
            <a:ext cx="1193643" cy="104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FA62FF-CD07-4EC6-AA6C-3D108C03A30A}"/>
              </a:ext>
            </a:extLst>
          </p:cNvPr>
          <p:cNvCxnSpPr>
            <a:cxnSpLocks/>
          </p:cNvCxnSpPr>
          <p:nvPr/>
        </p:nvCxnSpPr>
        <p:spPr>
          <a:xfrm>
            <a:off x="10482436" y="1971179"/>
            <a:ext cx="1429407" cy="12608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DFCC7-97F4-4ADC-AF8C-912440AE81AE}"/>
              </a:ext>
            </a:extLst>
          </p:cNvPr>
          <p:cNvCxnSpPr>
            <a:cxnSpLocks/>
          </p:cNvCxnSpPr>
          <p:nvPr/>
        </p:nvCxnSpPr>
        <p:spPr>
          <a:xfrm flipV="1">
            <a:off x="10482436" y="2045255"/>
            <a:ext cx="1429407" cy="10615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E88832-3829-4A4D-A16F-8AD0BC839763}"/>
              </a:ext>
            </a:extLst>
          </p:cNvPr>
          <p:cNvCxnSpPr/>
          <p:nvPr/>
        </p:nvCxnSpPr>
        <p:spPr>
          <a:xfrm>
            <a:off x="11197470" y="1515077"/>
            <a:ext cx="0" cy="43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E2CE79-9042-44D5-B8B1-CDE676CE5608}"/>
              </a:ext>
            </a:extLst>
          </p:cNvPr>
          <p:cNvSpPr txBox="1"/>
          <p:nvPr/>
        </p:nvSpPr>
        <p:spPr>
          <a:xfrm>
            <a:off x="10369549" y="713472"/>
            <a:ext cx="165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Cloning Theorem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14635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06240" y="1986300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4855897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4514488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4514488"/>
                <a:ext cx="1516844" cy="640775"/>
              </a:xfrm>
              <a:prstGeom prst="rect">
                <a:avLst/>
              </a:prstGeom>
              <a:blipFill>
                <a:blip r:embed="rId6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/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86BB7ED9-D534-4709-9F0C-4CC6433C0F53}"/>
              </a:ext>
            </a:extLst>
          </p:cNvPr>
          <p:cNvSpPr/>
          <p:nvPr/>
        </p:nvSpPr>
        <p:spPr>
          <a:xfrm rot="16200000">
            <a:off x="5482239" y="244982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4192718-C70D-4765-9474-FE93740D326E}"/>
              </a:ext>
            </a:extLst>
          </p:cNvPr>
          <p:cNvSpPr/>
          <p:nvPr/>
        </p:nvSpPr>
        <p:spPr>
          <a:xfrm rot="5400000">
            <a:off x="5485416" y="818755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7C8DF5-5A38-48D9-B05D-CEC6F744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The gap from classical techniques: </a:t>
            </a:r>
            <a:r>
              <a:rPr lang="en-US" b="1" dirty="0">
                <a:solidFill>
                  <a:srgbClr val="FF0000"/>
                </a:solidFill>
              </a:rPr>
              <a:t>Cloning</a:t>
            </a:r>
            <a:endParaRPr lang="en-IL" sz="2000" b="1" dirty="0">
              <a:solidFill>
                <a:srgbClr val="FF0000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DD100EB-6416-4361-8379-C5F5EA465D3E}"/>
              </a:ext>
            </a:extLst>
          </p:cNvPr>
          <p:cNvSpPr/>
          <p:nvPr/>
        </p:nvSpPr>
        <p:spPr>
          <a:xfrm rot="16200000">
            <a:off x="5482240" y="1600583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940AB7A-407D-4410-936C-176AE1D8ABDF}"/>
              </a:ext>
            </a:extLst>
          </p:cNvPr>
          <p:cNvSpPr/>
          <p:nvPr/>
        </p:nvSpPr>
        <p:spPr>
          <a:xfrm rot="5400000">
            <a:off x="5485417" y="2230110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DC1743D-1CB3-4D5B-A2F3-24E6F9BDC284}"/>
                  </a:ext>
                </a:extLst>
              </p:cNvPr>
              <p:cNvSpPr/>
              <p:nvPr/>
            </p:nvSpPr>
            <p:spPr>
              <a:xfrm>
                <a:off x="5391709" y="4035546"/>
                <a:ext cx="62195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L" sz="3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DC1743D-1CB3-4D5B-A2F3-24E6F9BDC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09" y="4035546"/>
                <a:ext cx="621954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A66750-F185-4045-BBF2-867286A90B7B}"/>
                  </a:ext>
                </a:extLst>
              </p:cNvPr>
              <p:cNvSpPr/>
              <p:nvPr/>
            </p:nvSpPr>
            <p:spPr>
              <a:xfrm>
                <a:off x="5391709" y="3388800"/>
                <a:ext cx="62195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L" sz="3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A66750-F185-4045-BBF2-867286A90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09" y="3388800"/>
                <a:ext cx="62195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5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06240" y="1986300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76" y="2281310"/>
                <a:ext cx="12003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4855897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4514488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4514488"/>
                <a:ext cx="1516844" cy="640775"/>
              </a:xfrm>
              <a:prstGeom prst="rect">
                <a:avLst/>
              </a:prstGeom>
              <a:blipFill>
                <a:blip r:embed="rId6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/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0C77D8-C1F3-4424-AEF2-BC9C5128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49" y="2630223"/>
                <a:ext cx="9774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86BB7ED9-D534-4709-9F0C-4CC6433C0F53}"/>
              </a:ext>
            </a:extLst>
          </p:cNvPr>
          <p:cNvSpPr/>
          <p:nvPr/>
        </p:nvSpPr>
        <p:spPr>
          <a:xfrm rot="16200000">
            <a:off x="5482239" y="244982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4192718-C70D-4765-9474-FE93740D326E}"/>
              </a:ext>
            </a:extLst>
          </p:cNvPr>
          <p:cNvSpPr/>
          <p:nvPr/>
        </p:nvSpPr>
        <p:spPr>
          <a:xfrm rot="5400000">
            <a:off x="5485416" y="818755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7C8DF5-5A38-48D9-B05D-CEC6F744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The gap from classical techniques: </a:t>
            </a:r>
            <a:r>
              <a:rPr lang="en-US" b="1" dirty="0">
                <a:solidFill>
                  <a:srgbClr val="FF0000"/>
                </a:solidFill>
              </a:rPr>
              <a:t>Cloning</a:t>
            </a:r>
            <a:endParaRPr lang="en-IL" sz="2000" b="1" dirty="0">
              <a:solidFill>
                <a:srgbClr val="FF0000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DD100EB-6416-4361-8379-C5F5EA465D3E}"/>
              </a:ext>
            </a:extLst>
          </p:cNvPr>
          <p:cNvSpPr/>
          <p:nvPr/>
        </p:nvSpPr>
        <p:spPr>
          <a:xfrm rot="16200000">
            <a:off x="5482240" y="1600583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940AB7A-407D-4410-936C-176AE1D8ABDF}"/>
              </a:ext>
            </a:extLst>
          </p:cNvPr>
          <p:cNvSpPr/>
          <p:nvPr/>
        </p:nvSpPr>
        <p:spPr>
          <a:xfrm rot="5400000">
            <a:off x="5485417" y="2230110"/>
            <a:ext cx="263350" cy="472734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DC1743D-1CB3-4D5B-A2F3-24E6F9BDC284}"/>
                  </a:ext>
                </a:extLst>
              </p:cNvPr>
              <p:cNvSpPr/>
              <p:nvPr/>
            </p:nvSpPr>
            <p:spPr>
              <a:xfrm>
                <a:off x="5391709" y="4035546"/>
                <a:ext cx="62195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L" sz="3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DC1743D-1CB3-4D5B-A2F3-24E6F9BDC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09" y="4035546"/>
                <a:ext cx="621954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A66750-F185-4045-BBF2-867286A90B7B}"/>
                  </a:ext>
                </a:extLst>
              </p:cNvPr>
              <p:cNvSpPr/>
              <p:nvPr/>
            </p:nvSpPr>
            <p:spPr>
              <a:xfrm>
                <a:off x="5391709" y="3388800"/>
                <a:ext cx="62195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L" sz="3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A66750-F185-4045-BBF2-867286A90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09" y="3388800"/>
                <a:ext cx="62195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F1E47C-F8B4-40AD-AB53-0D29F01E8106}"/>
              </a:ext>
            </a:extLst>
          </p:cNvPr>
          <p:cNvCxnSpPr>
            <a:cxnSpLocks/>
          </p:cNvCxnSpPr>
          <p:nvPr/>
        </p:nvCxnSpPr>
        <p:spPr>
          <a:xfrm>
            <a:off x="3272539" y="3444926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4167430-C5F4-4AC1-97CC-2659A5B73137}"/>
                  </a:ext>
                </a:extLst>
              </p:cNvPr>
              <p:cNvSpPr/>
              <p:nvPr/>
            </p:nvSpPr>
            <p:spPr>
              <a:xfrm>
                <a:off x="10005864" y="3103517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4167430-C5F4-4AC1-97CC-2659A5B73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103517"/>
                <a:ext cx="1516844" cy="640775"/>
              </a:xfrm>
              <a:prstGeom prst="rect">
                <a:avLst/>
              </a:prstGeom>
              <a:blipFill>
                <a:blip r:embed="rId10"/>
                <a:stretch>
                  <a:fillRect t="-8411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C6037D-9093-4FF4-8BF9-3F2E5BCFF417}"/>
              </a:ext>
            </a:extLst>
          </p:cNvPr>
          <p:cNvCxnSpPr>
            <a:cxnSpLocks/>
            <a:stCxn id="38" idx="0"/>
            <a:endCxn id="23" idx="2"/>
          </p:cNvCxnSpPr>
          <p:nvPr/>
        </p:nvCxnSpPr>
        <p:spPr>
          <a:xfrm flipV="1">
            <a:off x="10764286" y="3744292"/>
            <a:ext cx="0" cy="770196"/>
          </a:xfrm>
          <a:prstGeom prst="line">
            <a:avLst/>
          </a:prstGeom>
          <a:ln w="28575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B6F89E-B03C-46FC-8888-8D5B28455F2D}"/>
              </a:ext>
            </a:extLst>
          </p:cNvPr>
          <p:cNvCxnSpPr>
            <a:cxnSpLocks/>
          </p:cNvCxnSpPr>
          <p:nvPr/>
        </p:nvCxnSpPr>
        <p:spPr>
          <a:xfrm flipV="1">
            <a:off x="10692448" y="3755760"/>
            <a:ext cx="72262" cy="74334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8130BF-5B0D-4150-BC71-D2A58AB7E41F}"/>
              </a:ext>
            </a:extLst>
          </p:cNvPr>
          <p:cNvCxnSpPr>
            <a:cxnSpLocks/>
          </p:cNvCxnSpPr>
          <p:nvPr/>
        </p:nvCxnSpPr>
        <p:spPr>
          <a:xfrm>
            <a:off x="10753599" y="3744292"/>
            <a:ext cx="89450" cy="85802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CF9BE0-1096-47CC-875D-E44F2CD1C494}"/>
              </a:ext>
            </a:extLst>
          </p:cNvPr>
          <p:cNvCxnSpPr>
            <a:cxnSpLocks/>
          </p:cNvCxnSpPr>
          <p:nvPr/>
        </p:nvCxnSpPr>
        <p:spPr>
          <a:xfrm flipV="1">
            <a:off x="10499255" y="3958673"/>
            <a:ext cx="537928" cy="3434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FAB12-4AD7-4CAF-A6E5-3DABA5921EA8}"/>
              </a:ext>
            </a:extLst>
          </p:cNvPr>
          <p:cNvCxnSpPr>
            <a:cxnSpLocks/>
          </p:cNvCxnSpPr>
          <p:nvPr/>
        </p:nvCxnSpPr>
        <p:spPr>
          <a:xfrm>
            <a:off x="10491388" y="3965019"/>
            <a:ext cx="545795" cy="32524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4DE4F5-879A-4BA5-B2F1-C4D5EA4D8BD5}"/>
              </a:ext>
            </a:extLst>
          </p:cNvPr>
          <p:cNvCxnSpPr>
            <a:cxnSpLocks/>
          </p:cNvCxnSpPr>
          <p:nvPr/>
        </p:nvCxnSpPr>
        <p:spPr>
          <a:xfrm flipH="1">
            <a:off x="11077420" y="4116691"/>
            <a:ext cx="863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20EDF4-562C-4498-8857-9DCDE54774A5}"/>
              </a:ext>
            </a:extLst>
          </p:cNvPr>
          <p:cNvCxnSpPr>
            <a:cxnSpLocks/>
          </p:cNvCxnSpPr>
          <p:nvPr/>
        </p:nvCxnSpPr>
        <p:spPr>
          <a:xfrm>
            <a:off x="11921375" y="4126341"/>
            <a:ext cx="19725" cy="198182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0441E2-FA85-4390-B059-A252BA5F89C6}"/>
                  </a:ext>
                </a:extLst>
              </p:cNvPr>
              <p:cNvSpPr txBox="1"/>
              <p:nvPr/>
            </p:nvSpPr>
            <p:spPr>
              <a:xfrm>
                <a:off x="9729852" y="5496672"/>
                <a:ext cx="18226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24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sz="2400" dirty="0"/>
                  <a:t>measures to</a:t>
                </a:r>
              </a:p>
              <a:p>
                <a:pPr algn="ctr"/>
                <a:r>
                  <a:rPr lang="en-US" sz="2400" dirty="0"/>
                  <a:t>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0441E2-FA85-4390-B059-A252BA5F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852" y="5496672"/>
                <a:ext cx="1822696" cy="1200329"/>
              </a:xfrm>
              <a:prstGeom prst="rect">
                <a:avLst/>
              </a:prstGeom>
              <a:blipFill>
                <a:blip r:embed="rId11"/>
                <a:stretch>
                  <a:fillRect l="-2007" r="-2007" b="-106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A40C40-8FF1-4776-B0BF-EFEDB0927C77}"/>
              </a:ext>
            </a:extLst>
          </p:cNvPr>
          <p:cNvCxnSpPr>
            <a:cxnSpLocks/>
          </p:cNvCxnSpPr>
          <p:nvPr/>
        </p:nvCxnSpPr>
        <p:spPr>
          <a:xfrm>
            <a:off x="11549517" y="6108164"/>
            <a:ext cx="41125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3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B32E5A-127D-444F-8726-D4290AFC2852}"/>
                  </a:ext>
                </a:extLst>
              </p:cNvPr>
              <p:cNvSpPr txBox="1"/>
              <p:nvPr/>
            </p:nvSpPr>
            <p:spPr>
              <a:xfrm>
                <a:off x="943303" y="1690688"/>
                <a:ext cx="10515600" cy="338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Traditional extractors are black-box and based only on rewinding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b="1" dirty="0"/>
                  <a:t>cloning</a:t>
                </a:r>
                <a:r>
                  <a:rPr lang="en-US" sz="4000" dirty="0"/>
                  <a:t>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Non-black-box [Barak-01]: Use the </a:t>
                </a:r>
                <a:r>
                  <a:rPr lang="en-US" sz="4000" u="sng" dirty="0">
                    <a:solidFill>
                      <a:schemeClr val="tx1"/>
                    </a:solidFill>
                  </a:rPr>
                  <a:t>circuit</a:t>
                </a:r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𝑆𝑒𝑛</m:t>
                        </m:r>
                      </m:e>
                      <m:sup>
                        <m: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to do more then rewinding.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B32E5A-127D-444F-8726-D4290AFC2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3" y="1690688"/>
                <a:ext cx="10515600" cy="3385542"/>
              </a:xfrm>
              <a:prstGeom prst="rect">
                <a:avLst/>
              </a:prstGeom>
              <a:blipFill>
                <a:blip r:embed="rId3"/>
                <a:stretch>
                  <a:fillRect l="-1855" t="-3237" r="-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4B3D38A-1F21-4CCC-A78A-87E94931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The gap from classical techniques: </a:t>
            </a:r>
            <a:r>
              <a:rPr lang="en-US" b="1" dirty="0">
                <a:solidFill>
                  <a:srgbClr val="FF0000"/>
                </a:solidFill>
              </a:rPr>
              <a:t>Cloning</a:t>
            </a:r>
            <a:endParaRPr lang="en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F8D671-EF3E-453B-8882-5AC135A897FB}"/>
              </a:ext>
            </a:extLst>
          </p:cNvPr>
          <p:cNvSpPr txBox="1"/>
          <p:nvPr/>
        </p:nvSpPr>
        <p:spPr>
          <a:xfrm>
            <a:off x="943303" y="1690688"/>
            <a:ext cx="10515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So, what about non-BB techniques?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Don’t work, existing techniques either,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sz="4000" dirty="0"/>
              <a:t>Use cloning.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sz="4000" dirty="0"/>
              <a:t>Use tools not known for quantum computations (e.g. universal arguments).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/>
            <a:r>
              <a:rPr lang="en-US" sz="4000" b="1" dirty="0"/>
              <a:t>Question:</a:t>
            </a:r>
            <a:r>
              <a:rPr lang="en-US" sz="4000" dirty="0"/>
              <a:t> Can we use the circuit of the sender to extract </a:t>
            </a:r>
            <a:r>
              <a:rPr lang="en-US" sz="4000" u="sng" dirty="0"/>
              <a:t>without cloning</a:t>
            </a:r>
            <a:r>
              <a:rPr lang="en-US" sz="4000" dirty="0"/>
              <a:t>?</a:t>
            </a:r>
            <a:endParaRPr lang="en-US" sz="4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8223E1-D834-48D2-8336-4DD0499D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r>
              <a:rPr lang="en-US" b="1" dirty="0"/>
              <a:t>The gap from classical techniques: </a:t>
            </a:r>
            <a:r>
              <a:rPr lang="en-US" b="1" dirty="0">
                <a:solidFill>
                  <a:srgbClr val="FF0000"/>
                </a:solidFill>
              </a:rPr>
              <a:t>Cloning</a:t>
            </a:r>
            <a:endParaRPr lang="en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BBC75-BFE0-45FD-B289-9E9FE9D7753B}"/>
              </a:ext>
            </a:extLst>
          </p:cNvPr>
          <p:cNvSpPr/>
          <p:nvPr/>
        </p:nvSpPr>
        <p:spPr>
          <a:xfrm>
            <a:off x="1758906" y="1905506"/>
            <a:ext cx="867418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Extractable Commitment</a:t>
            </a:r>
          </a:p>
        </p:txBody>
      </p:sp>
    </p:spTree>
    <p:extLst>
      <p:ext uri="{BB962C8B-B14F-4D97-AF65-F5344CB8AC3E}">
        <p14:creationId xmlns:p14="http://schemas.microsoft.com/office/powerpoint/2010/main" val="3173660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F0C346-EE42-4EC6-961F-020A9982FFCB}"/>
              </a:ext>
            </a:extLst>
          </p:cNvPr>
          <p:cNvSpPr txBox="1">
            <a:spLocks/>
          </p:cNvSpPr>
          <p:nvPr/>
        </p:nvSpPr>
        <p:spPr>
          <a:xfrm>
            <a:off x="672847" y="574158"/>
            <a:ext cx="108463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Tools: Quantum Fully-Homomorphic Encryption (QFHE) </a:t>
            </a:r>
            <a:r>
              <a:rPr lang="en-US" sz="2400" b="1" dirty="0"/>
              <a:t>[Mahadev18, Brakerski18]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586F2-2CE1-4012-A5A9-33DA0CB773C8}"/>
              </a:ext>
            </a:extLst>
          </p:cNvPr>
          <p:cNvSpPr txBox="1"/>
          <p:nvPr/>
        </p:nvSpPr>
        <p:spPr>
          <a:xfrm>
            <a:off x="890748" y="2203493"/>
            <a:ext cx="10410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(</a:t>
            </a:r>
            <a:r>
              <a:rPr lang="en-US" sz="3600" dirty="0" err="1"/>
              <a:t>QHE.Keygen</a:t>
            </a:r>
            <a:r>
              <a:rPr lang="en-US" sz="3600" dirty="0"/>
              <a:t>, </a:t>
            </a:r>
            <a:r>
              <a:rPr lang="en-US" sz="3600" dirty="0" err="1"/>
              <a:t>QHE.Enc</a:t>
            </a:r>
            <a:r>
              <a:rPr lang="en-US" sz="3600" dirty="0"/>
              <a:t>, </a:t>
            </a:r>
            <a:r>
              <a:rPr lang="en-US" sz="3600" dirty="0" err="1"/>
              <a:t>QHE.Dec</a:t>
            </a:r>
            <a:r>
              <a:rPr lang="en-US" sz="3600" dirty="0"/>
              <a:t>, </a:t>
            </a:r>
            <a:r>
              <a:rPr lang="en-US" sz="3600" dirty="0" err="1"/>
              <a:t>QHE.Eval</a:t>
            </a:r>
            <a:r>
              <a:rPr lang="en-US" sz="3600" dirty="0"/>
              <a:t>) .</a:t>
            </a:r>
          </a:p>
          <a:p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FHE that can evaluate quantum circuits.</a:t>
            </a:r>
          </a:p>
        </p:txBody>
      </p:sp>
    </p:spTree>
    <p:extLst>
      <p:ext uri="{BB962C8B-B14F-4D97-AF65-F5344CB8AC3E}">
        <p14:creationId xmlns:p14="http://schemas.microsoft.com/office/powerpoint/2010/main" val="1763987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86F2-2CE1-4012-A5A9-33DA0CB773C8}"/>
                  </a:ext>
                </a:extLst>
              </p:cNvPr>
              <p:cNvSpPr txBox="1"/>
              <p:nvPr/>
            </p:nvSpPr>
            <p:spPr>
              <a:xfrm>
                <a:off x="1108651" y="1825293"/>
                <a:ext cx="10410497" cy="1882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CC circuit: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⊥       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86F2-2CE1-4012-A5A9-33DA0CB77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51" y="1825293"/>
                <a:ext cx="10410497" cy="1882118"/>
              </a:xfrm>
              <a:prstGeom prst="rect">
                <a:avLst/>
              </a:prstGeom>
              <a:blipFill>
                <a:blip r:embed="rId3"/>
                <a:stretch>
                  <a:fillRect l="-1639" t="-48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D9BEC6E9-8E9C-4B63-99B3-846945BF9D7C}"/>
              </a:ext>
            </a:extLst>
          </p:cNvPr>
          <p:cNvSpPr txBox="1">
            <a:spLocks/>
          </p:cNvSpPr>
          <p:nvPr/>
        </p:nvSpPr>
        <p:spPr>
          <a:xfrm>
            <a:off x="672847" y="382116"/>
            <a:ext cx="108463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Tools: Compute-and-Compare (CC) Obfuscation</a:t>
            </a:r>
            <a:endParaRPr lang="en-US" sz="2000" b="1" dirty="0"/>
          </a:p>
          <a:p>
            <a:r>
              <a:rPr lang="en-US" sz="2400" b="1" dirty="0"/>
              <a:t>[Wichs-Zirdelis-17, Goyal-Koppula-Waters-17, Goyal-Koppula-Vusirikala-Waters-19]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3AA769-2C44-473F-B461-4C2EC0842AA5}"/>
                  </a:ext>
                </a:extLst>
              </p:cNvPr>
              <p:cNvSpPr/>
              <p:nvPr/>
            </p:nvSpPr>
            <p:spPr>
              <a:xfrm>
                <a:off x="1108650" y="3716183"/>
                <a:ext cx="10587163" cy="1426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 err="1"/>
                  <a:t>Obf</a:t>
                </a:r>
                <a:r>
                  <a:rPr lang="en-US" sz="3600" dirty="0"/>
                  <a:t> :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3600" dirty="0" err="1"/>
                  <a:t>Obf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) 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b="1" dirty="0"/>
                  <a:t>Correctness</a:t>
                </a:r>
                <a:r>
                  <a:rPr lang="en-US" sz="3600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600" b="1" dirty="0"/>
                  <a:t> </a:t>
                </a:r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3AA769-2C44-473F-B461-4C2EC0842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50" y="3716183"/>
                <a:ext cx="10587163" cy="1426544"/>
              </a:xfrm>
              <a:prstGeom prst="rect">
                <a:avLst/>
              </a:prstGeom>
              <a:blipFill>
                <a:blip r:embed="rId4"/>
                <a:stretch>
                  <a:fillRect l="-1612" t="-5128" b="-158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94354A-A7A3-420B-9E90-2F84A9D6F233}"/>
                  </a:ext>
                </a:extLst>
              </p:cNvPr>
              <p:cNvSpPr/>
              <p:nvPr/>
            </p:nvSpPr>
            <p:spPr>
              <a:xfrm>
                <a:off x="1108649" y="5239888"/>
                <a:ext cx="10494771" cy="673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b="1" dirty="0"/>
                  <a:t>Security</a:t>
                </a:r>
                <a:r>
                  <a:rPr lang="en-US" sz="3600" dirty="0"/>
                  <a:t>: For a random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lit/>
                      </m:rPr>
                      <a:rPr lang="en-US" sz="3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r>
                  <a:rPr lang="en-US" sz="3600" dirty="0"/>
                  <a:t> hides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94354A-A7A3-420B-9E90-2F84A9D6F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49" y="5239888"/>
                <a:ext cx="10494771" cy="673069"/>
              </a:xfrm>
              <a:prstGeom prst="rect">
                <a:avLst/>
              </a:prstGeom>
              <a:blipFill>
                <a:blip r:embed="rId5"/>
                <a:stretch>
                  <a:fillRect l="-1627" t="-10000" r="-813" b="-345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7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BBC75-BFE0-45FD-B289-9E9FE9D7753B}"/>
              </a:ext>
            </a:extLst>
          </p:cNvPr>
          <p:cNvSpPr/>
          <p:nvPr/>
        </p:nvSpPr>
        <p:spPr>
          <a:xfrm>
            <a:off x="2172034" y="1536174"/>
            <a:ext cx="784793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work:</a:t>
            </a:r>
          </a:p>
          <a:p>
            <a:pPr algn="ctr"/>
            <a:r>
              <a:rPr lang="en-US" sz="8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ZK against quantum attacks</a:t>
            </a:r>
            <a:endParaRPr lang="en-US" sz="8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700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297D-ABCA-46C6-AFFD-C1E926E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Simplification: Explainable Adversaries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F8D671-EF3E-453B-8882-5AC135A897FB}"/>
                  </a:ext>
                </a:extLst>
              </p:cNvPr>
              <p:cNvSpPr txBox="1"/>
              <p:nvPr/>
            </p:nvSpPr>
            <p:spPr>
              <a:xfrm>
                <a:off x="943303" y="1690688"/>
                <a:ext cx="10410497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600" dirty="0"/>
                  <a:t>: 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Messages can always be explained: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𝑆𝑒𝑛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consistent with transcript.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en-US" sz="3600" dirty="0"/>
                  <a:t>Finding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may be hard.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Can abort.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Captures the essence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can be compiled to malicious [Bitansky-Khurana-Paneth-19].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F8D671-EF3E-453B-8882-5AC135A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3" y="1690688"/>
                <a:ext cx="10410497" cy="4216539"/>
              </a:xfrm>
              <a:prstGeom prst="rect">
                <a:avLst/>
              </a:prstGeom>
              <a:blipFill>
                <a:blip r:embed="rId3"/>
                <a:stretch>
                  <a:fillRect l="-1639" t="-2168" b="-44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9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56C696CE-75F7-4893-8FD3-4233D707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9814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 </a:t>
            </a:r>
            <a:endParaRPr lang="en-IL" sz="2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508D24-9AA1-4C42-A311-6585C1100C92}"/>
              </a:ext>
            </a:extLst>
          </p:cNvPr>
          <p:cNvSpPr/>
          <p:nvPr/>
        </p:nvSpPr>
        <p:spPr>
          <a:xfrm>
            <a:off x="838200" y="2123882"/>
            <a:ext cx="101219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Inspired by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[Barak-Goldreich-Impagliazzo-Rudich-Sahai-Vadhan-Yang-01,  Bitansky-Paneth-15,  Bitansky-Khurana-Paneth-19]</a:t>
            </a:r>
            <a:endParaRPr lang="en-I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50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688685" y="1743232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7219260" y="1680170"/>
            <a:ext cx="1723612" cy="413510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AC96A4F-FB82-4615-A475-2B3A01D41913}"/>
              </a:ext>
            </a:extLst>
          </p:cNvPr>
          <p:cNvSpPr/>
          <p:nvPr/>
        </p:nvSpPr>
        <p:spPr>
          <a:xfrm rot="16200000">
            <a:off x="4702578" y="2397063"/>
            <a:ext cx="220371" cy="4729713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F6EF587-A066-4728-9286-09F87D31845D}"/>
              </a:ext>
            </a:extLst>
          </p:cNvPr>
          <p:cNvSpPr/>
          <p:nvPr/>
        </p:nvSpPr>
        <p:spPr>
          <a:xfrm rot="5400000">
            <a:off x="4711319" y="3024933"/>
            <a:ext cx="220373" cy="474720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210C3D-1131-4783-AD04-370A720F90D7}"/>
                  </a:ext>
                </a:extLst>
              </p:cNvPr>
              <p:cNvSpPr txBox="1"/>
              <p:nvPr/>
            </p:nvSpPr>
            <p:spPr>
              <a:xfrm>
                <a:off x="3207671" y="4262677"/>
                <a:ext cx="35416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210C3D-1131-4783-AD04-370A720F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71" y="4262677"/>
                <a:ext cx="35416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C62FE4-B03F-4B5F-A028-C785E3A94E0C}"/>
                  </a:ext>
                </a:extLst>
              </p:cNvPr>
              <p:cNvSpPr txBox="1"/>
              <p:nvPr/>
            </p:nvSpPr>
            <p:spPr>
              <a:xfrm>
                <a:off x="3527172" y="4872105"/>
                <a:ext cx="2612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 send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C62FE4-B03F-4B5F-A028-C785E3A94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172" y="4872105"/>
                <a:ext cx="2612822" cy="523220"/>
              </a:xfrm>
              <a:prstGeom prst="rect">
                <a:avLst/>
              </a:prstGeom>
              <a:blipFill>
                <a:blip r:embed="rId4"/>
                <a:stretch>
                  <a:fillRect l="-4907" t="-10465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/>
              <p:nvPr/>
            </p:nvSpPr>
            <p:spPr>
              <a:xfrm>
                <a:off x="3978770" y="2078041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70" y="2078041"/>
                <a:ext cx="1987941" cy="538994"/>
              </a:xfrm>
              <a:prstGeom prst="rect">
                <a:avLst/>
              </a:prstGeom>
              <a:blipFill>
                <a:blip r:embed="rId5"/>
                <a:stretch>
                  <a:fillRect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12C17-5A91-49E8-BCCA-13EFEAE50852}"/>
                  </a:ext>
                </a:extLst>
              </p:cNvPr>
              <p:cNvSpPr/>
              <p:nvPr/>
            </p:nvSpPr>
            <p:spPr>
              <a:xfrm>
                <a:off x="9016240" y="1668977"/>
                <a:ext cx="3175760" cy="848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 QHE</a:t>
                </a:r>
                <a:r>
                  <a:rPr lang="en-US" sz="2400" dirty="0" err="1"/>
                  <a:t>.keygen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12C17-5A91-49E8-BCCA-13EFEAE50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40" y="1668977"/>
                <a:ext cx="3175760" cy="848822"/>
              </a:xfrm>
              <a:prstGeom prst="rect">
                <a:avLst/>
              </a:prstGeom>
              <a:blipFill>
                <a:blip r:embed="rId6"/>
                <a:stretch>
                  <a:fillRect l="-384" r="-1727" b="-158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4434-AAEA-49E2-A8BD-34FCB6745B95}"/>
                  </a:ext>
                </a:extLst>
              </p:cNvPr>
              <p:cNvSpPr/>
              <p:nvPr/>
            </p:nvSpPr>
            <p:spPr>
              <a:xfrm>
                <a:off x="8662942" y="4289188"/>
                <a:ext cx="3683277" cy="844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400" dirty="0" err="1">
                    <a:solidFill>
                      <a:schemeClr val="tx1"/>
                    </a:solidFill>
                  </a:rPr>
                  <a:t>Obf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)</a:t>
                </a:r>
                <a:r>
                  <a:rPr lang="en-US" sz="2400" dirty="0">
                    <a:solidFill>
                      <a:schemeClr val="tx1"/>
                    </a:solidFill>
                  </a:rPr>
                  <a:t>),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err="1"/>
                  <a:t>QHE.Dec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400" dirty="0"/>
                  <a:t> 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4434-AAEA-49E2-A8BD-34FCB6745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942" y="4289188"/>
                <a:ext cx="3683277" cy="844527"/>
              </a:xfrm>
              <a:prstGeom prst="rect">
                <a:avLst/>
              </a:prstGeom>
              <a:blipFill>
                <a:blip r:embed="rId7"/>
                <a:stretch>
                  <a:fillRect t="-4348" b="-159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EDC219AC-18E9-428B-99E4-B83E5C328ECE}"/>
              </a:ext>
            </a:extLst>
          </p:cNvPr>
          <p:cNvSpPr/>
          <p:nvPr/>
        </p:nvSpPr>
        <p:spPr>
          <a:xfrm rot="5400000">
            <a:off x="4711318" y="292244"/>
            <a:ext cx="220373" cy="474720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/>
              <p:nvPr/>
            </p:nvSpPr>
            <p:spPr>
              <a:xfrm>
                <a:off x="7270037" y="2395205"/>
                <a:ext cx="1622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37" y="2395205"/>
                <a:ext cx="162205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/>
              <p:nvPr/>
            </p:nvSpPr>
            <p:spPr>
              <a:xfrm>
                <a:off x="1074383" y="2395205"/>
                <a:ext cx="952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83" y="2395205"/>
                <a:ext cx="95221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54EE3C-7F00-431A-ACFF-2387AC48DCB3}"/>
                  </a:ext>
                </a:extLst>
              </p:cNvPr>
              <p:cNvSpPr/>
              <p:nvPr/>
            </p:nvSpPr>
            <p:spPr>
              <a:xfrm>
                <a:off x="3231447" y="6091328"/>
                <a:ext cx="3204271" cy="538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Binding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r>
                  <a:rPr lang="en-US" sz="2800" dirty="0"/>
                  <a:t> fixes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54EE3C-7F00-431A-ACFF-2387AC48D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47" y="6091328"/>
                <a:ext cx="3204271" cy="538994"/>
              </a:xfrm>
              <a:prstGeom prst="rect">
                <a:avLst/>
              </a:prstGeom>
              <a:blipFill>
                <a:blip r:embed="rId11"/>
                <a:stretch>
                  <a:fillRect l="-3802" t="-6742" r="-1331" b="-314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56C696CE-75F7-4893-8FD3-4233D707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9814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 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6DD417-746B-4985-9334-084037FECD5A}"/>
                  </a:ext>
                </a:extLst>
              </p:cNvPr>
              <p:cNvSpPr/>
              <p:nvPr/>
            </p:nvSpPr>
            <p:spPr>
              <a:xfrm>
                <a:off x="8994738" y="3198167"/>
                <a:ext cx="30196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Q</a:t>
                </a:r>
                <a:r>
                  <a:rPr lang="en-US" sz="2400" dirty="0" err="1"/>
                  <a:t>HE.Enc</a:t>
                </a:r>
                <a:r>
                  <a:rPr lang="en-US" sz="2400" dirty="0"/>
                  <a:t>(pk,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),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6DD417-746B-4985-9334-084037FE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38" y="3198167"/>
                <a:ext cx="3019688" cy="461665"/>
              </a:xfrm>
              <a:prstGeom prst="rect">
                <a:avLst/>
              </a:prstGeom>
              <a:blipFill>
                <a:blip r:embed="rId1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06364D-4E7C-4BFC-B5FC-16F9A9D33EE0}"/>
                  </a:ext>
                </a:extLst>
              </p:cNvPr>
              <p:cNvSpPr/>
              <p:nvPr/>
            </p:nvSpPr>
            <p:spPr>
              <a:xfrm>
                <a:off x="9172711" y="5489206"/>
                <a:ext cx="2663740" cy="475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06364D-4E7C-4BFC-B5FC-16F9A9D33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11" y="5489206"/>
                <a:ext cx="2663740" cy="475195"/>
              </a:xfrm>
              <a:prstGeom prst="rect">
                <a:avLst/>
              </a:prstGeom>
              <a:blipFill>
                <a:blip r:embed="rId13"/>
                <a:stretch>
                  <a:fillRect t="-7692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7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3" grpId="0"/>
      <p:bldP spid="35" grpId="0"/>
      <p:bldP spid="16" grpId="0"/>
      <p:bldP spid="3" grpId="0"/>
      <p:bldP spid="5" grpId="0"/>
      <p:bldP spid="17" grpId="0" animBg="1"/>
      <p:bldP spid="19" grpId="0"/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688685" y="1743232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7219260" y="1680170"/>
            <a:ext cx="1723612" cy="413510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AC96A4F-FB82-4615-A475-2B3A01D41913}"/>
              </a:ext>
            </a:extLst>
          </p:cNvPr>
          <p:cNvSpPr/>
          <p:nvPr/>
        </p:nvSpPr>
        <p:spPr>
          <a:xfrm rot="16200000">
            <a:off x="4702578" y="2397063"/>
            <a:ext cx="220371" cy="4729713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F6EF587-A066-4728-9286-09F87D31845D}"/>
              </a:ext>
            </a:extLst>
          </p:cNvPr>
          <p:cNvSpPr/>
          <p:nvPr/>
        </p:nvSpPr>
        <p:spPr>
          <a:xfrm rot="5400000">
            <a:off x="4711319" y="3024933"/>
            <a:ext cx="220373" cy="474720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210C3D-1131-4783-AD04-370A720F90D7}"/>
                  </a:ext>
                </a:extLst>
              </p:cNvPr>
              <p:cNvSpPr txBox="1"/>
              <p:nvPr/>
            </p:nvSpPr>
            <p:spPr>
              <a:xfrm>
                <a:off x="3207671" y="4262677"/>
                <a:ext cx="35416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210C3D-1131-4783-AD04-370A720F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71" y="4262677"/>
                <a:ext cx="35416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C62FE4-B03F-4B5F-A028-C785E3A94E0C}"/>
                  </a:ext>
                </a:extLst>
              </p:cNvPr>
              <p:cNvSpPr txBox="1"/>
              <p:nvPr/>
            </p:nvSpPr>
            <p:spPr>
              <a:xfrm>
                <a:off x="3527172" y="4872105"/>
                <a:ext cx="2612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 send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C62FE4-B03F-4B5F-A028-C785E3A94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172" y="4872105"/>
                <a:ext cx="2612822" cy="523220"/>
              </a:xfrm>
              <a:prstGeom prst="rect">
                <a:avLst/>
              </a:prstGeom>
              <a:blipFill>
                <a:blip r:embed="rId4"/>
                <a:stretch>
                  <a:fillRect l="-4907" t="-10465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/>
              <p:nvPr/>
            </p:nvSpPr>
            <p:spPr>
              <a:xfrm>
                <a:off x="3978770" y="2078041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70" y="2078041"/>
                <a:ext cx="1987941" cy="538994"/>
              </a:xfrm>
              <a:prstGeom prst="rect">
                <a:avLst/>
              </a:prstGeom>
              <a:blipFill>
                <a:blip r:embed="rId5"/>
                <a:stretch>
                  <a:fillRect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12C17-5A91-49E8-BCCA-13EFEAE50852}"/>
                  </a:ext>
                </a:extLst>
              </p:cNvPr>
              <p:cNvSpPr/>
              <p:nvPr/>
            </p:nvSpPr>
            <p:spPr>
              <a:xfrm>
                <a:off x="9016240" y="1668977"/>
                <a:ext cx="3175760" cy="848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 QHE</a:t>
                </a:r>
                <a:r>
                  <a:rPr lang="en-US" sz="2400" dirty="0" err="1"/>
                  <a:t>.keygen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12C17-5A91-49E8-BCCA-13EFEAE50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40" y="1668977"/>
                <a:ext cx="3175760" cy="848822"/>
              </a:xfrm>
              <a:prstGeom prst="rect">
                <a:avLst/>
              </a:prstGeom>
              <a:blipFill>
                <a:blip r:embed="rId6"/>
                <a:stretch>
                  <a:fillRect l="-384" r="-1727" b="-158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4434-AAEA-49E2-A8BD-34FCB6745B95}"/>
                  </a:ext>
                </a:extLst>
              </p:cNvPr>
              <p:cNvSpPr/>
              <p:nvPr/>
            </p:nvSpPr>
            <p:spPr>
              <a:xfrm>
                <a:off x="8662942" y="4289188"/>
                <a:ext cx="3683277" cy="844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400" dirty="0" err="1">
                    <a:solidFill>
                      <a:schemeClr val="tx1"/>
                    </a:solidFill>
                  </a:rPr>
                  <a:t>Obf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)</a:t>
                </a:r>
                <a:r>
                  <a:rPr lang="en-US" sz="2400" dirty="0">
                    <a:solidFill>
                      <a:schemeClr val="tx1"/>
                    </a:solidFill>
                  </a:rPr>
                  <a:t>),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err="1"/>
                  <a:t>QHE.Dec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400" dirty="0"/>
                  <a:t> 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4434-AAEA-49E2-A8BD-34FCB6745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942" y="4289188"/>
                <a:ext cx="3683277" cy="844527"/>
              </a:xfrm>
              <a:prstGeom prst="rect">
                <a:avLst/>
              </a:prstGeom>
              <a:blipFill>
                <a:blip r:embed="rId7"/>
                <a:stretch>
                  <a:fillRect t="-4348" b="-159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EDC219AC-18E9-428B-99E4-B83E5C328ECE}"/>
              </a:ext>
            </a:extLst>
          </p:cNvPr>
          <p:cNvSpPr/>
          <p:nvPr/>
        </p:nvSpPr>
        <p:spPr>
          <a:xfrm rot="5400000">
            <a:off x="4711318" y="292244"/>
            <a:ext cx="220373" cy="474720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/>
              <p:nvPr/>
            </p:nvSpPr>
            <p:spPr>
              <a:xfrm>
                <a:off x="7270037" y="2395205"/>
                <a:ext cx="1622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37" y="2395205"/>
                <a:ext cx="162205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/>
              <p:nvPr/>
            </p:nvSpPr>
            <p:spPr>
              <a:xfrm>
                <a:off x="1074383" y="2395205"/>
                <a:ext cx="952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83" y="2395205"/>
                <a:ext cx="95221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56C696CE-75F7-4893-8FD3-4233D707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9814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 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6DD417-746B-4985-9334-084037FECD5A}"/>
                  </a:ext>
                </a:extLst>
              </p:cNvPr>
              <p:cNvSpPr/>
              <p:nvPr/>
            </p:nvSpPr>
            <p:spPr>
              <a:xfrm>
                <a:off x="8994738" y="3198167"/>
                <a:ext cx="30196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Q</a:t>
                </a:r>
                <a:r>
                  <a:rPr lang="en-US" sz="2400" dirty="0" err="1"/>
                  <a:t>HE.Enc</a:t>
                </a:r>
                <a:r>
                  <a:rPr lang="en-US" sz="2400" dirty="0"/>
                  <a:t>(pk,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),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6DD417-746B-4985-9334-084037FE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38" y="3198167"/>
                <a:ext cx="3019688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06364D-4E7C-4BFC-B5FC-16F9A9D33EE0}"/>
                  </a:ext>
                </a:extLst>
              </p:cNvPr>
              <p:cNvSpPr/>
              <p:nvPr/>
            </p:nvSpPr>
            <p:spPr>
              <a:xfrm>
                <a:off x="9172711" y="5489206"/>
                <a:ext cx="2663740" cy="475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06364D-4E7C-4BFC-B5FC-16F9A9D33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11" y="5489206"/>
                <a:ext cx="2663740" cy="475195"/>
              </a:xfrm>
              <a:prstGeom prst="rect">
                <a:avLst/>
              </a:prstGeom>
              <a:blipFill>
                <a:blip r:embed="rId12"/>
                <a:stretch>
                  <a:fillRect t="-7692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63ADCD-AD5C-4C66-9B7B-1A557DD21D01}"/>
                  </a:ext>
                </a:extLst>
              </p:cNvPr>
              <p:cNvSpPr/>
              <p:nvPr/>
            </p:nvSpPr>
            <p:spPr>
              <a:xfrm>
                <a:off x="-749423" y="5786404"/>
                <a:ext cx="11166011" cy="969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Hiding</a:t>
                </a:r>
                <a:r>
                  <a:rPr lang="en-US" sz="2800" dirty="0"/>
                  <a:t>: (1)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is random thus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hides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algn="ctr"/>
                <a:r>
                  <a:rPr lang="en-US" sz="2800" dirty="0"/>
                  <a:t>(2)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is hidden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hard to guess it and get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63ADCD-AD5C-4C66-9B7B-1A557DD21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9423" y="5786404"/>
                <a:ext cx="11166011" cy="969881"/>
              </a:xfrm>
              <a:prstGeom prst="rect">
                <a:avLst/>
              </a:prstGeom>
              <a:blipFill>
                <a:blip r:embed="rId13"/>
                <a:stretch>
                  <a:fillRect t="-3774" b="-169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2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688685" y="1743232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7219260" y="1680170"/>
            <a:ext cx="1723612" cy="413510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AC96A4F-FB82-4615-A475-2B3A01D41913}"/>
              </a:ext>
            </a:extLst>
          </p:cNvPr>
          <p:cNvSpPr/>
          <p:nvPr/>
        </p:nvSpPr>
        <p:spPr>
          <a:xfrm rot="16200000">
            <a:off x="4702578" y="2397063"/>
            <a:ext cx="220371" cy="4729713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F6EF587-A066-4728-9286-09F87D31845D}"/>
              </a:ext>
            </a:extLst>
          </p:cNvPr>
          <p:cNvSpPr/>
          <p:nvPr/>
        </p:nvSpPr>
        <p:spPr>
          <a:xfrm rot="5400000">
            <a:off x="4711319" y="3024933"/>
            <a:ext cx="220373" cy="474720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210C3D-1131-4783-AD04-370A720F90D7}"/>
                  </a:ext>
                </a:extLst>
              </p:cNvPr>
              <p:cNvSpPr txBox="1"/>
              <p:nvPr/>
            </p:nvSpPr>
            <p:spPr>
              <a:xfrm>
                <a:off x="3207671" y="4262677"/>
                <a:ext cx="35416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210C3D-1131-4783-AD04-370A720F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71" y="4262677"/>
                <a:ext cx="35416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C62FE4-B03F-4B5F-A028-C785E3A94E0C}"/>
                  </a:ext>
                </a:extLst>
              </p:cNvPr>
              <p:cNvSpPr txBox="1"/>
              <p:nvPr/>
            </p:nvSpPr>
            <p:spPr>
              <a:xfrm>
                <a:off x="3527172" y="4872105"/>
                <a:ext cx="2612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 send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C62FE4-B03F-4B5F-A028-C785E3A94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172" y="4872105"/>
                <a:ext cx="2612822" cy="523220"/>
              </a:xfrm>
              <a:prstGeom prst="rect">
                <a:avLst/>
              </a:prstGeom>
              <a:blipFill>
                <a:blip r:embed="rId4"/>
                <a:stretch>
                  <a:fillRect l="-4907" t="-10465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/>
              <p:nvPr/>
            </p:nvSpPr>
            <p:spPr>
              <a:xfrm>
                <a:off x="3978770" y="2078041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70" y="2078041"/>
                <a:ext cx="1987941" cy="538994"/>
              </a:xfrm>
              <a:prstGeom prst="rect">
                <a:avLst/>
              </a:prstGeom>
              <a:blipFill>
                <a:blip r:embed="rId5"/>
                <a:stretch>
                  <a:fillRect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12C17-5A91-49E8-BCCA-13EFEAE50852}"/>
                  </a:ext>
                </a:extLst>
              </p:cNvPr>
              <p:cNvSpPr/>
              <p:nvPr/>
            </p:nvSpPr>
            <p:spPr>
              <a:xfrm>
                <a:off x="9016240" y="1668977"/>
                <a:ext cx="3175760" cy="848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 QHE</a:t>
                </a:r>
                <a:r>
                  <a:rPr lang="en-US" sz="2400" dirty="0" err="1"/>
                  <a:t>.keygen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12C17-5A91-49E8-BCCA-13EFEAE50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40" y="1668977"/>
                <a:ext cx="3175760" cy="848822"/>
              </a:xfrm>
              <a:prstGeom prst="rect">
                <a:avLst/>
              </a:prstGeom>
              <a:blipFill>
                <a:blip r:embed="rId6"/>
                <a:stretch>
                  <a:fillRect l="-384" r="-1727" b="-158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4434-AAEA-49E2-A8BD-34FCB6745B95}"/>
                  </a:ext>
                </a:extLst>
              </p:cNvPr>
              <p:cNvSpPr/>
              <p:nvPr/>
            </p:nvSpPr>
            <p:spPr>
              <a:xfrm>
                <a:off x="8662942" y="4289188"/>
                <a:ext cx="3683277" cy="844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400" dirty="0" err="1">
                    <a:solidFill>
                      <a:schemeClr val="tx1"/>
                    </a:solidFill>
                  </a:rPr>
                  <a:t>Obf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)</a:t>
                </a:r>
                <a:r>
                  <a:rPr lang="en-US" sz="2400" dirty="0">
                    <a:solidFill>
                      <a:schemeClr val="tx1"/>
                    </a:solidFill>
                  </a:rPr>
                  <a:t>),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err="1"/>
                  <a:t>QHE.Dec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400" dirty="0"/>
                  <a:t> 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4434-AAEA-49E2-A8BD-34FCB6745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942" y="4289188"/>
                <a:ext cx="3683277" cy="844527"/>
              </a:xfrm>
              <a:prstGeom prst="rect">
                <a:avLst/>
              </a:prstGeom>
              <a:blipFill>
                <a:blip r:embed="rId7"/>
                <a:stretch>
                  <a:fillRect t="-4348" b="-159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EDC219AC-18E9-428B-99E4-B83E5C328ECE}"/>
              </a:ext>
            </a:extLst>
          </p:cNvPr>
          <p:cNvSpPr/>
          <p:nvPr/>
        </p:nvSpPr>
        <p:spPr>
          <a:xfrm rot="5400000">
            <a:off x="4711318" y="292244"/>
            <a:ext cx="220373" cy="474720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/>
              <p:nvPr/>
            </p:nvSpPr>
            <p:spPr>
              <a:xfrm>
                <a:off x="7270037" y="2395205"/>
                <a:ext cx="1622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37" y="2395205"/>
                <a:ext cx="162205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/>
              <p:nvPr/>
            </p:nvSpPr>
            <p:spPr>
              <a:xfrm>
                <a:off x="1074383" y="2395205"/>
                <a:ext cx="952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83" y="2395205"/>
                <a:ext cx="95221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56C696CE-75F7-4893-8FD3-4233D707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9814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 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6DD417-746B-4985-9334-084037FECD5A}"/>
                  </a:ext>
                </a:extLst>
              </p:cNvPr>
              <p:cNvSpPr/>
              <p:nvPr/>
            </p:nvSpPr>
            <p:spPr>
              <a:xfrm>
                <a:off x="8994738" y="3198167"/>
                <a:ext cx="30196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Q</a:t>
                </a:r>
                <a:r>
                  <a:rPr lang="en-US" sz="2400" dirty="0" err="1"/>
                  <a:t>HE.Enc</a:t>
                </a:r>
                <a:r>
                  <a:rPr lang="en-US" sz="2400" dirty="0"/>
                  <a:t>(pk,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),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6DD417-746B-4985-9334-084037FE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38" y="3198167"/>
                <a:ext cx="3019688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06364D-4E7C-4BFC-B5FC-16F9A9D33EE0}"/>
                  </a:ext>
                </a:extLst>
              </p:cNvPr>
              <p:cNvSpPr/>
              <p:nvPr/>
            </p:nvSpPr>
            <p:spPr>
              <a:xfrm>
                <a:off x="9172711" y="5489206"/>
                <a:ext cx="2663740" cy="475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06364D-4E7C-4BFC-B5FC-16F9A9D33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11" y="5489206"/>
                <a:ext cx="2663740" cy="475195"/>
              </a:xfrm>
              <a:prstGeom prst="rect">
                <a:avLst/>
              </a:prstGeom>
              <a:blipFill>
                <a:blip r:embed="rId12"/>
                <a:stretch>
                  <a:fillRect t="-7692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5E13EAD-C432-4055-B1A4-FAA697BAD968}"/>
              </a:ext>
            </a:extLst>
          </p:cNvPr>
          <p:cNvSpPr/>
          <p:nvPr/>
        </p:nvSpPr>
        <p:spPr>
          <a:xfrm>
            <a:off x="3866369" y="5889301"/>
            <a:ext cx="1898818" cy="53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Extraction?</a:t>
            </a:r>
          </a:p>
        </p:txBody>
      </p:sp>
    </p:spTree>
    <p:extLst>
      <p:ext uri="{BB962C8B-B14F-4D97-AF65-F5344CB8AC3E}">
        <p14:creationId xmlns:p14="http://schemas.microsoft.com/office/powerpoint/2010/main" val="3999536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BA99B1C4-9B8D-4540-9B68-8FC4F34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447298-D4CB-4E11-A64A-6ED5A887C5C1}"/>
                  </a:ext>
                </a:extLst>
              </p:cNvPr>
              <p:cNvSpPr/>
              <p:nvPr/>
            </p:nvSpPr>
            <p:spPr>
              <a:xfrm>
                <a:off x="3489402" y="6109567"/>
                <a:ext cx="44265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Goal:</a:t>
                </a:r>
                <a:r>
                  <a:rPr lang="en-US" sz="2800" dirty="0"/>
                  <a:t> Get an encryption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IL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447298-D4CB-4E11-A64A-6ED5A887C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02" y="6109567"/>
                <a:ext cx="4426568" cy="523220"/>
              </a:xfrm>
              <a:prstGeom prst="rect">
                <a:avLst/>
              </a:prstGeom>
              <a:blipFill>
                <a:blip r:embed="rId6"/>
                <a:stretch>
                  <a:fillRect l="-2751" t="-10465" r="-1238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9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/>
      <p:bldP spid="27" grpId="0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BA99B1C4-9B8D-4540-9B68-8FC4F34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447298-D4CB-4E11-A64A-6ED5A887C5C1}"/>
                  </a:ext>
                </a:extLst>
              </p:cNvPr>
              <p:cNvSpPr/>
              <p:nvPr/>
            </p:nvSpPr>
            <p:spPr>
              <a:xfrm>
                <a:off x="2310563" y="6189366"/>
                <a:ext cx="7343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Observation 1:</a:t>
                </a:r>
                <a:r>
                  <a:rPr lang="en-US" sz="2800" dirty="0"/>
                  <a:t> Under the encryption,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𝐸𝑥𝑡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L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447298-D4CB-4E11-A64A-6ED5A887C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563" y="6189366"/>
                <a:ext cx="7343800" cy="523220"/>
              </a:xfrm>
              <a:prstGeom prst="rect">
                <a:avLst/>
              </a:prstGeom>
              <a:blipFill>
                <a:blip r:embed="rId6"/>
                <a:stretch>
                  <a:fillRect l="-1660" t="-10465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F8042-3F7E-4FCF-BE04-3C94603C080B}"/>
                  </a:ext>
                </a:extLst>
              </p:cNvPr>
              <p:cNvSpPr txBox="1"/>
              <p:nvPr/>
            </p:nvSpPr>
            <p:spPr>
              <a:xfrm>
                <a:off x="5430481" y="1541883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F8042-3F7E-4FCF-BE04-3C94603C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81" y="1541883"/>
                <a:ext cx="544415" cy="523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D53189-D09F-4480-A83C-DE6C22060404}"/>
              </a:ext>
            </a:extLst>
          </p:cNvPr>
          <p:cNvSpPr/>
          <p:nvPr/>
        </p:nvSpPr>
        <p:spPr>
          <a:xfrm>
            <a:off x="5271348" y="1379198"/>
            <a:ext cx="862679" cy="848588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F07EDA-ACC4-464C-ADB5-E293FD21CAB4}"/>
                  </a:ext>
                </a:extLst>
              </p:cNvPr>
              <p:cNvSpPr txBox="1"/>
              <p:nvPr/>
            </p:nvSpPr>
            <p:spPr>
              <a:xfrm rot="5400000">
                <a:off x="5467357" y="2200019"/>
                <a:ext cx="4706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F07EDA-ACC4-464C-ADB5-E293FD21C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67357" y="2200019"/>
                <a:ext cx="4706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9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42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BA99B1C4-9B8D-4540-9B68-8FC4F34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F8042-3F7E-4FCF-BE04-3C94603C080B}"/>
                  </a:ext>
                </a:extLst>
              </p:cNvPr>
              <p:cNvSpPr txBox="1"/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F8042-3F7E-4FCF-BE04-3C94603C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D53189-D09F-4480-A83C-DE6C22060404}"/>
              </a:ext>
            </a:extLst>
          </p:cNvPr>
          <p:cNvSpPr/>
          <p:nvPr/>
        </p:nvSpPr>
        <p:spPr>
          <a:xfrm>
            <a:off x="3400018" y="3735749"/>
            <a:ext cx="862679" cy="848588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85A9B4-8C1A-4BB4-8149-6896DA38F780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2C2FD7-6EDD-493E-B029-CAFB97A410CD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2C2FD7-6EDD-493E-B029-CAFB97A41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8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8F423-7D2A-4D5D-94A9-3D6A72CA03A7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8F423-7D2A-4D5D-94A9-3D6A72CA0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798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BA99B1C4-9B8D-4540-9B68-8FC4F34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447298-D4CB-4E11-A64A-6ED5A887C5C1}"/>
                  </a:ext>
                </a:extLst>
              </p:cNvPr>
              <p:cNvSpPr/>
              <p:nvPr/>
            </p:nvSpPr>
            <p:spPr>
              <a:xfrm>
                <a:off x="2940421" y="6135796"/>
                <a:ext cx="53692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Observation 2: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returns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447298-D4CB-4E11-A64A-6ED5A887C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21" y="6135796"/>
                <a:ext cx="5369275" cy="523220"/>
              </a:xfrm>
              <a:prstGeom prst="rect">
                <a:avLst/>
              </a:prstGeom>
              <a:blipFill>
                <a:blip r:embed="rId5"/>
                <a:stretch>
                  <a:fillRect l="-2270" t="-11765" b="-341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F8042-3F7E-4FCF-BE04-3C94603C080B}"/>
                  </a:ext>
                </a:extLst>
              </p:cNvPr>
              <p:cNvSpPr txBox="1"/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F8042-3F7E-4FCF-BE04-3C94603C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D53189-D09F-4480-A83C-DE6C22060404}"/>
              </a:ext>
            </a:extLst>
          </p:cNvPr>
          <p:cNvSpPr/>
          <p:nvPr/>
        </p:nvSpPr>
        <p:spPr>
          <a:xfrm>
            <a:off x="3400018" y="3735749"/>
            <a:ext cx="862679" cy="848588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85A9B4-8C1A-4BB4-8149-6896DA38F780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2C2FD7-6EDD-493E-B029-CAFB97A410CD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2C2FD7-6EDD-493E-B029-CAFB97A41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8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8F423-7D2A-4D5D-94A9-3D6A72CA03A7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8F423-7D2A-4D5D-94A9-3D6A72CA0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0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BA99B1C4-9B8D-4540-9B68-8FC4F34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447298-D4CB-4E11-A64A-6ED5A887C5C1}"/>
                  </a:ext>
                </a:extLst>
              </p:cNvPr>
              <p:cNvSpPr/>
              <p:nvPr/>
            </p:nvSpPr>
            <p:spPr>
              <a:xfrm>
                <a:off x="1732029" y="6109567"/>
                <a:ext cx="82161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Can we get an encrypted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Yes</a:t>
                </a:r>
                <a:r>
                  <a:rPr lang="en-US" sz="2800" dirty="0">
                    <a:solidFill>
                      <a:schemeClr val="tx1"/>
                    </a:solidFill>
                  </a:rPr>
                  <a:t>, using the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.</a:t>
                </a:r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447298-D4CB-4E11-A64A-6ED5A887C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29" y="6109567"/>
                <a:ext cx="8216182" cy="523220"/>
              </a:xfrm>
              <a:prstGeom prst="rect">
                <a:avLst/>
              </a:prstGeom>
              <a:blipFill>
                <a:blip r:embed="rId5"/>
                <a:stretch>
                  <a:fillRect l="-1484" t="-10465" r="-1039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4F44C9-9196-43C0-83F3-A645BD1C4F7A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D5F2C27-4F94-48D7-B94B-9678132E51E3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D5F2C27-4F94-48D7-B94B-9678132E5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7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57923-19B8-4FEF-9BC4-57717D8B62F9}"/>
                  </a:ext>
                </a:extLst>
              </p:cNvPr>
              <p:cNvSpPr txBox="1"/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57923-19B8-4FEF-9BC4-57717D8B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65EAF7-1854-46C7-9CCB-97FD2845068A}"/>
              </a:ext>
            </a:extLst>
          </p:cNvPr>
          <p:cNvSpPr/>
          <p:nvPr/>
        </p:nvSpPr>
        <p:spPr>
          <a:xfrm>
            <a:off x="3400018" y="3735749"/>
            <a:ext cx="862679" cy="848588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EC307E-5893-4F0D-ACD5-B182BED4AA4D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EC307E-5893-4F0D-ACD5-B182BED4A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14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BAAD69-02E5-4E4E-9863-384B66FCB59D}"/>
              </a:ext>
            </a:extLst>
          </p:cNvPr>
          <p:cNvSpPr/>
          <p:nvPr/>
        </p:nvSpPr>
        <p:spPr>
          <a:xfrm>
            <a:off x="2378545" y="2830597"/>
            <a:ext cx="1723613" cy="293213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AAA0FC-0BC0-44A3-BAAB-06BD247E076B}"/>
              </a:ext>
            </a:extLst>
          </p:cNvPr>
          <p:cNvSpPr/>
          <p:nvPr/>
        </p:nvSpPr>
        <p:spPr>
          <a:xfrm>
            <a:off x="8084531" y="2827834"/>
            <a:ext cx="1723612" cy="293213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FEBBC7-BA58-4079-8C52-2D732F0D6B51}"/>
              </a:ext>
            </a:extLst>
          </p:cNvPr>
          <p:cNvSpPr/>
          <p:nvPr/>
        </p:nvSpPr>
        <p:spPr>
          <a:xfrm rot="16200000">
            <a:off x="5985008" y="1330907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49996D-CB91-422B-B2F3-00D14FCB620E}"/>
              </a:ext>
            </a:extLst>
          </p:cNvPr>
          <p:cNvSpPr/>
          <p:nvPr/>
        </p:nvSpPr>
        <p:spPr>
          <a:xfrm rot="5400000">
            <a:off x="5985008" y="1623295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2981A02-8123-43FB-87C7-A62E057F451E}"/>
              </a:ext>
            </a:extLst>
          </p:cNvPr>
          <p:cNvSpPr/>
          <p:nvPr/>
        </p:nvSpPr>
        <p:spPr>
          <a:xfrm rot="16200000">
            <a:off x="5985008" y="2799823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8A0CD-D661-4886-A1E4-4844174DF8BF}"/>
              </a:ext>
            </a:extLst>
          </p:cNvPr>
          <p:cNvSpPr txBox="1"/>
          <p:nvPr/>
        </p:nvSpPr>
        <p:spPr>
          <a:xfrm>
            <a:off x="5972158" y="3669063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531A3-A4B4-4E3F-8321-C97E459833FB}"/>
                  </a:ext>
                </a:extLst>
              </p:cNvPr>
              <p:cNvSpPr txBox="1"/>
              <p:nvPr/>
            </p:nvSpPr>
            <p:spPr>
              <a:xfrm>
                <a:off x="5369754" y="2659159"/>
                <a:ext cx="14471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531A3-A4B4-4E3F-8321-C97E4598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4" y="2659159"/>
                <a:ext cx="1447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F082-DD8E-4CA3-9AE7-EA68CD43FF36}"/>
              </a:ext>
            </a:extLst>
          </p:cNvPr>
          <p:cNvSpPr/>
          <p:nvPr/>
        </p:nvSpPr>
        <p:spPr>
          <a:xfrm rot="16200000">
            <a:off x="9905942" y="5102936"/>
            <a:ext cx="218142" cy="37554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DEEBB1-7461-49AD-B216-D43D933F876B}"/>
              </a:ext>
            </a:extLst>
          </p:cNvPr>
          <p:cNvSpPr txBox="1"/>
          <p:nvPr/>
        </p:nvSpPr>
        <p:spPr>
          <a:xfrm>
            <a:off x="10221883" y="5059873"/>
            <a:ext cx="115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Accept</a:t>
            </a:r>
            <a:endParaRPr lang="en-I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B9DC0C-09DA-4089-87F8-54873495411E}"/>
                  </a:ext>
                </a:extLst>
              </p:cNvPr>
              <p:cNvSpPr txBox="1"/>
              <p:nvPr/>
            </p:nvSpPr>
            <p:spPr>
              <a:xfrm>
                <a:off x="2580826" y="3044279"/>
                <a:ext cx="13190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B9DC0C-09DA-4089-87F8-548734954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6" y="3044279"/>
                <a:ext cx="131905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8E16C-A030-41B7-90FF-49B09C2E50BA}"/>
                  </a:ext>
                </a:extLst>
              </p:cNvPr>
              <p:cNvSpPr txBox="1"/>
              <p:nvPr/>
            </p:nvSpPr>
            <p:spPr>
              <a:xfrm>
                <a:off x="8236101" y="3044278"/>
                <a:ext cx="14204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8E16C-A030-41B7-90FF-49B09C2E5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101" y="3044278"/>
                <a:ext cx="1420471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35C7B196-9233-4B2E-A158-C6BE4BC3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ZK against quantum attacks</a:t>
            </a:r>
            <a:endParaRPr lang="en-IL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F7A63-8563-4DB5-87DA-65F149A253ED}"/>
              </a:ext>
            </a:extLst>
          </p:cNvPr>
          <p:cNvSpPr/>
          <p:nvPr/>
        </p:nvSpPr>
        <p:spPr>
          <a:xfrm>
            <a:off x="838200" y="1690688"/>
            <a:ext cx="3847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Protocols are classical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10839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47ECE-AD2A-4583-A91B-9EA7FE9FEAC9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4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BA99B1C4-9B8D-4540-9B68-8FC4F34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D53189-D09F-4480-A83C-DE6C22060404}"/>
              </a:ext>
            </a:extLst>
          </p:cNvPr>
          <p:cNvSpPr/>
          <p:nvPr/>
        </p:nvSpPr>
        <p:spPr>
          <a:xfrm>
            <a:off x="2889058" y="3145254"/>
            <a:ext cx="8923714" cy="1478582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/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27A98-2DED-429C-85B7-9E1108EFB02E}"/>
                  </a:ext>
                </a:extLst>
              </p:cNvPr>
              <p:cNvSpPr/>
              <p:nvPr/>
            </p:nvSpPr>
            <p:spPr>
              <a:xfrm>
                <a:off x="3972812" y="6078402"/>
                <a:ext cx="4246376" cy="562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800" dirty="0"/>
                  <a:t>Q</a:t>
                </a:r>
                <a:r>
                  <a:rPr lang="en-US" sz="2800" dirty="0" err="1"/>
                  <a:t>HE.Enc</a:t>
                </a:r>
                <a:r>
                  <a:rPr lang="en-US" sz="2800" dirty="0"/>
                  <a:t>(pk,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) </a:t>
                </a:r>
                <a:endParaRPr lang="en-IL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27A98-2DED-429C-85B7-9E1108EFB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812" y="6078402"/>
                <a:ext cx="4246376" cy="562526"/>
              </a:xfrm>
              <a:prstGeom prst="rect">
                <a:avLst/>
              </a:prstGeom>
              <a:blipFill>
                <a:blip r:embed="rId8"/>
                <a:stretch>
                  <a:fillRect t="-9783" r="-287" b="-239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D9D96-E041-4B33-9950-655ACA441831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D9D96-E041-4B33-9950-655ACA44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860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47ECE-AD2A-4583-A91B-9EA7FE9FEAC9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4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BA99B1C4-9B8D-4540-9B68-8FC4F34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D53189-D09F-4480-A83C-DE6C22060404}"/>
              </a:ext>
            </a:extLst>
          </p:cNvPr>
          <p:cNvSpPr/>
          <p:nvPr/>
        </p:nvSpPr>
        <p:spPr>
          <a:xfrm>
            <a:off x="2889058" y="3145254"/>
            <a:ext cx="8923714" cy="1478582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/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27A98-2DED-429C-85B7-9E1108EFB02E}"/>
                  </a:ext>
                </a:extLst>
              </p:cNvPr>
              <p:cNvSpPr/>
              <p:nvPr/>
            </p:nvSpPr>
            <p:spPr>
              <a:xfrm>
                <a:off x="3384213" y="6109567"/>
                <a:ext cx="49059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is exactly an input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! </a:t>
                </a:r>
                <a:endParaRPr lang="en-IL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27A98-2DED-429C-85B7-9E1108EFB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213" y="6109567"/>
                <a:ext cx="4905964" cy="523220"/>
              </a:xfrm>
              <a:prstGeom prst="rect">
                <a:avLst/>
              </a:prstGeom>
              <a:blipFill>
                <a:blip r:embed="rId8"/>
                <a:stretch>
                  <a:fillRect l="-2484" t="-10465" r="-2360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1EC66F-6C54-4FC6-82F4-FD3C1F5516C1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1EC66F-6C54-4FC6-82F4-FD3C1F55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322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BA99B1C4-9B8D-4540-9B68-8FC4F34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27A98-2DED-429C-85B7-9E1108EFB02E}"/>
                  </a:ext>
                </a:extLst>
              </p:cNvPr>
              <p:cNvSpPr/>
              <p:nvPr/>
            </p:nvSpPr>
            <p:spPr>
              <a:xfrm>
                <a:off x="2447977" y="6130925"/>
                <a:ext cx="7304176" cy="562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⟩  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)←</m:t>
                    </m:r>
                  </m:oMath>
                </a14:m>
                <a:r>
                  <a:rPr lang="en-US" sz="2800" dirty="0"/>
                  <a:t>Q</a:t>
                </a:r>
                <a:r>
                  <a:rPr lang="en-US" sz="2800" dirty="0" err="1"/>
                  <a:t>HE.Eval</a:t>
                </a:r>
                <a:r>
                  <a:rPr lang="en-US" sz="2800" dirty="0"/>
                  <a:t>(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sub>
                    </m:sSub>
                  </m:oMath>
                </a14:m>
                <a:r>
                  <a:rPr lang="en-US" sz="2800" dirty="0"/>
                  <a:t>) )</a:t>
                </a:r>
                <a:endParaRPr lang="en-IL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27A98-2DED-429C-85B7-9E1108EFB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77" y="6130925"/>
                <a:ext cx="7304176" cy="562526"/>
              </a:xfrm>
              <a:prstGeom prst="rect">
                <a:avLst/>
              </a:prstGeom>
              <a:blipFill>
                <a:blip r:embed="rId7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51B283E5-771D-4B39-A51C-041485698433}"/>
              </a:ext>
            </a:extLst>
          </p:cNvPr>
          <p:cNvSpPr/>
          <p:nvPr/>
        </p:nvSpPr>
        <p:spPr>
          <a:xfrm rot="16200000">
            <a:off x="5526332" y="1945145"/>
            <a:ext cx="220371" cy="475866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D0892D-99F2-4CE4-8A9A-475D62956CA2}"/>
              </a:ext>
            </a:extLst>
          </p:cNvPr>
          <p:cNvSpPr/>
          <p:nvPr/>
        </p:nvSpPr>
        <p:spPr>
          <a:xfrm rot="5400000">
            <a:off x="5518975" y="2567616"/>
            <a:ext cx="213582" cy="478016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/>
              <p:nvPr/>
            </p:nvSpPr>
            <p:spPr>
              <a:xfrm>
                <a:off x="4016952" y="3825233"/>
                <a:ext cx="35416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952" y="3825233"/>
                <a:ext cx="354165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/>
              <p:nvPr/>
            </p:nvSpPr>
            <p:spPr>
              <a:xfrm>
                <a:off x="4082259" y="4434661"/>
                <a:ext cx="3411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59" y="4434661"/>
                <a:ext cx="34110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E74EC-5C16-4580-AA54-D3145522D25F}"/>
              </a:ext>
            </a:extLst>
          </p:cNvPr>
          <p:cNvCxnSpPr>
            <a:cxnSpLocks/>
          </p:cNvCxnSpPr>
          <p:nvPr/>
        </p:nvCxnSpPr>
        <p:spPr>
          <a:xfrm>
            <a:off x="3272539" y="5238188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/>
              <p:nvPr/>
            </p:nvSpPr>
            <p:spPr>
              <a:xfrm>
                <a:off x="10005864" y="4896779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4896779"/>
                <a:ext cx="1516844" cy="640775"/>
              </a:xfrm>
              <a:prstGeom prst="rect">
                <a:avLst/>
              </a:prstGeom>
              <a:blipFill>
                <a:blip r:embed="rId10"/>
                <a:stretch>
                  <a:fillRect t="-8411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51F80E-D809-4D9C-9F0C-CD83D83C171F}"/>
              </a:ext>
            </a:extLst>
          </p:cNvPr>
          <p:cNvSpPr/>
          <p:nvPr/>
        </p:nvSpPr>
        <p:spPr>
          <a:xfrm>
            <a:off x="2772299" y="6170401"/>
            <a:ext cx="585581" cy="5359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C1CC98-A339-47F2-9A10-EAC9CBB9643C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C1CC98-A339-47F2-9A10-EAC9CBB96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61A3A9-0C7D-4427-A9D8-0FC4B05EE851}"/>
              </a:ext>
            </a:extLst>
          </p:cNvPr>
          <p:cNvSpPr/>
          <p:nvPr/>
        </p:nvSpPr>
        <p:spPr>
          <a:xfrm>
            <a:off x="2889058" y="3725636"/>
            <a:ext cx="8923714" cy="1994679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DD820D-9512-4DDE-912A-DB2948D7C5B0}"/>
              </a:ext>
            </a:extLst>
          </p:cNvPr>
          <p:cNvSpPr/>
          <p:nvPr/>
        </p:nvSpPr>
        <p:spPr>
          <a:xfrm>
            <a:off x="5437738" y="4401657"/>
            <a:ext cx="700075" cy="6426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8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BA99B1C4-9B8D-4540-9B68-8FC4F34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FB1698-E340-439A-9CEF-D3B8AB13F4D5}"/>
                  </a:ext>
                </a:extLst>
              </p:cNvPr>
              <p:cNvSpPr/>
              <p:nvPr/>
            </p:nvSpPr>
            <p:spPr>
              <a:xfrm>
                <a:off x="838200" y="3900926"/>
                <a:ext cx="5961502" cy="715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prstClr val="black"/>
                    </a:solidFill>
                  </a:rPr>
                  <a:t>2. 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</a:rPr>
                  <a:t>Q</a:t>
                </a:r>
                <a:r>
                  <a:rPr lang="en-US" sz="3600" dirty="0" err="1">
                    <a:solidFill>
                      <a:prstClr val="black"/>
                    </a:solidFill>
                  </a:rPr>
                  <a:t>HE.Dec</a:t>
                </a:r>
                <a:r>
                  <a:rPr lang="en-US" sz="3600" dirty="0">
                    <a:solidFill>
                      <a:prstClr val="black"/>
                    </a:solidFill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</a:rPr>
                  <a:t>sk</a:t>
                </a:r>
                <a:r>
                  <a:rPr lang="en-US" sz="36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3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</a:rPr>
                  <a:t>) </a:t>
                </a:r>
                <a:endParaRPr lang="en-IL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FB1698-E340-439A-9CEF-D3B8AB13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0926"/>
                <a:ext cx="5961502" cy="715773"/>
              </a:xfrm>
              <a:prstGeom prst="rect">
                <a:avLst/>
              </a:prstGeom>
              <a:blipFill>
                <a:blip r:embed="rId3"/>
                <a:stretch>
                  <a:fillRect l="-3173" t="-12821" r="-307" b="-230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B731D3-0839-47C9-B54A-1022EB34F168}"/>
                  </a:ext>
                </a:extLst>
              </p:cNvPr>
              <p:cNvSpPr/>
              <p:nvPr/>
            </p:nvSpPr>
            <p:spPr>
              <a:xfrm>
                <a:off x="838200" y="1965997"/>
                <a:ext cx="4379204" cy="666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chemeClr val="tx1"/>
                    </a:solidFill>
                  </a:rPr>
                  <a:t>1.  (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,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sk</a:t>
                </a:r>
                <a:r>
                  <a:rPr lang="en-US" sz="36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) </a:t>
                </a:r>
                <a:endParaRPr lang="en-IL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B731D3-0839-47C9-B54A-1022EB34F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5997"/>
                <a:ext cx="4379204" cy="666786"/>
              </a:xfrm>
              <a:prstGeom prst="rect">
                <a:avLst/>
              </a:prstGeom>
              <a:blipFill>
                <a:blip r:embed="rId4"/>
                <a:stretch>
                  <a:fillRect l="-4318" t="-11009" b="-348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F6682A7-A6DE-4061-8512-9413F575D95C}"/>
                  </a:ext>
                </a:extLst>
              </p:cNvPr>
              <p:cNvSpPr/>
              <p:nvPr/>
            </p:nvSpPr>
            <p:spPr>
              <a:xfrm>
                <a:off x="838200" y="2943689"/>
                <a:ext cx="101219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     </a:t>
                </a:r>
                <a:r>
                  <a:rPr lang="en-US" sz="3600" dirty="0">
                    <a:solidFill>
                      <a:schemeClr val="tx1"/>
                    </a:solidFill>
                  </a:rPr>
                  <a:t> Recall, inner state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still under encryption.</a:t>
                </a:r>
                <a:endParaRPr lang="en-IL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F6682A7-A6DE-4061-8512-9413F575D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3689"/>
                <a:ext cx="10121900" cy="646331"/>
              </a:xfrm>
              <a:prstGeom prst="rect">
                <a:avLst/>
              </a:prstGeom>
              <a:blipFill>
                <a:blip r:embed="rId5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FE7F9A5-834C-472F-BF3D-B852955274DB}"/>
              </a:ext>
            </a:extLst>
          </p:cNvPr>
          <p:cNvSpPr/>
          <p:nvPr/>
        </p:nvSpPr>
        <p:spPr>
          <a:xfrm>
            <a:off x="1035050" y="5204289"/>
            <a:ext cx="1012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Done?</a:t>
            </a:r>
            <a:endParaRPr lang="en-I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F8D671-EF3E-453B-8882-5AC135A897FB}"/>
                  </a:ext>
                </a:extLst>
              </p:cNvPr>
              <p:cNvSpPr txBox="1"/>
              <p:nvPr/>
            </p:nvSpPr>
            <p:spPr>
              <a:xfrm>
                <a:off x="943303" y="1690688"/>
                <a:ext cx="104104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Problem: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view is easy to distinguish from real.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F8D671-EF3E-453B-8882-5AC135A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3" y="1690688"/>
                <a:ext cx="10410497" cy="584775"/>
              </a:xfrm>
              <a:prstGeom prst="rect">
                <a:avLst/>
              </a:prstGeom>
              <a:blipFill>
                <a:blip r:embed="rId3"/>
                <a:stretch>
                  <a:fillRect l="-1522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C456A4E5-83F5-4A35-9E03-8A5639FE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3B25E6-55A6-45FD-A62C-F7513F673C08}"/>
                  </a:ext>
                </a:extLst>
              </p:cNvPr>
              <p:cNvSpPr txBox="1"/>
              <p:nvPr/>
            </p:nvSpPr>
            <p:spPr>
              <a:xfrm>
                <a:off x="2848680" y="4275720"/>
                <a:ext cx="672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3B25E6-55A6-45FD-A62C-F7513F673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80" y="4275720"/>
                <a:ext cx="6721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C3E8FD-0C17-4A85-B487-140A7D73F528}"/>
                  </a:ext>
                </a:extLst>
              </p:cNvPr>
              <p:cNvSpPr txBox="1"/>
              <p:nvPr/>
            </p:nvSpPr>
            <p:spPr>
              <a:xfrm>
                <a:off x="2190770" y="2710766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C3E8FD-0C17-4A85-B487-140A7D73F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70" y="2710766"/>
                <a:ext cx="1987941" cy="538994"/>
              </a:xfrm>
              <a:prstGeom prst="rect">
                <a:avLst/>
              </a:prstGeom>
              <a:blipFill>
                <a:blip r:embed="rId5"/>
                <a:stretch>
                  <a:fillRect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98AE1DF-939A-4F56-8753-45A84B42D2EE}"/>
              </a:ext>
            </a:extLst>
          </p:cNvPr>
          <p:cNvSpPr/>
          <p:nvPr/>
        </p:nvSpPr>
        <p:spPr>
          <a:xfrm rot="5400000">
            <a:off x="3195990" y="2031477"/>
            <a:ext cx="220372" cy="2498437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4597105-86FB-46FD-A9AD-90E41D02EC94}"/>
              </a:ext>
            </a:extLst>
          </p:cNvPr>
          <p:cNvSpPr/>
          <p:nvPr/>
        </p:nvSpPr>
        <p:spPr>
          <a:xfrm rot="16200000">
            <a:off x="2871442" y="2772105"/>
            <a:ext cx="220372" cy="2498437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31BD53-95EA-45AC-9C69-8AAD66EAFAD1}"/>
              </a:ext>
            </a:extLst>
          </p:cNvPr>
          <p:cNvSpPr/>
          <p:nvPr/>
        </p:nvSpPr>
        <p:spPr>
          <a:xfrm>
            <a:off x="518715" y="2581844"/>
            <a:ext cx="1497478" cy="2689261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3A0DF1-8811-4DA5-A678-F0826419A363}"/>
                  </a:ext>
                </a:extLst>
              </p:cNvPr>
              <p:cNvSpPr txBox="1"/>
              <p:nvPr/>
            </p:nvSpPr>
            <p:spPr>
              <a:xfrm>
                <a:off x="791346" y="3135121"/>
                <a:ext cx="952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3A0DF1-8811-4DA5-A678-F0826419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46" y="3135121"/>
                <a:ext cx="95221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Down 22">
            <a:extLst>
              <a:ext uri="{FF2B5EF4-FFF2-40B4-BE49-F238E27FC236}">
                <a16:creationId xmlns:a16="http://schemas.microsoft.com/office/drawing/2014/main" id="{BAD2163E-BC12-4F38-9EA7-2DC08EF80E8E}"/>
              </a:ext>
            </a:extLst>
          </p:cNvPr>
          <p:cNvSpPr/>
          <p:nvPr/>
        </p:nvSpPr>
        <p:spPr>
          <a:xfrm rot="5400000">
            <a:off x="3188458" y="3524194"/>
            <a:ext cx="220372" cy="2498437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DC7121-D8D2-4F7F-81F9-64152F337BC6}"/>
              </a:ext>
            </a:extLst>
          </p:cNvPr>
          <p:cNvSpPr/>
          <p:nvPr/>
        </p:nvSpPr>
        <p:spPr>
          <a:xfrm>
            <a:off x="4264080" y="2581844"/>
            <a:ext cx="1497478" cy="268926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5B9FAD-5F50-4ABE-B6A7-98F59D194235}"/>
                  </a:ext>
                </a:extLst>
              </p:cNvPr>
              <p:cNvSpPr txBox="1"/>
              <p:nvPr/>
            </p:nvSpPr>
            <p:spPr>
              <a:xfrm>
                <a:off x="4406643" y="3135121"/>
                <a:ext cx="12003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5B9FAD-5F50-4ABE-B6A7-98F59D194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43" y="3135121"/>
                <a:ext cx="120034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2E4212-366C-48AA-B6B8-6AB911D70E17}"/>
                  </a:ext>
                </a:extLst>
              </p:cNvPr>
              <p:cNvSpPr txBox="1"/>
              <p:nvPr/>
            </p:nvSpPr>
            <p:spPr>
              <a:xfrm>
                <a:off x="2848680" y="3503834"/>
                <a:ext cx="672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2E4212-366C-48AA-B6B8-6AB911D70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80" y="3503834"/>
                <a:ext cx="67212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25897C-9E6B-4E07-90EB-098C5C90AA67}"/>
                  </a:ext>
                </a:extLst>
              </p:cNvPr>
              <p:cNvSpPr txBox="1"/>
              <p:nvPr/>
            </p:nvSpPr>
            <p:spPr>
              <a:xfrm>
                <a:off x="8865771" y="4275720"/>
                <a:ext cx="672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25897C-9E6B-4E07-90EB-098C5C90A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771" y="4275720"/>
                <a:ext cx="67212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AC983B-00BA-4BEB-A66B-66A9159395F3}"/>
                  </a:ext>
                </a:extLst>
              </p:cNvPr>
              <p:cNvSpPr txBox="1"/>
              <p:nvPr/>
            </p:nvSpPr>
            <p:spPr>
              <a:xfrm>
                <a:off x="8207861" y="2710766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AC983B-00BA-4BEB-A66B-66A915939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61" y="2710766"/>
                <a:ext cx="1987941" cy="538994"/>
              </a:xfrm>
              <a:prstGeom prst="rect">
                <a:avLst/>
              </a:prstGeom>
              <a:blipFill>
                <a:blip r:embed="rId10"/>
                <a:stretch>
                  <a:fillRect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Down 28">
            <a:extLst>
              <a:ext uri="{FF2B5EF4-FFF2-40B4-BE49-F238E27FC236}">
                <a16:creationId xmlns:a16="http://schemas.microsoft.com/office/drawing/2014/main" id="{DEA0AA6A-3903-4ECF-834F-576C60089AB3}"/>
              </a:ext>
            </a:extLst>
          </p:cNvPr>
          <p:cNvSpPr/>
          <p:nvPr/>
        </p:nvSpPr>
        <p:spPr>
          <a:xfrm rot="5400000">
            <a:off x="9213081" y="2031477"/>
            <a:ext cx="220372" cy="2498437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C59AC2B-BD0D-4CFF-9BA9-6C580F2133C8}"/>
              </a:ext>
            </a:extLst>
          </p:cNvPr>
          <p:cNvSpPr/>
          <p:nvPr/>
        </p:nvSpPr>
        <p:spPr>
          <a:xfrm rot="16200000">
            <a:off x="8888533" y="2772105"/>
            <a:ext cx="220372" cy="2498437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EB295A9-3830-4345-9256-B5FCB4F65669}"/>
              </a:ext>
            </a:extLst>
          </p:cNvPr>
          <p:cNvSpPr/>
          <p:nvPr/>
        </p:nvSpPr>
        <p:spPr>
          <a:xfrm>
            <a:off x="6535806" y="2581844"/>
            <a:ext cx="1497478" cy="2689261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77FB9-385D-4EA7-BB54-810212729FA0}"/>
                  </a:ext>
                </a:extLst>
              </p:cNvPr>
              <p:cNvSpPr txBox="1"/>
              <p:nvPr/>
            </p:nvSpPr>
            <p:spPr>
              <a:xfrm>
                <a:off x="6808437" y="3135121"/>
                <a:ext cx="952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77FB9-385D-4EA7-BB54-81021272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437" y="3135121"/>
                <a:ext cx="95221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Down 32">
            <a:extLst>
              <a:ext uri="{FF2B5EF4-FFF2-40B4-BE49-F238E27FC236}">
                <a16:creationId xmlns:a16="http://schemas.microsoft.com/office/drawing/2014/main" id="{17701CEA-9956-4582-8079-C626B5FCFC2D}"/>
              </a:ext>
            </a:extLst>
          </p:cNvPr>
          <p:cNvSpPr/>
          <p:nvPr/>
        </p:nvSpPr>
        <p:spPr>
          <a:xfrm rot="5400000">
            <a:off x="9205549" y="3524194"/>
            <a:ext cx="220372" cy="2498437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70732E-9CFF-439A-B11F-B277E375C775}"/>
              </a:ext>
            </a:extLst>
          </p:cNvPr>
          <p:cNvSpPr/>
          <p:nvPr/>
        </p:nvSpPr>
        <p:spPr>
          <a:xfrm>
            <a:off x="10281171" y="2581844"/>
            <a:ext cx="1497478" cy="268926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A0DB6C-A306-4AA1-86D7-86274ADC29B0}"/>
                  </a:ext>
                </a:extLst>
              </p:cNvPr>
              <p:cNvSpPr txBox="1"/>
              <p:nvPr/>
            </p:nvSpPr>
            <p:spPr>
              <a:xfrm>
                <a:off x="10423734" y="3135121"/>
                <a:ext cx="12003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A0DB6C-A306-4AA1-86D7-86274ADC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734" y="3135121"/>
                <a:ext cx="120034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B73CB5-446E-4976-86C3-513909C705B4}"/>
                  </a:ext>
                </a:extLst>
              </p:cNvPr>
              <p:cNvSpPr txBox="1"/>
              <p:nvPr/>
            </p:nvSpPr>
            <p:spPr>
              <a:xfrm>
                <a:off x="8865771" y="3503834"/>
                <a:ext cx="672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B73CB5-446E-4976-86C3-513909C7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771" y="3503834"/>
                <a:ext cx="6721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84B7263-1F02-4D40-8DAA-F9572B079CB8}"/>
              </a:ext>
            </a:extLst>
          </p:cNvPr>
          <p:cNvSpPr/>
          <p:nvPr/>
        </p:nvSpPr>
        <p:spPr>
          <a:xfrm>
            <a:off x="7793885" y="3503834"/>
            <a:ext cx="2789752" cy="1606771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43D4FE-9B97-48B1-9640-9ACDBE56AD46}"/>
                  </a:ext>
                </a:extLst>
              </p:cNvPr>
              <p:cNvSpPr/>
              <p:nvPr/>
            </p:nvSpPr>
            <p:spPr>
              <a:xfrm>
                <a:off x="838200" y="5504382"/>
                <a:ext cx="951068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We shouldn’t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know what was sent.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Use </a:t>
                </a:r>
                <a:r>
                  <a:rPr lang="en-US" sz="3200" b="1" dirty="0"/>
                  <a:t>two layers </a:t>
                </a:r>
                <a:r>
                  <a:rPr lang="en-US" sz="3200" dirty="0"/>
                  <a:t>of homomorphic encryption.  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43D4FE-9B97-48B1-9640-9ACDBE56A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4382"/>
                <a:ext cx="9510683" cy="1077218"/>
              </a:xfrm>
              <a:prstGeom prst="rect">
                <a:avLst/>
              </a:prstGeom>
              <a:blipFill>
                <a:blip r:embed="rId14"/>
                <a:stretch>
                  <a:fillRect l="-1667" t="-6780" b="-175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6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/>
      <p:bldP spid="37" grpId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F0C346-EE42-4EC6-961F-020A9982FFCB}"/>
              </a:ext>
            </a:extLst>
          </p:cNvPr>
          <p:cNvSpPr txBox="1">
            <a:spLocks/>
          </p:cNvSpPr>
          <p:nvPr/>
        </p:nvSpPr>
        <p:spPr>
          <a:xfrm>
            <a:off x="658127" y="350874"/>
            <a:ext cx="108757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Tools: Circuit-Private FHE (SFE)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86F2-2CE1-4012-A5A9-33DA0CB773C8}"/>
                  </a:ext>
                </a:extLst>
              </p:cNvPr>
              <p:cNvSpPr txBox="1"/>
              <p:nvPr/>
            </p:nvSpPr>
            <p:spPr>
              <a:xfrm>
                <a:off x="943303" y="1596098"/>
                <a:ext cx="10723180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(</a:t>
                </a:r>
                <a:r>
                  <a:rPr lang="en-US" sz="3600" dirty="0" err="1"/>
                  <a:t>SFE.Keygen</a:t>
                </a:r>
                <a:r>
                  <a:rPr lang="en-US" sz="3600" dirty="0"/>
                  <a:t>, </a:t>
                </a:r>
                <a:r>
                  <a:rPr lang="en-US" sz="3600" dirty="0" err="1"/>
                  <a:t>SFE.Enc</a:t>
                </a:r>
                <a:r>
                  <a:rPr lang="en-US" sz="3600" dirty="0"/>
                  <a:t>, </a:t>
                </a:r>
                <a:r>
                  <a:rPr lang="en-US" sz="3600" dirty="0" err="1"/>
                  <a:t>SFE.Dec</a:t>
                </a:r>
                <a:r>
                  <a:rPr lang="en-US" sz="3600" dirty="0"/>
                  <a:t>, </a:t>
                </a:r>
                <a:r>
                  <a:rPr lang="en-US" sz="3600" dirty="0" err="1"/>
                  <a:t>SFE.Eval</a:t>
                </a:r>
                <a:r>
                  <a:rPr lang="en-US" sz="3600" dirty="0"/>
                  <a:t>) : FHE + circuit privacy.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b="1" dirty="0"/>
                  <a:t>Circuit-Privacy</a:t>
                </a:r>
                <a:r>
                  <a:rPr lang="en-US" sz="3600" dirty="0"/>
                  <a:t>: </a:t>
                </a:r>
              </a:p>
              <a:p>
                <a:pPr lvl="1"/>
                <a:r>
                  <a:rPr lang="en-US" sz="3600" dirty="0"/>
                  <a:t>Ciphertext ct’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3600" dirty="0"/>
                  <a:t>SFE</a:t>
                </a:r>
                <a:r>
                  <a:rPr lang="en-US" sz="3600" dirty="0" err="1"/>
                  <a:t>.Eval</a:t>
                </a:r>
                <a:r>
                  <a:rPr lang="en-US" sz="3600" dirty="0"/>
                  <a:t>(C, </a:t>
                </a:r>
                <a:r>
                  <a:rPr lang="en-US" sz="3600" dirty="0" err="1"/>
                  <a:t>ct</a:t>
                </a:r>
                <a:r>
                  <a:rPr lang="en-US" sz="3600" dirty="0"/>
                  <a:t>) hides the circuit C.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86F2-2CE1-4012-A5A9-33DA0CB77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3" y="1596098"/>
                <a:ext cx="10723180" cy="3231654"/>
              </a:xfrm>
              <a:prstGeom prst="rect">
                <a:avLst/>
              </a:prstGeom>
              <a:blipFill>
                <a:blip r:embed="rId3"/>
                <a:stretch>
                  <a:fillRect l="-1592" t="-30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1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688685" y="1743232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7219260" y="1680170"/>
            <a:ext cx="1723612" cy="413510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/>
              <p:nvPr/>
            </p:nvSpPr>
            <p:spPr>
              <a:xfrm>
                <a:off x="3978770" y="2078041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70" y="2078041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12C17-5A91-49E8-BCCA-13EFEAE50852}"/>
                  </a:ext>
                </a:extLst>
              </p:cNvPr>
              <p:cNvSpPr/>
              <p:nvPr/>
            </p:nvSpPr>
            <p:spPr>
              <a:xfrm>
                <a:off x="9016240" y="1668977"/>
                <a:ext cx="3175760" cy="848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 QHE</a:t>
                </a:r>
                <a:r>
                  <a:rPr lang="en-US" sz="2400" dirty="0" err="1"/>
                  <a:t>.keygen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12C17-5A91-49E8-BCCA-13EFEAE50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40" y="1668977"/>
                <a:ext cx="3175760" cy="848822"/>
              </a:xfrm>
              <a:prstGeom prst="rect">
                <a:avLst/>
              </a:prstGeom>
              <a:blipFill>
                <a:blip r:embed="rId4"/>
                <a:stretch>
                  <a:fillRect l="-384" r="-1727" b="-158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EDC219AC-18E9-428B-99E4-B83E5C328ECE}"/>
              </a:ext>
            </a:extLst>
          </p:cNvPr>
          <p:cNvSpPr/>
          <p:nvPr/>
        </p:nvSpPr>
        <p:spPr>
          <a:xfrm rot="5400000">
            <a:off x="4711318" y="292244"/>
            <a:ext cx="220373" cy="474720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/>
              <p:nvPr/>
            </p:nvSpPr>
            <p:spPr>
              <a:xfrm>
                <a:off x="7270037" y="2395205"/>
                <a:ext cx="1622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37" y="2395205"/>
                <a:ext cx="162205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/>
              <p:nvPr/>
            </p:nvSpPr>
            <p:spPr>
              <a:xfrm>
                <a:off x="1074383" y="2395205"/>
                <a:ext cx="952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83" y="2395205"/>
                <a:ext cx="95221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6DD417-746B-4985-9334-084037FECD5A}"/>
                  </a:ext>
                </a:extLst>
              </p:cNvPr>
              <p:cNvSpPr/>
              <p:nvPr/>
            </p:nvSpPr>
            <p:spPr>
              <a:xfrm>
                <a:off x="8994738" y="3198167"/>
                <a:ext cx="30196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Q</a:t>
                </a:r>
                <a:r>
                  <a:rPr lang="en-US" sz="2400" dirty="0" err="1"/>
                  <a:t>HE.Enc</a:t>
                </a:r>
                <a:r>
                  <a:rPr lang="en-US" sz="2400" dirty="0"/>
                  <a:t>(pk,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),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6DD417-746B-4985-9334-084037FE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38" y="3198167"/>
                <a:ext cx="3019688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06364D-4E7C-4BFC-B5FC-16F9A9D33EE0}"/>
                  </a:ext>
                </a:extLst>
              </p:cNvPr>
              <p:cNvSpPr/>
              <p:nvPr/>
            </p:nvSpPr>
            <p:spPr>
              <a:xfrm>
                <a:off x="9172712" y="4340200"/>
                <a:ext cx="2663740" cy="475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06364D-4E7C-4BFC-B5FC-16F9A9D33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12" y="4340200"/>
                <a:ext cx="2663740" cy="475195"/>
              </a:xfrm>
              <a:prstGeom prst="rect">
                <a:avLst/>
              </a:prstGeom>
              <a:blipFill>
                <a:blip r:embed="rId12"/>
                <a:stretch>
                  <a:fillRect t="-7692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CDE14D4-9A6D-4354-A5F0-A279CDB8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6CBE50E-2E4F-40EB-A368-7370CCC9DCB7}"/>
              </a:ext>
            </a:extLst>
          </p:cNvPr>
          <p:cNvSpPr/>
          <p:nvPr/>
        </p:nvSpPr>
        <p:spPr>
          <a:xfrm rot="16200000">
            <a:off x="4695997" y="2403644"/>
            <a:ext cx="235649" cy="473183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4C86532-EC62-41EE-8F7B-136BB0F52AA5}"/>
              </a:ext>
            </a:extLst>
          </p:cNvPr>
          <p:cNvSpPr/>
          <p:nvPr/>
        </p:nvSpPr>
        <p:spPr>
          <a:xfrm rot="5400000">
            <a:off x="4714012" y="3022240"/>
            <a:ext cx="214987" cy="4747204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5BDC3E-1926-4629-81AF-7730C6CAB72C}"/>
                  </a:ext>
                </a:extLst>
              </p:cNvPr>
              <p:cNvSpPr txBox="1"/>
              <p:nvPr/>
            </p:nvSpPr>
            <p:spPr>
              <a:xfrm>
                <a:off x="3306440" y="4209794"/>
                <a:ext cx="3018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𝑅𝑒𝑐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 err="1">
                    <a:solidFill>
                      <a:schemeClr val="accent2"/>
                    </a:solidFill>
                  </a:rPr>
                  <a:t>SFE.Enc</a:t>
                </a:r>
                <a:r>
                  <a:rPr lang="en-US" sz="2800" b="0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b="0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5BDC3E-1926-4629-81AF-7730C6CAB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440" y="4209794"/>
                <a:ext cx="3018675" cy="523220"/>
              </a:xfrm>
              <a:prstGeom prst="rect">
                <a:avLst/>
              </a:prstGeom>
              <a:blipFill>
                <a:blip r:embed="rId13"/>
                <a:stretch>
                  <a:fillRect t="-11765" r="-2823" b="-341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8393AE-1ADB-4803-B380-84767EE14AC8}"/>
                  </a:ext>
                </a:extLst>
              </p:cNvPr>
              <p:cNvSpPr txBox="1"/>
              <p:nvPr/>
            </p:nvSpPr>
            <p:spPr>
              <a:xfrm>
                <a:off x="3194301" y="4868409"/>
                <a:ext cx="3242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accent2"/>
                    </a:solidFill>
                  </a:rPr>
                  <a:t>SFE.Eval(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accent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𝑅𝑒𝑐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accent2"/>
                    </a:solidFill>
                  </a:rPr>
                  <a:t>)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8393AE-1ADB-4803-B380-84767EE14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01" y="4868409"/>
                <a:ext cx="3242954" cy="523220"/>
              </a:xfrm>
              <a:prstGeom prst="rect">
                <a:avLst/>
              </a:prstGeom>
              <a:blipFill>
                <a:blip r:embed="rId14"/>
                <a:stretch>
                  <a:fillRect l="-3759" t="-11765" r="-1880" b="-341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5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F8042-3F7E-4FCF-BE04-3C94603C080B}"/>
                  </a:ext>
                </a:extLst>
              </p:cNvPr>
              <p:cNvSpPr txBox="1"/>
              <p:nvPr/>
            </p:nvSpPr>
            <p:spPr>
              <a:xfrm>
                <a:off x="5430481" y="1541883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F8042-3F7E-4FCF-BE04-3C94603C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81" y="1541883"/>
                <a:ext cx="544415" cy="523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D53189-D09F-4480-A83C-DE6C22060404}"/>
              </a:ext>
            </a:extLst>
          </p:cNvPr>
          <p:cNvSpPr/>
          <p:nvPr/>
        </p:nvSpPr>
        <p:spPr>
          <a:xfrm>
            <a:off x="5271348" y="1379198"/>
            <a:ext cx="862679" cy="848588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F07EDA-ACC4-464C-ADB5-E293FD21CAB4}"/>
                  </a:ext>
                </a:extLst>
              </p:cNvPr>
              <p:cNvSpPr txBox="1"/>
              <p:nvPr/>
            </p:nvSpPr>
            <p:spPr>
              <a:xfrm rot="5400000">
                <a:off x="5467357" y="2200019"/>
                <a:ext cx="4706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F07EDA-ACC4-464C-ADB5-E293FD21C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67357" y="2200019"/>
                <a:ext cx="4706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A1818-611D-4569-AF5B-6F17EE9BC3A3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C5F89-1210-4622-A935-A4FF2FF1F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9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F9E5C41E-2D11-435D-9A08-385B9137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40658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47ECE-AD2A-4583-A91B-9EA7FE9FEAC9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4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D53189-D09F-4480-A83C-DE6C22060404}"/>
              </a:ext>
            </a:extLst>
          </p:cNvPr>
          <p:cNvSpPr/>
          <p:nvPr/>
        </p:nvSpPr>
        <p:spPr>
          <a:xfrm>
            <a:off x="2889058" y="3145254"/>
            <a:ext cx="8923714" cy="1478582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/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38A4A6EB-B187-4E8D-89C3-2DC66734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DA769E-5D4A-4D2A-A3B7-016612825367}"/>
                  </a:ext>
                </a:extLst>
              </p:cNvPr>
              <p:cNvSpPr/>
              <p:nvPr/>
            </p:nvSpPr>
            <p:spPr>
              <a:xfrm>
                <a:off x="3343947" y="6073504"/>
                <a:ext cx="456222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is not an input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… </a:t>
                </a:r>
                <a:endParaRPr lang="en-IL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DA769E-5D4A-4D2A-A3B7-016612825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47" y="6073504"/>
                <a:ext cx="4562223" cy="523220"/>
              </a:xfrm>
              <a:prstGeom prst="rect">
                <a:avLst/>
              </a:prstGeom>
              <a:blipFill>
                <a:blip r:embed="rId8"/>
                <a:stretch>
                  <a:fillRect l="-2807" t="-10465" r="-1738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23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38A4A6EB-B187-4E8D-89C3-2DC66734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5042D9-D8BD-40C5-8189-0034A03B727E}"/>
                  </a:ext>
                </a:extLst>
              </p:cNvPr>
              <p:cNvSpPr/>
              <p:nvPr/>
            </p:nvSpPr>
            <p:spPr>
              <a:xfrm>
                <a:off x="838200" y="2123882"/>
                <a:ext cx="10121900" cy="325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chemeClr val="tx1"/>
                    </a:solidFill>
                  </a:rPr>
                  <a:t>Homomorphically evaluate the circuit:</a:t>
                </a:r>
              </a:p>
              <a:p>
                <a:endParaRPr lang="en-US" sz="1200" dirty="0"/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Input 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,  </m:t>
                    </m:r>
                    <m:d>
                      <m:dPr>
                        <m:begChr m:val="|"/>
                        <m:endChr m:val="⟩"/>
                        <m:ctrlPr>
                          <a:rPr lang="en-US" sz="36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>
                    <a:solidFill>
                      <a:srgbClr val="FF9900"/>
                    </a:solidFill>
                  </a:rPr>
                  <a:t> 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3600" dirty="0"/>
                  <a:t>1. 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𝑆𝐹𝐸</m:t>
                        </m:r>
                      </m:sup>
                    </m:sSubSup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3600" dirty="0"/>
                  <a:t>SFE</a:t>
                </a:r>
                <a:r>
                  <a:rPr lang="en-US" sz="3600" dirty="0" err="1"/>
                  <a:t>.Enc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) .</a:t>
                </a: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𝑆𝐹𝐸</m:t>
                        </m:r>
                      </m:sup>
                    </m:sSubSup>
                    <m:r>
                      <a:rPr lang="en-US" sz="36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sz="36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𝑆𝐹𝐸</m:t>
                        </m:r>
                      </m:sup>
                    </m:sSubSup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sz="36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.</a:t>
                </a: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3.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SFE.Dec</a:t>
                </a:r>
                <a:r>
                  <a:rPr lang="en-US" sz="3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36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𝑆𝐹𝐸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) .</a:t>
                </a:r>
                <a:endParaRPr lang="en-IL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5042D9-D8BD-40C5-8189-0034A03B7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23882"/>
                <a:ext cx="10121900" cy="3253198"/>
              </a:xfrm>
              <a:prstGeom prst="rect">
                <a:avLst/>
              </a:prstGeom>
              <a:blipFill>
                <a:blip r:embed="rId3"/>
                <a:stretch>
                  <a:fillRect l="-1867" t="-2809" b="-63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36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BAAD69-02E5-4E4E-9863-384B66FCB59D}"/>
              </a:ext>
            </a:extLst>
          </p:cNvPr>
          <p:cNvSpPr/>
          <p:nvPr/>
        </p:nvSpPr>
        <p:spPr>
          <a:xfrm>
            <a:off x="2378545" y="2830597"/>
            <a:ext cx="1723613" cy="2932138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AAA0FC-0BC0-44A3-BAAB-06BD247E076B}"/>
              </a:ext>
            </a:extLst>
          </p:cNvPr>
          <p:cNvSpPr/>
          <p:nvPr/>
        </p:nvSpPr>
        <p:spPr>
          <a:xfrm>
            <a:off x="8084531" y="2827834"/>
            <a:ext cx="1723612" cy="293213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FEBBC7-BA58-4079-8C52-2D732F0D6B51}"/>
              </a:ext>
            </a:extLst>
          </p:cNvPr>
          <p:cNvSpPr/>
          <p:nvPr/>
        </p:nvSpPr>
        <p:spPr>
          <a:xfrm rot="16200000">
            <a:off x="5985008" y="1330907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49996D-CB91-422B-B2F3-00D14FCB620E}"/>
              </a:ext>
            </a:extLst>
          </p:cNvPr>
          <p:cNvSpPr/>
          <p:nvPr/>
        </p:nvSpPr>
        <p:spPr>
          <a:xfrm rot="5400000">
            <a:off x="5985008" y="1623295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2981A02-8123-43FB-87C7-A62E057F451E}"/>
              </a:ext>
            </a:extLst>
          </p:cNvPr>
          <p:cNvSpPr/>
          <p:nvPr/>
        </p:nvSpPr>
        <p:spPr>
          <a:xfrm rot="16200000">
            <a:off x="5985008" y="2799823"/>
            <a:ext cx="216674" cy="391962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8A0CD-D661-4886-A1E4-4844174DF8BF}"/>
              </a:ext>
            </a:extLst>
          </p:cNvPr>
          <p:cNvSpPr txBox="1"/>
          <p:nvPr/>
        </p:nvSpPr>
        <p:spPr>
          <a:xfrm>
            <a:off x="5972158" y="3669063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531A3-A4B4-4E3F-8321-C97E459833FB}"/>
                  </a:ext>
                </a:extLst>
              </p:cNvPr>
              <p:cNvSpPr txBox="1"/>
              <p:nvPr/>
            </p:nvSpPr>
            <p:spPr>
              <a:xfrm>
                <a:off x="5369754" y="2659159"/>
                <a:ext cx="14471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531A3-A4B4-4E3F-8321-C97E4598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4" y="2659159"/>
                <a:ext cx="1447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F082-DD8E-4CA3-9AE7-EA68CD43FF36}"/>
              </a:ext>
            </a:extLst>
          </p:cNvPr>
          <p:cNvSpPr/>
          <p:nvPr/>
        </p:nvSpPr>
        <p:spPr>
          <a:xfrm rot="16200000">
            <a:off x="9905942" y="5102936"/>
            <a:ext cx="218142" cy="37554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DEEBB1-7461-49AD-B216-D43D933F876B}"/>
              </a:ext>
            </a:extLst>
          </p:cNvPr>
          <p:cNvSpPr txBox="1"/>
          <p:nvPr/>
        </p:nvSpPr>
        <p:spPr>
          <a:xfrm>
            <a:off x="10221883" y="5059873"/>
            <a:ext cx="115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Reject</a:t>
            </a:r>
            <a:endParaRPr lang="en-I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B9DC0C-09DA-4089-87F8-54873495411E}"/>
                  </a:ext>
                </a:extLst>
              </p:cNvPr>
              <p:cNvSpPr txBox="1"/>
              <p:nvPr/>
            </p:nvSpPr>
            <p:spPr>
              <a:xfrm>
                <a:off x="2580826" y="3909182"/>
                <a:ext cx="13190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B9DC0C-09DA-4089-87F8-548734954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6" y="3909182"/>
                <a:ext cx="131905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8E16C-A030-41B7-90FF-49B09C2E50BA}"/>
                  </a:ext>
                </a:extLst>
              </p:cNvPr>
              <p:cNvSpPr txBox="1"/>
              <p:nvPr/>
            </p:nvSpPr>
            <p:spPr>
              <a:xfrm>
                <a:off x="8236101" y="3915533"/>
                <a:ext cx="14204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8E16C-A030-41B7-90FF-49B09C2E5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101" y="3915533"/>
                <a:ext cx="1420471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35C7B196-9233-4B2E-A158-C6BE4BC3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ZK against quantum attacks</a:t>
            </a:r>
            <a:endParaRPr lang="en-IL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F7A63-8563-4DB5-87DA-65F149A253ED}"/>
              </a:ext>
            </a:extLst>
          </p:cNvPr>
          <p:cNvSpPr/>
          <p:nvPr/>
        </p:nvSpPr>
        <p:spPr>
          <a:xfrm>
            <a:off x="838201" y="1690688"/>
            <a:ext cx="773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Soundness against efficient </a:t>
            </a:r>
            <a:r>
              <a:rPr lang="en-US" sz="3200" dirty="0">
                <a:solidFill>
                  <a:schemeClr val="accent1"/>
                </a:solidFill>
              </a:rPr>
              <a:t>quantum</a:t>
            </a:r>
            <a:r>
              <a:rPr lang="en-US" sz="3200" dirty="0"/>
              <a:t> provers</a:t>
            </a:r>
            <a:endParaRPr lang="en-IL" sz="3200" dirty="0"/>
          </a:p>
        </p:txBody>
      </p:sp>
      <p:pic>
        <p:nvPicPr>
          <p:cNvPr id="19" name="Picture 2" descr="Atom, logo, media, social icon">
            <a:extLst>
              <a:ext uri="{FF2B5EF4-FFF2-40B4-BE49-F238E27FC236}">
                <a16:creationId xmlns:a16="http://schemas.microsoft.com/office/drawing/2014/main" id="{A95509A2-2E3F-47F6-AC5D-372A7400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66" y="3323223"/>
            <a:ext cx="434169" cy="4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35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47ECE-AD2A-4583-A91B-9EA7FE9FEAC9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4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D53189-D09F-4480-A83C-DE6C22060404}"/>
              </a:ext>
            </a:extLst>
          </p:cNvPr>
          <p:cNvSpPr/>
          <p:nvPr/>
        </p:nvSpPr>
        <p:spPr>
          <a:xfrm>
            <a:off x="2889058" y="3145254"/>
            <a:ext cx="8923714" cy="1478582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/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38A4A6EB-B187-4E8D-89C3-2DC66734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3236055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47ECE-AD2A-4583-A91B-9EA7FE9FEAC9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E6F920-3826-4141-BF81-8F399B0BF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4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D53189-D09F-4480-A83C-DE6C22060404}"/>
              </a:ext>
            </a:extLst>
          </p:cNvPr>
          <p:cNvSpPr/>
          <p:nvPr/>
        </p:nvSpPr>
        <p:spPr>
          <a:xfrm>
            <a:off x="2889058" y="3145254"/>
            <a:ext cx="8923714" cy="1627550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/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BC76B-5BE2-484D-9EE0-EB2DE848E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38A4A6EB-B187-4E8D-89C3-2DC66734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B0D873-A8DE-4B65-A61B-E98B8F7054DA}"/>
              </a:ext>
            </a:extLst>
          </p:cNvPr>
          <p:cNvSpPr/>
          <p:nvPr/>
        </p:nvSpPr>
        <p:spPr>
          <a:xfrm>
            <a:off x="3380508" y="3761544"/>
            <a:ext cx="901700" cy="796997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3A674-C83D-409A-ACCF-81E8FF12D120}"/>
              </a:ext>
            </a:extLst>
          </p:cNvPr>
          <p:cNvSpPr/>
          <p:nvPr/>
        </p:nvSpPr>
        <p:spPr>
          <a:xfrm>
            <a:off x="105864" y="3744543"/>
            <a:ext cx="1222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under SFE</a:t>
            </a:r>
            <a:endParaRPr lang="en-IL" sz="2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2E9D78-69F6-472C-A25D-BEC51F662CA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100667" y="4160043"/>
            <a:ext cx="22798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E5AA8C-9132-44E5-B27A-B6C667ECDFAF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E5AA8C-9132-44E5-B27A-B6C667EC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3286671-96B8-4218-8528-5119F87CFD2E}"/>
                  </a:ext>
                </a:extLst>
              </p:cNvPr>
              <p:cNvSpPr/>
              <p:nvPr/>
            </p:nvSpPr>
            <p:spPr>
              <a:xfrm>
                <a:off x="4589876" y="6046505"/>
                <a:ext cx="30122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Encrypt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with SFE.  </a:t>
                </a:r>
                <a:endParaRPr lang="en-IL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3286671-96B8-4218-8528-5119F87CF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76" y="6046505"/>
                <a:ext cx="3012248" cy="523220"/>
              </a:xfrm>
              <a:prstGeom prst="rect">
                <a:avLst/>
              </a:prstGeom>
              <a:blipFill>
                <a:blip r:embed="rId10"/>
                <a:stretch>
                  <a:fillRect l="-4251" t="-11628" r="-5870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204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51B283E5-771D-4B39-A51C-041485698433}"/>
              </a:ext>
            </a:extLst>
          </p:cNvPr>
          <p:cNvSpPr/>
          <p:nvPr/>
        </p:nvSpPr>
        <p:spPr>
          <a:xfrm rot="16200000">
            <a:off x="5520607" y="1950871"/>
            <a:ext cx="220364" cy="474720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D0892D-99F2-4CE4-8A9A-475D62956CA2}"/>
              </a:ext>
            </a:extLst>
          </p:cNvPr>
          <p:cNvSpPr/>
          <p:nvPr/>
        </p:nvSpPr>
        <p:spPr>
          <a:xfrm rot="5400000">
            <a:off x="5519195" y="2586084"/>
            <a:ext cx="220373" cy="4750014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/>
              <p:nvPr/>
            </p:nvSpPr>
            <p:spPr>
              <a:xfrm>
                <a:off x="4016952" y="3825233"/>
                <a:ext cx="35416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952" y="3825233"/>
                <a:ext cx="354165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/>
              <p:nvPr/>
            </p:nvSpPr>
            <p:spPr>
              <a:xfrm>
                <a:off x="4082259" y="4434661"/>
                <a:ext cx="3411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59" y="4434661"/>
                <a:ext cx="341103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E74EC-5C16-4580-AA54-D3145522D25F}"/>
              </a:ext>
            </a:extLst>
          </p:cNvPr>
          <p:cNvCxnSpPr>
            <a:cxnSpLocks/>
          </p:cNvCxnSpPr>
          <p:nvPr/>
        </p:nvCxnSpPr>
        <p:spPr>
          <a:xfrm>
            <a:off x="3272539" y="5291353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/>
              <p:nvPr/>
            </p:nvSpPr>
            <p:spPr>
              <a:xfrm>
                <a:off x="10005864" y="4949944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4949944"/>
                <a:ext cx="1516844" cy="640775"/>
              </a:xfrm>
              <a:prstGeom prst="rect">
                <a:avLst/>
              </a:prstGeom>
              <a:blipFill>
                <a:blip r:embed="rId9"/>
                <a:stretch>
                  <a:fillRect t="-8411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09A5A9E-673B-4540-92AD-9BF4A9291FB6}"/>
              </a:ext>
            </a:extLst>
          </p:cNvPr>
          <p:cNvSpPr/>
          <p:nvPr/>
        </p:nvSpPr>
        <p:spPr>
          <a:xfrm>
            <a:off x="-80197" y="4107975"/>
            <a:ext cx="1222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under SFE</a:t>
            </a:r>
            <a:endParaRPr lang="en-IL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31EA85-5545-4A2C-87C1-7BED53485805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142150" y="4124221"/>
            <a:ext cx="4366526" cy="3992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5B12098E-51D0-4259-B794-E7D1BF9B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B3A34-5C6C-4B37-9149-AAA9C317A52A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B3A34-5C6C-4B37-9149-AAA9C317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59DB85-F4B9-49DE-AA8E-92A916B48DE5}"/>
              </a:ext>
            </a:extLst>
          </p:cNvPr>
          <p:cNvSpPr/>
          <p:nvPr/>
        </p:nvSpPr>
        <p:spPr>
          <a:xfrm>
            <a:off x="5508675" y="4484621"/>
            <a:ext cx="558202" cy="517703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234965-EA94-4223-AE58-98BD29764C0D}"/>
              </a:ext>
            </a:extLst>
          </p:cNvPr>
          <p:cNvSpPr/>
          <p:nvPr/>
        </p:nvSpPr>
        <p:spPr>
          <a:xfrm>
            <a:off x="5508675" y="3848594"/>
            <a:ext cx="558202" cy="517703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090160-0C3E-40FB-807E-69644DA087DC}"/>
              </a:ext>
            </a:extLst>
          </p:cNvPr>
          <p:cNvSpPr/>
          <p:nvPr/>
        </p:nvSpPr>
        <p:spPr>
          <a:xfrm>
            <a:off x="2889058" y="3610414"/>
            <a:ext cx="8923714" cy="2109902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EE80E5-1F6C-4ACF-B4B0-58D537C875DA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1142150" y="4523474"/>
            <a:ext cx="4373196" cy="2199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17E3181-89CD-4AEF-B2D0-4323C4F03B71}"/>
                  </a:ext>
                </a:extLst>
              </p:cNvPr>
              <p:cNvSpPr/>
              <p:nvPr/>
            </p:nvSpPr>
            <p:spPr>
              <a:xfrm>
                <a:off x="4718012" y="6078462"/>
                <a:ext cx="22442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Execute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𝑆𝑒𝑛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  </a:t>
                </a:r>
                <a:endParaRPr lang="en-IL" sz="28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17E3181-89CD-4AEF-B2D0-4323C4F0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012" y="6078462"/>
                <a:ext cx="2244215" cy="523220"/>
              </a:xfrm>
              <a:prstGeom prst="rect">
                <a:avLst/>
              </a:prstGeom>
              <a:blipFill>
                <a:blip r:embed="rId12"/>
                <a:stretch>
                  <a:fillRect l="-5707" t="-10465" r="-10326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4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51B283E5-771D-4B39-A51C-041485698433}"/>
              </a:ext>
            </a:extLst>
          </p:cNvPr>
          <p:cNvSpPr/>
          <p:nvPr/>
        </p:nvSpPr>
        <p:spPr>
          <a:xfrm rot="16200000">
            <a:off x="5520607" y="1950871"/>
            <a:ext cx="220364" cy="474720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D0892D-99F2-4CE4-8A9A-475D62956CA2}"/>
              </a:ext>
            </a:extLst>
          </p:cNvPr>
          <p:cNvSpPr/>
          <p:nvPr/>
        </p:nvSpPr>
        <p:spPr>
          <a:xfrm rot="5400000">
            <a:off x="5519195" y="2586084"/>
            <a:ext cx="220373" cy="4750014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/>
              <p:nvPr/>
            </p:nvSpPr>
            <p:spPr>
              <a:xfrm>
                <a:off x="4016952" y="3825233"/>
                <a:ext cx="35416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952" y="3825233"/>
                <a:ext cx="354165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/>
              <p:nvPr/>
            </p:nvSpPr>
            <p:spPr>
              <a:xfrm>
                <a:off x="4082259" y="4434661"/>
                <a:ext cx="3411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59" y="4434661"/>
                <a:ext cx="341103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E74EC-5C16-4580-AA54-D3145522D25F}"/>
              </a:ext>
            </a:extLst>
          </p:cNvPr>
          <p:cNvCxnSpPr>
            <a:cxnSpLocks/>
          </p:cNvCxnSpPr>
          <p:nvPr/>
        </p:nvCxnSpPr>
        <p:spPr>
          <a:xfrm>
            <a:off x="3272539" y="5291353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/>
              <p:nvPr/>
            </p:nvSpPr>
            <p:spPr>
              <a:xfrm>
                <a:off x="10005864" y="4949944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4949944"/>
                <a:ext cx="1516844" cy="640775"/>
              </a:xfrm>
              <a:prstGeom prst="rect">
                <a:avLst/>
              </a:prstGeom>
              <a:blipFill>
                <a:blip r:embed="rId9"/>
                <a:stretch>
                  <a:fillRect t="-8411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09A5A9E-673B-4540-92AD-9BF4A9291FB6}"/>
              </a:ext>
            </a:extLst>
          </p:cNvPr>
          <p:cNvSpPr/>
          <p:nvPr/>
        </p:nvSpPr>
        <p:spPr>
          <a:xfrm>
            <a:off x="-80197" y="4107975"/>
            <a:ext cx="1222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under SFE</a:t>
            </a:r>
            <a:endParaRPr lang="en-IL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31EA85-5545-4A2C-87C1-7BED53485805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142150" y="4124221"/>
            <a:ext cx="4366526" cy="3992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5B12098E-51D0-4259-B794-E7D1BF9B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B3A34-5C6C-4B37-9149-AAA9C317A52A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B3A34-5C6C-4B37-9149-AAA9C317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234965-EA94-4223-AE58-98BD29764C0D}"/>
              </a:ext>
            </a:extLst>
          </p:cNvPr>
          <p:cNvSpPr/>
          <p:nvPr/>
        </p:nvSpPr>
        <p:spPr>
          <a:xfrm>
            <a:off x="5508675" y="3848594"/>
            <a:ext cx="558202" cy="517703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69EA83A-C3DE-4E4F-8E30-4FD9D4A34573}"/>
              </a:ext>
            </a:extLst>
          </p:cNvPr>
          <p:cNvSpPr/>
          <p:nvPr/>
        </p:nvSpPr>
        <p:spPr>
          <a:xfrm>
            <a:off x="2889058" y="3610414"/>
            <a:ext cx="8923714" cy="2109902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08ADBD7-F68B-4B25-A155-51914E05FB1E}"/>
                  </a:ext>
                </a:extLst>
              </p:cNvPr>
              <p:cNvSpPr/>
              <p:nvPr/>
            </p:nvSpPr>
            <p:spPr>
              <a:xfrm>
                <a:off x="4448293" y="6019304"/>
                <a:ext cx="26789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Decrypt to get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.  </a:t>
                </a:r>
                <a:endParaRPr lang="en-IL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08ADBD7-F68B-4B25-A155-51914E05F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293" y="6019304"/>
                <a:ext cx="2678965" cy="523220"/>
              </a:xfrm>
              <a:prstGeom prst="rect">
                <a:avLst/>
              </a:prstGeom>
              <a:blipFill>
                <a:blip r:embed="rId12"/>
                <a:stretch>
                  <a:fillRect l="-4784" t="-10465" r="-7062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D0F02A-4F35-4A58-B4B3-865C90BE14DA}"/>
              </a:ext>
            </a:extLst>
          </p:cNvPr>
          <p:cNvSpPr/>
          <p:nvPr/>
        </p:nvSpPr>
        <p:spPr>
          <a:xfrm>
            <a:off x="5426587" y="4435110"/>
            <a:ext cx="700075" cy="6426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4" name="Picture 6" descr="Thumbs Up Emoji (U+1F44D)">
            <a:extLst>
              <a:ext uri="{FF2B5EF4-FFF2-40B4-BE49-F238E27FC236}">
                <a16:creationId xmlns:a16="http://schemas.microsoft.com/office/drawing/2014/main" id="{D06F7EBB-256B-4BCA-8D8E-B7530815A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618" y="1525618"/>
            <a:ext cx="1461475" cy="146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0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EB613-2993-4F3B-BE92-F81033FF79E3}"/>
              </a:ext>
            </a:extLst>
          </p:cNvPr>
          <p:cNvSpPr txBox="1"/>
          <p:nvPr/>
        </p:nvSpPr>
        <p:spPr>
          <a:xfrm>
            <a:off x="943303" y="1674674"/>
            <a:ext cx="10410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scheme is extractable.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scheme is binding.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about </a:t>
            </a:r>
            <a:r>
              <a:rPr lang="en-US" sz="3600" b="1" dirty="0"/>
              <a:t>hiding</a:t>
            </a:r>
            <a:r>
              <a:rPr lang="en-US" sz="3600" dirty="0"/>
              <a:t>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6ACC37-DBA6-4670-BF60-5604D91E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Try : No-Cloning Extraction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15172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74480E-A63D-454D-AAE1-D3B72687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pPr algn="ctr"/>
            <a:r>
              <a:rPr lang="en-US" b="1" dirty="0"/>
              <a:t>Problem: Malleability</a:t>
            </a:r>
            <a:endParaRPr lang="en-I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EB613-2993-4F3B-BE92-F81033FF79E3}"/>
              </a:ext>
            </a:extLst>
          </p:cNvPr>
          <p:cNvSpPr txBox="1"/>
          <p:nvPr/>
        </p:nvSpPr>
        <p:spPr>
          <a:xfrm>
            <a:off x="799280" y="1542187"/>
            <a:ext cx="1073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Attack: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3CC084-4608-4C0D-A931-35433ECEB4E5}"/>
              </a:ext>
            </a:extLst>
          </p:cNvPr>
          <p:cNvSpPr/>
          <p:nvPr/>
        </p:nvSpPr>
        <p:spPr>
          <a:xfrm>
            <a:off x="2254662" y="2368836"/>
            <a:ext cx="1723613" cy="3274343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501A50-15B5-4169-832F-C3D3BC09906E}"/>
              </a:ext>
            </a:extLst>
          </p:cNvPr>
          <p:cNvSpPr/>
          <p:nvPr/>
        </p:nvSpPr>
        <p:spPr>
          <a:xfrm>
            <a:off x="8785237" y="2305775"/>
            <a:ext cx="1723612" cy="333740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2F49C-CFA8-400C-BACC-8C6C95EA9AA6}"/>
                  </a:ext>
                </a:extLst>
              </p:cNvPr>
              <p:cNvSpPr txBox="1"/>
              <p:nvPr/>
            </p:nvSpPr>
            <p:spPr>
              <a:xfrm>
                <a:off x="5304946" y="2684308"/>
                <a:ext cx="2400386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k 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 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2F49C-CFA8-400C-BACC-8C6C95EA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946" y="2684308"/>
                <a:ext cx="2400386" cy="538994"/>
              </a:xfrm>
              <a:prstGeom prst="rect">
                <a:avLst/>
              </a:prstGeom>
              <a:blipFill>
                <a:blip r:embed="rId3"/>
                <a:stretch>
                  <a:fillRect l="-5076" t="-6742" b="-314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B182053C-C118-4E98-A5AE-91C209BCF716}"/>
              </a:ext>
            </a:extLst>
          </p:cNvPr>
          <p:cNvSpPr/>
          <p:nvPr/>
        </p:nvSpPr>
        <p:spPr>
          <a:xfrm rot="5400000">
            <a:off x="6273418" y="919797"/>
            <a:ext cx="216676" cy="473961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BC0081-132E-4105-BFF5-78CD05B04E63}"/>
                  </a:ext>
                </a:extLst>
              </p:cNvPr>
              <p:cNvSpPr txBox="1"/>
              <p:nvPr/>
            </p:nvSpPr>
            <p:spPr>
              <a:xfrm>
                <a:off x="8836014" y="3020809"/>
                <a:ext cx="1622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BC0081-132E-4105-BFF5-78CD05B0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014" y="3020809"/>
                <a:ext cx="162205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33E41-96C5-4B7C-8721-3AE18B12E944}"/>
                  </a:ext>
                </a:extLst>
              </p:cNvPr>
              <p:cNvSpPr txBox="1"/>
              <p:nvPr/>
            </p:nvSpPr>
            <p:spPr>
              <a:xfrm>
                <a:off x="2617427" y="2964889"/>
                <a:ext cx="10135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33E41-96C5-4B7C-8721-3AE18B12E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27" y="2964889"/>
                <a:ext cx="101355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EFDAB2-6A70-4D7B-869D-40F20EECE859}"/>
                  </a:ext>
                </a:extLst>
              </p:cNvPr>
              <p:cNvSpPr/>
              <p:nvPr/>
            </p:nvSpPr>
            <p:spPr>
              <a:xfrm>
                <a:off x="3063201" y="5768016"/>
                <a:ext cx="674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EFDAB2-6A70-4D7B-869D-40F20EECE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01" y="5768016"/>
                <a:ext cx="674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94E27B3-A393-477C-B895-2DC82430F17D}"/>
              </a:ext>
            </a:extLst>
          </p:cNvPr>
          <p:cNvSpPr/>
          <p:nvPr/>
        </p:nvSpPr>
        <p:spPr>
          <a:xfrm>
            <a:off x="2987964" y="6291236"/>
            <a:ext cx="824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FHE</a:t>
            </a:r>
            <a:endParaRPr lang="en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E62C9E7-6E91-4449-B539-125B918251BC}"/>
                  </a:ext>
                </a:extLst>
              </p:cNvPr>
              <p:cNvSpPr/>
              <p:nvPr/>
            </p:nvSpPr>
            <p:spPr>
              <a:xfrm>
                <a:off x="4758651" y="5768016"/>
                <a:ext cx="674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E62C9E7-6E91-4449-B539-125B91825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51" y="5768016"/>
                <a:ext cx="67448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B793802A-D398-4573-9C31-02969974E324}"/>
              </a:ext>
            </a:extLst>
          </p:cNvPr>
          <p:cNvSpPr/>
          <p:nvPr/>
        </p:nvSpPr>
        <p:spPr>
          <a:xfrm>
            <a:off x="4758651" y="6286447"/>
            <a:ext cx="74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SFE</a:t>
            </a:r>
            <a:endParaRPr lang="en-IL" sz="28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EEC53E-EF65-4A85-A1E6-CFFD6C740E59}"/>
              </a:ext>
            </a:extLst>
          </p:cNvPr>
          <p:cNvSpPr/>
          <p:nvPr/>
        </p:nvSpPr>
        <p:spPr>
          <a:xfrm rot="16200000">
            <a:off x="6266759" y="1502995"/>
            <a:ext cx="229997" cy="473961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55622-44C6-414D-815E-45442D7FD347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3737683" y="6029626"/>
            <a:ext cx="10209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BFD1293-59D3-429F-96F2-21D6307DC8FC}"/>
                  </a:ext>
                </a:extLst>
              </p:cNvPr>
              <p:cNvSpPr/>
              <p:nvPr/>
            </p:nvSpPr>
            <p:spPr>
              <a:xfrm>
                <a:off x="6044515" y="3330784"/>
                <a:ext cx="674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BFD1293-59D3-429F-96F2-21D6307DC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515" y="3330784"/>
                <a:ext cx="67448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Down 30">
            <a:extLst>
              <a:ext uri="{FF2B5EF4-FFF2-40B4-BE49-F238E27FC236}">
                <a16:creationId xmlns:a16="http://schemas.microsoft.com/office/drawing/2014/main" id="{5A879A0A-F2F6-4D08-8160-97D43242BE17}"/>
              </a:ext>
            </a:extLst>
          </p:cNvPr>
          <p:cNvSpPr/>
          <p:nvPr/>
        </p:nvSpPr>
        <p:spPr>
          <a:xfrm rot="5400000">
            <a:off x="6275525" y="2125925"/>
            <a:ext cx="212463" cy="473961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8A2E85-81AD-45F7-9DFD-8A2C891B003B}"/>
                  </a:ext>
                </a:extLst>
              </p:cNvPr>
              <p:cNvSpPr txBox="1"/>
              <p:nvPr/>
            </p:nvSpPr>
            <p:spPr>
              <a:xfrm>
                <a:off x="4499007" y="3961486"/>
                <a:ext cx="40122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800" b="0" dirty="0" err="1">
                    <a:solidFill>
                      <a:schemeClr val="accent2"/>
                    </a:solidFill>
                  </a:rPr>
                  <a:t>SFE.Eval</a:t>
                </a:r>
                <a:r>
                  <a:rPr lang="en-US" sz="2800" b="0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accent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accent2"/>
                    </a:solidFill>
                  </a:rPr>
                  <a:t>)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8A2E85-81AD-45F7-9DFD-8A2C891B0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07" y="3961486"/>
                <a:ext cx="4012263" cy="523220"/>
              </a:xfrm>
              <a:prstGeom prst="rect">
                <a:avLst/>
              </a:prstGeom>
              <a:blipFill>
                <a:blip r:embed="rId9"/>
                <a:stretch>
                  <a:fillRect t="-11628" r="-456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A68F7A-76FD-44B8-BF0E-E77462921C43}"/>
                  </a:ext>
                </a:extLst>
              </p:cNvPr>
              <p:cNvSpPr/>
              <p:nvPr/>
            </p:nvSpPr>
            <p:spPr>
              <a:xfrm>
                <a:off x="7294363" y="5763227"/>
                <a:ext cx="8219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A68F7A-76FD-44B8-BF0E-E774629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63" y="5763227"/>
                <a:ext cx="8219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A680CFC3-4A73-491E-BF7C-44B5133F08AA}"/>
              </a:ext>
            </a:extLst>
          </p:cNvPr>
          <p:cNvSpPr/>
          <p:nvPr/>
        </p:nvSpPr>
        <p:spPr>
          <a:xfrm>
            <a:off x="7330472" y="6280842"/>
            <a:ext cx="74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SFE</a:t>
            </a:r>
            <a:endParaRPr lang="en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FA142E7-9BCF-49C2-B355-CB6705D2411A}"/>
                  </a:ext>
                </a:extLst>
              </p:cNvPr>
              <p:cNvSpPr/>
              <p:nvPr/>
            </p:nvSpPr>
            <p:spPr>
              <a:xfrm>
                <a:off x="9061682" y="5757622"/>
                <a:ext cx="674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FA142E7-9BCF-49C2-B355-CB6705D24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682" y="5757622"/>
                <a:ext cx="67448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FC0C24FE-7ACF-4912-B5C9-B369B5B4F7DD}"/>
              </a:ext>
            </a:extLst>
          </p:cNvPr>
          <p:cNvSpPr/>
          <p:nvPr/>
        </p:nvSpPr>
        <p:spPr>
          <a:xfrm>
            <a:off x="8986445" y="6280842"/>
            <a:ext cx="824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FHE</a:t>
            </a:r>
            <a:endParaRPr lang="en-IL" sz="28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1564C7-E751-43CF-8ACC-46F9A832D00D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8116301" y="6019232"/>
            <a:ext cx="945381" cy="5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5A322B-8CE0-4529-A781-9EF109CE2B7D}"/>
              </a:ext>
            </a:extLst>
          </p:cNvPr>
          <p:cNvSpPr/>
          <p:nvPr/>
        </p:nvSpPr>
        <p:spPr>
          <a:xfrm>
            <a:off x="9107836" y="5768016"/>
            <a:ext cx="628328" cy="5608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47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3" grpId="0"/>
      <p:bldP spid="24" grpId="0"/>
      <p:bldP spid="27" grpId="0" animBg="1"/>
      <p:bldP spid="30" grpId="0"/>
      <p:bldP spid="31" grpId="0" animBg="1"/>
      <p:bldP spid="32" grpId="0"/>
      <p:bldP spid="19" grpId="0"/>
      <p:bldP spid="34" grpId="0"/>
      <p:bldP spid="37" grpId="0"/>
      <p:bldP spid="38" grpId="0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74480E-A63D-454D-AAE1-D3B72687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pPr algn="ctr"/>
            <a:r>
              <a:rPr lang="en-US" b="1" dirty="0"/>
              <a:t>Problem: Malleability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7DCBDB-85ED-43FB-9911-E185D87AEBA2}"/>
                  </a:ext>
                </a:extLst>
              </p:cNvPr>
              <p:cNvSpPr txBox="1"/>
              <p:nvPr/>
            </p:nvSpPr>
            <p:spPr>
              <a:xfrm>
                <a:off x="943303" y="1674674"/>
                <a:ext cx="1041049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In the attack: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p>
                      <m:s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600" dirty="0"/>
                  <a:t> did not know how to open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/>
                  <a:t>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“Let it give an extractable commitment to SFE key”?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7DCBDB-85ED-43FB-9911-E185D87AE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3" y="1674674"/>
                <a:ext cx="10410497" cy="5078313"/>
              </a:xfrm>
              <a:prstGeom prst="rect">
                <a:avLst/>
              </a:prstGeom>
              <a:blipFill>
                <a:blip r:embed="rId3"/>
                <a:stretch>
                  <a:fillRect l="-1639" t="-1921" r="-1171" b="-36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E3CADB-2EF5-4BC8-BE3C-9635B215E672}"/>
              </a:ext>
            </a:extLst>
          </p:cNvPr>
          <p:cNvSpPr/>
          <p:nvPr/>
        </p:nvSpPr>
        <p:spPr>
          <a:xfrm>
            <a:off x="2254662" y="2645061"/>
            <a:ext cx="1723613" cy="3274343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070CB9-24A3-4003-A722-1EF5E0356AC9}"/>
              </a:ext>
            </a:extLst>
          </p:cNvPr>
          <p:cNvSpPr/>
          <p:nvPr/>
        </p:nvSpPr>
        <p:spPr>
          <a:xfrm>
            <a:off x="8785237" y="2582000"/>
            <a:ext cx="1723612" cy="333740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D63ACB-8FA2-4A3B-A692-DCB8D56E92B4}"/>
                  </a:ext>
                </a:extLst>
              </p:cNvPr>
              <p:cNvSpPr txBox="1"/>
              <p:nvPr/>
            </p:nvSpPr>
            <p:spPr>
              <a:xfrm>
                <a:off x="5304946" y="2960533"/>
                <a:ext cx="2400386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k 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 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D63ACB-8FA2-4A3B-A692-DCB8D56E9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946" y="2960533"/>
                <a:ext cx="2400386" cy="538994"/>
              </a:xfrm>
              <a:prstGeom prst="rect">
                <a:avLst/>
              </a:prstGeom>
              <a:blipFill>
                <a:blip r:embed="rId4"/>
                <a:stretch>
                  <a:fillRect l="-5076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Down 39">
            <a:extLst>
              <a:ext uri="{FF2B5EF4-FFF2-40B4-BE49-F238E27FC236}">
                <a16:creationId xmlns:a16="http://schemas.microsoft.com/office/drawing/2014/main" id="{906DA01D-EF4C-4CAD-A02A-9F229A1CD026}"/>
              </a:ext>
            </a:extLst>
          </p:cNvPr>
          <p:cNvSpPr/>
          <p:nvPr/>
        </p:nvSpPr>
        <p:spPr>
          <a:xfrm rot="5400000">
            <a:off x="6274964" y="1184951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13F0AA-C376-49CF-8C63-455FB2366E5B}"/>
                  </a:ext>
                </a:extLst>
              </p:cNvPr>
              <p:cNvSpPr txBox="1"/>
              <p:nvPr/>
            </p:nvSpPr>
            <p:spPr>
              <a:xfrm>
                <a:off x="8836014" y="3297034"/>
                <a:ext cx="1622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13F0AA-C376-49CF-8C63-455FB2366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014" y="3297034"/>
                <a:ext cx="162205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0FAE5F6-C7D5-4428-BC4F-09AB3B848737}"/>
                  </a:ext>
                </a:extLst>
              </p:cNvPr>
              <p:cNvSpPr txBox="1"/>
              <p:nvPr/>
            </p:nvSpPr>
            <p:spPr>
              <a:xfrm>
                <a:off x="2617427" y="3241114"/>
                <a:ext cx="10135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0FAE5F6-C7D5-4428-BC4F-09AB3B84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27" y="3241114"/>
                <a:ext cx="101355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Down 42">
            <a:extLst>
              <a:ext uri="{FF2B5EF4-FFF2-40B4-BE49-F238E27FC236}">
                <a16:creationId xmlns:a16="http://schemas.microsoft.com/office/drawing/2014/main" id="{E120F444-5A85-4AE4-9731-8F9ACA25E1B8}"/>
              </a:ext>
            </a:extLst>
          </p:cNvPr>
          <p:cNvSpPr/>
          <p:nvPr/>
        </p:nvSpPr>
        <p:spPr>
          <a:xfrm rot="16200000">
            <a:off x="6257758" y="1791587"/>
            <a:ext cx="245874" cy="4730750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F837CE-9A07-461B-BE0A-7BF5F07BB13B}"/>
                  </a:ext>
                </a:extLst>
              </p:cNvPr>
              <p:cNvSpPr/>
              <p:nvPr/>
            </p:nvSpPr>
            <p:spPr>
              <a:xfrm>
                <a:off x="6044515" y="3607009"/>
                <a:ext cx="674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F837CE-9A07-461B-BE0A-7BF5F07BB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515" y="3607009"/>
                <a:ext cx="67448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7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74480E-A63D-454D-AAE1-D3B72687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7" y="350874"/>
            <a:ext cx="10875745" cy="1325563"/>
          </a:xfrm>
        </p:spPr>
        <p:txBody>
          <a:bodyPr/>
          <a:lstStyle/>
          <a:p>
            <a:pPr algn="ctr"/>
            <a:r>
              <a:rPr lang="en-US" b="1" dirty="0"/>
              <a:t>Problem: Malleability</a:t>
            </a:r>
            <a:endParaRPr lang="en-IL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DCBDB-85ED-43FB-9911-E185D87AEBA2}"/>
              </a:ext>
            </a:extLst>
          </p:cNvPr>
          <p:cNvSpPr txBox="1"/>
          <p:nvPr/>
        </p:nvSpPr>
        <p:spPr>
          <a:xfrm>
            <a:off x="943303" y="1674674"/>
            <a:ext cx="1041049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Are we back to square one?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Observation 1:</a:t>
            </a:r>
            <a:r>
              <a:rPr lang="en-US" sz="3600" dirty="0"/>
              <a:t> Hiding security reductions are existential.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Observation 2:</a:t>
            </a:r>
            <a:r>
              <a:rPr lang="en-US" sz="3600" dirty="0"/>
              <a:t> Receiver SFE key is independent.</a:t>
            </a:r>
          </a:p>
        </p:txBody>
      </p:sp>
    </p:spTree>
    <p:extLst>
      <p:ext uri="{BB962C8B-B14F-4D97-AF65-F5344CB8AC3E}">
        <p14:creationId xmlns:p14="http://schemas.microsoft.com/office/powerpoint/2010/main" val="168952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841210" y="175375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371785" y="1690688"/>
            <a:ext cx="1723612" cy="413510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AC96A4F-FB82-4615-A475-2B3A01D41913}"/>
              </a:ext>
            </a:extLst>
          </p:cNvPr>
          <p:cNvSpPr/>
          <p:nvPr/>
        </p:nvSpPr>
        <p:spPr>
          <a:xfrm rot="16200000">
            <a:off x="5828910" y="1843224"/>
            <a:ext cx="273816" cy="473077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F6EF587-A066-4728-9286-09F87D31845D}"/>
              </a:ext>
            </a:extLst>
          </p:cNvPr>
          <p:cNvSpPr/>
          <p:nvPr/>
        </p:nvSpPr>
        <p:spPr>
          <a:xfrm rot="5400000">
            <a:off x="5847395" y="2706766"/>
            <a:ext cx="253272" cy="4747204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/>
              <p:nvPr/>
            </p:nvSpPr>
            <p:spPr>
              <a:xfrm>
                <a:off x="4974333" y="2703622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33" y="2703622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135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EDC219AC-18E9-428B-99E4-B83E5C328ECE}"/>
              </a:ext>
            </a:extLst>
          </p:cNvPr>
          <p:cNvSpPr/>
          <p:nvPr/>
        </p:nvSpPr>
        <p:spPr>
          <a:xfrm rot="5400000">
            <a:off x="5858745" y="917463"/>
            <a:ext cx="230572" cy="4747203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/>
              <p:nvPr/>
            </p:nvSpPr>
            <p:spPr>
              <a:xfrm>
                <a:off x="8422562" y="2405723"/>
                <a:ext cx="1622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562" y="2405723"/>
                <a:ext cx="162205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/>
              <p:nvPr/>
            </p:nvSpPr>
            <p:spPr>
              <a:xfrm>
                <a:off x="2226908" y="2405723"/>
                <a:ext cx="952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08" y="2405723"/>
                <a:ext cx="95221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92BC9A20-2DF5-4ACF-9504-FF92EEA0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(and last)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4EF49-F180-42AE-A306-0F7B6FED0709}"/>
                  </a:ext>
                </a:extLst>
              </p:cNvPr>
              <p:cNvSpPr txBox="1"/>
              <p:nvPr/>
            </p:nvSpPr>
            <p:spPr>
              <a:xfrm>
                <a:off x="4002979" y="3574743"/>
                <a:ext cx="39545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800" b="0" dirty="0" err="1">
                    <a:solidFill>
                      <a:schemeClr val="tx1"/>
                    </a:solidFill>
                  </a:rPr>
                  <a:t>SFE.Enc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𝑠𝑓𝑒𝑘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4EF49-F180-42AE-A306-0F7B6FED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979" y="3574743"/>
                <a:ext cx="3954597" cy="523220"/>
              </a:xfrm>
              <a:prstGeom prst="rect">
                <a:avLst/>
              </a:prstGeom>
              <a:blipFill>
                <a:blip r:embed="rId6"/>
                <a:stretch>
                  <a:fillRect t="-10465" r="-2623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510F4-5191-437B-867B-E93CAFBAB95F}"/>
                  </a:ext>
                </a:extLst>
              </p:cNvPr>
              <p:cNvSpPr txBox="1"/>
              <p:nvPr/>
            </p:nvSpPr>
            <p:spPr>
              <a:xfrm>
                <a:off x="4358801" y="4533790"/>
                <a:ext cx="3242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SFE.Eval(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510F4-5191-437B-867B-E93CAFBA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801" y="4533790"/>
                <a:ext cx="3242954" cy="523220"/>
              </a:xfrm>
              <a:prstGeom prst="rect">
                <a:avLst/>
              </a:prstGeom>
              <a:blipFill>
                <a:blip r:embed="rId7"/>
                <a:stretch>
                  <a:fillRect l="-3759" t="-11628" r="-2068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214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841210" y="175375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371785" y="1690688"/>
            <a:ext cx="1723612" cy="413510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AC96A4F-FB82-4615-A475-2B3A01D41913}"/>
              </a:ext>
            </a:extLst>
          </p:cNvPr>
          <p:cNvSpPr/>
          <p:nvPr/>
        </p:nvSpPr>
        <p:spPr>
          <a:xfrm rot="16200000">
            <a:off x="5828910" y="1843224"/>
            <a:ext cx="273816" cy="473077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F6EF587-A066-4728-9286-09F87D31845D}"/>
              </a:ext>
            </a:extLst>
          </p:cNvPr>
          <p:cNvSpPr/>
          <p:nvPr/>
        </p:nvSpPr>
        <p:spPr>
          <a:xfrm rot="5400000">
            <a:off x="5847395" y="2706766"/>
            <a:ext cx="253272" cy="4747204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/>
              <p:nvPr/>
            </p:nvSpPr>
            <p:spPr>
              <a:xfrm>
                <a:off x="4974333" y="2703622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825C3-78E5-4160-AF5D-50C21BE16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33" y="2703622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135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EDC219AC-18E9-428B-99E4-B83E5C328ECE}"/>
              </a:ext>
            </a:extLst>
          </p:cNvPr>
          <p:cNvSpPr/>
          <p:nvPr/>
        </p:nvSpPr>
        <p:spPr>
          <a:xfrm rot="5400000">
            <a:off x="5858745" y="917463"/>
            <a:ext cx="230572" cy="4747203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/>
              <p:nvPr/>
            </p:nvSpPr>
            <p:spPr>
              <a:xfrm>
                <a:off x="8422562" y="2405723"/>
                <a:ext cx="1622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562" y="2405723"/>
                <a:ext cx="162205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/>
              <p:nvPr/>
            </p:nvSpPr>
            <p:spPr>
              <a:xfrm>
                <a:off x="2226908" y="2405723"/>
                <a:ext cx="952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𝑅𝑒𝑐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08" y="2405723"/>
                <a:ext cx="95221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92BC9A20-2DF5-4ACF-9504-FF92EEA0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(and last) Try : No-Cloning Extraction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4EF49-F180-42AE-A306-0F7B6FED0709}"/>
                  </a:ext>
                </a:extLst>
              </p:cNvPr>
              <p:cNvSpPr txBox="1"/>
              <p:nvPr/>
            </p:nvSpPr>
            <p:spPr>
              <a:xfrm>
                <a:off x="4002979" y="3574743"/>
                <a:ext cx="39545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800" b="0" dirty="0" err="1">
                    <a:solidFill>
                      <a:schemeClr val="tx1"/>
                    </a:solidFill>
                  </a:rPr>
                  <a:t>SFE.Enc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𝑠𝑓𝑒𝑘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4EF49-F180-42AE-A306-0F7B6FED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979" y="3574743"/>
                <a:ext cx="3954597" cy="523220"/>
              </a:xfrm>
              <a:prstGeom prst="rect">
                <a:avLst/>
              </a:prstGeom>
              <a:blipFill>
                <a:blip r:embed="rId6"/>
                <a:stretch>
                  <a:fillRect t="-10465" r="-2623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510F4-5191-437B-867B-E93CAFBAB95F}"/>
                  </a:ext>
                </a:extLst>
              </p:cNvPr>
              <p:cNvSpPr txBox="1"/>
              <p:nvPr/>
            </p:nvSpPr>
            <p:spPr>
              <a:xfrm>
                <a:off x="4358801" y="4533790"/>
                <a:ext cx="3242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SFE.Eval(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510F4-5191-437B-867B-E93CAFBA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801" y="4533790"/>
                <a:ext cx="3242954" cy="523220"/>
              </a:xfrm>
              <a:prstGeom prst="rect">
                <a:avLst/>
              </a:prstGeom>
              <a:blipFill>
                <a:blip r:embed="rId7"/>
                <a:stretch>
                  <a:fillRect l="-3759" t="-11628" r="-2068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587C6-210D-4847-A324-0F817E31BC34}"/>
                  </a:ext>
                </a:extLst>
              </p:cNvPr>
              <p:cNvSpPr txBox="1"/>
              <p:nvPr/>
            </p:nvSpPr>
            <p:spPr>
              <a:xfrm>
                <a:off x="4989638" y="1870374"/>
                <a:ext cx="1906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Com(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𝑠𝑓𝑒𝑘</m:t>
                    </m:r>
                  </m:oMath>
                </a14:m>
                <a:r>
                  <a:rPr lang="en-US" sz="2800" b="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587C6-210D-4847-A324-0F817E31B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38" y="1870374"/>
                <a:ext cx="1906555" cy="523220"/>
              </a:xfrm>
              <a:prstGeom prst="rect">
                <a:avLst/>
              </a:prstGeom>
              <a:blipFill>
                <a:blip r:embed="rId8"/>
                <a:stretch>
                  <a:fillRect l="-6731" t="-11628" r="-1282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Down 24">
            <a:extLst>
              <a:ext uri="{FF2B5EF4-FFF2-40B4-BE49-F238E27FC236}">
                <a16:creationId xmlns:a16="http://schemas.microsoft.com/office/drawing/2014/main" id="{2C51EAFF-B063-49B6-88C0-F57B013AF6BA}"/>
              </a:ext>
            </a:extLst>
          </p:cNvPr>
          <p:cNvSpPr/>
          <p:nvPr/>
        </p:nvSpPr>
        <p:spPr>
          <a:xfrm rot="16200000">
            <a:off x="5844103" y="124554"/>
            <a:ext cx="273816" cy="473077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49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Down 12">
            <a:extLst>
              <a:ext uri="{FF2B5EF4-FFF2-40B4-BE49-F238E27FC236}">
                <a16:creationId xmlns:a16="http://schemas.microsoft.com/office/drawing/2014/main" id="{51FEBBC7-BA58-4079-8C52-2D732F0D6B51}"/>
              </a:ext>
            </a:extLst>
          </p:cNvPr>
          <p:cNvSpPr/>
          <p:nvPr/>
        </p:nvSpPr>
        <p:spPr>
          <a:xfrm rot="16200000">
            <a:off x="4515726" y="2234367"/>
            <a:ext cx="246620" cy="1962465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49996D-CB91-422B-B2F3-00D14FCB620E}"/>
              </a:ext>
            </a:extLst>
          </p:cNvPr>
          <p:cNvSpPr/>
          <p:nvPr/>
        </p:nvSpPr>
        <p:spPr>
          <a:xfrm rot="5400000">
            <a:off x="4513068" y="2529412"/>
            <a:ext cx="246621" cy="195715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2981A02-8123-43FB-87C7-A62E057F451E}"/>
              </a:ext>
            </a:extLst>
          </p:cNvPr>
          <p:cNvSpPr/>
          <p:nvPr/>
        </p:nvSpPr>
        <p:spPr>
          <a:xfrm rot="16200000">
            <a:off x="4528043" y="3690966"/>
            <a:ext cx="216673" cy="1957153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8A0CD-D661-4886-A1E4-4844174DF8BF}"/>
              </a:ext>
            </a:extLst>
          </p:cNvPr>
          <p:cNvSpPr txBox="1"/>
          <p:nvPr/>
        </p:nvSpPr>
        <p:spPr>
          <a:xfrm>
            <a:off x="4550499" y="3578973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531A3-A4B4-4E3F-8321-C97E459833FB}"/>
                  </a:ext>
                </a:extLst>
              </p:cNvPr>
              <p:cNvSpPr txBox="1"/>
              <p:nvPr/>
            </p:nvSpPr>
            <p:spPr>
              <a:xfrm>
                <a:off x="4103876" y="2569069"/>
                <a:ext cx="1065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531A3-A4B4-4E3F-8321-C97E4598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876" y="2569069"/>
                <a:ext cx="10650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F082-DD8E-4CA3-9AE7-EA68CD43FF36}"/>
              </a:ext>
            </a:extLst>
          </p:cNvPr>
          <p:cNvSpPr/>
          <p:nvPr/>
        </p:nvSpPr>
        <p:spPr>
          <a:xfrm rot="16200000">
            <a:off x="7398331" y="5068792"/>
            <a:ext cx="209064" cy="25456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48B58C-07A7-4835-BC84-27CCF934A0F7}"/>
              </a:ext>
            </a:extLst>
          </p:cNvPr>
          <p:cNvSpPr/>
          <p:nvPr/>
        </p:nvSpPr>
        <p:spPr>
          <a:xfrm>
            <a:off x="1902813" y="2740507"/>
            <a:ext cx="1723613" cy="293213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020E04-28F8-4B70-85A7-ABFC9FA670CA}"/>
                  </a:ext>
                </a:extLst>
              </p:cNvPr>
              <p:cNvSpPr txBox="1"/>
              <p:nvPr/>
            </p:nvSpPr>
            <p:spPr>
              <a:xfrm>
                <a:off x="2105094" y="3819091"/>
                <a:ext cx="13190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020E04-28F8-4B70-85A7-ABFC9FA6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94" y="3819091"/>
                <a:ext cx="131905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BFE608F-5243-4F59-8461-5B4E28C9548B}"/>
              </a:ext>
            </a:extLst>
          </p:cNvPr>
          <p:cNvSpPr/>
          <p:nvPr/>
        </p:nvSpPr>
        <p:spPr>
          <a:xfrm>
            <a:off x="5632866" y="2737744"/>
            <a:ext cx="1723612" cy="2932138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68DFCB-52ED-4E51-B9FF-42A39564B180}"/>
                  </a:ext>
                </a:extLst>
              </p:cNvPr>
              <p:cNvSpPr txBox="1"/>
              <p:nvPr/>
            </p:nvSpPr>
            <p:spPr>
              <a:xfrm>
                <a:off x="5784436" y="3819092"/>
                <a:ext cx="14204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68DFCB-52ED-4E51-B9FF-42A39564B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36" y="3819092"/>
                <a:ext cx="1420471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FB2CC8-4443-495B-B4DC-160018F6A810}"/>
                  </a:ext>
                </a:extLst>
              </p:cNvPr>
              <p:cNvSpPr/>
              <p:nvPr/>
            </p:nvSpPr>
            <p:spPr>
              <a:xfrm>
                <a:off x="155054" y="1621865"/>
                <a:ext cx="85955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/>
                  <a:t> efficient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quantum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𝑆𝑖𝑚</m:t>
                    </m:r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/>
                  <a:t> efficient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quantum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:endParaRPr lang="en-IL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FB2CC8-4443-495B-B4DC-160018F6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4" y="1621865"/>
                <a:ext cx="8595540" cy="584775"/>
              </a:xfrm>
              <a:prstGeom prst="rect">
                <a:avLst/>
              </a:prstGeom>
              <a:blipFill>
                <a:blip r:embed="rId6"/>
                <a:stretch>
                  <a:fillRect t="-12500" r="-1489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20C3F-AD1D-49CD-BD7E-72547C33578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50594" y="1611982"/>
            <a:ext cx="1" cy="3213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4816A9-C39E-4D85-AFD9-7ECE3ED18703}"/>
                  </a:ext>
                </a:extLst>
              </p:cNvPr>
              <p:cNvSpPr txBox="1"/>
              <p:nvPr/>
            </p:nvSpPr>
            <p:spPr>
              <a:xfrm>
                <a:off x="8218093" y="4825497"/>
                <a:ext cx="106500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4816A9-C39E-4D85-AFD9-7ECE3ED18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93" y="4825497"/>
                <a:ext cx="1065003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C3A4B0-D8E2-429B-A0F0-35E4D590D779}"/>
              </a:ext>
            </a:extLst>
          </p:cNvPr>
          <p:cNvCxnSpPr>
            <a:cxnSpLocks/>
          </p:cNvCxnSpPr>
          <p:nvPr/>
        </p:nvCxnSpPr>
        <p:spPr>
          <a:xfrm>
            <a:off x="8750594" y="5544152"/>
            <a:ext cx="1" cy="798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3CDA736-5338-4FB1-9273-F06EC7896714}"/>
                  </a:ext>
                </a:extLst>
              </p:cNvPr>
              <p:cNvSpPr/>
              <p:nvPr/>
            </p:nvSpPr>
            <p:spPr>
              <a:xfrm>
                <a:off x="9198891" y="4872909"/>
                <a:ext cx="21805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𝑆𝑖𝑚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L" sz="3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3CDA736-5338-4FB1-9273-F06EC7896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891" y="4872909"/>
                <a:ext cx="2180592" cy="646331"/>
              </a:xfrm>
              <a:prstGeom prst="rect">
                <a:avLst/>
              </a:prstGeom>
              <a:blipFill>
                <a:blip r:embed="rId8"/>
                <a:stretch>
                  <a:fillRect r="-1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FE32A699-78FB-408F-A2A9-6FE529D7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ZK against quantum attacks</a:t>
            </a:r>
            <a:endParaRPr lang="en-IL" sz="2000" b="1" dirty="0"/>
          </a:p>
        </p:txBody>
      </p:sp>
      <p:pic>
        <p:nvPicPr>
          <p:cNvPr id="31" name="Picture 2" descr="Atom, logo, media, social icon">
            <a:extLst>
              <a:ext uri="{FF2B5EF4-FFF2-40B4-BE49-F238E27FC236}">
                <a16:creationId xmlns:a16="http://schemas.microsoft.com/office/drawing/2014/main" id="{6DCF4088-1601-484D-9556-17799346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71" y="3361541"/>
            <a:ext cx="412200" cy="4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tom, logo, media, social icon">
            <a:extLst>
              <a:ext uri="{FF2B5EF4-FFF2-40B4-BE49-F238E27FC236}">
                <a16:creationId xmlns:a16="http://schemas.microsoft.com/office/drawing/2014/main" id="{EE17F387-E7F8-49EF-95E5-F2408046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90" y="4502303"/>
            <a:ext cx="412200" cy="4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05E959-AF4B-4993-BC6E-50E30425292F}"/>
                  </a:ext>
                </a:extLst>
              </p:cNvPr>
              <p:cNvSpPr txBox="1"/>
              <p:nvPr/>
            </p:nvSpPr>
            <p:spPr>
              <a:xfrm>
                <a:off x="7649248" y="4935253"/>
                <a:ext cx="777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05E959-AF4B-4993-BC6E-50E304252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248" y="4935253"/>
                <a:ext cx="7772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275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841210" y="1753750"/>
            <a:ext cx="1723613" cy="2794685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371785" y="1690689"/>
            <a:ext cx="1723612" cy="279468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/>
              <p:nvPr/>
            </p:nvSpPr>
            <p:spPr>
              <a:xfrm>
                <a:off x="8422562" y="2405723"/>
                <a:ext cx="1622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𝑆𝑒𝑛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4E437-1735-4E06-A16B-38483C40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562" y="2405723"/>
                <a:ext cx="162205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/>
              <p:nvPr/>
            </p:nvSpPr>
            <p:spPr>
              <a:xfrm>
                <a:off x="2226908" y="2405723"/>
                <a:ext cx="1055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308C9-1D41-4A80-9112-C7A69458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08" y="2405723"/>
                <a:ext cx="10553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92BC9A20-2DF5-4ACF-9504-FF92EEA0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(and last) Try : No-Cloning Extraction</a:t>
            </a:r>
            <a:endParaRPr lang="en-IL" sz="2000" b="1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26959DB-D742-4DCC-AB5A-0E91295D1A3B}"/>
              </a:ext>
            </a:extLst>
          </p:cNvPr>
          <p:cNvSpPr/>
          <p:nvPr/>
        </p:nvSpPr>
        <p:spPr>
          <a:xfrm rot="16200000">
            <a:off x="5848639" y="106607"/>
            <a:ext cx="224161" cy="4720576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DC849D-69C4-4276-BFCC-C10D3EE13BF8}"/>
                  </a:ext>
                </a:extLst>
              </p:cNvPr>
              <p:cNvSpPr txBox="1"/>
              <p:nvPr/>
            </p:nvSpPr>
            <p:spPr>
              <a:xfrm>
                <a:off x="4989638" y="1870374"/>
                <a:ext cx="1906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Com(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𝑠𝑓𝑒𝑘</m:t>
                    </m:r>
                  </m:oMath>
                </a14:m>
                <a:r>
                  <a:rPr lang="en-US" sz="2800" b="0" dirty="0"/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DC849D-69C4-4276-BFCC-C10D3EE13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38" y="1870374"/>
                <a:ext cx="1906555" cy="523220"/>
              </a:xfrm>
              <a:prstGeom prst="rect">
                <a:avLst/>
              </a:prstGeom>
              <a:blipFill>
                <a:blip r:embed="rId6"/>
                <a:stretch>
                  <a:fillRect l="-6731" t="-11628" r="-1282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590855-4599-4E5F-A34A-E395591667FA}"/>
                  </a:ext>
                </a:extLst>
              </p:cNvPr>
              <p:cNvSpPr txBox="1"/>
              <p:nvPr/>
            </p:nvSpPr>
            <p:spPr>
              <a:xfrm>
                <a:off x="823376" y="4728121"/>
                <a:ext cx="10410497" cy="1771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1</a:t>
                </a:r>
                <a:r>
                  <a:rPr lang="en-US" sz="3600" baseline="30000" dirty="0"/>
                  <a:t>st</a:t>
                </a:r>
                <a:r>
                  <a:rPr lang="en-US" sz="3600" dirty="0"/>
                  <a:t> message is </a:t>
                </a:r>
                <a:r>
                  <a:rPr lang="en-US" sz="3600" dirty="0" err="1"/>
                  <a:t>w.l.o.g</a:t>
                </a:r>
                <a:r>
                  <a:rPr lang="en-US" sz="3600" dirty="0"/>
                  <a:t>. deterministic.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Given cheating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p>
                      <m:s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600" dirty="0"/>
                  <a:t>, consider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𝑅𝑒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that has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𝑠𝑓𝑒𝑘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as non-uniform advice. 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590855-4599-4E5F-A34A-E39559166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76" y="4728121"/>
                <a:ext cx="10410497" cy="1771639"/>
              </a:xfrm>
              <a:prstGeom prst="rect">
                <a:avLst/>
              </a:prstGeom>
              <a:blipFill>
                <a:blip r:embed="rId7"/>
                <a:stretch>
                  <a:fillRect l="-1581" t="-5517" b="-124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6" descr="Thumbs Up Emoji (U+1F44D)">
            <a:extLst>
              <a:ext uri="{FF2B5EF4-FFF2-40B4-BE49-F238E27FC236}">
                <a16:creationId xmlns:a16="http://schemas.microsoft.com/office/drawing/2014/main" id="{33E96813-1B40-4BB0-83B8-8D7B9A32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656" y="5415825"/>
            <a:ext cx="1083935" cy="10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BBC75-BFE0-45FD-B289-9E9FE9D7753B}"/>
              </a:ext>
            </a:extLst>
          </p:cNvPr>
          <p:cNvSpPr/>
          <p:nvPr/>
        </p:nvSpPr>
        <p:spPr>
          <a:xfrm>
            <a:off x="823563" y="2644170"/>
            <a:ext cx="105448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719485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5B12098E-51D0-4259-B794-E7D1BF9B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Additional Hurdles</a:t>
            </a:r>
            <a:endParaRPr lang="en-IL" sz="2000" b="1" u="sng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35BACC4-D542-4A53-A889-505320082CBB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0F398A-52E8-4F1F-8CDB-77FEE3B0EFE8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E550770-8879-4522-B553-52EA2A81D4B0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0C581C-A236-482C-B809-B23563D5A074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0C581C-A236-482C-B809-B23563D5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28269C-F19F-4CEB-BF08-2FC7AF268926}"/>
              </a:ext>
            </a:extLst>
          </p:cNvPr>
          <p:cNvCxnSpPr>
            <a:cxnSpLocks/>
          </p:cNvCxnSpPr>
          <p:nvPr/>
        </p:nvCxnSpPr>
        <p:spPr>
          <a:xfrm>
            <a:off x="3272539" y="3595812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CB08C0C-AAB7-425C-A475-B2BEC3CB4A38}"/>
                  </a:ext>
                </a:extLst>
              </p:cNvPr>
              <p:cNvSpPr/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CB08C0C-AAB7-425C-A475-B2BEC3CB4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3254403"/>
                <a:ext cx="1516844" cy="640775"/>
              </a:xfrm>
              <a:prstGeom prst="rect">
                <a:avLst/>
              </a:prstGeom>
              <a:blipFill>
                <a:blip r:embed="rId4"/>
                <a:stretch>
                  <a:fillRect t="-9346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F20BE4-AFDE-4DA9-BE3F-3D94824EFB23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F20BE4-AFDE-4DA9-BE3F-3D94824E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AA74EB-3176-4EBB-BBF1-215BA24BACBA}"/>
              </a:ext>
            </a:extLst>
          </p:cNvPr>
          <p:cNvSpPr/>
          <p:nvPr/>
        </p:nvSpPr>
        <p:spPr>
          <a:xfrm>
            <a:off x="2889058" y="3145254"/>
            <a:ext cx="8923714" cy="1627550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F409BF-6CE2-44FD-A608-E54BEA7C565D}"/>
                  </a:ext>
                </a:extLst>
              </p:cNvPr>
              <p:cNvSpPr txBox="1"/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F409BF-6CE2-44FD-A608-E54BEA7C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1" y="3898434"/>
                <a:ext cx="544415" cy="523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EF512D8-7EC7-4995-93B0-15FE9276D34E}"/>
              </a:ext>
            </a:extLst>
          </p:cNvPr>
          <p:cNvSpPr/>
          <p:nvPr/>
        </p:nvSpPr>
        <p:spPr>
          <a:xfrm>
            <a:off x="3380508" y="3761544"/>
            <a:ext cx="901700" cy="796997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BBA14-A16F-4061-AB10-121290D8822D}"/>
              </a:ext>
            </a:extLst>
          </p:cNvPr>
          <p:cNvSpPr/>
          <p:nvPr/>
        </p:nvSpPr>
        <p:spPr>
          <a:xfrm>
            <a:off x="105864" y="3744543"/>
            <a:ext cx="1222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under SFE</a:t>
            </a:r>
            <a:endParaRPr lang="en-IL" sz="24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6D188E-BA65-433C-A51D-49777BD7AB47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100667" y="4160043"/>
            <a:ext cx="22798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23DC0-DD8E-4642-A5FD-00EF3BAABA8C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23DC0-DD8E-4642-A5FD-00EF3BAA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01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497966" y="2037520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028541" y="1974458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5518268" y="577410"/>
            <a:ext cx="213582" cy="4758659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2381054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7" y="2269468"/>
                <a:ext cx="120034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51B283E5-771D-4B39-A51C-041485698433}"/>
              </a:ext>
            </a:extLst>
          </p:cNvPr>
          <p:cNvSpPr/>
          <p:nvPr/>
        </p:nvSpPr>
        <p:spPr>
          <a:xfrm rot="16200000">
            <a:off x="5520607" y="1950871"/>
            <a:ext cx="220364" cy="4747202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D0892D-99F2-4CE4-8A9A-475D62956CA2}"/>
              </a:ext>
            </a:extLst>
          </p:cNvPr>
          <p:cNvSpPr/>
          <p:nvPr/>
        </p:nvSpPr>
        <p:spPr>
          <a:xfrm rot="5400000">
            <a:off x="5519195" y="2586084"/>
            <a:ext cx="220373" cy="4750014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/>
              <p:nvPr/>
            </p:nvSpPr>
            <p:spPr>
              <a:xfrm>
                <a:off x="4016952" y="3825233"/>
                <a:ext cx="35416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952" y="3825233"/>
                <a:ext cx="354165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/>
              <p:nvPr/>
            </p:nvSpPr>
            <p:spPr>
              <a:xfrm>
                <a:off x="4082259" y="4434661"/>
                <a:ext cx="3411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59" y="4434661"/>
                <a:ext cx="341103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E74EC-5C16-4580-AA54-D3145522D25F}"/>
              </a:ext>
            </a:extLst>
          </p:cNvPr>
          <p:cNvCxnSpPr>
            <a:cxnSpLocks/>
          </p:cNvCxnSpPr>
          <p:nvPr/>
        </p:nvCxnSpPr>
        <p:spPr>
          <a:xfrm>
            <a:off x="3272539" y="5291353"/>
            <a:ext cx="6733325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/>
              <p:nvPr/>
            </p:nvSpPr>
            <p:spPr>
              <a:xfrm>
                <a:off x="10005864" y="4949944"/>
                <a:ext cx="1516844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Inner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64" y="4949944"/>
                <a:ext cx="1516844" cy="640775"/>
              </a:xfrm>
              <a:prstGeom prst="rect">
                <a:avLst/>
              </a:prstGeom>
              <a:blipFill>
                <a:blip r:embed="rId9"/>
                <a:stretch>
                  <a:fillRect t="-8411" r="-398" b="-13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09A5A9E-673B-4540-92AD-9BF4A9291FB6}"/>
              </a:ext>
            </a:extLst>
          </p:cNvPr>
          <p:cNvSpPr/>
          <p:nvPr/>
        </p:nvSpPr>
        <p:spPr>
          <a:xfrm>
            <a:off x="-80197" y="4107975"/>
            <a:ext cx="1222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under SFE</a:t>
            </a:r>
            <a:endParaRPr lang="en-IL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31EA85-5545-4A2C-87C1-7BED53485805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142150" y="4124221"/>
            <a:ext cx="4366526" cy="3992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B3A34-5C6C-4B37-9149-AAA9C317A52A}"/>
                  </a:ext>
                </a:extLst>
              </p:cNvPr>
              <p:cNvSpPr txBox="1"/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B3A34-5C6C-4B37-9149-AAA9C317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02" y="2265830"/>
                <a:ext cx="1200340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234965-EA94-4223-AE58-98BD29764C0D}"/>
              </a:ext>
            </a:extLst>
          </p:cNvPr>
          <p:cNvSpPr/>
          <p:nvPr/>
        </p:nvSpPr>
        <p:spPr>
          <a:xfrm>
            <a:off x="5508675" y="3848594"/>
            <a:ext cx="558202" cy="517703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3AB69F8-7D27-41A0-BB62-F5762D84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Additional Hurdles</a:t>
            </a:r>
            <a:endParaRPr lang="en-IL" sz="2000" b="1" u="sng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BDF650C-D08D-4E51-83E2-1A2643B5863E}"/>
              </a:ext>
            </a:extLst>
          </p:cNvPr>
          <p:cNvSpPr/>
          <p:nvPr/>
        </p:nvSpPr>
        <p:spPr>
          <a:xfrm>
            <a:off x="2889058" y="3610414"/>
            <a:ext cx="8923714" cy="2109902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AFC755E-ED66-43AD-B677-61878DD1EBE9}"/>
              </a:ext>
            </a:extLst>
          </p:cNvPr>
          <p:cNvSpPr/>
          <p:nvPr/>
        </p:nvSpPr>
        <p:spPr>
          <a:xfrm>
            <a:off x="9866018" y="4817451"/>
            <a:ext cx="1838767" cy="10138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453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1970932" y="1984967"/>
            <a:ext cx="1723613" cy="4072047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8501507" y="1921905"/>
            <a:ext cx="1723612" cy="4072047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8763143" y="2216915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143" y="2216915"/>
                <a:ext cx="12003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/>
              <p:nvPr/>
            </p:nvSpPr>
            <p:spPr>
              <a:xfrm>
                <a:off x="2232568" y="2213277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BEA49-E8CB-4D13-AA68-90D11A49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568" y="2213277"/>
                <a:ext cx="12003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loud 21">
            <a:extLst>
              <a:ext uri="{FF2B5EF4-FFF2-40B4-BE49-F238E27FC236}">
                <a16:creationId xmlns:a16="http://schemas.microsoft.com/office/drawing/2014/main" id="{64D5320D-D0E9-42F5-872F-FAF81337D66F}"/>
              </a:ext>
            </a:extLst>
          </p:cNvPr>
          <p:cNvSpPr/>
          <p:nvPr/>
        </p:nvSpPr>
        <p:spPr>
          <a:xfrm>
            <a:off x="3056730" y="1804212"/>
            <a:ext cx="752356" cy="523220"/>
          </a:xfrm>
          <a:prstGeom prst="cloud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E43E9D46-7819-46FB-831F-40F844B0CA16}"/>
                  </a:ext>
                </a:extLst>
              </p:cNvPr>
              <p:cNvSpPr/>
              <p:nvPr/>
            </p:nvSpPr>
            <p:spPr>
              <a:xfrm>
                <a:off x="3056730" y="399392"/>
                <a:ext cx="2787610" cy="1666430"/>
              </a:xfrm>
              <a:prstGeom prst="cloud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will (abort/not abort)</a:t>
                </a:r>
                <a:endParaRPr lang="en-IL" dirty="0"/>
              </a:p>
            </p:txBody>
          </p:sp>
        </mc:Choice>
        <mc:Fallback xmlns=""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E43E9D46-7819-46FB-831F-40F844B0C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730" y="399392"/>
                <a:ext cx="2787610" cy="1666430"/>
              </a:xfrm>
              <a:prstGeom prst="cloud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752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55BDC7-6360-422C-95EA-C0848071E638}"/>
              </a:ext>
            </a:extLst>
          </p:cNvPr>
          <p:cNvSpPr/>
          <p:nvPr/>
        </p:nvSpPr>
        <p:spPr>
          <a:xfrm>
            <a:off x="3509822" y="3637639"/>
            <a:ext cx="1669664" cy="294304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5688A-1DFE-48A9-A921-72EE32EB2447}"/>
              </a:ext>
            </a:extLst>
          </p:cNvPr>
          <p:cNvSpPr/>
          <p:nvPr/>
        </p:nvSpPr>
        <p:spPr>
          <a:xfrm>
            <a:off x="7578847" y="3637637"/>
            <a:ext cx="1723612" cy="2943043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062F226-86DE-4E98-A6F3-CCF817BBADEB}"/>
              </a:ext>
            </a:extLst>
          </p:cNvPr>
          <p:cNvSpPr/>
          <p:nvPr/>
        </p:nvSpPr>
        <p:spPr>
          <a:xfrm rot="5400000">
            <a:off x="6264869" y="3110812"/>
            <a:ext cx="228597" cy="231687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/>
              <p:nvPr/>
            </p:nvSpPr>
            <p:spPr>
              <a:xfrm>
                <a:off x="5441121" y="3714748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CCC2C6-23FD-4EE5-B885-715DCB4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21" y="3714748"/>
                <a:ext cx="1987941" cy="538994"/>
              </a:xfrm>
              <a:prstGeom prst="rect">
                <a:avLst/>
              </a:prstGeom>
              <a:blipFill>
                <a:blip r:embed="rId3"/>
                <a:stretch>
                  <a:fillRect l="-6442" t="-6742" b="-314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/>
              <p:nvPr/>
            </p:nvSpPr>
            <p:spPr>
              <a:xfrm>
                <a:off x="7840483" y="3869586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3E734-BB83-47C2-AE86-A55E94F0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83" y="3869586"/>
                <a:ext cx="12003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/>
              <p:nvPr/>
            </p:nvSpPr>
            <p:spPr>
              <a:xfrm>
                <a:off x="5869691" y="4534878"/>
                <a:ext cx="1008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F601C-CA49-4692-9B3A-7430C118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91" y="4534878"/>
                <a:ext cx="1008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/>
              <p:nvPr/>
            </p:nvSpPr>
            <p:spPr>
              <a:xfrm>
                <a:off x="5994873" y="5137897"/>
                <a:ext cx="758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B1907-6B09-447D-B880-8429DEBC5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873" y="5137897"/>
                <a:ext cx="7585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E74EC-5C16-4580-AA54-D3145522D25F}"/>
              </a:ext>
            </a:extLst>
          </p:cNvPr>
          <p:cNvCxnSpPr>
            <a:cxnSpLocks/>
          </p:cNvCxnSpPr>
          <p:nvPr/>
        </p:nvCxnSpPr>
        <p:spPr>
          <a:xfrm>
            <a:off x="5179486" y="5989517"/>
            <a:ext cx="4397940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/>
              <p:nvPr/>
            </p:nvSpPr>
            <p:spPr>
              <a:xfrm>
                <a:off x="9577426" y="5685279"/>
                <a:ext cx="825460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28DE8-115E-446C-9295-039BF51C2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426" y="5685279"/>
                <a:ext cx="825460" cy="640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B3A34-5C6C-4B37-9149-AAA9C317A52A}"/>
                  </a:ext>
                </a:extLst>
              </p:cNvPr>
              <p:cNvSpPr txBox="1"/>
              <p:nvPr/>
            </p:nvSpPr>
            <p:spPr>
              <a:xfrm>
                <a:off x="3771457" y="3865949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B3A34-5C6C-4B37-9149-AAA9C317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457" y="3865949"/>
                <a:ext cx="1200340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8F92661-AFBE-4E02-99DA-4CC2EBF55038}"/>
              </a:ext>
            </a:extLst>
          </p:cNvPr>
          <p:cNvSpPr/>
          <p:nvPr/>
        </p:nvSpPr>
        <p:spPr>
          <a:xfrm>
            <a:off x="4971797" y="4648420"/>
            <a:ext cx="2868686" cy="1221633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61DC759-0BEB-45CE-A558-60F5435E82F2}"/>
              </a:ext>
            </a:extLst>
          </p:cNvPr>
          <p:cNvSpPr/>
          <p:nvPr/>
        </p:nvSpPr>
        <p:spPr>
          <a:xfrm rot="5400000">
            <a:off x="6264868" y="4554234"/>
            <a:ext cx="228597" cy="231687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66B9321-365B-411F-9645-3E4D5745804F}"/>
              </a:ext>
            </a:extLst>
          </p:cNvPr>
          <p:cNvSpPr/>
          <p:nvPr/>
        </p:nvSpPr>
        <p:spPr>
          <a:xfrm rot="16200000">
            <a:off x="6259832" y="3879159"/>
            <a:ext cx="228597" cy="231687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DD9F533-B38C-4527-BEF9-2BEC27BC015C}"/>
              </a:ext>
            </a:extLst>
          </p:cNvPr>
          <p:cNvSpPr/>
          <p:nvPr/>
        </p:nvSpPr>
        <p:spPr>
          <a:xfrm>
            <a:off x="4586889" y="4534773"/>
            <a:ext cx="5990897" cy="1889594"/>
          </a:xfrm>
          <a:prstGeom prst="roundRect">
            <a:avLst/>
          </a:prstGeom>
          <a:solidFill>
            <a:schemeClr val="accent2">
              <a:alpha val="2705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CC6608B-21B0-43A4-9EF2-FBD66108A956}"/>
              </a:ext>
            </a:extLst>
          </p:cNvPr>
          <p:cNvSpPr/>
          <p:nvPr/>
        </p:nvSpPr>
        <p:spPr>
          <a:xfrm>
            <a:off x="3546031" y="300638"/>
            <a:ext cx="1669664" cy="294304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065607F-5628-49CE-8D97-EFD9A3DA2952}"/>
              </a:ext>
            </a:extLst>
          </p:cNvPr>
          <p:cNvSpPr/>
          <p:nvPr/>
        </p:nvSpPr>
        <p:spPr>
          <a:xfrm>
            <a:off x="7615056" y="300636"/>
            <a:ext cx="1723612" cy="2943043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7C85E0B0-3FBD-4A1E-933C-D9EA061DEC04}"/>
              </a:ext>
            </a:extLst>
          </p:cNvPr>
          <p:cNvSpPr/>
          <p:nvPr/>
        </p:nvSpPr>
        <p:spPr>
          <a:xfrm rot="5400000">
            <a:off x="6301078" y="-226189"/>
            <a:ext cx="228597" cy="231687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8637D3-4952-4E25-9946-7D8C6638AE8C}"/>
                  </a:ext>
                </a:extLst>
              </p:cNvPr>
              <p:cNvSpPr txBox="1"/>
              <p:nvPr/>
            </p:nvSpPr>
            <p:spPr>
              <a:xfrm>
                <a:off x="5477330" y="377747"/>
                <a:ext cx="1987941" cy="5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pk,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acc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8637D3-4952-4E25-9946-7D8C6638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330" y="377747"/>
                <a:ext cx="1987941" cy="538994"/>
              </a:xfrm>
              <a:prstGeom prst="rect">
                <a:avLst/>
              </a:prstGeom>
              <a:blipFill>
                <a:blip r:embed="rId9"/>
                <a:stretch>
                  <a:fillRect l="-6442" t="-7955" b="-32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BBF812-9967-4836-88EA-649E964F4FDC}"/>
                  </a:ext>
                </a:extLst>
              </p:cNvPr>
              <p:cNvSpPr txBox="1"/>
              <p:nvPr/>
            </p:nvSpPr>
            <p:spPr>
              <a:xfrm>
                <a:off x="7876692" y="532585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BBF812-9967-4836-88EA-649E964F4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692" y="532585"/>
                <a:ext cx="1200340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4F34E0-EC34-4EFC-B9CB-BA289FDFA810}"/>
                  </a:ext>
                </a:extLst>
              </p:cNvPr>
              <p:cNvSpPr txBox="1"/>
              <p:nvPr/>
            </p:nvSpPr>
            <p:spPr>
              <a:xfrm>
                <a:off x="5546356" y="1139817"/>
                <a:ext cx="1849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SFE.Enc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4F34E0-EC34-4EFC-B9CB-BA289FDFA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56" y="1139817"/>
                <a:ext cx="1849887" cy="523220"/>
              </a:xfrm>
              <a:prstGeom prst="rect">
                <a:avLst/>
              </a:prstGeom>
              <a:blipFill>
                <a:blip r:embed="rId11"/>
                <a:stretch>
                  <a:fillRect l="-6931" t="-11628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697044-21D2-4DB3-B84C-64070532650B}"/>
                  </a:ext>
                </a:extLst>
              </p:cNvPr>
              <p:cNvSpPr txBox="1"/>
              <p:nvPr/>
            </p:nvSpPr>
            <p:spPr>
              <a:xfrm>
                <a:off x="6031082" y="1847641"/>
                <a:ext cx="758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697044-21D2-4DB3-B84C-640705326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082" y="1847641"/>
                <a:ext cx="75851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C4A374-2518-4370-843C-6689B675A9B4}"/>
              </a:ext>
            </a:extLst>
          </p:cNvPr>
          <p:cNvCxnSpPr>
            <a:cxnSpLocks/>
          </p:cNvCxnSpPr>
          <p:nvPr/>
        </p:nvCxnSpPr>
        <p:spPr>
          <a:xfrm>
            <a:off x="5215695" y="2652516"/>
            <a:ext cx="4397940" cy="0"/>
          </a:xfrm>
          <a:prstGeom prst="line">
            <a:avLst/>
          </a:prstGeom>
          <a:ln w="3810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0521150-4B13-483D-B664-761DECD9DCDE}"/>
                  </a:ext>
                </a:extLst>
              </p:cNvPr>
              <p:cNvSpPr/>
              <p:nvPr/>
            </p:nvSpPr>
            <p:spPr>
              <a:xfrm>
                <a:off x="9613635" y="2348278"/>
                <a:ext cx="825460" cy="640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0521150-4B13-483D-B664-761DECD9D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635" y="2348278"/>
                <a:ext cx="825460" cy="640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2262F81-4292-430F-9250-FBBBC4C3459A}"/>
                  </a:ext>
                </a:extLst>
              </p:cNvPr>
              <p:cNvSpPr txBox="1"/>
              <p:nvPr/>
            </p:nvSpPr>
            <p:spPr>
              <a:xfrm>
                <a:off x="3807666" y="528948"/>
                <a:ext cx="1200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</m:oMath>
                  </m:oMathPara>
                </a14:m>
                <a:endParaRPr lang="en-IL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2262F81-4292-430F-9250-FBBBC4C34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66" y="528948"/>
                <a:ext cx="1200340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row: Down 60">
            <a:extLst>
              <a:ext uri="{FF2B5EF4-FFF2-40B4-BE49-F238E27FC236}">
                <a16:creationId xmlns:a16="http://schemas.microsoft.com/office/drawing/2014/main" id="{4E2A099F-F86C-4544-B781-2D653328EAD5}"/>
              </a:ext>
            </a:extLst>
          </p:cNvPr>
          <p:cNvSpPr/>
          <p:nvPr/>
        </p:nvSpPr>
        <p:spPr>
          <a:xfrm rot="5400000">
            <a:off x="6301077" y="1217233"/>
            <a:ext cx="228597" cy="231687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F49DBFBA-07B0-4E80-9135-9A42E1C9CC8F}"/>
              </a:ext>
            </a:extLst>
          </p:cNvPr>
          <p:cNvSpPr/>
          <p:nvPr/>
        </p:nvSpPr>
        <p:spPr>
          <a:xfrm rot="16200000">
            <a:off x="6296041" y="542158"/>
            <a:ext cx="228597" cy="2316871"/>
          </a:xfrm>
          <a:prstGeom prst="downArrow">
            <a:avLst>
              <a:gd name="adj1" fmla="val 19703"/>
              <a:gd name="adj2" fmla="val 61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5D435B8-67CB-4821-85F0-532731445FB5}"/>
              </a:ext>
            </a:extLst>
          </p:cNvPr>
          <p:cNvCxnSpPr>
            <a:cxnSpLocks/>
          </p:cNvCxnSpPr>
          <p:nvPr/>
        </p:nvCxnSpPr>
        <p:spPr>
          <a:xfrm>
            <a:off x="736600" y="3429000"/>
            <a:ext cx="10706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46D241F-2AED-43E8-8ED4-DDB36FD4CFED}"/>
                  </a:ext>
                </a:extLst>
              </p:cNvPr>
              <p:cNvSpPr/>
              <p:nvPr/>
            </p:nvSpPr>
            <p:spPr>
              <a:xfrm>
                <a:off x="300669" y="385965"/>
                <a:ext cx="307283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SFE hiding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choice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 independent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𝐸𝑥𝑡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400" dirty="0"/>
                  <a:t>guess.</a:t>
                </a:r>
                <a:endParaRPr lang="en-IL" sz="2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46D241F-2AED-43E8-8ED4-DDB36FD4C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9" y="385965"/>
                <a:ext cx="3072830" cy="1200329"/>
              </a:xfrm>
              <a:prstGeom prst="rect">
                <a:avLst/>
              </a:prstGeom>
              <a:blipFill>
                <a:blip r:embed="rId15"/>
                <a:stretch>
                  <a:fillRect l="-2976" t="-4061" r="-2778" b="-106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8" grpId="0" animBg="1"/>
      <p:bldP spid="59" grpId="0"/>
      <p:bldP spid="61" grpId="0" animBg="1"/>
      <p:bldP spid="62" grpId="0" animBg="1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E3F9680F-C620-483F-8631-1185EEC7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The Round Complexity of ZK</a:t>
            </a:r>
            <a:endParaRPr lang="en-IL" sz="20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C5F22C-8B34-4F8D-A207-4BC77175C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6114"/>
              </p:ext>
            </p:extLst>
          </p:nvPr>
        </p:nvGraphicFramePr>
        <p:xfrm>
          <a:off x="3045046" y="2120973"/>
          <a:ext cx="6101907" cy="3616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69">
                  <a:extLst>
                    <a:ext uri="{9D8B030D-6E8A-4147-A177-3AD203B41FA5}">
                      <a16:colId xmlns:a16="http://schemas.microsoft.com/office/drawing/2014/main" val="241049672"/>
                    </a:ext>
                  </a:extLst>
                </a:gridCol>
                <a:gridCol w="2033969">
                  <a:extLst>
                    <a:ext uri="{9D8B030D-6E8A-4147-A177-3AD203B41FA5}">
                      <a16:colId xmlns:a16="http://schemas.microsoft.com/office/drawing/2014/main" val="1299775114"/>
                    </a:ext>
                  </a:extLst>
                </a:gridCol>
                <a:gridCol w="2033969">
                  <a:extLst>
                    <a:ext uri="{9D8B030D-6E8A-4147-A177-3AD203B41FA5}">
                      <a16:colId xmlns:a16="http://schemas.microsoft.com/office/drawing/2014/main" val="4064484892"/>
                    </a:ext>
                  </a:extLst>
                </a:gridCol>
              </a:tblGrid>
              <a:tr h="11057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  <a:p>
                      <a:endParaRPr lang="en-US" dirty="0"/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Rounds</a:t>
                      </a:r>
                      <a:endParaRPr lang="en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Classical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79030"/>
                  </a:ext>
                </a:extLst>
              </a:tr>
              <a:tr h="1122429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Polynomial</a:t>
                      </a:r>
                      <a:endParaRPr lang="en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GMW86</a:t>
                      </a:r>
                      <a:endParaRPr lang="en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Wat05</a:t>
                      </a:r>
                      <a:endParaRPr lang="en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34337"/>
                  </a:ext>
                </a:extLst>
              </a:tr>
              <a:tr h="1122429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en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FS89, GK95</a:t>
                      </a:r>
                      <a:endParaRPr lang="en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L" sz="3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9084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C0AB45-BE5F-4623-AA3B-3B562B88B234}"/>
              </a:ext>
            </a:extLst>
          </p:cNvPr>
          <p:cNvSpPr/>
          <p:nvPr/>
        </p:nvSpPr>
        <p:spPr>
          <a:xfrm>
            <a:off x="1798126" y="5967294"/>
            <a:ext cx="8595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Note: Unknown even for quantum protocols.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0301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D2C8-B777-480F-9451-0ED20EB2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Results</a:t>
            </a:r>
            <a:endParaRPr lang="en-IL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1087-580B-4E3A-9A76-3501C808F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Assuming quantum FHE quantum LWE,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3200" b="1" dirty="0"/>
              <a:t>Theorem:</a:t>
            </a:r>
            <a:r>
              <a:rPr lang="en-US" sz="3200" dirty="0"/>
              <a:t> There exist constant-round QZK arguments for </a:t>
            </a:r>
            <a:r>
              <a:rPr lang="en-US" sz="3200" b="1" dirty="0"/>
              <a:t>NP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3200" b="1" dirty="0"/>
              <a:t>Theorem:</a:t>
            </a:r>
            <a:r>
              <a:rPr lang="en-US" sz="3200" dirty="0"/>
              <a:t> There exist quantumly-extractable classical commitments.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3200" b="1" dirty="0"/>
              <a:t>Corollary [+BJSW16]:</a:t>
            </a:r>
            <a:r>
              <a:rPr lang="en-US" sz="3200" dirty="0"/>
              <a:t> There exist constant-round QZK quantum arguments for </a:t>
            </a:r>
            <a:r>
              <a:rPr lang="en-US" sz="3200" b="1" dirty="0"/>
              <a:t>QMA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IL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25E034-5B4F-41C2-8CA2-46A1EB8D6350}"/>
              </a:ext>
            </a:extLst>
          </p:cNvPr>
          <p:cNvSpPr/>
          <p:nvPr/>
        </p:nvSpPr>
        <p:spPr>
          <a:xfrm>
            <a:off x="606056" y="2349778"/>
            <a:ext cx="10747744" cy="9356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348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BBC75-BFE0-45FD-B289-9E9FE9D7753B}"/>
              </a:ext>
            </a:extLst>
          </p:cNvPr>
          <p:cNvSpPr/>
          <p:nvPr/>
        </p:nvSpPr>
        <p:spPr>
          <a:xfrm>
            <a:off x="695313" y="1905506"/>
            <a:ext cx="1080137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sz="9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ain </a:t>
            </a:r>
            <a:r>
              <a:rPr lang="en-US" sz="9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US" sz="9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ocus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35546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21055</TotalTime>
  <Words>2104</Words>
  <Application>Microsoft Office PowerPoint</Application>
  <PresentationFormat>Widescreen</PresentationFormat>
  <Paragraphs>549</Paragraphs>
  <Slides>65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Zero-Knowledge Protocols [Goldwasser, Micali, Rackoff 85]</vt:lpstr>
      <vt:lpstr>PowerPoint Presentation</vt:lpstr>
      <vt:lpstr>ZK against quantum attacks</vt:lpstr>
      <vt:lpstr>ZK against quantum attacks</vt:lpstr>
      <vt:lpstr>ZK against quantum attacks</vt:lpstr>
      <vt:lpstr>The Round Complexity of ZK</vt:lpstr>
      <vt:lpstr>Results</vt:lpstr>
      <vt:lpstr>PowerPoint Presentation</vt:lpstr>
      <vt:lpstr>Main focus: Extractable Commitments</vt:lpstr>
      <vt:lpstr>Quantumly-Extractable (Classical) Commitments</vt:lpstr>
      <vt:lpstr>Quantumly-Extractable (Classical) Commitments</vt:lpstr>
      <vt:lpstr>Quantumly-Extractable (Classical) Commitments</vt:lpstr>
      <vt:lpstr>Quantumly-Extractable (Classical) Commitments</vt:lpstr>
      <vt:lpstr>Traditional Extraction Techniques</vt:lpstr>
      <vt:lpstr>Traditional Extraction Techniques</vt:lpstr>
      <vt:lpstr>Traditional Extraction Techniques</vt:lpstr>
      <vt:lpstr>Traditional Extraction Techniques</vt:lpstr>
      <vt:lpstr>Traditional Extraction Techniques</vt:lpstr>
      <vt:lpstr>Traditional Extraction Techniques</vt:lpstr>
      <vt:lpstr>The gap from classical techniques: Cloning</vt:lpstr>
      <vt:lpstr>The gap from classical techniques: Cloning</vt:lpstr>
      <vt:lpstr>The gap from classical techniques: Cloning</vt:lpstr>
      <vt:lpstr>The gap from classical techniques: Cloning</vt:lpstr>
      <vt:lpstr>The gap from classical techniques: Cloning</vt:lpstr>
      <vt:lpstr>The gap from classical techniques: Cloning</vt:lpstr>
      <vt:lpstr>PowerPoint Presentation</vt:lpstr>
      <vt:lpstr>PowerPoint Presentation</vt:lpstr>
      <vt:lpstr>PowerPoint Presentation</vt:lpstr>
      <vt:lpstr>Simplification: Explainable Adversaries</vt:lpstr>
      <vt:lpstr>1st Try : No-Cloning Extraction </vt:lpstr>
      <vt:lpstr>1st Try : No-Cloning Extraction </vt:lpstr>
      <vt:lpstr>1st Try : No-Cloning Extraction </vt:lpstr>
      <vt:lpstr>1st Try : No-Cloning Extraction </vt:lpstr>
      <vt:lpstr>1st Try : No-Cloning Extraction</vt:lpstr>
      <vt:lpstr>1st Try : No-Cloning Extraction</vt:lpstr>
      <vt:lpstr>1st Try : No-Cloning Extraction</vt:lpstr>
      <vt:lpstr>1st Try : No-Cloning Extraction</vt:lpstr>
      <vt:lpstr>1st Try : No-Cloning Extraction</vt:lpstr>
      <vt:lpstr>1st Try : No-Cloning Extraction</vt:lpstr>
      <vt:lpstr>1st Try : No-Cloning Extraction</vt:lpstr>
      <vt:lpstr>1st Try : No-Cloning Extraction</vt:lpstr>
      <vt:lpstr>1st Try : No-Cloning Extraction</vt:lpstr>
      <vt:lpstr>1st Try : No-Cloning Extraction</vt:lpstr>
      <vt:lpstr>PowerPoint Presentation</vt:lpstr>
      <vt:lpstr>2nd Try : No-Cloning Extraction</vt:lpstr>
      <vt:lpstr>2nd Try : No-Cloning Extraction</vt:lpstr>
      <vt:lpstr>2nd Try : No-Cloning Extraction</vt:lpstr>
      <vt:lpstr>2nd Try : No-Cloning Extraction</vt:lpstr>
      <vt:lpstr>2nd Try : No-Cloning Extraction</vt:lpstr>
      <vt:lpstr>2nd Try : No-Cloning Extraction</vt:lpstr>
      <vt:lpstr>2nd Try : No-Cloning Extraction</vt:lpstr>
      <vt:lpstr>2nd Try : No-Cloning Extraction</vt:lpstr>
      <vt:lpstr>2nd Try : No-Cloning Extraction</vt:lpstr>
      <vt:lpstr>Problem: Malleability</vt:lpstr>
      <vt:lpstr>Problem: Malleability</vt:lpstr>
      <vt:lpstr>Problem: Malleability</vt:lpstr>
      <vt:lpstr>3rd (and last) Try : No-Cloning Extraction</vt:lpstr>
      <vt:lpstr>3rd (and last) Try : No-Cloning Extraction</vt:lpstr>
      <vt:lpstr>3rd (and last) Try : No-Cloning Extraction</vt:lpstr>
      <vt:lpstr>PowerPoint Presentation</vt:lpstr>
      <vt:lpstr>Additional Hurdles</vt:lpstr>
      <vt:lpstr>Additional Hurdles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Omri Shmueli</dc:creator>
  <cp:lastModifiedBy>Omri Shmueli</cp:lastModifiedBy>
  <cp:revision>452</cp:revision>
  <dcterms:created xsi:type="dcterms:W3CDTF">2020-03-02T07:42:09Z</dcterms:created>
  <dcterms:modified xsi:type="dcterms:W3CDTF">2020-08-19T13:18:18Z</dcterms:modified>
</cp:coreProperties>
</file>