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15" r:id="rId3"/>
    <p:sldId id="442" r:id="rId4"/>
    <p:sldId id="286" r:id="rId5"/>
    <p:sldId id="410" r:id="rId6"/>
    <p:sldId id="411" r:id="rId7"/>
    <p:sldId id="413" r:id="rId8"/>
    <p:sldId id="416" r:id="rId9"/>
    <p:sldId id="418" r:id="rId10"/>
    <p:sldId id="417" r:id="rId11"/>
    <p:sldId id="419" r:id="rId12"/>
    <p:sldId id="422" r:id="rId13"/>
    <p:sldId id="446" r:id="rId14"/>
    <p:sldId id="420" r:id="rId15"/>
    <p:sldId id="423" r:id="rId16"/>
    <p:sldId id="424" r:id="rId17"/>
    <p:sldId id="426" r:id="rId18"/>
    <p:sldId id="425" r:id="rId19"/>
    <p:sldId id="421" r:id="rId20"/>
    <p:sldId id="427" r:id="rId21"/>
    <p:sldId id="432" r:id="rId22"/>
    <p:sldId id="433" r:id="rId23"/>
    <p:sldId id="431" r:id="rId24"/>
    <p:sldId id="434" r:id="rId25"/>
    <p:sldId id="435" r:id="rId26"/>
    <p:sldId id="445" r:id="rId27"/>
    <p:sldId id="437" r:id="rId28"/>
    <p:sldId id="438" r:id="rId29"/>
    <p:sldId id="439" r:id="rId30"/>
    <p:sldId id="440" r:id="rId31"/>
    <p:sldId id="441" r:id="rId32"/>
    <p:sldId id="447" r:id="rId33"/>
    <p:sldId id="376" r:id="rId3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4472C4"/>
    <a:srgbClr val="48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8" autoAdjust="0"/>
    <p:restoredTop sz="84362" autoAdjust="0"/>
  </p:normalViewPr>
  <p:slideViewPr>
    <p:cSldViewPr snapToGrid="0">
      <p:cViewPr varScale="1">
        <p:scale>
          <a:sx n="53" d="100"/>
          <a:sy n="53" d="100"/>
        </p:scale>
        <p:origin x="11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122-3DE0-434A-8ACF-04B3ED0714F0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EB7FF-7B35-4EEC-B238-DA8C6E7A17B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948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41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0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02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5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1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5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6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6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8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9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42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0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8946-F9AE-414E-A511-95063515B3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213C-6D93-473C-8637-EEAA5C34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EC42D-A46B-4519-B730-5BD7BF691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178A-78A4-4559-98EB-88E7A496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0CDB-7325-4B41-A726-0996310D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8A81-1182-4B95-A7E1-8C1DAD15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044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CA74-0B82-48CD-B258-7A7D809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50EA2-EDD9-48B9-9BC3-840EDE66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8F43-7D66-4EEB-B8FD-F32C3CFB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85CD-68C9-4E33-AD96-635E585A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8247-1D73-4B18-934A-A36950F3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92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9DE8A-6AA8-444F-B7E7-BBF569E6B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5B1B4-A2C5-423A-B157-878E285C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84CA-4C2B-4044-A928-71582D6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3AA2-973D-4CEA-BD22-19298756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B72A-597E-424E-9B0C-2E0D3567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82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83-20CF-4FB6-B484-5239B978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4AED-19E5-4639-B365-8F9D4AA1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6DA7-94E7-4CEF-9A75-A6878272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39A3-37D7-4327-B5F8-F8169ECC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AD2E-F530-48C2-810B-1C63032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7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1CB7-A023-4740-BCF3-2D3C969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268E6-7206-4CCE-95D1-709131E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4D91-B2A7-44F4-994D-4E44A4E7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F3C2-F561-4AC7-B2DE-BD8FA730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5887-01D2-4934-B750-33F069E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42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8E1-4BA8-4090-B06D-61B5FB38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8A26-E290-4B0D-A6C3-D450C025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6740F-3F83-485D-A680-4A9CE780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A12A-3354-475A-B977-B993F43F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B2E0-8193-4254-9515-10CBDCB4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CBC8-63E1-4E62-BD8A-FA37742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8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EF2B-FC07-4D63-A1D6-8D081581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6FC1-3664-4798-BB40-A4815FC0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6A40-C4AB-4526-90D9-4DB990F3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018C5-74AA-4F9F-9CE4-35D682D73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D2FE9-5865-4440-9B39-F6EE7826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30A0B-24FC-4076-8271-80D0748A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B8F1F-DD32-4BF8-A659-7CCCF1FD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10D56-1C17-4DBC-B2DB-0C913C1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31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F8C2-D264-42FC-99B4-42612E2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B80B8-65FB-4235-A578-89274EEB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9E55-A55B-43A2-809F-25E255A8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999E9-75F8-40AB-8DF6-BF10E846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34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918A7-003E-4023-8D96-9B8E1695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78257-D5F1-4FB6-BD54-07CFF83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A749-7519-45E7-A251-2A873CA1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7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000-606E-49D8-ACD3-5E43E66B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863F-5741-4060-AAE4-907F4299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A88D-6C4D-49F3-93E8-12034AEB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C5751-E9F4-48F4-B744-2E7E42E8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DAD8-6704-485E-BCF5-5BDB33D4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F61D-F160-4060-B5FA-5BED8A1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99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3A3-14BC-47FA-89A0-CBC22590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0AB68-5B1D-4BD5-835E-5E4C9F019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443C1-1661-40C7-BF6D-8A9973DE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977F-A620-42C6-B401-9EB5E1B5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213B-9FCA-46EB-A4C7-893E164E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E15D-A928-4547-97B6-CC5F6B4B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626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F5990-78F1-4775-93C9-4BC295AE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6416-08F0-4BD0-B503-0BD21C5E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7043-18C1-4F7A-AF40-FEC4E3DED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FD38-6126-4D8A-8723-D69B6352DFF9}" type="datetimeFigureOut">
              <a:rPr lang="x-none" smtClean="0"/>
              <a:t>19/08/2020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CA13-5316-4192-BF6A-97D8FACA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C72B-A0E2-41BA-AD85-AEE5B4E10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34BF-6834-412C-8087-391D0887F9D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342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87EDEA-EE41-4992-B701-9265BCA1A8FB}"/>
              </a:ext>
            </a:extLst>
          </p:cNvPr>
          <p:cNvSpPr/>
          <p:nvPr/>
        </p:nvSpPr>
        <p:spPr>
          <a:xfrm>
            <a:off x="1401383" y="877178"/>
            <a:ext cx="938923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Scalable Pseudorandom Quantum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38CA6-5FB8-4985-92B8-70DD808E0686}"/>
              </a:ext>
            </a:extLst>
          </p:cNvPr>
          <p:cNvSpPr txBox="1"/>
          <p:nvPr/>
        </p:nvSpPr>
        <p:spPr>
          <a:xfrm>
            <a:off x="7447054" y="3723955"/>
            <a:ext cx="297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 Aviv University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2638D-64D3-4635-BD6F-990D795AF665}"/>
              </a:ext>
            </a:extLst>
          </p:cNvPr>
          <p:cNvSpPr txBox="1"/>
          <p:nvPr/>
        </p:nvSpPr>
        <p:spPr>
          <a:xfrm>
            <a:off x="1995048" y="3139180"/>
            <a:ext cx="275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Zvika Brakerski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D7FE6-732D-4CC2-A9C2-D3D708B45164}"/>
              </a:ext>
            </a:extLst>
          </p:cNvPr>
          <p:cNvSpPr txBox="1"/>
          <p:nvPr/>
        </p:nvSpPr>
        <p:spPr>
          <a:xfrm>
            <a:off x="7672546" y="3139180"/>
            <a:ext cx="252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Omri Shmueli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E6A78-782D-4DDB-858F-959EDA149263}"/>
              </a:ext>
            </a:extLst>
          </p:cNvPr>
          <p:cNvSpPr txBox="1"/>
          <p:nvPr/>
        </p:nvSpPr>
        <p:spPr>
          <a:xfrm>
            <a:off x="1045725" y="3723635"/>
            <a:ext cx="465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Weizmann Institute of Science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E54523-D7C4-4B2E-AC90-4702DCEA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405" cy="6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EEEA3ED-DC6B-45F6-B9AD-57EDC04E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255"/>
            <a:ext cx="1030405" cy="10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Known Constructions are not Scalable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ACF87-E4D1-4317-B7A3-4D0252CB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28" y="1538622"/>
            <a:ext cx="4657226" cy="49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7D82FB7-4BFE-420C-8009-F67B328B6E84}"/>
              </a:ext>
            </a:extLst>
          </p:cNvPr>
          <p:cNvSpPr/>
          <p:nvPr/>
        </p:nvSpPr>
        <p:spPr>
          <a:xfrm>
            <a:off x="4171950" y="3657600"/>
            <a:ext cx="3902075" cy="977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3CAEF7-A04B-452D-A27B-DEA105FD4434}"/>
              </a:ext>
            </a:extLst>
          </p:cNvPr>
          <p:cNvSpPr txBox="1">
            <a:spLocks/>
          </p:cNvSpPr>
          <p:nvPr/>
        </p:nvSpPr>
        <p:spPr>
          <a:xfrm>
            <a:off x="717014" y="1690688"/>
            <a:ext cx="3193974" cy="393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Covers at most a ring in the Bloch sphere.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Easy to distinguish from random state!</a:t>
            </a:r>
            <a:endParaRPr lang="x-non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A3181E-8091-4C82-A8CF-2160EA408CF4}"/>
                  </a:ext>
                </a:extLst>
              </p:cNvPr>
              <p:cNvSpPr/>
              <p:nvPr/>
            </p:nvSpPr>
            <p:spPr>
              <a:xfrm>
                <a:off x="1280771" y="3190082"/>
                <a:ext cx="10332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A3181E-8091-4C82-A8CF-2160EA408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71" y="3190082"/>
                <a:ext cx="103323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1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Known Constructions are not Scalable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To get random state we need to also randomize </a:t>
                </a:r>
                <a:r>
                  <a:rPr lang="en-US" sz="3200" u="sng" dirty="0"/>
                  <a:t>amplitudes</a:t>
                </a:r>
                <a:r>
                  <a:rPr lang="en-US" sz="3200" dirty="0"/>
                  <a:t>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none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x-none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PRF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  <a:blipFill>
                <a:blip r:embed="rId3"/>
                <a:stretch>
                  <a:fillRect l="-1507" t="-27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15CDEB0F-1109-44F1-8E7D-0B84058B811A}"/>
              </a:ext>
            </a:extLst>
          </p:cNvPr>
          <p:cNvSpPr/>
          <p:nvPr/>
        </p:nvSpPr>
        <p:spPr>
          <a:xfrm rot="16200000">
            <a:off x="3917148" y="2798352"/>
            <a:ext cx="351235" cy="1068635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7098EBA-6300-449D-8BBF-F99620D2652F}"/>
              </a:ext>
            </a:extLst>
          </p:cNvPr>
          <p:cNvSpPr/>
          <p:nvPr/>
        </p:nvSpPr>
        <p:spPr>
          <a:xfrm rot="16200000">
            <a:off x="6641512" y="2661016"/>
            <a:ext cx="313639" cy="1355070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AF3E8-3241-4DCE-BC04-C6E0E75600B6}"/>
              </a:ext>
            </a:extLst>
          </p:cNvPr>
          <p:cNvSpPr txBox="1"/>
          <p:nvPr/>
        </p:nvSpPr>
        <p:spPr>
          <a:xfrm>
            <a:off x="3404212" y="3596040"/>
            <a:ext cx="144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stationary amplitude</a:t>
            </a:r>
            <a:endParaRPr lang="x-none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3A449-2EB7-4BB3-8A43-3F635AFE87D7}"/>
              </a:ext>
            </a:extLst>
          </p:cNvPr>
          <p:cNvSpPr txBox="1"/>
          <p:nvPr/>
        </p:nvSpPr>
        <p:spPr>
          <a:xfrm>
            <a:off x="5949803" y="3676936"/>
            <a:ext cx="169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random phase</a:t>
            </a:r>
            <a:endParaRPr lang="x-none" sz="2000" b="1" dirty="0">
              <a:solidFill>
                <a:srgbClr val="0070C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AA0BFF-5D72-4864-9121-5F6C8793A3BA}"/>
              </a:ext>
            </a:extLst>
          </p:cNvPr>
          <p:cNvSpPr/>
          <p:nvPr/>
        </p:nvSpPr>
        <p:spPr>
          <a:xfrm rot="16200000">
            <a:off x="6184516" y="5307178"/>
            <a:ext cx="290048" cy="627268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15096-63BB-4A58-8DC7-EA347151D3EF}"/>
              </a:ext>
            </a:extLst>
          </p:cNvPr>
          <p:cNvSpPr txBox="1"/>
          <p:nvPr/>
        </p:nvSpPr>
        <p:spPr>
          <a:xfrm>
            <a:off x="5439988" y="5967956"/>
            <a:ext cx="180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random phase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and amplitude</a:t>
            </a:r>
            <a:endParaRPr lang="x-none" sz="2000" b="1" dirty="0">
              <a:solidFill>
                <a:srgbClr val="0070C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340926B-7905-4430-8B11-F141CCBE0DA9}"/>
              </a:ext>
            </a:extLst>
          </p:cNvPr>
          <p:cNvSpPr/>
          <p:nvPr/>
        </p:nvSpPr>
        <p:spPr>
          <a:xfrm rot="16200000">
            <a:off x="3584120" y="4683629"/>
            <a:ext cx="298274" cy="1183232"/>
          </a:xfrm>
          <a:prstGeom prst="downArrow">
            <a:avLst>
              <a:gd name="adj1" fmla="val 50000"/>
              <a:gd name="adj2" fmla="val 83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2172034" y="2767280"/>
            <a:ext cx="78479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266621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This Work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FB3E31-2F40-4401-8C2C-D97A183E1D4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577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We define and explore the notion of </a:t>
            </a:r>
            <a:r>
              <a:rPr lang="en-US" sz="3600" dirty="0">
                <a:solidFill>
                  <a:srgbClr val="FF9900"/>
                </a:solidFill>
              </a:rPr>
              <a:t>scalability</a:t>
            </a:r>
            <a:r>
              <a:rPr lang="en-US" sz="3600" dirty="0"/>
              <a:t> in random quantum state generation.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 show a framework for constructing scalable random quantum objects.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95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Main Theorems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3600" b="1" dirty="0"/>
                  <a:t>Theorem:</a:t>
                </a:r>
                <a:r>
                  <a:rPr lang="en-US" sz="3600" dirty="0"/>
                  <a:t> Assuming post-quantum one-way functions, scalable PRS generators exist.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Theorem:</a:t>
                </a:r>
                <a:r>
                  <a:rPr lang="en-US" sz="3600" dirty="0"/>
                  <a:t> There exist efficient scalable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-design generators in depth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, for every polynomial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  <a:blipFill>
                <a:blip r:embed="rId3"/>
                <a:stretch>
                  <a:fillRect l="-1797" r="-8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6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Asymptotically Random State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600" b="1" dirty="0"/>
              </a:p>
              <a:p>
                <a:r>
                  <a:rPr lang="en-US" sz="3600" dirty="0"/>
                  <a:t>Asymptotically random state (ARS):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negl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56EF77-D4B4-4435-85F9-A74A3D941B9B}"/>
              </a:ext>
            </a:extLst>
          </p:cNvPr>
          <p:cNvCxnSpPr>
            <a:cxnSpLocks/>
          </p:cNvCxnSpPr>
          <p:nvPr/>
        </p:nvCxnSpPr>
        <p:spPr>
          <a:xfrm flipV="1">
            <a:off x="8405427" y="3429000"/>
            <a:ext cx="0" cy="367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9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Asymptotically Random State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/>
                  <a:t>Paradigm in previous works [JLS18, BS19]: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/>
                  <a:t>Efficient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3600" dirty="0"/>
                  <a:t> with quantum oracle access to a random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,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 |  |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⟩=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negl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x-none" sz="1200" dirty="0"/>
              </a:p>
              <a:p>
                <a:pPr marL="742950" indent="-742950">
                  <a:buFont typeface="+mj-lt"/>
                  <a:buAutoNum type="arabicPeriod" startAt="2"/>
                </a:pPr>
                <a:r>
                  <a:rPr lang="en-US" sz="3600" dirty="0"/>
                  <a:t>Swap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PRF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/>
                  <a:t> to get a PRS (or with 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/>
                  <a:t>-wise independent function to get 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-design).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  <a:blipFill>
                <a:blip r:embed="rId3"/>
                <a:stretch>
                  <a:fillRect l="-1623" t="-2796" b="-4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6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Scalable ARS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/>
                  <a:t> We follow the ARS paradigm and construct a </a:t>
                </a:r>
                <a:r>
                  <a:rPr lang="en-US" sz="3600" dirty="0">
                    <a:solidFill>
                      <a:srgbClr val="FF9900"/>
                    </a:solidFill>
                  </a:rPr>
                  <a:t>scalable</a:t>
                </a:r>
                <a:r>
                  <a:rPr lang="en-US" sz="3600" dirty="0"/>
                  <a:t> ARS generator:</a:t>
                </a:r>
                <a:endParaRPr lang="en-US" sz="3600" dirty="0">
                  <a:solidFill>
                    <a:srgbClr val="FF9900"/>
                  </a:solidFill>
                </a:endParaRP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3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|  |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⟩=</m:t>
                          </m:r>
                          <m:sSup>
                            <m:sSupPr>
                              <m:ctrlP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</m:e>
                            <m:sup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negl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3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33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  <a:blipFill>
                <a:blip r:embed="rId3"/>
                <a:stretch>
                  <a:fillRect l="-1784" t="-31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1" dirty="0"/>
                  <a:t>Main technical lemma: </a:t>
                </a:r>
                <a:r>
                  <a:rPr lang="en-US" sz="3600" dirty="0"/>
                  <a:t>There exists a scalable ARS generator 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𝐺𝑒𝑛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r>
                  <a:rPr lang="en-US" sz="3600" dirty="0"/>
                  <a:t>ARS generators from previous works yield: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𝐺𝑒𝑛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577910"/>
              </a:xfrm>
              <a:prstGeom prst="rect">
                <a:avLst/>
              </a:prstGeom>
              <a:blipFill>
                <a:blip r:embed="rId3"/>
                <a:stretch>
                  <a:fillRect l="-1797" t="-31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3071D078-88B4-4954-9FEB-74208C288D30}"/>
              </a:ext>
            </a:extLst>
          </p:cNvPr>
          <p:cNvSpPr/>
          <p:nvPr/>
        </p:nvSpPr>
        <p:spPr>
          <a:xfrm rot="16200000">
            <a:off x="9131316" y="3178580"/>
            <a:ext cx="313639" cy="1355070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B349A6-7BCF-4919-B3EF-CC8B8AD1AFEB}"/>
                  </a:ext>
                </a:extLst>
              </p:cNvPr>
              <p:cNvSpPr txBox="1"/>
              <p:nvPr/>
            </p:nvSpPr>
            <p:spPr>
              <a:xfrm>
                <a:off x="9965669" y="3502172"/>
                <a:ext cx="16970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70C0"/>
                    </a:solidFill>
                  </a:rPr>
                  <a:t>independent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x-none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B349A6-7BCF-4919-B3EF-CC8B8AD1A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669" y="3502172"/>
                <a:ext cx="1697055" cy="707886"/>
              </a:xfrm>
              <a:prstGeom prst="rect">
                <a:avLst/>
              </a:prstGeom>
              <a:blipFill>
                <a:blip r:embed="rId4"/>
                <a:stretch>
                  <a:fillRect t="-5172" r="-1439" b="-146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7F5E206-6FBD-4E23-9DB7-F97537D70C74}"/>
              </a:ext>
            </a:extLst>
          </p:cNvPr>
          <p:cNvSpPr/>
          <p:nvPr/>
        </p:nvSpPr>
        <p:spPr>
          <a:xfrm rot="16200000">
            <a:off x="8822391" y="5488944"/>
            <a:ext cx="313639" cy="1355070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46E28-321F-4BEA-82FE-B8051932DF8C}"/>
                  </a:ext>
                </a:extLst>
              </p:cNvPr>
              <p:cNvSpPr txBox="1"/>
              <p:nvPr/>
            </p:nvSpPr>
            <p:spPr>
              <a:xfrm>
                <a:off x="9656746" y="5870174"/>
                <a:ext cx="16970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x-non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46E28-321F-4BEA-82FE-B8051932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746" y="5870174"/>
                <a:ext cx="1697055" cy="400110"/>
              </a:xfrm>
              <a:prstGeom prst="rect">
                <a:avLst/>
              </a:prstGeom>
              <a:blipFill>
                <a:blip r:embed="rId5"/>
                <a:stretch>
                  <a:fillRect l="-2151" t="-9091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69CE15D2-AF2A-479C-AD7D-152E25A0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Our Scalable ARS Generator</a:t>
            </a:r>
          </a:p>
        </p:txBody>
      </p:sp>
    </p:spTree>
    <p:extLst>
      <p:ext uri="{BB962C8B-B14F-4D97-AF65-F5344CB8AC3E}">
        <p14:creationId xmlns:p14="http://schemas.microsoft.com/office/powerpoint/2010/main" val="15534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2172034" y="2151727"/>
            <a:ext cx="784793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Scalable ARS Generator</a:t>
            </a:r>
          </a:p>
        </p:txBody>
      </p:sp>
    </p:spTree>
    <p:extLst>
      <p:ext uri="{BB962C8B-B14F-4D97-AF65-F5344CB8AC3E}">
        <p14:creationId xmlns:p14="http://schemas.microsoft.com/office/powerpoint/2010/main" val="229898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Efficiently Generating Quantum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71" y="1752617"/>
            <a:ext cx="10105657" cy="4467208"/>
          </a:xfrm>
        </p:spPr>
        <p:txBody>
          <a:bodyPr>
            <a:normAutofit/>
          </a:bodyPr>
          <a:lstStyle/>
          <a:p>
            <a:r>
              <a:rPr lang="en-US" sz="3600" dirty="0"/>
              <a:t>Efficiently generating a </a:t>
            </a:r>
            <a:r>
              <a:rPr lang="en-US" sz="3600" u="sng" dirty="0"/>
              <a:t>truly</a:t>
            </a:r>
            <a:r>
              <a:rPr lang="en-US" sz="3600" dirty="0"/>
              <a:t> random quantum state is impossible.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Space of states is too big.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Scalable ARS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1" dirty="0"/>
                  <a:t>Our goal</a:t>
                </a:r>
                <a:r>
                  <a:rPr lang="en-US" sz="3600" dirty="0"/>
                  <a:t>: A quantum algorithm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</a:t>
                </a:r>
                <a:r>
                  <a:rPr lang="en-US" sz="3600" u="sng" dirty="0"/>
                  <a:t>gets</a:t>
                </a:r>
                <a:r>
                  <a:rPr lang="en-US" sz="3600" dirty="0"/>
                  <a:t>:</a:t>
                </a:r>
              </a:p>
              <a:p>
                <a:r>
                  <a:rPr lang="en-US" sz="3600" dirty="0"/>
                  <a:t>Number of qubits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dirty="0"/>
                  <a:t>, security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3600" dirty="0"/>
                  <a:t>.</a:t>
                </a:r>
              </a:p>
              <a:p>
                <a:r>
                  <a:rPr lang="en-US" sz="3600" dirty="0"/>
                  <a:t>Quantum oracle access to a random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poly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lit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6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600" u="sng" dirty="0">
                    <a:cs typeface="Calibri" panose="020F0502020204030204" pitchFamily="34" charset="0"/>
                  </a:rPr>
                  <a:t>Outputs</a:t>
                </a:r>
                <a:r>
                  <a:rPr lang="en-US" sz="3600" dirty="0">
                    <a:cs typeface="Calibri" panose="020F0502020204030204" pitchFamily="34" charset="0"/>
                  </a:rPr>
                  <a:t>:</a:t>
                </a:r>
              </a:p>
              <a:p>
                <a:r>
                  <a:rPr lang="en-US" sz="3600" dirty="0">
                    <a:cs typeface="Calibri" panose="020F050202020403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-qubit state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sz="3600" dirty="0" err="1">
                    <a:cs typeface="Calibri" panose="020F0502020204030204" pitchFamily="34" charset="0"/>
                  </a:rPr>
                  <a:t>s.t.</a:t>
                </a:r>
                <a:r>
                  <a:rPr lang="en-US" sz="3600" dirty="0">
                    <a:cs typeface="Calibri" panose="020F050202020403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is random, </a:t>
                </a:r>
              </a:p>
              <a:p>
                <a:pPr marL="0" indent="0">
                  <a:buNone/>
                </a:pPr>
                <a:r>
                  <a:rPr lang="en-US" sz="36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is highly indistinguishable from random.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  <a:blipFill>
                <a:blip r:embed="rId3"/>
                <a:stretch>
                  <a:fillRect l="-1784" t="-4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Scalable ARS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1" dirty="0">
                    <a:cs typeface="Calibri" panose="020F0502020204030204" pitchFamily="34" charset="0"/>
                  </a:rPr>
                  <a:t>Recall</a:t>
                </a:r>
                <a:r>
                  <a:rPr lang="en-US" sz="3600" dirty="0">
                    <a:cs typeface="Calibri" panose="020F0502020204030204" pitchFamily="34" charset="0"/>
                  </a:rPr>
                  <a:t>: An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-qubit state is a unit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6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600" b="1" dirty="0">
                    <a:cs typeface="Calibri" panose="020F0502020204030204" pitchFamily="34" charset="0"/>
                  </a:rPr>
                  <a:t>Our approach:</a:t>
                </a:r>
                <a:r>
                  <a:rPr lang="en-US" sz="3600" dirty="0">
                    <a:cs typeface="Calibri" panose="020F0502020204030204" pitchFamily="34" charset="0"/>
                  </a:rPr>
                  <a:t> Implicit random unit vector in a quantum state, security parameter increases density.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  <a:blipFill>
                <a:blip r:embed="rId3"/>
                <a:stretch>
                  <a:fillRect l="-1784" t="-21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Scalable ARS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1" dirty="0">
                    <a:cs typeface="Calibri" panose="020F0502020204030204" pitchFamily="34" charset="0"/>
                  </a:rPr>
                  <a:t>Outline</a:t>
                </a:r>
                <a:r>
                  <a:rPr lang="en-US" sz="3600" dirty="0">
                    <a:cs typeface="Calibri" panose="020F0502020204030204" pitchFamily="34" charset="0"/>
                  </a:rPr>
                  <a:t>: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>
                    <a:cs typeface="Calibri" panose="020F0502020204030204" pitchFamily="34" charset="0"/>
                  </a:rPr>
                  <a:t>Given oracle access 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, get oracle access for a </a:t>
                </a:r>
                <a:r>
                  <a:rPr lang="en-US" sz="3600" u="sng" dirty="0">
                    <a:cs typeface="Calibri" panose="020F0502020204030204" pitchFamily="34" charset="0"/>
                  </a:rPr>
                  <a:t>spherically symmetric</a:t>
                </a:r>
                <a:r>
                  <a:rPr lang="en-US" sz="3600" dirty="0">
                    <a:cs typeface="Calibri" panose="020F0502020204030204" pitchFamily="34" charset="0"/>
                  </a:rPr>
                  <a:t>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.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>
                    <a:cs typeface="Calibri" panose="020F0502020204030204" pitchFamily="34" charset="0"/>
                  </a:rPr>
                  <a:t>Efficiently generate the quantum state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97308" cy="4577910"/>
              </a:xfrm>
              <a:prstGeom prst="rect">
                <a:avLst/>
              </a:prstGeom>
              <a:blipFill>
                <a:blip r:embed="rId3"/>
                <a:stretch>
                  <a:fillRect l="-1784" t="-31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Oracle Access to a Spherically Symmetric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83968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cs typeface="Calibri" panose="020F0502020204030204" pitchFamily="34" charset="0"/>
                  </a:rPr>
                  <a:t>We have access to a random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3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3600" dirty="0">
                    <a:cs typeface="Calibri" panose="020F0502020204030204" pitchFamily="34" charset="0"/>
                  </a:rPr>
                  <a:t>We want access to spherically symmetric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m:rPr>
                        <m:lit/>
                      </m:rP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0,1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3600" dirty="0">
                    <a:cs typeface="Calibri" panose="020F0502020204030204" pitchFamily="34" charset="0"/>
                  </a:rPr>
                  <a:t>Translating the randomness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sz="3600" u="sng" dirty="0">
                    <a:cs typeface="Calibri" panose="020F0502020204030204" pitchFamily="34" charset="0"/>
                  </a:rPr>
                  <a:t>locally</a:t>
                </a:r>
                <a:r>
                  <a:rPr lang="en-US" sz="3600" dirty="0">
                    <a:cs typeface="Calibri" panose="020F0502020204030204" pitchFamily="34" charset="0"/>
                  </a:rPr>
                  <a:t> solves the problem.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≔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.</a:t>
                </a:r>
                <a:endParaRPr lang="he-IL" sz="36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839680" cy="4577910"/>
              </a:xfrm>
              <a:prstGeom prst="rect">
                <a:avLst/>
              </a:prstGeom>
              <a:blipFill>
                <a:blip r:embed="rId3"/>
                <a:stretch>
                  <a:fillRect l="-1575" t="-23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Oracle Access to a Spherically Symmetric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83968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cs typeface="Calibri" panose="020F0502020204030204" pitchFamily="34" charset="0"/>
                  </a:rPr>
                  <a:t>Multivariate Gaussian distribution is spherically symmetric.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3200" dirty="0">
                    <a:cs typeface="Calibri" panose="020F0502020204030204" pitchFamily="34" charset="0"/>
                  </a:rPr>
                  <a:t>Can be sampled independently in each coordinate.</a:t>
                </a:r>
              </a:p>
              <a:p>
                <a:r>
                  <a:rPr lang="en-US" sz="3600" dirty="0">
                    <a:cs typeface="Calibri" panose="020F0502020204030204" pitchFamily="34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is a Gaussian sampler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ℂ</m:t>
                        </m:r>
                      </m:sup>
                    </m:sSup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 (over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600" dirty="0">
                    <a:cs typeface="Calibri" panose="020F0502020204030204" pitchFamily="34" charset="0"/>
                  </a:rPr>
                  <a:t>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3200" dirty="0">
                    <a:cs typeface="Calibri" panose="020F0502020204030204" pitchFamily="34" charset="0"/>
                  </a:rPr>
                  <a:t>Output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is the randomness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ℂ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: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≔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ℂ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36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839680" cy="4577910"/>
              </a:xfrm>
              <a:prstGeom prst="rect">
                <a:avLst/>
              </a:prstGeom>
              <a:blipFill>
                <a:blip r:embed="rId3"/>
                <a:stretch>
                  <a:fillRect l="-1575" t="-31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529C4-AFBE-4D5D-AC24-F60BEB7B6039}"/>
                  </a:ext>
                </a:extLst>
              </p:cNvPr>
              <p:cNvSpPr txBox="1"/>
              <p:nvPr/>
            </p:nvSpPr>
            <p:spPr>
              <a:xfrm>
                <a:off x="3212340" y="2207631"/>
                <a:ext cx="4091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known, very useful property</a:t>
                </a:r>
                <a:endParaRPr lang="x-none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529C4-AFBE-4D5D-AC24-F60BEB7B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40" y="2207631"/>
                <a:ext cx="4091844" cy="461665"/>
              </a:xfrm>
              <a:prstGeom prst="rect">
                <a:avLst/>
              </a:prstGeom>
              <a:blipFill>
                <a:blip r:embed="rId4"/>
                <a:stretch>
                  <a:fillRect t="-10526" r="-2235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7E544-B386-46ED-8476-0799687FADB5}"/>
                  </a:ext>
                </a:extLst>
              </p:cNvPr>
              <p:cNvSpPr txBox="1"/>
              <p:nvPr/>
            </p:nvSpPr>
            <p:spPr>
              <a:xfrm>
                <a:off x="5258262" y="5653543"/>
                <a:ext cx="4091844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samples from discrete distribution</a:t>
                </a:r>
                <a:endParaRPr lang="x-none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7E544-B386-46ED-8476-0799687F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62" y="5653543"/>
                <a:ext cx="4091844" cy="839332"/>
              </a:xfrm>
              <a:prstGeom prst="rect">
                <a:avLst/>
              </a:prstGeom>
              <a:blipFill>
                <a:blip r:embed="rId5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AF551DD-0DBA-49D9-9FC6-F05465B68C9A}"/>
                  </a:ext>
                </a:extLst>
              </p:cNvPr>
              <p:cNvSpPr/>
              <p:nvPr/>
            </p:nvSpPr>
            <p:spPr>
              <a:xfrm rot="5400000">
                <a:off x="6887535" y="5209448"/>
                <a:ext cx="101404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x-none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AF551DD-0DBA-49D9-9FC6-F05465B6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87535" y="5209448"/>
                <a:ext cx="10140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8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Gaussian State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839680" cy="4577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>
                    <a:cs typeface="Calibri" panose="020F0502020204030204" pitchFamily="34" charset="0"/>
                  </a:rPr>
                  <a:t>Currently: We have oracle access to the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: 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,  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≔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ℂ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.</m:t>
                      </m:r>
                    </m:oMath>
                  </m:oMathPara>
                </a14:m>
                <a:endParaRPr lang="en-US" sz="36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r>
                  <a:rPr lang="en-US" sz="3600" dirty="0">
                    <a:cs typeface="Calibri" panose="020F0502020204030204" pitchFamily="34" charset="0"/>
                  </a:rPr>
                  <a:t>Efficient general quantum state generation is hard.</a:t>
                </a:r>
              </a:p>
              <a:p>
                <a:endParaRPr lang="en-US" sz="3600" dirty="0">
                  <a:cs typeface="Calibri" panose="020F0502020204030204" pitchFamily="34" charset="0"/>
                </a:endParaRPr>
              </a:p>
              <a:p>
                <a:r>
                  <a:rPr lang="en-US" sz="3600" dirty="0">
                    <a:cs typeface="Calibri" panose="020F0502020204030204" pitchFamily="34" charset="0"/>
                  </a:rPr>
                  <a:t>Additional properties of the multivariate Gaussian distribution are useful for efficient </a:t>
                </a:r>
                <a:r>
                  <a:rPr lang="en-US" sz="3600" u="sng" dirty="0">
                    <a:cs typeface="Calibri" panose="020F0502020204030204" pitchFamily="34" charset="0"/>
                  </a:rPr>
                  <a:t>quantum</a:t>
                </a:r>
                <a:r>
                  <a:rPr lang="en-US" sz="3600" dirty="0">
                    <a:cs typeface="Calibri" panose="020F0502020204030204" pitchFamily="34" charset="0"/>
                  </a:rPr>
                  <a:t> generation.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839680" cy="4577910"/>
              </a:xfrm>
              <a:prstGeom prst="rect">
                <a:avLst/>
              </a:prstGeom>
              <a:blipFill>
                <a:blip r:embed="rId3"/>
                <a:stretch>
                  <a:fillRect l="-1744" t="-3196" r="-9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2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Quantum Rejection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1037983" cy="503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State generation tool we go for is </a:t>
                </a:r>
                <a:r>
                  <a:rPr lang="en-US" sz="3200" b="1" dirty="0">
                    <a:cs typeface="Calibri" panose="020F0502020204030204" pitchFamily="34" charset="0"/>
                  </a:rPr>
                  <a:t>quantum rejection sampling</a:t>
                </a:r>
                <a:r>
                  <a:rPr lang="en-US" sz="3200" dirty="0"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0,1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that outputs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, can generate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1037983" cy="5030787"/>
              </a:xfrm>
              <a:prstGeom prst="rect">
                <a:avLst/>
              </a:prstGeom>
              <a:blipFill>
                <a:blip r:embed="rId3"/>
                <a:stretch>
                  <a:fillRect l="-1380" t="-25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3E0B1D-2709-48A2-9316-4A51FC4585DB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838199" y="4206081"/>
            <a:ext cx="110379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0CDD00-240B-495C-ADEB-C45F4B1AEA90}"/>
              </a:ext>
            </a:extLst>
          </p:cNvPr>
          <p:cNvSpPr/>
          <p:nvPr/>
        </p:nvSpPr>
        <p:spPr>
          <a:xfrm>
            <a:off x="903840" y="2740445"/>
            <a:ext cx="10906699" cy="1377109"/>
          </a:xfrm>
          <a:custGeom>
            <a:avLst/>
            <a:gdLst>
              <a:gd name="connsiteX0" fmla="*/ 0 w 10906699"/>
              <a:gd name="connsiteY0" fmla="*/ 1377109 h 1377109"/>
              <a:gd name="connsiteX1" fmla="*/ 1663547 w 10906699"/>
              <a:gd name="connsiteY1" fmla="*/ 1244906 h 1377109"/>
              <a:gd name="connsiteX2" fmla="*/ 3051672 w 10906699"/>
              <a:gd name="connsiteY2" fmla="*/ 870333 h 1377109"/>
              <a:gd name="connsiteX3" fmla="*/ 8560106 w 10906699"/>
              <a:gd name="connsiteY3" fmla="*/ 1233889 h 1377109"/>
              <a:gd name="connsiteX4" fmla="*/ 10906699 w 10906699"/>
              <a:gd name="connsiteY4" fmla="*/ 0 h 1377109"/>
              <a:gd name="connsiteX5" fmla="*/ 10906699 w 10906699"/>
              <a:gd name="connsiteY5" fmla="*/ 0 h 13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06699" h="1377109">
                <a:moveTo>
                  <a:pt x="0" y="1377109"/>
                </a:moveTo>
                <a:cubicBezTo>
                  <a:pt x="577467" y="1353239"/>
                  <a:pt x="1154935" y="1329369"/>
                  <a:pt x="1663547" y="1244906"/>
                </a:cubicBezTo>
                <a:cubicBezTo>
                  <a:pt x="2172159" y="1160443"/>
                  <a:pt x="1902246" y="872169"/>
                  <a:pt x="3051672" y="870333"/>
                </a:cubicBezTo>
                <a:cubicBezTo>
                  <a:pt x="4201099" y="868497"/>
                  <a:pt x="7250935" y="1378945"/>
                  <a:pt x="8560106" y="1233889"/>
                </a:cubicBezTo>
                <a:cubicBezTo>
                  <a:pt x="9869277" y="1088833"/>
                  <a:pt x="10906699" y="0"/>
                  <a:pt x="10906699" y="0"/>
                </a:cubicBezTo>
                <a:lnTo>
                  <a:pt x="1090669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130AE5-CB59-4ACB-9FE0-5DA02009D5AA}"/>
              </a:ext>
            </a:extLst>
          </p:cNvPr>
          <p:cNvSpPr/>
          <p:nvPr/>
        </p:nvSpPr>
        <p:spPr>
          <a:xfrm>
            <a:off x="914400" y="3039982"/>
            <a:ext cx="10895682" cy="1038553"/>
          </a:xfrm>
          <a:custGeom>
            <a:avLst/>
            <a:gdLst>
              <a:gd name="connsiteX0" fmla="*/ 0 w 10895682"/>
              <a:gd name="connsiteY0" fmla="*/ 837955 h 1038553"/>
              <a:gd name="connsiteX1" fmla="*/ 4858439 w 10895682"/>
              <a:gd name="connsiteY1" fmla="*/ 981175 h 1038553"/>
              <a:gd name="connsiteX2" fmla="*/ 8031296 w 10895682"/>
              <a:gd name="connsiteY2" fmla="*/ 673 h 1038553"/>
              <a:gd name="connsiteX3" fmla="*/ 10895682 w 10895682"/>
              <a:gd name="connsiteY3" fmla="*/ 837955 h 10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5682" h="1038553">
                <a:moveTo>
                  <a:pt x="0" y="837955"/>
                </a:moveTo>
                <a:cubicBezTo>
                  <a:pt x="1759945" y="979338"/>
                  <a:pt x="3519890" y="1120722"/>
                  <a:pt x="4858439" y="981175"/>
                </a:cubicBezTo>
                <a:cubicBezTo>
                  <a:pt x="6196988" y="841628"/>
                  <a:pt x="7025089" y="24543"/>
                  <a:pt x="8031296" y="673"/>
                </a:cubicBezTo>
                <a:cubicBezTo>
                  <a:pt x="9037503" y="-23197"/>
                  <a:pt x="10355856" y="593748"/>
                  <a:pt x="10895682" y="83795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225DE9-6DC5-404E-9DBD-745E750DEF6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540750" y="3040655"/>
            <a:ext cx="4049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BC969E-A934-4964-A939-3E0EF561D68E}"/>
                  </a:ext>
                </a:extLst>
              </p:cNvPr>
              <p:cNvSpPr/>
              <p:nvPr/>
            </p:nvSpPr>
            <p:spPr>
              <a:xfrm>
                <a:off x="7240358" y="2951455"/>
                <a:ext cx="5991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⟩</m:t>
                      </m:r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BC969E-A934-4964-A939-3E0EF561D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358" y="2951455"/>
                <a:ext cx="599147" cy="461665"/>
              </a:xfrm>
              <a:prstGeom prst="rect">
                <a:avLst/>
              </a:prstGeom>
              <a:blipFill>
                <a:blip r:embed="rId4"/>
                <a:stretch>
                  <a:fillRect l="-8163" r="-7143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72BA0D-A6B7-4459-B1F2-A7519DA87A03}"/>
                  </a:ext>
                </a:extLst>
              </p:cNvPr>
              <p:cNvSpPr/>
              <p:nvPr/>
            </p:nvSpPr>
            <p:spPr>
              <a:xfrm>
                <a:off x="11010283" y="2578316"/>
                <a:ext cx="5991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⟩</m:t>
                      </m:r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72BA0D-A6B7-4459-B1F2-A7519DA87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283" y="2578316"/>
                <a:ext cx="599147" cy="461665"/>
              </a:xfrm>
              <a:prstGeom prst="rect">
                <a:avLst/>
              </a:prstGeom>
              <a:blipFill>
                <a:blip r:embed="rId5"/>
                <a:stretch>
                  <a:fillRect l="-7143" r="-8163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06F555-C385-4D4F-A055-12513C80F8AA}"/>
              </a:ext>
            </a:extLst>
          </p:cNvPr>
          <p:cNvCxnSpPr>
            <a:cxnSpLocks/>
          </p:cNvCxnSpPr>
          <p:nvPr/>
        </p:nvCxnSpPr>
        <p:spPr>
          <a:xfrm flipH="1">
            <a:off x="8540749" y="4001451"/>
            <a:ext cx="404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8A9671-07F0-4D9F-8E16-8CFFBC59B298}"/>
              </a:ext>
            </a:extLst>
          </p:cNvPr>
          <p:cNvCxnSpPr>
            <a:cxnSpLocks/>
          </p:cNvCxnSpPr>
          <p:nvPr/>
        </p:nvCxnSpPr>
        <p:spPr>
          <a:xfrm flipH="1">
            <a:off x="8540748" y="3795076"/>
            <a:ext cx="404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CB0D33-9686-4F82-B2EE-0544C4F688C5}"/>
              </a:ext>
            </a:extLst>
          </p:cNvPr>
          <p:cNvCxnSpPr>
            <a:cxnSpLocks/>
          </p:cNvCxnSpPr>
          <p:nvPr/>
        </p:nvCxnSpPr>
        <p:spPr>
          <a:xfrm flipH="1">
            <a:off x="8540747" y="3598226"/>
            <a:ext cx="404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955D2-348D-4512-AABE-2FB7DB71F02E}"/>
              </a:ext>
            </a:extLst>
          </p:cNvPr>
          <p:cNvCxnSpPr>
            <a:cxnSpLocks/>
          </p:cNvCxnSpPr>
          <p:nvPr/>
        </p:nvCxnSpPr>
        <p:spPr>
          <a:xfrm flipH="1">
            <a:off x="8540746" y="3395657"/>
            <a:ext cx="404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9D0F6-9A10-41AE-B14E-A098D5CDB344}"/>
              </a:ext>
            </a:extLst>
          </p:cNvPr>
          <p:cNvCxnSpPr>
            <a:cxnSpLocks/>
          </p:cNvCxnSpPr>
          <p:nvPr/>
        </p:nvCxnSpPr>
        <p:spPr>
          <a:xfrm flipH="1">
            <a:off x="8540746" y="3209288"/>
            <a:ext cx="404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651FB9-54AD-4A27-960C-021FE9C4C349}"/>
                  </a:ext>
                </a:extLst>
              </p:cNvPr>
              <p:cNvSpPr/>
              <p:nvPr/>
            </p:nvSpPr>
            <p:spPr>
              <a:xfrm>
                <a:off x="7647044" y="2117599"/>
                <a:ext cx="2177749" cy="91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≔</m:t>
                      </m:r>
                      <m:limLow>
                        <m:limLow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x-non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651FB9-54AD-4A27-960C-021FE9C4C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44" y="2117599"/>
                <a:ext cx="2177749" cy="91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29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Gaussian State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1037983" cy="503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Want to generate: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sup>
                          </m:sSup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≔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.</m:t>
                      </m:r>
                    </m:oMath>
                  </m:oMathPara>
                </a14:m>
                <a:endParaRPr lang="en-US" sz="3200" b="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r>
                  <a:rPr lang="en-US" sz="3200" dirty="0">
                    <a:cs typeface="Calibri" panose="020F0502020204030204" pitchFamily="34" charset="0"/>
                  </a:rPr>
                  <a:t>Need to find suitable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3200" dirty="0">
                    <a:cs typeface="Calibri" panose="020F0502020204030204" pitchFamily="34" charset="0"/>
                  </a:rPr>
                  <a:t>Need to implement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 without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(only the </a:t>
                </a:r>
                <a:r>
                  <a:rPr lang="en-US" sz="3200" u="sng" dirty="0">
                    <a:cs typeface="Calibri" panose="020F0502020204030204" pitchFamily="34" charset="0"/>
                  </a:rPr>
                  <a:t>un-normalized</a:t>
                </a:r>
                <a:r>
                  <a:rPr lang="en-US" sz="3200" dirty="0">
                    <a:cs typeface="Calibri" panose="020F0502020204030204" pitchFamily="34" charset="0"/>
                  </a:rPr>
                  <a:t> version).</a:t>
                </a:r>
              </a:p>
              <a:p>
                <a:endParaRPr lang="en-US" sz="1200" dirty="0"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What properties of Gaussian distribution are useful here?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1037983" cy="5030787"/>
              </a:xfrm>
              <a:prstGeom prst="rect">
                <a:avLst/>
              </a:prstGeom>
              <a:blipFill>
                <a:blip r:embed="rId3"/>
                <a:stretch>
                  <a:fillRect l="-1380" t="-25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91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Gaussian State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0515601" cy="46656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00FF"/>
                    </a:solidFill>
                    <a:cs typeface="Calibri" panose="020F0502020204030204" pitchFamily="34" charset="0"/>
                  </a:rPr>
                  <a:t>Property 1:</a:t>
                </a:r>
                <a:r>
                  <a:rPr lang="en-US" sz="3200" dirty="0">
                    <a:cs typeface="Calibri" panose="020F0502020204030204" pitchFamily="34" charset="0"/>
                  </a:rPr>
                  <a:t> In a Gaussian vector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dimensions </a:t>
                </a:r>
                <a:r>
                  <a:rPr lang="en-US" sz="3200" b="1" dirty="0">
                    <a:cs typeface="Calibri" panose="020F0502020204030204" pitchFamily="34" charset="0"/>
                  </a:rPr>
                  <a:t>all</a:t>
                </a:r>
                <a:r>
                  <a:rPr lang="en-US" sz="3200" dirty="0">
                    <a:cs typeface="Calibri" panose="020F0502020204030204" pitchFamily="34" charset="0"/>
                  </a:rPr>
                  <a:t> entries are bounded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All amplitudes are roughly the same, compared to norm.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cs typeface="Calibri" panose="020F0502020204030204" pitchFamily="34" charset="0"/>
                  </a:rPr>
                  <a:t>Reasonable to try taking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to be the uniform superposition: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0,1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.</m:t>
                      </m:r>
                    </m:oMath>
                  </m:oMathPara>
                </a14:m>
                <a:endParaRPr lang="en-US" sz="28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0515601" cy="4665663"/>
              </a:xfrm>
              <a:prstGeom prst="rect">
                <a:avLst/>
              </a:prstGeom>
              <a:blipFill>
                <a:blip r:embed="rId3"/>
                <a:stretch>
                  <a:fillRect l="-1448" t="-26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93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Gaussian State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1037983" cy="503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≔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⇒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with overwhelming probability:</a:t>
                </a:r>
              </a:p>
              <a:p>
                <a:pPr marL="0" indent="0">
                  <a:buNone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 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𝑓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</m:ra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𝒅</m:t>
                      </m:r>
                    </m:oMath>
                  </m:oMathPara>
                </a14:m>
                <a:endParaRPr lang="en-US" b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Indeed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  for our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Noticeable success only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is large enough!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1037983" cy="5030787"/>
              </a:xfrm>
              <a:prstGeom prst="rect">
                <a:avLst/>
              </a:prstGeom>
              <a:blipFill>
                <a:blip r:embed="rId3"/>
                <a:stretch>
                  <a:fillRect l="-1380" t="-4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39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Efficiently Generating Quantum Randomness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171" y="1752617"/>
                <a:ext cx="10105657" cy="446720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Solution: indistinguishability for bounded number of copies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3200" b="1" dirty="0"/>
                  <a:t>Quantum state designs</a:t>
                </a:r>
                <a:r>
                  <a:rPr lang="en-US" sz="3200" dirty="0"/>
                  <a:t>: information theoretic security for a-priori set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3200" b="1" dirty="0"/>
                  <a:t>Pseudorandom quantum states:</a:t>
                </a:r>
                <a:r>
                  <a:rPr lang="en-US" sz="3200" dirty="0"/>
                  <a:t> – computational security for </a:t>
                </a:r>
                <a:r>
                  <a:rPr lang="en-US" sz="3200" b="1" dirty="0"/>
                  <a:t>any</a:t>
                </a:r>
                <a:r>
                  <a:rPr lang="en-US" sz="3200" dirty="0"/>
                  <a:t> polynomial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against efficient distinguishers.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171" y="1752617"/>
                <a:ext cx="10105657" cy="4467208"/>
              </a:xfrm>
              <a:blipFill rotWithShape="0">
                <a:blip r:embed="rId3"/>
                <a:stretch>
                  <a:fillRect l="-1628" t="-3415" r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Gaussian State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0515601" cy="4137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00FF"/>
                    </a:solidFill>
                    <a:cs typeface="Calibri" panose="020F0502020204030204" pitchFamily="34" charset="0"/>
                  </a:rPr>
                  <a:t>Property 2:</a:t>
                </a:r>
                <a:r>
                  <a:rPr lang="en-US" sz="3200" dirty="0">
                    <a:cs typeface="Calibri" panose="020F0502020204030204" pitchFamily="34" charset="0"/>
                  </a:rPr>
                  <a:t> A Gaussian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dimensions has norm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>
                  <a:cs typeface="Calibri" panose="020F0502020204030204" pitchFamily="34" charset="0"/>
                </a:endParaRPr>
              </a:p>
              <a:p>
                <a:r>
                  <a:rPr lang="en-US" sz="3200" dirty="0"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ra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rad>
                      </m:num>
                      <m:den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.</a:t>
                </a:r>
              </a:p>
              <a:p>
                <a:r>
                  <a:rPr lang="en-US" sz="3200" dirty="0">
                    <a:cs typeface="Calibri" panose="020F0502020204030204" pitchFamily="34" charset="0"/>
                  </a:rPr>
                  <a:t>Success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of rejection sampling is noticeable!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0515601" cy="4137236"/>
              </a:xfrm>
              <a:prstGeom prst="rect">
                <a:avLst/>
              </a:prstGeom>
              <a:blipFill>
                <a:blip r:embed="rId3"/>
                <a:stretch>
                  <a:fillRect l="-1448" t="-29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4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Gaussian State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0515601" cy="46656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Remaining problem: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is very small,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is not sufficient.</a:t>
                </a:r>
              </a:p>
              <a:p>
                <a:pPr marL="0" indent="0">
                  <a:buNone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is sufficient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cs typeface="Calibri" panose="020F0502020204030204" pitchFamily="34" charset="0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can sample entire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3200" dirty="0">
                    <a:cs typeface="Calibri" panose="020F0502020204030204" pitchFamily="34" charset="0"/>
                  </a:rPr>
                  <a:t> repeatedly until it has large enough norm.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cs typeface="Calibri" panose="020F0502020204030204" pitchFamily="34" charset="0"/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time, but polynomial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0515601" cy="4665663"/>
              </a:xfrm>
              <a:prstGeom prst="rect">
                <a:avLst/>
              </a:prstGeom>
              <a:blipFill rotWithShape="0">
                <a:blip r:embed="rId3"/>
                <a:stretch>
                  <a:fillRect l="-1448" t="-169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837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Scalable ARS Generator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7"/>
                <a:ext cx="11164748" cy="49108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cs typeface="Calibri" panose="020F0502020204030204" pitchFamily="34" charset="0"/>
                  </a:rPr>
                  <a:t>In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Calibri" panose="020F0502020204030204" pitchFamily="34" charset="0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cs typeface="Calibri" panose="020F0502020204030204" pitchFamily="34" charset="0"/>
                  </a:rPr>
                  <a:t>Translate the oracle access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into oracle access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: </a:t>
                </a: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For a query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return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ℂ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cs typeface="Calibri" panose="020F0502020204030204" pitchFamily="34" charset="0"/>
                  </a:rPr>
                  <a:t>Iterate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times or until success:</a:t>
                </a: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Execute quantum rejection sampling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ℂ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cs typeface="Calibri" panose="020F0502020204030204" pitchFamily="34" charset="0"/>
                  </a:rPr>
                  <a:t>In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sz="4000" b="1" dirty="0"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Can sample entire classical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and generate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7"/>
                <a:ext cx="11164748" cy="4910835"/>
              </a:xfrm>
              <a:prstGeom prst="rect">
                <a:avLst/>
              </a:prstGeom>
              <a:blipFill>
                <a:blip r:embed="rId3"/>
                <a:stretch>
                  <a:fillRect l="-1092" t="-1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031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823563" y="2644170"/>
            <a:ext cx="105448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71948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Pseudorandom Quantum States (PRS) </a:t>
            </a:r>
            <a:br>
              <a:rPr lang="en-US" b="1" dirty="0"/>
            </a:br>
            <a:r>
              <a:rPr lang="en-US" sz="3200" b="1" dirty="0"/>
              <a:t>[Ji, Liu, Song 2018]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171" y="1752616"/>
                <a:ext cx="10105657" cy="3352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PRS generator: Quantum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.</a:t>
                </a:r>
              </a:p>
              <a:p>
                <a:r>
                  <a:rPr lang="en-US" sz="3200" dirty="0"/>
                  <a:t>Security: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|  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⟩=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m:rPr>
                              <m:lit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x-none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171" y="1752616"/>
                <a:ext cx="10105657" cy="3352767"/>
              </a:xfrm>
              <a:blipFill>
                <a:blip r:embed="rId3"/>
                <a:stretch>
                  <a:fillRect l="-1508" t="-49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Pseudorandom Quantum States (PRS)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71" y="1690688"/>
            <a:ext cx="10105657" cy="4028424"/>
          </a:xfrm>
        </p:spPr>
        <p:txBody>
          <a:bodyPr>
            <a:normAutofit/>
          </a:bodyPr>
          <a:lstStyle/>
          <a:p>
            <a:r>
              <a:rPr lang="en-US" sz="3600" dirty="0"/>
              <a:t>Applications include: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Simulating thermalized quantum states.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Quantum money.</a:t>
            </a:r>
          </a:p>
          <a:p>
            <a:endParaRPr lang="en-US" sz="3600" dirty="0"/>
          </a:p>
          <a:p>
            <a:r>
              <a:rPr lang="en-US" sz="3600" dirty="0"/>
              <a:t>Known to exist based on post-quantum one-way functions [Ji-Liu-Song-18, Brakerski-S-19].</a:t>
            </a:r>
          </a:p>
          <a:p>
            <a:endParaRPr lang="en-US" sz="3000" dirty="0"/>
          </a:p>
          <a:p>
            <a:endParaRPr lang="x-none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0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Pseudorandom Quantum States (PRS)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600" dirty="0"/>
                  <a:t>In all existing PRS generators:</a:t>
                </a:r>
              </a:p>
              <a:p>
                <a:pPr marL="0" indent="0">
                  <a:buNone/>
                </a:pPr>
                <a:r>
                  <a:rPr lang="en-US" sz="3600" dirty="0"/>
                  <a:t>  (security parameter)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(</a:t>
                </a:r>
                <a:r>
                  <a:rPr lang="en-US" sz="3600" b="1" dirty="0"/>
                  <a:t>size</a:t>
                </a:r>
                <a:r>
                  <a:rPr lang="en-US" sz="3600" dirty="0"/>
                  <a:t> of the quantum state)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3600" dirty="0"/>
                  <a:t>Recall: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“more random” state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state size grows.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Can we create a </a:t>
                </a:r>
                <a:r>
                  <a:rPr lang="en-US" sz="3200" b="1" dirty="0"/>
                  <a:t>small</a:t>
                </a:r>
                <a:r>
                  <a:rPr lang="en-US" sz="3200" dirty="0"/>
                  <a:t>, highly pseudorandom state?</a:t>
                </a:r>
                <a:endParaRPr lang="x-none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0787"/>
              </a:xfrm>
              <a:blipFill>
                <a:blip r:embed="rId3"/>
                <a:stretch>
                  <a:fillRect l="-1623" t="-37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1B0336-761E-48A8-B678-5F9912C1EE30}"/>
                  </a:ext>
                </a:extLst>
              </p:cNvPr>
              <p:cNvSpPr/>
              <p:nvPr/>
            </p:nvSpPr>
            <p:spPr>
              <a:xfrm>
                <a:off x="-363534" y="3768438"/>
                <a:ext cx="12919068" cy="1117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|  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⟩=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m:rPr>
                              <m:lit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0,1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negl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x-none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1B0336-761E-48A8-B678-5F9912C1E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534" y="3768438"/>
                <a:ext cx="12919068" cy="1117550"/>
              </a:xfrm>
              <a:prstGeom prst="rect">
                <a:avLst/>
              </a:prstGeom>
              <a:blipFill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E25AF1-051C-43AB-8B35-8468C1966D9D}"/>
              </a:ext>
            </a:extLst>
          </p:cNvPr>
          <p:cNvCxnSpPr>
            <a:cxnSpLocks/>
          </p:cNvCxnSpPr>
          <p:nvPr/>
        </p:nvCxnSpPr>
        <p:spPr>
          <a:xfrm flipV="1">
            <a:off x="7679201" y="4940388"/>
            <a:ext cx="0" cy="30804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2FE283-0EA0-4EEB-9263-77573034FEA5}"/>
              </a:ext>
            </a:extLst>
          </p:cNvPr>
          <p:cNvCxnSpPr>
            <a:cxnSpLocks/>
          </p:cNvCxnSpPr>
          <p:nvPr/>
        </p:nvCxnSpPr>
        <p:spPr>
          <a:xfrm flipV="1">
            <a:off x="5758458" y="4738639"/>
            <a:ext cx="0" cy="355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10A75-0DAA-495A-8CAF-1790DF0A867B}"/>
              </a:ext>
            </a:extLst>
          </p:cNvPr>
          <p:cNvCxnSpPr>
            <a:cxnSpLocks/>
          </p:cNvCxnSpPr>
          <p:nvPr/>
        </p:nvCxnSpPr>
        <p:spPr>
          <a:xfrm>
            <a:off x="9995940" y="3745615"/>
            <a:ext cx="0" cy="413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B8F8E8-7482-43BA-9962-36F22E502A8C}"/>
              </a:ext>
            </a:extLst>
          </p:cNvPr>
          <p:cNvCxnSpPr>
            <a:cxnSpLocks/>
          </p:cNvCxnSpPr>
          <p:nvPr/>
        </p:nvCxnSpPr>
        <p:spPr>
          <a:xfrm>
            <a:off x="3723033" y="3538772"/>
            <a:ext cx="0" cy="413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37845F-3BBA-4D26-9C21-72960903B054}"/>
              </a:ext>
            </a:extLst>
          </p:cNvPr>
          <p:cNvCxnSpPr>
            <a:cxnSpLocks/>
          </p:cNvCxnSpPr>
          <p:nvPr/>
        </p:nvCxnSpPr>
        <p:spPr>
          <a:xfrm>
            <a:off x="5893958" y="3551434"/>
            <a:ext cx="0" cy="4136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Scalable PRS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71" y="1690688"/>
            <a:ext cx="10105657" cy="3764890"/>
          </a:xfrm>
        </p:spPr>
        <p:txBody>
          <a:bodyPr>
            <a:normAutofit/>
          </a:bodyPr>
          <a:lstStyle/>
          <a:p>
            <a:endParaRPr lang="en-US" sz="3000" dirty="0"/>
          </a:p>
          <a:p>
            <a:endParaRPr lang="x-none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5334AD7-1412-4064-AE1F-073B26FB2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7"/>
                <a:ext cx="10515600" cy="3476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.</a:t>
                </a:r>
              </a:p>
              <a:p>
                <a:r>
                  <a:rPr lang="en-US" sz="3200" dirty="0"/>
                  <a:t>Security: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|  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⟩=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sz="3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sz="3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m:rPr>
                              <m:lit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0,1</m:t>
                          </m:r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3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negl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none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m:rPr>
                                  <m:sty m:val="p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5334AD7-1412-4064-AE1F-073B26FB2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10515600" cy="3476625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D924B8-7FB4-4CDE-B798-C2FCE2E7AD9C}"/>
              </a:ext>
            </a:extLst>
          </p:cNvPr>
          <p:cNvCxnSpPr>
            <a:cxnSpLocks/>
          </p:cNvCxnSpPr>
          <p:nvPr/>
        </p:nvCxnSpPr>
        <p:spPr>
          <a:xfrm flipV="1">
            <a:off x="3322110" y="3957393"/>
            <a:ext cx="0" cy="367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36D7C3-FF5C-4DF6-949C-6E5C55ABD706}"/>
              </a:ext>
            </a:extLst>
          </p:cNvPr>
          <p:cNvCxnSpPr>
            <a:cxnSpLocks/>
          </p:cNvCxnSpPr>
          <p:nvPr/>
        </p:nvCxnSpPr>
        <p:spPr>
          <a:xfrm flipV="1">
            <a:off x="5712337" y="4769206"/>
            <a:ext cx="0" cy="367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DC658-2B3F-49E1-98BB-EBAB48BDCD0B}"/>
              </a:ext>
            </a:extLst>
          </p:cNvPr>
          <p:cNvCxnSpPr>
            <a:cxnSpLocks/>
          </p:cNvCxnSpPr>
          <p:nvPr/>
        </p:nvCxnSpPr>
        <p:spPr>
          <a:xfrm flipV="1">
            <a:off x="10476599" y="4152052"/>
            <a:ext cx="0" cy="367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8E2236-1082-4F88-9792-D8B28A9C497A}"/>
              </a:ext>
            </a:extLst>
          </p:cNvPr>
          <p:cNvCxnSpPr>
            <a:cxnSpLocks/>
          </p:cNvCxnSpPr>
          <p:nvPr/>
        </p:nvCxnSpPr>
        <p:spPr>
          <a:xfrm>
            <a:off x="5666432" y="3218237"/>
            <a:ext cx="0" cy="4215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AEBD66-342A-4521-ADCF-2FE869B253DE}"/>
              </a:ext>
            </a:extLst>
          </p:cNvPr>
          <p:cNvCxnSpPr>
            <a:cxnSpLocks/>
          </p:cNvCxnSpPr>
          <p:nvPr/>
        </p:nvCxnSpPr>
        <p:spPr>
          <a:xfrm>
            <a:off x="7796795" y="4283581"/>
            <a:ext cx="0" cy="4215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18C69-9024-43F6-8BAF-4572B62B3E4D}"/>
              </a:ext>
            </a:extLst>
          </p:cNvPr>
          <p:cNvCxnSpPr>
            <a:cxnSpLocks/>
          </p:cNvCxnSpPr>
          <p:nvPr/>
        </p:nvCxnSpPr>
        <p:spPr>
          <a:xfrm>
            <a:off x="3366178" y="1857910"/>
            <a:ext cx="0" cy="4215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9BFD2-A0A2-4AF1-8B37-6F084535D237}"/>
              </a:ext>
            </a:extLst>
          </p:cNvPr>
          <p:cNvCxnSpPr>
            <a:cxnSpLocks/>
          </p:cNvCxnSpPr>
          <p:nvPr/>
        </p:nvCxnSpPr>
        <p:spPr>
          <a:xfrm>
            <a:off x="6149340" y="3218237"/>
            <a:ext cx="0" cy="421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426760-C9F1-4449-8BE2-DE1CD9B7E6CE}"/>
              </a:ext>
            </a:extLst>
          </p:cNvPr>
          <p:cNvCxnSpPr>
            <a:cxnSpLocks/>
          </p:cNvCxnSpPr>
          <p:nvPr/>
        </p:nvCxnSpPr>
        <p:spPr>
          <a:xfrm>
            <a:off x="3944131" y="1857910"/>
            <a:ext cx="0" cy="421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2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Known Constructions are not Scalable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028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Lack of security parameter is fundamental.</a:t>
                </a:r>
              </a:p>
              <a:p>
                <a:r>
                  <a:rPr lang="en-US" sz="3600" dirty="0"/>
                  <a:t>Current generators output </a:t>
                </a:r>
                <a:r>
                  <a:rPr lang="en-US" sz="3600" u="sng" dirty="0"/>
                  <a:t>uniform amplitudes</a:t>
                </a:r>
                <a:r>
                  <a:rPr lang="en-US" sz="3600" dirty="0"/>
                  <a:t>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none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x-none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0,1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x-none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PRF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x-none" sz="3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FB3E31-2F40-4401-8C2C-D97A183E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028424"/>
              </a:xfrm>
              <a:prstGeom prst="rect">
                <a:avLst/>
              </a:prstGeom>
              <a:blipFill>
                <a:blip r:embed="rId3"/>
                <a:stretch>
                  <a:fillRect l="-1623" t="-36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15CDEB0F-1109-44F1-8E7D-0B84058B811A}"/>
              </a:ext>
            </a:extLst>
          </p:cNvPr>
          <p:cNvSpPr/>
          <p:nvPr/>
        </p:nvSpPr>
        <p:spPr>
          <a:xfrm rot="16200000">
            <a:off x="3933025" y="3756755"/>
            <a:ext cx="275420" cy="1090670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>
              <a:solidFill>
                <a:srgbClr val="FF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7098EBA-6300-449D-8BBF-F99620D2652F}"/>
              </a:ext>
            </a:extLst>
          </p:cNvPr>
          <p:cNvSpPr/>
          <p:nvPr/>
        </p:nvSpPr>
        <p:spPr>
          <a:xfrm rot="16200000">
            <a:off x="6824493" y="3552486"/>
            <a:ext cx="275419" cy="1499207"/>
          </a:xfrm>
          <a:prstGeom prst="leftBrace">
            <a:avLst>
              <a:gd name="adj1" fmla="val 2833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ECCB1-C5C5-4F12-B417-5ABDDD99BE1E}"/>
              </a:ext>
            </a:extLst>
          </p:cNvPr>
          <p:cNvSpPr txBox="1"/>
          <p:nvPr/>
        </p:nvSpPr>
        <p:spPr>
          <a:xfrm>
            <a:off x="3349131" y="4488658"/>
            <a:ext cx="144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stationary amplitude</a:t>
            </a:r>
            <a:endParaRPr lang="x-none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99ADE-8D03-433F-A5B1-307D4B362022}"/>
              </a:ext>
            </a:extLst>
          </p:cNvPr>
          <p:cNvSpPr txBox="1"/>
          <p:nvPr/>
        </p:nvSpPr>
        <p:spPr>
          <a:xfrm>
            <a:off x="6168531" y="4488657"/>
            <a:ext cx="169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random phase</a:t>
            </a:r>
            <a:endParaRPr lang="x-none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1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Known Constructions are not Scalable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ACF87-E4D1-4317-B7A3-4D0252CB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28" y="1538622"/>
            <a:ext cx="4657226" cy="49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D9901-6A64-46CC-8251-D63F59451E78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2808384" cy="264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What is the </a:t>
            </a:r>
          </a:p>
          <a:p>
            <a:pPr marL="0" indent="0">
              <a:buNone/>
            </a:pPr>
            <a:r>
              <a:rPr lang="en-US" sz="3600" dirty="0"/>
              <a:t>performance</a:t>
            </a:r>
          </a:p>
          <a:p>
            <a:pPr marL="0" indent="0">
              <a:buNone/>
            </a:pPr>
            <a:r>
              <a:rPr lang="en-US" sz="3600" dirty="0"/>
              <a:t>for 1 qubit?</a:t>
            </a:r>
          </a:p>
          <a:p>
            <a:endParaRPr lang="en-US" sz="3600" dirty="0"/>
          </a:p>
          <a:p>
            <a:endParaRPr lang="x-none" sz="3000" dirty="0"/>
          </a:p>
        </p:txBody>
      </p:sp>
    </p:spTree>
    <p:extLst>
      <p:ext uri="{BB962C8B-B14F-4D97-AF65-F5344CB8AC3E}">
        <p14:creationId xmlns:p14="http://schemas.microsoft.com/office/powerpoint/2010/main" val="40642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31542</TotalTime>
  <Words>1292</Words>
  <Application>Microsoft Office PowerPoint</Application>
  <PresentationFormat>Widescreen</PresentationFormat>
  <Paragraphs>267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Efficiently Generating Quantum Randomness</vt:lpstr>
      <vt:lpstr>Efficiently Generating Quantum Randomness</vt:lpstr>
      <vt:lpstr>Pseudorandom Quantum States (PRS)  [Ji, Liu, Song 2018]</vt:lpstr>
      <vt:lpstr>Pseudorandom Quantum States (PRS)</vt:lpstr>
      <vt:lpstr>Pseudorandom Quantum States (PRS)</vt:lpstr>
      <vt:lpstr>Scalable PRS Generator</vt:lpstr>
      <vt:lpstr>Known Constructions are not Scalable</vt:lpstr>
      <vt:lpstr>Known Constructions are not Scalable</vt:lpstr>
      <vt:lpstr>Known Constructions are not Scalable</vt:lpstr>
      <vt:lpstr>Known Constructions are not Scalable</vt:lpstr>
      <vt:lpstr>PowerPoint Presentation</vt:lpstr>
      <vt:lpstr>This Work</vt:lpstr>
      <vt:lpstr>Main Theorems</vt:lpstr>
      <vt:lpstr>Asymptotically Random State Generator</vt:lpstr>
      <vt:lpstr>Asymptotically Random State Generator</vt:lpstr>
      <vt:lpstr>Scalable ARS Generator</vt:lpstr>
      <vt:lpstr>Our Scalable ARS Generator</vt:lpstr>
      <vt:lpstr>PowerPoint Presentation</vt:lpstr>
      <vt:lpstr>Scalable ARS Generator</vt:lpstr>
      <vt:lpstr>Scalable ARS Generator</vt:lpstr>
      <vt:lpstr>Scalable ARS Generator</vt:lpstr>
      <vt:lpstr>Oracle Access to a Spherically Symmetric Vector</vt:lpstr>
      <vt:lpstr>Oracle Access to a Spherically Symmetric Vector</vt:lpstr>
      <vt:lpstr>Gaussian State Generation</vt:lpstr>
      <vt:lpstr>Quantum Rejection Sampling</vt:lpstr>
      <vt:lpstr>Gaussian State Generation</vt:lpstr>
      <vt:lpstr>Gaussian State Generation</vt:lpstr>
      <vt:lpstr>Gaussian State Generation</vt:lpstr>
      <vt:lpstr>Gaussian State Generation</vt:lpstr>
      <vt:lpstr>Gaussian State Generation</vt:lpstr>
      <vt:lpstr>Scalable ARS Generator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 Shmueli</dc:creator>
  <cp:lastModifiedBy>Omri Shmueli</cp:lastModifiedBy>
  <cp:revision>650</cp:revision>
  <dcterms:created xsi:type="dcterms:W3CDTF">2020-03-02T07:42:09Z</dcterms:created>
  <dcterms:modified xsi:type="dcterms:W3CDTF">2020-08-19T13:15:14Z</dcterms:modified>
</cp:coreProperties>
</file>