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Montserrat"/>
      <p:regular r:id="rId23"/>
      <p:bold r:id="rId24"/>
      <p:italic r:id="rId25"/>
      <p:boldItalic r:id="rId26"/>
    </p:embeddedFont>
    <p:embeddedFont>
      <p:font typeface="Quicksand"/>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pos="3264">
          <p15:clr>
            <a:srgbClr val="A4A3A4"/>
          </p15:clr>
        </p15:guide>
        <p15:guide id="4" pos="7248">
          <p15:clr>
            <a:srgbClr val="A4A3A4"/>
          </p15:clr>
        </p15:guide>
      </p15:sldGuideLst>
    </p:ext>
    <p:ext uri="GoogleSlidesCustomDataVersion2">
      <go:slidesCustomData xmlns:go="http://customooxmlschemas.google.com/" r:id="rId28" roundtripDataSignature="AMtx7mh6DMjQAls/4WlNCFAH4yEsVXHZ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3264"/>
        <p:guide pos="72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customschemas.google.com/relationships/presentationmetadata" Target="metadata"/><Relationship Id="rId27" Type="http://schemas.openxmlformats.org/officeDocument/2006/relationships/font" Target="fonts/Quicksa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26147cd7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3226147cd7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3226147cd7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1d4543480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321d4543480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321d4543480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我图网旗舰店，为梦想积攒力量！ https://meilechen.tmall.com</a:t>
            </a:r>
            <a:endParaRPr/>
          </a:p>
        </p:txBody>
      </p:sp>
      <p:sp>
        <p:nvSpPr>
          <p:cNvPr id="323" name="Google Shape;32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1bb84c52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321bb84c523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321bb84c523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p:cSld name="仅标题">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自定义版式">
  <p:cSld name="4_自定义版式">
    <p:spTree>
      <p:nvGrpSpPr>
        <p:cNvPr id="13" name="Shape 13"/>
        <p:cNvGrpSpPr/>
        <p:nvPr/>
      </p:nvGrpSpPr>
      <p:grpSpPr>
        <a:xfrm>
          <a:off x="0" y="0"/>
          <a:ext cx="0" cy="0"/>
          <a:chOff x="0" y="0"/>
          <a:chExt cx="0" cy="0"/>
        </a:xfrm>
      </p:grpSpPr>
      <p:sp>
        <p:nvSpPr>
          <p:cNvPr id="14" name="Google Shape;14;p18"/>
          <p:cNvSpPr/>
          <p:nvPr>
            <p:ph idx="2" type="pic"/>
          </p:nvPr>
        </p:nvSpPr>
        <p:spPr>
          <a:xfrm>
            <a:off x="6631998" y="2347835"/>
            <a:ext cx="3893054" cy="2444856"/>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自定义版式">
  <p:cSld name="3_自定义版式">
    <p:spTree>
      <p:nvGrpSpPr>
        <p:cNvPr id="15" name="Shape 15"/>
        <p:cNvGrpSpPr/>
        <p:nvPr/>
      </p:nvGrpSpPr>
      <p:grpSpPr>
        <a:xfrm>
          <a:off x="0" y="0"/>
          <a:ext cx="0" cy="0"/>
          <a:chOff x="0" y="0"/>
          <a:chExt cx="0" cy="0"/>
        </a:xfrm>
      </p:grpSpPr>
      <p:sp>
        <p:nvSpPr>
          <p:cNvPr id="16" name="Google Shape;16;p19"/>
          <p:cNvSpPr/>
          <p:nvPr>
            <p:ph idx="2" type="pic"/>
          </p:nvPr>
        </p:nvSpPr>
        <p:spPr>
          <a:xfrm>
            <a:off x="1290610" y="2116462"/>
            <a:ext cx="4533900" cy="2041838"/>
          </a:xfrm>
          <a:prstGeom prst="rect">
            <a:avLst/>
          </a:prstGeom>
          <a:noFill/>
          <a:ln>
            <a:noFill/>
          </a:ln>
        </p:spPr>
      </p:sp>
      <p:sp>
        <p:nvSpPr>
          <p:cNvPr id="17" name="Google Shape;17;p19"/>
          <p:cNvSpPr/>
          <p:nvPr>
            <p:ph idx="3" type="pic"/>
          </p:nvPr>
        </p:nvSpPr>
        <p:spPr>
          <a:xfrm>
            <a:off x="6367490" y="2116462"/>
            <a:ext cx="4533900" cy="2041838"/>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自定义版式">
  <p:cSld name="2_自定义版式">
    <p:spTree>
      <p:nvGrpSpPr>
        <p:cNvPr id="18" name="Shape 18"/>
        <p:cNvGrpSpPr/>
        <p:nvPr/>
      </p:nvGrpSpPr>
      <p:grpSpPr>
        <a:xfrm>
          <a:off x="0" y="0"/>
          <a:ext cx="0" cy="0"/>
          <a:chOff x="0" y="0"/>
          <a:chExt cx="0" cy="0"/>
        </a:xfrm>
      </p:grpSpPr>
      <p:sp>
        <p:nvSpPr>
          <p:cNvPr id="19" name="Google Shape;19;p20"/>
          <p:cNvSpPr/>
          <p:nvPr>
            <p:ph idx="2" type="pic"/>
          </p:nvPr>
        </p:nvSpPr>
        <p:spPr>
          <a:xfrm>
            <a:off x="695326" y="2825199"/>
            <a:ext cx="3035029" cy="2775100"/>
          </a:xfrm>
          <a:prstGeom prst="rect">
            <a:avLst/>
          </a:prstGeom>
          <a:noFill/>
          <a:ln>
            <a:noFill/>
          </a:ln>
        </p:spPr>
      </p:sp>
      <p:sp>
        <p:nvSpPr>
          <p:cNvPr id="20" name="Google Shape;20;p20"/>
          <p:cNvSpPr/>
          <p:nvPr>
            <p:ph idx="3" type="pic"/>
          </p:nvPr>
        </p:nvSpPr>
        <p:spPr>
          <a:xfrm>
            <a:off x="3817904" y="2825199"/>
            <a:ext cx="2509737" cy="1353686"/>
          </a:xfrm>
          <a:prstGeom prst="rect">
            <a:avLst/>
          </a:prstGeom>
          <a:noFill/>
          <a:ln>
            <a:noFill/>
          </a:ln>
        </p:spPr>
      </p:sp>
      <p:sp>
        <p:nvSpPr>
          <p:cNvPr id="21" name="Google Shape;21;p20"/>
          <p:cNvSpPr/>
          <p:nvPr>
            <p:ph idx="4" type="pic"/>
          </p:nvPr>
        </p:nvSpPr>
        <p:spPr>
          <a:xfrm>
            <a:off x="3817904" y="4247411"/>
            <a:ext cx="2509737" cy="1352888"/>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p:cSld name="1_自定义版式">
    <p:spTree>
      <p:nvGrpSpPr>
        <p:cNvPr id="22" name="Shape 22"/>
        <p:cNvGrpSpPr/>
        <p:nvPr/>
      </p:nvGrpSpPr>
      <p:grpSpPr>
        <a:xfrm>
          <a:off x="0" y="0"/>
          <a:ext cx="0" cy="0"/>
          <a:chOff x="0" y="0"/>
          <a:chExt cx="0" cy="0"/>
        </a:xfrm>
      </p:grpSpPr>
      <p:sp>
        <p:nvSpPr>
          <p:cNvPr id="23" name="Google Shape;23;p21"/>
          <p:cNvSpPr/>
          <p:nvPr>
            <p:ph idx="2" type="pic"/>
          </p:nvPr>
        </p:nvSpPr>
        <p:spPr>
          <a:xfrm>
            <a:off x="782409" y="2917140"/>
            <a:ext cx="3837764" cy="2344365"/>
          </a:xfrm>
          <a:prstGeom prst="rect">
            <a:avLst/>
          </a:prstGeom>
          <a:noFill/>
          <a:ln>
            <a:noFill/>
          </a:ln>
        </p:spPr>
      </p:sp>
      <p:sp>
        <p:nvSpPr>
          <p:cNvPr id="24" name="Google Shape;24;p21"/>
          <p:cNvSpPr/>
          <p:nvPr>
            <p:ph idx="3" type="pic"/>
          </p:nvPr>
        </p:nvSpPr>
        <p:spPr>
          <a:xfrm>
            <a:off x="4764265" y="2917140"/>
            <a:ext cx="1687951" cy="2344365"/>
          </a:xfrm>
          <a:prstGeom prst="rect">
            <a:avLst/>
          </a:prstGeom>
          <a:noFill/>
          <a:ln>
            <a:noFill/>
          </a:ln>
        </p:spPr>
      </p:sp>
      <p:sp>
        <p:nvSpPr>
          <p:cNvPr id="25" name="Google Shape;25;p21"/>
          <p:cNvSpPr/>
          <p:nvPr>
            <p:ph idx="4" type="pic"/>
          </p:nvPr>
        </p:nvSpPr>
        <p:spPr>
          <a:xfrm>
            <a:off x="6596308" y="2917140"/>
            <a:ext cx="1687951" cy="2344365"/>
          </a:xfrm>
          <a:prstGeom prst="rect">
            <a:avLst/>
          </a:prstGeom>
          <a:noFill/>
          <a:ln>
            <a:noFill/>
          </a:ln>
        </p:spPr>
      </p:sp>
      <p:sp>
        <p:nvSpPr>
          <p:cNvPr id="26" name="Google Shape;26;p21"/>
          <p:cNvSpPr/>
          <p:nvPr>
            <p:ph idx="5" type="pic"/>
          </p:nvPr>
        </p:nvSpPr>
        <p:spPr>
          <a:xfrm>
            <a:off x="8428351" y="2917140"/>
            <a:ext cx="2999767" cy="2355251"/>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27" name="Shape 27"/>
        <p:cNvGrpSpPr/>
        <p:nvPr/>
      </p:nvGrpSpPr>
      <p:grpSpPr>
        <a:xfrm>
          <a:off x="0" y="0"/>
          <a:ext cx="0" cy="0"/>
          <a:chOff x="0" y="0"/>
          <a:chExt cx="0" cy="0"/>
        </a:xfrm>
      </p:grpSpPr>
      <p:sp>
        <p:nvSpPr>
          <p:cNvPr id="28" name="Google Shape;28;p22"/>
          <p:cNvSpPr/>
          <p:nvPr>
            <p:ph idx="2" type="pic"/>
          </p:nvPr>
        </p:nvSpPr>
        <p:spPr>
          <a:xfrm>
            <a:off x="925121" y="1781251"/>
            <a:ext cx="3956718" cy="3956716"/>
          </a:xfrm>
          <a:prstGeom prst="rect">
            <a:avLst/>
          </a:prstGeom>
          <a:noFill/>
          <a:ln>
            <a:noFill/>
          </a:ln>
        </p:spPr>
      </p:sp>
      <p:sp>
        <p:nvSpPr>
          <p:cNvPr id="29" name="Google Shape;29;p22"/>
          <p:cNvSpPr/>
          <p:nvPr>
            <p:ph idx="3" type="pic"/>
          </p:nvPr>
        </p:nvSpPr>
        <p:spPr>
          <a:xfrm>
            <a:off x="6555402" y="3091543"/>
            <a:ext cx="1336134" cy="1336132"/>
          </a:xfrm>
          <a:prstGeom prst="rect">
            <a:avLst/>
          </a:prstGeom>
          <a:noFill/>
          <a:ln>
            <a:noFill/>
          </a:ln>
        </p:spPr>
      </p:sp>
      <p:sp>
        <p:nvSpPr>
          <p:cNvPr id="30" name="Google Shape;30;p22"/>
          <p:cNvSpPr/>
          <p:nvPr>
            <p:ph idx="4" type="pic"/>
          </p:nvPr>
        </p:nvSpPr>
        <p:spPr>
          <a:xfrm>
            <a:off x="9555621" y="3091543"/>
            <a:ext cx="1336134" cy="1336132"/>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仅标题">
  <p:cSld name="1_仅标题">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5"/>
          <p:cNvPicPr preferRelativeResize="0"/>
          <p:nvPr/>
        </p:nvPicPr>
        <p:blipFill rotWithShape="1">
          <a:blip r:embed="rId1">
            <a:alphaModFix/>
          </a:blip>
          <a:srcRect b="0" l="0" r="0" t="0"/>
          <a:stretch/>
        </p:blipFill>
        <p:spPr>
          <a:xfrm>
            <a:off x="999302" y="1392075"/>
            <a:ext cx="10193395" cy="48528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 Id="rId10" Type="http://schemas.openxmlformats.org/officeDocument/2006/relationships/image" Target="../media/image13.png"/><Relationship Id="rId9"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7.png"/><Relationship Id="rId7" Type="http://schemas.openxmlformats.org/officeDocument/2006/relationships/image" Target="../media/image11.png"/><Relationship Id="rId8"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16.png"/><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pic>
        <p:nvPicPr>
          <p:cNvPr id="37" name="Google Shape;37;p1"/>
          <p:cNvPicPr preferRelativeResize="0"/>
          <p:nvPr/>
        </p:nvPicPr>
        <p:blipFill rotWithShape="1">
          <a:blip r:embed="rId3">
            <a:alphaModFix/>
          </a:blip>
          <a:srcRect b="1718" l="1719" r="1718" t="1719"/>
          <a:stretch/>
        </p:blipFill>
        <p:spPr>
          <a:xfrm>
            <a:off x="0" y="0"/>
            <a:ext cx="12192000" cy="6858000"/>
          </a:xfrm>
          <a:prstGeom prst="rect">
            <a:avLst/>
          </a:prstGeom>
          <a:noFill/>
          <a:ln>
            <a:noFill/>
          </a:ln>
        </p:spPr>
      </p:pic>
      <p:pic>
        <p:nvPicPr>
          <p:cNvPr id="38" name="Google Shape;38;p1"/>
          <p:cNvPicPr preferRelativeResize="0"/>
          <p:nvPr/>
        </p:nvPicPr>
        <p:blipFill rotWithShape="1">
          <a:blip r:embed="rId4">
            <a:alphaModFix/>
          </a:blip>
          <a:srcRect b="0" l="0" r="0" t="0"/>
          <a:stretch/>
        </p:blipFill>
        <p:spPr>
          <a:xfrm>
            <a:off x="8862646" y="283230"/>
            <a:ext cx="2938584" cy="1913140"/>
          </a:xfrm>
          <a:prstGeom prst="rect">
            <a:avLst/>
          </a:prstGeom>
          <a:noFill/>
          <a:ln>
            <a:noFill/>
          </a:ln>
        </p:spPr>
      </p:pic>
      <p:sp>
        <p:nvSpPr>
          <p:cNvPr id="39" name="Google Shape;39;p1"/>
          <p:cNvSpPr txBox="1"/>
          <p:nvPr/>
        </p:nvSpPr>
        <p:spPr>
          <a:xfrm>
            <a:off x="716688" y="2542536"/>
            <a:ext cx="10149600" cy="212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chemeClr val="lt1"/>
                </a:solidFill>
                <a:latin typeface="Times New Roman"/>
                <a:ea typeface="Times New Roman"/>
                <a:cs typeface="Times New Roman"/>
                <a:sym typeface="Times New Roman"/>
              </a:rPr>
              <a:t>Hệ thống tìm kiếm mặt bằng cho thuê thông minh</a:t>
            </a:r>
            <a:endParaRPr b="1" sz="6600">
              <a:solidFill>
                <a:schemeClr val="lt1"/>
              </a:solidFill>
              <a:latin typeface="Times New Roman"/>
              <a:ea typeface="Times New Roman"/>
              <a:cs typeface="Times New Roman"/>
              <a:sym typeface="Times New Roman"/>
            </a:endParaRPr>
          </a:p>
        </p:txBody>
      </p:sp>
      <p:sp>
        <p:nvSpPr>
          <p:cNvPr id="40" name="Google Shape;40;p1"/>
          <p:cNvSpPr txBox="1"/>
          <p:nvPr/>
        </p:nvSpPr>
        <p:spPr>
          <a:xfrm>
            <a:off x="3507149" y="5012701"/>
            <a:ext cx="8356604"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3600">
                <a:solidFill>
                  <a:schemeClr val="lt1"/>
                </a:solidFill>
                <a:latin typeface="Montserrat"/>
                <a:ea typeface="Montserrat"/>
                <a:cs typeface="Montserrat"/>
                <a:sym typeface="Montserrat"/>
              </a:rPr>
              <a:t>Nhóm 3, Cụm 1</a:t>
            </a:r>
            <a:endParaRPr b="1" sz="3600">
              <a:solidFill>
                <a:schemeClr val="lt1"/>
              </a:solidFill>
              <a:latin typeface="Montserrat"/>
              <a:ea typeface="Montserrat"/>
              <a:cs typeface="Montserrat"/>
              <a:sym typeface="Montserrat"/>
            </a:endParaRPr>
          </a:p>
        </p:txBody>
      </p:sp>
      <p:sp>
        <p:nvSpPr>
          <p:cNvPr id="41" name="Google Shape;41;p1"/>
          <p:cNvSpPr txBox="1"/>
          <p:nvPr/>
        </p:nvSpPr>
        <p:spPr>
          <a:xfrm>
            <a:off x="633607" y="1441114"/>
            <a:ext cx="15664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Montserrat"/>
                <a:ea typeface="Montserrat"/>
                <a:cs typeface="Montserrat"/>
                <a:sym typeface="Montserrat"/>
              </a:rPr>
              <a:t>Đề tài: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9"/>
          <p:cNvPicPr preferRelativeResize="0"/>
          <p:nvPr/>
        </p:nvPicPr>
        <p:blipFill rotWithShape="1">
          <a:blip r:embed="rId3">
            <a:alphaModFix/>
          </a:blip>
          <a:srcRect b="85942" l="1719" r="1718" t="1719"/>
          <a:stretch/>
        </p:blipFill>
        <p:spPr>
          <a:xfrm>
            <a:off x="0" y="777562"/>
            <a:ext cx="12192000" cy="213038"/>
          </a:xfrm>
          <a:prstGeom prst="rect">
            <a:avLst/>
          </a:prstGeom>
          <a:noFill/>
          <a:ln>
            <a:noFill/>
          </a:ln>
        </p:spPr>
      </p:pic>
      <p:sp>
        <p:nvSpPr>
          <p:cNvPr id="199" name="Google Shape;199;p9"/>
          <p:cNvSpPr/>
          <p:nvPr/>
        </p:nvSpPr>
        <p:spPr>
          <a:xfrm>
            <a:off x="1154194" y="3307543"/>
            <a:ext cx="1910878" cy="98668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2000">
                <a:solidFill>
                  <a:schemeClr val="lt1"/>
                </a:solidFill>
                <a:latin typeface="Montserrat"/>
                <a:ea typeface="Montserrat"/>
                <a:cs typeface="Montserrat"/>
                <a:sym typeface="Montserrat"/>
              </a:rPr>
              <a:t>KIẾN THỨC</a:t>
            </a:r>
            <a:endParaRPr/>
          </a:p>
          <a:p>
            <a:pPr indent="0" lvl="0" marL="0" marR="0" rtl="0" algn="ctr">
              <a:lnSpc>
                <a:spcPct val="200000"/>
              </a:lnSpc>
              <a:spcBef>
                <a:spcPts val="0"/>
              </a:spcBef>
              <a:spcAft>
                <a:spcPts val="0"/>
              </a:spcAft>
              <a:buNone/>
            </a:pPr>
            <a:r>
              <a:rPr b="1" lang="en-US" sz="2000">
                <a:solidFill>
                  <a:schemeClr val="lt1"/>
                </a:solidFill>
                <a:latin typeface="Montserrat"/>
                <a:ea typeface="Montserrat"/>
                <a:cs typeface="Montserrat"/>
                <a:sym typeface="Montserrat"/>
              </a:rPr>
              <a:t>CÔNG NGHỆ</a:t>
            </a:r>
            <a:endParaRPr b="1" sz="2000">
              <a:solidFill>
                <a:schemeClr val="lt1"/>
              </a:solidFill>
              <a:latin typeface="Montserrat"/>
              <a:ea typeface="Montserrat"/>
              <a:cs typeface="Montserrat"/>
              <a:sym typeface="Montserrat"/>
            </a:endParaRPr>
          </a:p>
        </p:txBody>
      </p:sp>
      <p:sp>
        <p:nvSpPr>
          <p:cNvPr id="200" name="Google Shape;200;p9"/>
          <p:cNvSpPr/>
          <p:nvPr/>
        </p:nvSpPr>
        <p:spPr>
          <a:xfrm>
            <a:off x="3667198" y="2742931"/>
            <a:ext cx="523864" cy="5238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01" name="Google Shape;201;p9"/>
          <p:cNvSpPr/>
          <p:nvPr/>
        </p:nvSpPr>
        <p:spPr>
          <a:xfrm>
            <a:off x="3667198" y="4352670"/>
            <a:ext cx="523864" cy="5238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pic>
        <p:nvPicPr>
          <p:cNvPr id="202" name="Google Shape;202;p9"/>
          <p:cNvPicPr preferRelativeResize="0"/>
          <p:nvPr/>
        </p:nvPicPr>
        <p:blipFill rotWithShape="1">
          <a:blip r:embed="rId4">
            <a:alphaModFix/>
          </a:blip>
          <a:srcRect b="85942" l="1719" r="1718" t="1719"/>
          <a:stretch/>
        </p:blipFill>
        <p:spPr>
          <a:xfrm>
            <a:off x="0" y="0"/>
            <a:ext cx="12192000" cy="876300"/>
          </a:xfrm>
          <a:prstGeom prst="rect">
            <a:avLst/>
          </a:prstGeom>
          <a:noFill/>
          <a:ln>
            <a:noFill/>
          </a:ln>
        </p:spPr>
      </p:pic>
      <p:sp>
        <p:nvSpPr>
          <p:cNvPr id="203" name="Google Shape;203;p9"/>
          <p:cNvSpPr txBox="1"/>
          <p:nvPr/>
        </p:nvSpPr>
        <p:spPr>
          <a:xfrm>
            <a:off x="515824" y="110100"/>
            <a:ext cx="94143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Montserrat"/>
                <a:ea typeface="Montserrat"/>
                <a:cs typeface="Montserrat"/>
                <a:sym typeface="Montserrat"/>
              </a:rPr>
              <a:t>Luồng hoạt động của hệ thống</a:t>
            </a:r>
            <a:endParaRPr b="1" sz="4000">
              <a:solidFill>
                <a:schemeClr val="lt1"/>
              </a:solidFill>
              <a:latin typeface="Montserrat"/>
              <a:ea typeface="Montserrat"/>
              <a:cs typeface="Montserrat"/>
              <a:sym typeface="Montserrat"/>
            </a:endParaRPr>
          </a:p>
        </p:txBody>
      </p:sp>
      <p:pic>
        <p:nvPicPr>
          <p:cNvPr id="204" name="Google Shape;204;p9"/>
          <p:cNvPicPr preferRelativeResize="0"/>
          <p:nvPr/>
        </p:nvPicPr>
        <p:blipFill rotWithShape="1">
          <a:blip r:embed="rId4">
            <a:alphaModFix/>
          </a:blip>
          <a:srcRect b="85942" l="1719" r="1718" t="1719"/>
          <a:stretch/>
        </p:blipFill>
        <p:spPr>
          <a:xfrm>
            <a:off x="0" y="6644962"/>
            <a:ext cx="12192000" cy="213038"/>
          </a:xfrm>
          <a:prstGeom prst="rect">
            <a:avLst/>
          </a:prstGeom>
          <a:noFill/>
          <a:ln>
            <a:noFill/>
          </a:ln>
        </p:spPr>
      </p:pic>
      <p:sp>
        <p:nvSpPr>
          <p:cNvPr id="205" name="Google Shape;205;p9"/>
          <p:cNvSpPr txBox="1"/>
          <p:nvPr/>
        </p:nvSpPr>
        <p:spPr>
          <a:xfrm>
            <a:off x="5102585" y="-786782"/>
            <a:ext cx="345318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Nội dung 03</a:t>
            </a:r>
            <a:endParaRPr b="1" i="0" sz="4000" u="none" cap="none" strike="noStrike">
              <a:solidFill>
                <a:srgbClr val="FFFFFF"/>
              </a:solidFill>
              <a:latin typeface="Montserrat"/>
              <a:ea typeface="Montserrat"/>
              <a:cs typeface="Montserrat"/>
              <a:sym typeface="Montserrat"/>
            </a:endParaRPr>
          </a:p>
        </p:txBody>
      </p:sp>
      <p:sp>
        <p:nvSpPr>
          <p:cNvPr id="206" name="Google Shape;206;p9"/>
          <p:cNvSpPr txBox="1"/>
          <p:nvPr/>
        </p:nvSpPr>
        <p:spPr>
          <a:xfrm>
            <a:off x="5102584" y="7106607"/>
            <a:ext cx="650013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FFFFFF"/>
                </a:solidFill>
                <a:latin typeface="Montserrat"/>
                <a:ea typeface="Montserrat"/>
                <a:cs typeface="Montserrat"/>
                <a:sym typeface="Montserrat"/>
              </a:rPr>
              <a:t>Phân tích và thiết kế hệ thống</a:t>
            </a:r>
            <a:endParaRPr b="1" sz="5400">
              <a:solidFill>
                <a:srgbClr val="FFFFFF"/>
              </a:solidFill>
              <a:latin typeface="Montserrat"/>
              <a:ea typeface="Montserrat"/>
              <a:cs typeface="Montserrat"/>
              <a:sym typeface="Montserrat"/>
            </a:endParaRPr>
          </a:p>
        </p:txBody>
      </p:sp>
      <p:grpSp>
        <p:nvGrpSpPr>
          <p:cNvPr id="207" name="Google Shape;207;p9"/>
          <p:cNvGrpSpPr/>
          <p:nvPr/>
        </p:nvGrpSpPr>
        <p:grpSpPr>
          <a:xfrm>
            <a:off x="-3832761" y="1590448"/>
            <a:ext cx="3362325" cy="3362325"/>
            <a:chOff x="1114425" y="1323975"/>
            <a:chExt cx="3362325" cy="3362325"/>
          </a:xfrm>
        </p:grpSpPr>
        <p:pic>
          <p:nvPicPr>
            <p:cNvPr id="208" name="Google Shape;208;p9"/>
            <p:cNvPicPr preferRelativeResize="0"/>
            <p:nvPr/>
          </p:nvPicPr>
          <p:blipFill rotWithShape="1">
            <a:blip r:embed="rId5">
              <a:alphaModFix/>
            </a:blip>
            <a:srcRect b="0" l="0" r="0" t="0"/>
            <a:stretch/>
          </p:blipFill>
          <p:spPr>
            <a:xfrm>
              <a:off x="1628775" y="1809750"/>
              <a:ext cx="2380093" cy="2280753"/>
            </a:xfrm>
            <a:prstGeom prst="rect">
              <a:avLst/>
            </a:prstGeom>
            <a:noFill/>
            <a:ln>
              <a:noFill/>
            </a:ln>
          </p:spPr>
        </p:pic>
        <p:sp>
          <p:nvSpPr>
            <p:cNvPr id="209" name="Google Shape;209;p9"/>
            <p:cNvSpPr/>
            <p:nvPr/>
          </p:nvSpPr>
          <p:spPr>
            <a:xfrm>
              <a:off x="1114425" y="1323975"/>
              <a:ext cx="3362325" cy="3362325"/>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sp>
        <p:nvSpPr>
          <p:cNvPr id="210" name="Google Shape;210;p9"/>
          <p:cNvSpPr/>
          <p:nvPr/>
        </p:nvSpPr>
        <p:spPr>
          <a:xfrm>
            <a:off x="10879435" y="70906"/>
            <a:ext cx="1222204" cy="1060450"/>
          </a:xfrm>
          <a:custGeom>
            <a:rect b="b" l="l" r="r" t="t"/>
            <a:pathLst>
              <a:path extrusionOk="0" h="1341510" w="1611423">
                <a:moveTo>
                  <a:pt x="0" y="0"/>
                </a:moveTo>
                <a:lnTo>
                  <a:pt x="1611423" y="0"/>
                </a:lnTo>
                <a:lnTo>
                  <a:pt x="1611423" y="1341510"/>
                </a:lnTo>
                <a:lnTo>
                  <a:pt x="0" y="134151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pic>
        <p:nvPicPr>
          <p:cNvPr id="211" name="Google Shape;211;p9"/>
          <p:cNvPicPr preferRelativeResize="0"/>
          <p:nvPr/>
        </p:nvPicPr>
        <p:blipFill>
          <a:blip r:embed="rId7">
            <a:alphaModFix/>
          </a:blip>
          <a:stretch>
            <a:fillRect/>
          </a:stretch>
        </p:blipFill>
        <p:spPr>
          <a:xfrm>
            <a:off x="778563" y="1105847"/>
            <a:ext cx="10634874" cy="525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3226147cd75_0_0"/>
          <p:cNvPicPr preferRelativeResize="0"/>
          <p:nvPr/>
        </p:nvPicPr>
        <p:blipFill rotWithShape="1">
          <a:blip r:embed="rId3">
            <a:alphaModFix/>
          </a:blip>
          <a:srcRect b="85942" l="1718" r="1718" t="1718"/>
          <a:stretch/>
        </p:blipFill>
        <p:spPr>
          <a:xfrm>
            <a:off x="0" y="777562"/>
            <a:ext cx="12192000" cy="213038"/>
          </a:xfrm>
          <a:prstGeom prst="rect">
            <a:avLst/>
          </a:prstGeom>
          <a:noFill/>
          <a:ln>
            <a:noFill/>
          </a:ln>
        </p:spPr>
      </p:pic>
      <p:sp>
        <p:nvSpPr>
          <p:cNvPr id="218" name="Google Shape;218;g3226147cd75_0_0"/>
          <p:cNvSpPr/>
          <p:nvPr/>
        </p:nvSpPr>
        <p:spPr>
          <a:xfrm>
            <a:off x="1154194" y="3307543"/>
            <a:ext cx="1911000" cy="986700"/>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lang="en-US" sz="2000">
                <a:solidFill>
                  <a:schemeClr val="lt1"/>
                </a:solidFill>
                <a:latin typeface="Montserrat"/>
                <a:ea typeface="Montserrat"/>
                <a:cs typeface="Montserrat"/>
                <a:sym typeface="Montserrat"/>
              </a:rPr>
              <a:t>KIẾN THỨC</a:t>
            </a:r>
            <a:endParaRPr/>
          </a:p>
          <a:p>
            <a:pPr indent="0" lvl="0" marL="0" marR="0" rtl="0" algn="ctr">
              <a:lnSpc>
                <a:spcPct val="200000"/>
              </a:lnSpc>
              <a:spcBef>
                <a:spcPts val="0"/>
              </a:spcBef>
              <a:spcAft>
                <a:spcPts val="0"/>
              </a:spcAft>
              <a:buNone/>
            </a:pPr>
            <a:r>
              <a:rPr b="1" lang="en-US" sz="2000">
                <a:solidFill>
                  <a:schemeClr val="lt1"/>
                </a:solidFill>
                <a:latin typeface="Montserrat"/>
                <a:ea typeface="Montserrat"/>
                <a:cs typeface="Montserrat"/>
                <a:sym typeface="Montserrat"/>
              </a:rPr>
              <a:t>CÔNG NGHỆ</a:t>
            </a:r>
            <a:endParaRPr b="1" sz="2000">
              <a:solidFill>
                <a:schemeClr val="lt1"/>
              </a:solidFill>
              <a:latin typeface="Montserrat"/>
              <a:ea typeface="Montserrat"/>
              <a:cs typeface="Montserrat"/>
              <a:sym typeface="Montserrat"/>
            </a:endParaRPr>
          </a:p>
        </p:txBody>
      </p:sp>
      <p:sp>
        <p:nvSpPr>
          <p:cNvPr id="219" name="Google Shape;219;g3226147cd75_0_0"/>
          <p:cNvSpPr/>
          <p:nvPr/>
        </p:nvSpPr>
        <p:spPr>
          <a:xfrm>
            <a:off x="3667198" y="2742931"/>
            <a:ext cx="523800" cy="523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20" name="Google Shape;220;g3226147cd75_0_0"/>
          <p:cNvSpPr/>
          <p:nvPr/>
        </p:nvSpPr>
        <p:spPr>
          <a:xfrm>
            <a:off x="3667198" y="4352670"/>
            <a:ext cx="523800" cy="523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pic>
        <p:nvPicPr>
          <p:cNvPr id="221" name="Google Shape;221;g3226147cd75_0_0"/>
          <p:cNvPicPr preferRelativeResize="0"/>
          <p:nvPr/>
        </p:nvPicPr>
        <p:blipFill rotWithShape="1">
          <a:blip r:embed="rId4">
            <a:alphaModFix/>
          </a:blip>
          <a:srcRect b="85942" l="1718" r="1718" t="1718"/>
          <a:stretch/>
        </p:blipFill>
        <p:spPr>
          <a:xfrm>
            <a:off x="0" y="0"/>
            <a:ext cx="12192000" cy="876300"/>
          </a:xfrm>
          <a:prstGeom prst="rect">
            <a:avLst/>
          </a:prstGeom>
          <a:noFill/>
          <a:ln>
            <a:noFill/>
          </a:ln>
        </p:spPr>
      </p:pic>
      <p:sp>
        <p:nvSpPr>
          <p:cNvPr id="222" name="Google Shape;222;g3226147cd75_0_0"/>
          <p:cNvSpPr txBox="1"/>
          <p:nvPr/>
        </p:nvSpPr>
        <p:spPr>
          <a:xfrm>
            <a:off x="515830" y="110100"/>
            <a:ext cx="79737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Montserrat"/>
                <a:ea typeface="Montserrat"/>
                <a:cs typeface="Montserrat"/>
                <a:sym typeface="Montserrat"/>
              </a:rPr>
              <a:t>Sơ đồ phân tích hệ thống</a:t>
            </a:r>
            <a:endParaRPr b="1" sz="4000">
              <a:solidFill>
                <a:schemeClr val="lt1"/>
              </a:solidFill>
              <a:latin typeface="Montserrat"/>
              <a:ea typeface="Montserrat"/>
              <a:cs typeface="Montserrat"/>
              <a:sym typeface="Montserrat"/>
            </a:endParaRPr>
          </a:p>
        </p:txBody>
      </p:sp>
      <p:pic>
        <p:nvPicPr>
          <p:cNvPr id="223" name="Google Shape;223;g3226147cd75_0_0"/>
          <p:cNvPicPr preferRelativeResize="0"/>
          <p:nvPr/>
        </p:nvPicPr>
        <p:blipFill rotWithShape="1">
          <a:blip r:embed="rId4">
            <a:alphaModFix/>
          </a:blip>
          <a:srcRect b="85942" l="1718" r="1718" t="1718"/>
          <a:stretch/>
        </p:blipFill>
        <p:spPr>
          <a:xfrm>
            <a:off x="0" y="6644962"/>
            <a:ext cx="12192000" cy="213038"/>
          </a:xfrm>
          <a:prstGeom prst="rect">
            <a:avLst/>
          </a:prstGeom>
          <a:noFill/>
          <a:ln>
            <a:noFill/>
          </a:ln>
        </p:spPr>
      </p:pic>
      <p:sp>
        <p:nvSpPr>
          <p:cNvPr id="224" name="Google Shape;224;g3226147cd75_0_0"/>
          <p:cNvSpPr txBox="1"/>
          <p:nvPr/>
        </p:nvSpPr>
        <p:spPr>
          <a:xfrm>
            <a:off x="5102585" y="-786782"/>
            <a:ext cx="3453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Nội dung 03</a:t>
            </a:r>
            <a:endParaRPr b="1" i="0" sz="4000" u="none" cap="none" strike="noStrike">
              <a:solidFill>
                <a:srgbClr val="FFFFFF"/>
              </a:solidFill>
              <a:latin typeface="Montserrat"/>
              <a:ea typeface="Montserrat"/>
              <a:cs typeface="Montserrat"/>
              <a:sym typeface="Montserrat"/>
            </a:endParaRPr>
          </a:p>
        </p:txBody>
      </p:sp>
      <p:sp>
        <p:nvSpPr>
          <p:cNvPr id="225" name="Google Shape;225;g3226147cd75_0_0"/>
          <p:cNvSpPr txBox="1"/>
          <p:nvPr/>
        </p:nvSpPr>
        <p:spPr>
          <a:xfrm>
            <a:off x="5102584" y="7106607"/>
            <a:ext cx="65001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FFFFFF"/>
                </a:solidFill>
                <a:latin typeface="Montserrat"/>
                <a:ea typeface="Montserrat"/>
                <a:cs typeface="Montserrat"/>
                <a:sym typeface="Montserrat"/>
              </a:rPr>
              <a:t>Phân tích và thiết kế hệ thống</a:t>
            </a:r>
            <a:endParaRPr b="1" sz="5400">
              <a:solidFill>
                <a:srgbClr val="FFFFFF"/>
              </a:solidFill>
              <a:latin typeface="Montserrat"/>
              <a:ea typeface="Montserrat"/>
              <a:cs typeface="Montserrat"/>
              <a:sym typeface="Montserrat"/>
            </a:endParaRPr>
          </a:p>
        </p:txBody>
      </p:sp>
      <p:grpSp>
        <p:nvGrpSpPr>
          <p:cNvPr id="226" name="Google Shape;226;g3226147cd75_0_0"/>
          <p:cNvGrpSpPr/>
          <p:nvPr/>
        </p:nvGrpSpPr>
        <p:grpSpPr>
          <a:xfrm>
            <a:off x="-3832761" y="1590448"/>
            <a:ext cx="3362400" cy="3362400"/>
            <a:chOff x="1114425" y="1323975"/>
            <a:chExt cx="3362400" cy="3362400"/>
          </a:xfrm>
        </p:grpSpPr>
        <p:pic>
          <p:nvPicPr>
            <p:cNvPr id="227" name="Google Shape;227;g3226147cd75_0_0"/>
            <p:cNvPicPr preferRelativeResize="0"/>
            <p:nvPr/>
          </p:nvPicPr>
          <p:blipFill rotWithShape="1">
            <a:blip r:embed="rId5">
              <a:alphaModFix/>
            </a:blip>
            <a:srcRect b="0" l="0" r="0" t="0"/>
            <a:stretch/>
          </p:blipFill>
          <p:spPr>
            <a:xfrm>
              <a:off x="1628775" y="1809750"/>
              <a:ext cx="2380094" cy="2280752"/>
            </a:xfrm>
            <a:prstGeom prst="rect">
              <a:avLst/>
            </a:prstGeom>
            <a:noFill/>
            <a:ln>
              <a:noFill/>
            </a:ln>
          </p:spPr>
        </p:pic>
        <p:sp>
          <p:nvSpPr>
            <p:cNvPr id="228" name="Google Shape;228;g3226147cd75_0_0"/>
            <p:cNvSpPr/>
            <p:nvPr/>
          </p:nvSpPr>
          <p:spPr>
            <a:xfrm>
              <a:off x="1114425" y="1323975"/>
              <a:ext cx="3362400" cy="3362400"/>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sp>
        <p:nvSpPr>
          <p:cNvPr id="229" name="Google Shape;229;g3226147cd75_0_0"/>
          <p:cNvSpPr/>
          <p:nvPr/>
        </p:nvSpPr>
        <p:spPr>
          <a:xfrm>
            <a:off x="10879435" y="70906"/>
            <a:ext cx="1220653" cy="1059793"/>
          </a:xfrm>
          <a:custGeom>
            <a:rect b="b" l="l" r="r" t="t"/>
            <a:pathLst>
              <a:path extrusionOk="0" h="1341510" w="1611423">
                <a:moveTo>
                  <a:pt x="0" y="0"/>
                </a:moveTo>
                <a:lnTo>
                  <a:pt x="1611423" y="0"/>
                </a:lnTo>
                <a:lnTo>
                  <a:pt x="1611423" y="1341510"/>
                </a:lnTo>
                <a:lnTo>
                  <a:pt x="0" y="134151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pic>
        <p:nvPicPr>
          <p:cNvPr id="230" name="Google Shape;230;g3226147cd75_0_0"/>
          <p:cNvPicPr preferRelativeResize="0"/>
          <p:nvPr/>
        </p:nvPicPr>
        <p:blipFill>
          <a:blip r:embed="rId7">
            <a:alphaModFix/>
          </a:blip>
          <a:stretch>
            <a:fillRect/>
          </a:stretch>
        </p:blipFill>
        <p:spPr>
          <a:xfrm>
            <a:off x="1680250" y="1358288"/>
            <a:ext cx="8831506" cy="4918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321d4543480_0_11"/>
          <p:cNvPicPr preferRelativeResize="0"/>
          <p:nvPr/>
        </p:nvPicPr>
        <p:blipFill rotWithShape="1">
          <a:blip r:embed="rId3">
            <a:alphaModFix/>
          </a:blip>
          <a:srcRect b="85942" l="1718" r="1718" t="1718"/>
          <a:stretch/>
        </p:blipFill>
        <p:spPr>
          <a:xfrm>
            <a:off x="0" y="777562"/>
            <a:ext cx="12192000" cy="213038"/>
          </a:xfrm>
          <a:prstGeom prst="rect">
            <a:avLst/>
          </a:prstGeom>
          <a:noFill/>
          <a:ln>
            <a:noFill/>
          </a:ln>
        </p:spPr>
      </p:pic>
      <p:sp>
        <p:nvSpPr>
          <p:cNvPr id="237" name="Google Shape;237;g321d4543480_0_11"/>
          <p:cNvSpPr/>
          <p:nvPr/>
        </p:nvSpPr>
        <p:spPr>
          <a:xfrm>
            <a:off x="1154194" y="3307543"/>
            <a:ext cx="1911000" cy="986700"/>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lang="en-US" sz="2000">
                <a:solidFill>
                  <a:schemeClr val="lt1"/>
                </a:solidFill>
                <a:latin typeface="Montserrat"/>
                <a:ea typeface="Montserrat"/>
                <a:cs typeface="Montserrat"/>
                <a:sym typeface="Montserrat"/>
              </a:rPr>
              <a:t>KIẾN THỨC</a:t>
            </a:r>
            <a:endParaRPr/>
          </a:p>
          <a:p>
            <a:pPr indent="0" lvl="0" marL="0" marR="0" rtl="0" algn="ctr">
              <a:lnSpc>
                <a:spcPct val="200000"/>
              </a:lnSpc>
              <a:spcBef>
                <a:spcPts val="0"/>
              </a:spcBef>
              <a:spcAft>
                <a:spcPts val="0"/>
              </a:spcAft>
              <a:buNone/>
            </a:pPr>
            <a:r>
              <a:rPr b="1" lang="en-US" sz="2000">
                <a:solidFill>
                  <a:schemeClr val="lt1"/>
                </a:solidFill>
                <a:latin typeface="Montserrat"/>
                <a:ea typeface="Montserrat"/>
                <a:cs typeface="Montserrat"/>
                <a:sym typeface="Montserrat"/>
              </a:rPr>
              <a:t>CÔNG NGHỆ</a:t>
            </a:r>
            <a:endParaRPr b="1" sz="2000">
              <a:solidFill>
                <a:schemeClr val="lt1"/>
              </a:solidFill>
              <a:latin typeface="Montserrat"/>
              <a:ea typeface="Montserrat"/>
              <a:cs typeface="Montserrat"/>
              <a:sym typeface="Montserrat"/>
            </a:endParaRPr>
          </a:p>
        </p:txBody>
      </p:sp>
      <p:sp>
        <p:nvSpPr>
          <p:cNvPr id="238" name="Google Shape;238;g321d4543480_0_11"/>
          <p:cNvSpPr/>
          <p:nvPr/>
        </p:nvSpPr>
        <p:spPr>
          <a:xfrm>
            <a:off x="3667198" y="2742931"/>
            <a:ext cx="523800" cy="523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39" name="Google Shape;239;g321d4543480_0_11"/>
          <p:cNvSpPr/>
          <p:nvPr/>
        </p:nvSpPr>
        <p:spPr>
          <a:xfrm>
            <a:off x="3667198" y="4352670"/>
            <a:ext cx="523800" cy="523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pic>
        <p:nvPicPr>
          <p:cNvPr id="240" name="Google Shape;240;g321d4543480_0_11"/>
          <p:cNvPicPr preferRelativeResize="0"/>
          <p:nvPr/>
        </p:nvPicPr>
        <p:blipFill rotWithShape="1">
          <a:blip r:embed="rId4">
            <a:alphaModFix/>
          </a:blip>
          <a:srcRect b="85942" l="1718" r="1718" t="1718"/>
          <a:stretch/>
        </p:blipFill>
        <p:spPr>
          <a:xfrm>
            <a:off x="0" y="0"/>
            <a:ext cx="12192000" cy="876300"/>
          </a:xfrm>
          <a:prstGeom prst="rect">
            <a:avLst/>
          </a:prstGeom>
          <a:noFill/>
          <a:ln>
            <a:noFill/>
          </a:ln>
        </p:spPr>
      </p:pic>
      <p:sp>
        <p:nvSpPr>
          <p:cNvPr id="241" name="Google Shape;241;g321d4543480_0_11"/>
          <p:cNvSpPr txBox="1"/>
          <p:nvPr/>
        </p:nvSpPr>
        <p:spPr>
          <a:xfrm>
            <a:off x="515816" y="110099"/>
            <a:ext cx="51267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Montserrat"/>
                <a:ea typeface="Montserrat"/>
                <a:cs typeface="Montserrat"/>
                <a:sym typeface="Montserrat"/>
              </a:rPr>
              <a:t>Mục tiêu hệ thống</a:t>
            </a:r>
            <a:endParaRPr b="1" sz="4000">
              <a:solidFill>
                <a:schemeClr val="lt1"/>
              </a:solidFill>
              <a:latin typeface="Montserrat"/>
              <a:ea typeface="Montserrat"/>
              <a:cs typeface="Montserrat"/>
              <a:sym typeface="Montserrat"/>
            </a:endParaRPr>
          </a:p>
        </p:txBody>
      </p:sp>
      <p:pic>
        <p:nvPicPr>
          <p:cNvPr id="242" name="Google Shape;242;g321d4543480_0_11"/>
          <p:cNvPicPr preferRelativeResize="0"/>
          <p:nvPr/>
        </p:nvPicPr>
        <p:blipFill rotWithShape="1">
          <a:blip r:embed="rId4">
            <a:alphaModFix/>
          </a:blip>
          <a:srcRect b="85942" l="1718" r="1718" t="1718"/>
          <a:stretch/>
        </p:blipFill>
        <p:spPr>
          <a:xfrm>
            <a:off x="0" y="6644962"/>
            <a:ext cx="12192000" cy="213038"/>
          </a:xfrm>
          <a:prstGeom prst="rect">
            <a:avLst/>
          </a:prstGeom>
          <a:noFill/>
          <a:ln>
            <a:noFill/>
          </a:ln>
        </p:spPr>
      </p:pic>
      <p:sp>
        <p:nvSpPr>
          <p:cNvPr id="243" name="Google Shape;243;g321d4543480_0_11"/>
          <p:cNvSpPr txBox="1"/>
          <p:nvPr/>
        </p:nvSpPr>
        <p:spPr>
          <a:xfrm>
            <a:off x="5102585" y="-786782"/>
            <a:ext cx="3453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Nội dung 03</a:t>
            </a:r>
            <a:endParaRPr b="1" i="0" sz="4000" u="none" cap="none" strike="noStrike">
              <a:solidFill>
                <a:srgbClr val="FFFFFF"/>
              </a:solidFill>
              <a:latin typeface="Montserrat"/>
              <a:ea typeface="Montserrat"/>
              <a:cs typeface="Montserrat"/>
              <a:sym typeface="Montserrat"/>
            </a:endParaRPr>
          </a:p>
        </p:txBody>
      </p:sp>
      <p:sp>
        <p:nvSpPr>
          <p:cNvPr id="244" name="Google Shape;244;g321d4543480_0_11"/>
          <p:cNvSpPr txBox="1"/>
          <p:nvPr/>
        </p:nvSpPr>
        <p:spPr>
          <a:xfrm>
            <a:off x="5102584" y="7106607"/>
            <a:ext cx="65001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FFFFFF"/>
                </a:solidFill>
                <a:latin typeface="Montserrat"/>
                <a:ea typeface="Montserrat"/>
                <a:cs typeface="Montserrat"/>
                <a:sym typeface="Montserrat"/>
              </a:rPr>
              <a:t>Phân tích và thiết kế hệ thống</a:t>
            </a:r>
            <a:endParaRPr b="1" sz="5400">
              <a:solidFill>
                <a:srgbClr val="FFFFFF"/>
              </a:solidFill>
              <a:latin typeface="Montserrat"/>
              <a:ea typeface="Montserrat"/>
              <a:cs typeface="Montserrat"/>
              <a:sym typeface="Montserrat"/>
            </a:endParaRPr>
          </a:p>
        </p:txBody>
      </p:sp>
      <p:grpSp>
        <p:nvGrpSpPr>
          <p:cNvPr id="245" name="Google Shape;245;g321d4543480_0_11"/>
          <p:cNvGrpSpPr/>
          <p:nvPr/>
        </p:nvGrpSpPr>
        <p:grpSpPr>
          <a:xfrm>
            <a:off x="-3832761" y="1590448"/>
            <a:ext cx="3362400" cy="3362400"/>
            <a:chOff x="1114425" y="1323975"/>
            <a:chExt cx="3362400" cy="3362400"/>
          </a:xfrm>
        </p:grpSpPr>
        <p:pic>
          <p:nvPicPr>
            <p:cNvPr id="246" name="Google Shape;246;g321d4543480_0_11"/>
            <p:cNvPicPr preferRelativeResize="0"/>
            <p:nvPr/>
          </p:nvPicPr>
          <p:blipFill rotWithShape="1">
            <a:blip r:embed="rId5">
              <a:alphaModFix/>
            </a:blip>
            <a:srcRect b="0" l="0" r="0" t="0"/>
            <a:stretch/>
          </p:blipFill>
          <p:spPr>
            <a:xfrm>
              <a:off x="1628775" y="1809750"/>
              <a:ext cx="2380094" cy="2280752"/>
            </a:xfrm>
            <a:prstGeom prst="rect">
              <a:avLst/>
            </a:prstGeom>
            <a:noFill/>
            <a:ln>
              <a:noFill/>
            </a:ln>
          </p:spPr>
        </p:pic>
        <p:sp>
          <p:nvSpPr>
            <p:cNvPr id="247" name="Google Shape;247;g321d4543480_0_11"/>
            <p:cNvSpPr/>
            <p:nvPr/>
          </p:nvSpPr>
          <p:spPr>
            <a:xfrm>
              <a:off x="1114425" y="1323975"/>
              <a:ext cx="3362400" cy="3362400"/>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sp>
        <p:nvSpPr>
          <p:cNvPr id="248" name="Google Shape;248;g321d4543480_0_11"/>
          <p:cNvSpPr/>
          <p:nvPr/>
        </p:nvSpPr>
        <p:spPr>
          <a:xfrm>
            <a:off x="515816" y="2090172"/>
            <a:ext cx="11136900" cy="2677800"/>
          </a:xfrm>
          <a:prstGeom prst="rect">
            <a:avLst/>
          </a:prstGeom>
          <a:noFill/>
          <a:ln>
            <a:noFill/>
          </a:ln>
        </p:spPr>
        <p:txBody>
          <a:bodyPr anchorCtr="0" anchor="ctr"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Ngôn ngữ lập trình</a:t>
            </a:r>
            <a:r>
              <a:rPr b="0" i="0" lang="en-US" sz="2400" u="none" cap="none" strike="noStrike">
                <a:solidFill>
                  <a:schemeClr val="dk1"/>
                </a:solidFill>
                <a:latin typeface="Times New Roman"/>
                <a:ea typeface="Times New Roman"/>
                <a:cs typeface="Times New Roman"/>
                <a:sym typeface="Times New Roman"/>
              </a:rPr>
              <a:t>: Sử dụng </a:t>
            </a:r>
            <a:r>
              <a:rPr b="1" i="0" lang="en-US" sz="2400" u="none" cap="none" strike="noStrike">
                <a:solidFill>
                  <a:schemeClr val="dk1"/>
                </a:solidFill>
                <a:latin typeface="Times New Roman"/>
                <a:ea typeface="Times New Roman"/>
                <a:cs typeface="Times New Roman"/>
                <a:sym typeface="Times New Roman"/>
              </a:rPr>
              <a:t>ReactJS</a:t>
            </a:r>
            <a:r>
              <a:rPr b="0" i="0" lang="en-US" sz="2400" u="none" cap="none" strike="noStrike">
                <a:solidFill>
                  <a:schemeClr val="dk1"/>
                </a:solidFill>
                <a:latin typeface="Times New Roman"/>
                <a:ea typeface="Times New Roman"/>
                <a:cs typeface="Times New Roman"/>
                <a:sym typeface="Times New Roman"/>
              </a:rPr>
              <a:t> cho frontend và </a:t>
            </a:r>
            <a:r>
              <a:rPr b="1" lang="en-US" sz="2400">
                <a:solidFill>
                  <a:schemeClr val="dk1"/>
                </a:solidFill>
                <a:latin typeface="Times New Roman"/>
                <a:ea typeface="Times New Roman"/>
                <a:cs typeface="Times New Roman"/>
                <a:sym typeface="Times New Roman"/>
              </a:rPr>
              <a:t>P</a:t>
            </a:r>
            <a:r>
              <a:rPr b="1" i="0" lang="en-US" sz="2400" u="none" cap="none" strike="noStrike">
                <a:solidFill>
                  <a:schemeClr val="dk1"/>
                </a:solidFill>
                <a:latin typeface="Times New Roman"/>
                <a:ea typeface="Times New Roman"/>
                <a:cs typeface="Times New Roman"/>
                <a:sym typeface="Times New Roman"/>
              </a:rPr>
              <a:t>ython</a:t>
            </a:r>
            <a:r>
              <a:rPr b="0" i="0" lang="en-US" sz="2400" u="none" cap="none" strike="noStrike">
                <a:solidFill>
                  <a:schemeClr val="dk1"/>
                </a:solidFill>
                <a:latin typeface="Times New Roman"/>
                <a:ea typeface="Times New Roman"/>
                <a:cs typeface="Times New Roman"/>
                <a:sym typeface="Times New Roman"/>
              </a:rPr>
              <a:t> cho backend.</a:t>
            </a:r>
            <a:endParaRPr/>
          </a:p>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Cơ sở dữ liệu</a:t>
            </a:r>
            <a:r>
              <a:rPr b="0" i="0" lang="en-US" sz="2400" u="none" cap="none" strike="noStrike">
                <a:solidFill>
                  <a:schemeClr val="dk1"/>
                </a:solidFill>
                <a:latin typeface="Times New Roman"/>
                <a:ea typeface="Times New Roman"/>
                <a:cs typeface="Times New Roman"/>
                <a:sym typeface="Times New Roman"/>
              </a:rPr>
              <a:t>: SQLite để lưu trữ thông tin người dùng và mặt bằng.</a:t>
            </a:r>
            <a:endParaRPr/>
          </a:p>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Bản đồ số hóa</a:t>
            </a:r>
            <a:r>
              <a:rPr b="0" i="0" lang="en-US" sz="2400" u="none" cap="none" strike="noStrike">
                <a:solidFill>
                  <a:schemeClr val="dk1"/>
                </a:solidFill>
                <a:latin typeface="Times New Roman"/>
                <a:ea typeface="Times New Roman"/>
                <a:cs typeface="Times New Roman"/>
                <a:sym typeface="Times New Roman"/>
              </a:rPr>
              <a:t>: Tích hợp </a:t>
            </a:r>
            <a:r>
              <a:rPr b="1" i="0" lang="en-US" sz="2400" u="none" cap="none" strike="noStrike">
                <a:solidFill>
                  <a:schemeClr val="dk1"/>
                </a:solidFill>
                <a:latin typeface="Times New Roman"/>
                <a:ea typeface="Times New Roman"/>
                <a:cs typeface="Times New Roman"/>
                <a:sym typeface="Times New Roman"/>
              </a:rPr>
              <a:t>Google Maps API</a:t>
            </a:r>
            <a:r>
              <a:rPr b="0" i="0" lang="en-US" sz="2400" u="none" cap="none" strike="noStrike">
                <a:solidFill>
                  <a:schemeClr val="dk1"/>
                </a:solidFill>
                <a:latin typeface="Times New Roman"/>
                <a:ea typeface="Times New Roman"/>
                <a:cs typeface="Times New Roman"/>
                <a:sym typeface="Times New Roman"/>
              </a:rPr>
              <a:t> hoặc </a:t>
            </a:r>
            <a:r>
              <a:rPr b="1" i="0" lang="en-US" sz="2400" u="none" cap="none" strike="noStrike">
                <a:solidFill>
                  <a:schemeClr val="dk1"/>
                </a:solidFill>
                <a:latin typeface="Times New Roman"/>
                <a:ea typeface="Times New Roman"/>
                <a:cs typeface="Times New Roman"/>
                <a:sym typeface="Times New Roman"/>
              </a:rPr>
              <a:t>OpenStreetMap</a:t>
            </a:r>
            <a:r>
              <a:rPr b="0" i="0" lang="en-US" sz="2400" u="none" cap="none" strike="noStrike">
                <a:solidFill>
                  <a:schemeClr val="dk1"/>
                </a:solidFill>
                <a:latin typeface="Times New Roman"/>
                <a:ea typeface="Times New Roman"/>
                <a:cs typeface="Times New Roman"/>
                <a:sym typeface="Times New Roman"/>
              </a:rPr>
              <a:t> để cung cấp thông tin vị trí, .</a:t>
            </a:r>
            <a:endParaRPr/>
          </a:p>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Trí tuệ nhân tạo (AI)</a:t>
            </a:r>
            <a:r>
              <a:rPr b="0" i="0" lang="en-US" sz="2400" u="none" cap="none" strike="noStrike">
                <a:solidFill>
                  <a:schemeClr val="dk1"/>
                </a:solidFill>
                <a:latin typeface="Times New Roman"/>
                <a:ea typeface="Times New Roman"/>
                <a:cs typeface="Times New Roman"/>
                <a:sym typeface="Times New Roman"/>
              </a:rPr>
              <a:t>: Sử dụng thuật toán học máy để gợi ý mặt bằng phù hợp dựa trên lịch sử tìm kiếm của người dùng.</a:t>
            </a:r>
            <a:endParaRPr/>
          </a:p>
          <a:p>
            <a:pPr indent="-457200" lvl="0" marL="457200" marR="0" rtl="0" algn="l">
              <a:lnSpc>
                <a:spcPct val="100000"/>
              </a:lnSpc>
              <a:spcBef>
                <a:spcPts val="0"/>
              </a:spcBef>
              <a:spcAft>
                <a:spcPts val="0"/>
              </a:spcAft>
              <a:buClr>
                <a:schemeClr val="dk1"/>
              </a:buClr>
              <a:buSzPts val="2400"/>
              <a:buFont typeface="Arial"/>
              <a:buAutoNum type="arabicPeriod"/>
            </a:pPr>
            <a:r>
              <a:rPr b="1" lang="en-US" sz="2400">
                <a:solidFill>
                  <a:schemeClr val="dk1"/>
                </a:solidFill>
                <a:latin typeface="Times New Roman"/>
                <a:ea typeface="Times New Roman"/>
                <a:cs typeface="Times New Roman"/>
                <a:sym typeface="Times New Roman"/>
              </a:rPr>
              <a:t>Apache Superset</a:t>
            </a:r>
            <a:r>
              <a:rPr lang="en-US" sz="2400">
                <a:solidFill>
                  <a:schemeClr val="dk1"/>
                </a:solidFill>
                <a:latin typeface="Times New Roman"/>
                <a:ea typeface="Times New Roman"/>
                <a:cs typeface="Times New Roman"/>
                <a:sym typeface="Times New Roman"/>
              </a:rPr>
              <a:t>: Hiển thị trực quan dữ liệu và xây dựng báo cáo</a:t>
            </a:r>
            <a:endParaRPr b="0" i="0" sz="2400" u="none" cap="none" strike="noStrike">
              <a:solidFill>
                <a:schemeClr val="dk1"/>
              </a:solidFill>
              <a:latin typeface="Times New Roman"/>
              <a:ea typeface="Times New Roman"/>
              <a:cs typeface="Times New Roman"/>
              <a:sym typeface="Times New Roman"/>
            </a:endParaRPr>
          </a:p>
        </p:txBody>
      </p:sp>
      <p:sp>
        <p:nvSpPr>
          <p:cNvPr id="249" name="Google Shape;249;g321d4543480_0_11"/>
          <p:cNvSpPr/>
          <p:nvPr/>
        </p:nvSpPr>
        <p:spPr>
          <a:xfrm>
            <a:off x="10879435" y="70906"/>
            <a:ext cx="1220653" cy="1059793"/>
          </a:xfrm>
          <a:custGeom>
            <a:rect b="b" l="l" r="r" t="t"/>
            <a:pathLst>
              <a:path extrusionOk="0" h="1341510" w="1611423">
                <a:moveTo>
                  <a:pt x="0" y="0"/>
                </a:moveTo>
                <a:lnTo>
                  <a:pt x="1611423" y="0"/>
                </a:lnTo>
                <a:lnTo>
                  <a:pt x="1611423" y="1341510"/>
                </a:lnTo>
                <a:lnTo>
                  <a:pt x="0" y="134151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10"/>
          <p:cNvPicPr preferRelativeResize="0"/>
          <p:nvPr/>
        </p:nvPicPr>
        <p:blipFill rotWithShape="1">
          <a:blip r:embed="rId3">
            <a:alphaModFix/>
          </a:blip>
          <a:srcRect b="85942" l="1719" r="1718" t="1719"/>
          <a:stretch/>
        </p:blipFill>
        <p:spPr>
          <a:xfrm>
            <a:off x="0" y="3429000"/>
            <a:ext cx="12192000" cy="3429000"/>
          </a:xfrm>
          <a:prstGeom prst="rect">
            <a:avLst/>
          </a:prstGeom>
          <a:noFill/>
          <a:ln>
            <a:noFill/>
          </a:ln>
        </p:spPr>
      </p:pic>
      <p:pic>
        <p:nvPicPr>
          <p:cNvPr id="255" name="Google Shape;255;p10"/>
          <p:cNvPicPr preferRelativeResize="0"/>
          <p:nvPr/>
        </p:nvPicPr>
        <p:blipFill rotWithShape="1">
          <a:blip r:embed="rId3">
            <a:alphaModFix/>
          </a:blip>
          <a:srcRect b="85942" l="1719" r="1718" t="1719"/>
          <a:stretch/>
        </p:blipFill>
        <p:spPr>
          <a:xfrm>
            <a:off x="0" y="1"/>
            <a:ext cx="12192000" cy="3429000"/>
          </a:xfrm>
          <a:prstGeom prst="rect">
            <a:avLst/>
          </a:prstGeom>
          <a:noFill/>
          <a:ln>
            <a:noFill/>
          </a:ln>
        </p:spPr>
      </p:pic>
      <p:pic>
        <p:nvPicPr>
          <p:cNvPr id="256" name="Google Shape;256;p10"/>
          <p:cNvPicPr preferRelativeResize="0"/>
          <p:nvPr/>
        </p:nvPicPr>
        <p:blipFill rotWithShape="1">
          <a:blip r:embed="rId3">
            <a:alphaModFix/>
          </a:blip>
          <a:srcRect b="1718" l="1719" r="1718" t="1719"/>
          <a:stretch/>
        </p:blipFill>
        <p:spPr>
          <a:xfrm>
            <a:off x="0" y="-1"/>
            <a:ext cx="12192000" cy="6857999"/>
          </a:xfrm>
          <a:prstGeom prst="rect">
            <a:avLst/>
          </a:prstGeom>
          <a:noFill/>
          <a:ln>
            <a:noFill/>
          </a:ln>
        </p:spPr>
      </p:pic>
      <p:sp>
        <p:nvSpPr>
          <p:cNvPr id="257" name="Google Shape;257;p10"/>
          <p:cNvSpPr txBox="1"/>
          <p:nvPr/>
        </p:nvSpPr>
        <p:spPr>
          <a:xfrm>
            <a:off x="5102585" y="2566018"/>
            <a:ext cx="350288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Montserrat"/>
              <a:buNone/>
            </a:pPr>
            <a:r>
              <a:rPr b="1" lang="en-US" sz="4000">
                <a:solidFill>
                  <a:srgbClr val="FFFFFF"/>
                </a:solidFill>
                <a:latin typeface="Montserrat"/>
                <a:ea typeface="Montserrat"/>
                <a:cs typeface="Montserrat"/>
                <a:sym typeface="Montserrat"/>
              </a:rPr>
              <a:t>Nội dung</a:t>
            </a:r>
            <a:r>
              <a:rPr b="1" i="0" lang="en-US" sz="4000" u="none" cap="none" strike="noStrike">
                <a:solidFill>
                  <a:srgbClr val="FFFFFF"/>
                </a:solidFill>
                <a:latin typeface="Montserrat"/>
                <a:ea typeface="Montserrat"/>
                <a:cs typeface="Montserrat"/>
                <a:sym typeface="Montserrat"/>
              </a:rPr>
              <a:t> 04</a:t>
            </a:r>
            <a:endParaRPr b="1" i="0" sz="4000" u="none" cap="none" strike="noStrike">
              <a:solidFill>
                <a:srgbClr val="FFFFFF"/>
              </a:solidFill>
              <a:latin typeface="Montserrat"/>
              <a:ea typeface="Montserrat"/>
              <a:cs typeface="Montserrat"/>
              <a:sym typeface="Montserrat"/>
            </a:endParaRPr>
          </a:p>
        </p:txBody>
      </p:sp>
      <p:grpSp>
        <p:nvGrpSpPr>
          <p:cNvPr id="258" name="Google Shape;258;p10"/>
          <p:cNvGrpSpPr/>
          <p:nvPr/>
        </p:nvGrpSpPr>
        <p:grpSpPr>
          <a:xfrm>
            <a:off x="1409799" y="1590448"/>
            <a:ext cx="3362325" cy="3362325"/>
            <a:chOff x="1114425" y="1323975"/>
            <a:chExt cx="3362325" cy="3362325"/>
          </a:xfrm>
        </p:grpSpPr>
        <p:pic>
          <p:nvPicPr>
            <p:cNvPr id="259" name="Google Shape;259;p10"/>
            <p:cNvPicPr preferRelativeResize="0"/>
            <p:nvPr/>
          </p:nvPicPr>
          <p:blipFill rotWithShape="1">
            <a:blip r:embed="rId4">
              <a:alphaModFix/>
            </a:blip>
            <a:srcRect b="0" l="0" r="0" t="0"/>
            <a:stretch/>
          </p:blipFill>
          <p:spPr>
            <a:xfrm>
              <a:off x="1628775" y="1809750"/>
              <a:ext cx="2380093" cy="2280753"/>
            </a:xfrm>
            <a:prstGeom prst="rect">
              <a:avLst/>
            </a:prstGeom>
            <a:noFill/>
            <a:ln>
              <a:noFill/>
            </a:ln>
          </p:spPr>
        </p:pic>
        <p:sp>
          <p:nvSpPr>
            <p:cNvPr id="260" name="Google Shape;260;p10"/>
            <p:cNvSpPr/>
            <p:nvPr/>
          </p:nvSpPr>
          <p:spPr>
            <a:xfrm>
              <a:off x="1114425" y="1323975"/>
              <a:ext cx="3362325" cy="3362325"/>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sp>
        <p:nvSpPr>
          <p:cNvPr id="261" name="Google Shape;261;p10"/>
          <p:cNvSpPr txBox="1"/>
          <p:nvPr/>
        </p:nvSpPr>
        <p:spPr>
          <a:xfrm>
            <a:off x="5102584" y="3276287"/>
            <a:ext cx="609373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Montserrat"/>
                <a:ea typeface="Montserrat"/>
                <a:cs typeface="Montserrat"/>
                <a:sym typeface="Montserrat"/>
              </a:rPr>
              <a:t>Lợi ích cho người dùng</a:t>
            </a:r>
            <a:endParaRPr b="1" sz="5400">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11"/>
          <p:cNvPicPr preferRelativeResize="0"/>
          <p:nvPr/>
        </p:nvPicPr>
        <p:blipFill rotWithShape="1">
          <a:blip r:embed="rId3">
            <a:alphaModFix/>
          </a:blip>
          <a:srcRect b="85942" l="1719" r="1718" t="1719"/>
          <a:stretch/>
        </p:blipFill>
        <p:spPr>
          <a:xfrm>
            <a:off x="0" y="777562"/>
            <a:ext cx="12192000" cy="213038"/>
          </a:xfrm>
          <a:prstGeom prst="rect">
            <a:avLst/>
          </a:prstGeom>
          <a:noFill/>
          <a:ln>
            <a:noFill/>
          </a:ln>
        </p:spPr>
      </p:pic>
      <p:sp>
        <p:nvSpPr>
          <p:cNvPr id="268" name="Google Shape;268;p11"/>
          <p:cNvSpPr/>
          <p:nvPr/>
        </p:nvSpPr>
        <p:spPr>
          <a:xfrm>
            <a:off x="1154194" y="3307543"/>
            <a:ext cx="1910878" cy="98668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2000">
                <a:solidFill>
                  <a:schemeClr val="lt1"/>
                </a:solidFill>
                <a:latin typeface="Montserrat"/>
                <a:ea typeface="Montserrat"/>
                <a:cs typeface="Montserrat"/>
                <a:sym typeface="Montserrat"/>
              </a:rPr>
              <a:t>KIẾN THỨC</a:t>
            </a:r>
            <a:endParaRPr/>
          </a:p>
          <a:p>
            <a:pPr indent="0" lvl="0" marL="0" marR="0" rtl="0" algn="ctr">
              <a:lnSpc>
                <a:spcPct val="200000"/>
              </a:lnSpc>
              <a:spcBef>
                <a:spcPts val="0"/>
              </a:spcBef>
              <a:spcAft>
                <a:spcPts val="0"/>
              </a:spcAft>
              <a:buNone/>
            </a:pPr>
            <a:r>
              <a:rPr b="1" lang="en-US" sz="2000">
                <a:solidFill>
                  <a:schemeClr val="lt1"/>
                </a:solidFill>
                <a:latin typeface="Montserrat"/>
                <a:ea typeface="Montserrat"/>
                <a:cs typeface="Montserrat"/>
                <a:sym typeface="Montserrat"/>
              </a:rPr>
              <a:t>CÔNG NGHỆ</a:t>
            </a:r>
            <a:endParaRPr b="1" sz="2000">
              <a:solidFill>
                <a:schemeClr val="lt1"/>
              </a:solidFill>
              <a:latin typeface="Montserrat"/>
              <a:ea typeface="Montserrat"/>
              <a:cs typeface="Montserrat"/>
              <a:sym typeface="Montserrat"/>
            </a:endParaRPr>
          </a:p>
        </p:txBody>
      </p:sp>
      <p:sp>
        <p:nvSpPr>
          <p:cNvPr id="269" name="Google Shape;269;p11"/>
          <p:cNvSpPr/>
          <p:nvPr/>
        </p:nvSpPr>
        <p:spPr>
          <a:xfrm>
            <a:off x="3667198" y="2742931"/>
            <a:ext cx="523864" cy="5238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70" name="Google Shape;270;p11"/>
          <p:cNvSpPr/>
          <p:nvPr/>
        </p:nvSpPr>
        <p:spPr>
          <a:xfrm>
            <a:off x="3667198" y="4352670"/>
            <a:ext cx="523864" cy="5238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pic>
        <p:nvPicPr>
          <p:cNvPr id="271" name="Google Shape;271;p11"/>
          <p:cNvPicPr preferRelativeResize="0"/>
          <p:nvPr/>
        </p:nvPicPr>
        <p:blipFill rotWithShape="1">
          <a:blip r:embed="rId4">
            <a:alphaModFix/>
          </a:blip>
          <a:srcRect b="85942" l="1719" r="1718" t="1719"/>
          <a:stretch/>
        </p:blipFill>
        <p:spPr>
          <a:xfrm>
            <a:off x="0" y="0"/>
            <a:ext cx="12192000" cy="876300"/>
          </a:xfrm>
          <a:prstGeom prst="rect">
            <a:avLst/>
          </a:prstGeom>
          <a:noFill/>
          <a:ln>
            <a:noFill/>
          </a:ln>
        </p:spPr>
      </p:pic>
      <p:sp>
        <p:nvSpPr>
          <p:cNvPr id="272" name="Google Shape;272;p11"/>
          <p:cNvSpPr txBox="1"/>
          <p:nvPr/>
        </p:nvSpPr>
        <p:spPr>
          <a:xfrm>
            <a:off x="515816" y="110099"/>
            <a:ext cx="635622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Montserrat"/>
                <a:ea typeface="Montserrat"/>
                <a:cs typeface="Montserrat"/>
                <a:sym typeface="Montserrat"/>
              </a:rPr>
              <a:t>Lợi ích cho người dùng</a:t>
            </a:r>
            <a:endParaRPr b="1" sz="4000">
              <a:solidFill>
                <a:schemeClr val="lt1"/>
              </a:solidFill>
              <a:latin typeface="Montserrat"/>
              <a:ea typeface="Montserrat"/>
              <a:cs typeface="Montserrat"/>
              <a:sym typeface="Montserrat"/>
            </a:endParaRPr>
          </a:p>
        </p:txBody>
      </p:sp>
      <p:pic>
        <p:nvPicPr>
          <p:cNvPr id="273" name="Google Shape;273;p11"/>
          <p:cNvPicPr preferRelativeResize="0"/>
          <p:nvPr/>
        </p:nvPicPr>
        <p:blipFill rotWithShape="1">
          <a:blip r:embed="rId4">
            <a:alphaModFix/>
          </a:blip>
          <a:srcRect b="85942" l="1719" r="1718" t="1719"/>
          <a:stretch/>
        </p:blipFill>
        <p:spPr>
          <a:xfrm>
            <a:off x="0" y="6644962"/>
            <a:ext cx="12192000" cy="213038"/>
          </a:xfrm>
          <a:prstGeom prst="rect">
            <a:avLst/>
          </a:prstGeom>
          <a:noFill/>
          <a:ln>
            <a:noFill/>
          </a:ln>
        </p:spPr>
      </p:pic>
      <p:sp>
        <p:nvSpPr>
          <p:cNvPr id="274" name="Google Shape;274;p11"/>
          <p:cNvSpPr txBox="1"/>
          <p:nvPr/>
        </p:nvSpPr>
        <p:spPr>
          <a:xfrm>
            <a:off x="5102585" y="-786782"/>
            <a:ext cx="345318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Nội dung 03</a:t>
            </a:r>
            <a:endParaRPr b="1" i="0" sz="4000" u="none" cap="none" strike="noStrike">
              <a:solidFill>
                <a:srgbClr val="FFFFFF"/>
              </a:solidFill>
              <a:latin typeface="Montserrat"/>
              <a:ea typeface="Montserrat"/>
              <a:cs typeface="Montserrat"/>
              <a:sym typeface="Montserrat"/>
            </a:endParaRPr>
          </a:p>
        </p:txBody>
      </p:sp>
      <p:sp>
        <p:nvSpPr>
          <p:cNvPr id="275" name="Google Shape;275;p11"/>
          <p:cNvSpPr txBox="1"/>
          <p:nvPr/>
        </p:nvSpPr>
        <p:spPr>
          <a:xfrm>
            <a:off x="5102584" y="7106607"/>
            <a:ext cx="650013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FFFFFF"/>
                </a:solidFill>
                <a:latin typeface="Montserrat"/>
                <a:ea typeface="Montserrat"/>
                <a:cs typeface="Montserrat"/>
                <a:sym typeface="Montserrat"/>
              </a:rPr>
              <a:t>Phân tích và thiết kế hệ thống</a:t>
            </a:r>
            <a:endParaRPr b="1" sz="5400">
              <a:solidFill>
                <a:srgbClr val="FFFFFF"/>
              </a:solidFill>
              <a:latin typeface="Montserrat"/>
              <a:ea typeface="Montserrat"/>
              <a:cs typeface="Montserrat"/>
              <a:sym typeface="Montserrat"/>
            </a:endParaRPr>
          </a:p>
        </p:txBody>
      </p:sp>
      <p:grpSp>
        <p:nvGrpSpPr>
          <p:cNvPr id="276" name="Google Shape;276;p11"/>
          <p:cNvGrpSpPr/>
          <p:nvPr/>
        </p:nvGrpSpPr>
        <p:grpSpPr>
          <a:xfrm>
            <a:off x="-3832761" y="1590448"/>
            <a:ext cx="3362325" cy="3362325"/>
            <a:chOff x="1114425" y="1323975"/>
            <a:chExt cx="3362325" cy="3362325"/>
          </a:xfrm>
        </p:grpSpPr>
        <p:pic>
          <p:nvPicPr>
            <p:cNvPr id="277" name="Google Shape;277;p11"/>
            <p:cNvPicPr preferRelativeResize="0"/>
            <p:nvPr/>
          </p:nvPicPr>
          <p:blipFill rotWithShape="1">
            <a:blip r:embed="rId5">
              <a:alphaModFix/>
            </a:blip>
            <a:srcRect b="0" l="0" r="0" t="0"/>
            <a:stretch/>
          </p:blipFill>
          <p:spPr>
            <a:xfrm>
              <a:off x="1628775" y="1809750"/>
              <a:ext cx="2380093" cy="2280753"/>
            </a:xfrm>
            <a:prstGeom prst="rect">
              <a:avLst/>
            </a:prstGeom>
            <a:noFill/>
            <a:ln>
              <a:noFill/>
            </a:ln>
          </p:spPr>
        </p:pic>
        <p:sp>
          <p:nvSpPr>
            <p:cNvPr id="278" name="Google Shape;278;p11"/>
            <p:cNvSpPr/>
            <p:nvPr/>
          </p:nvSpPr>
          <p:spPr>
            <a:xfrm>
              <a:off x="1114425" y="1323975"/>
              <a:ext cx="3362325" cy="3362325"/>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sp>
        <p:nvSpPr>
          <p:cNvPr id="279" name="Google Shape;279;p11"/>
          <p:cNvSpPr/>
          <p:nvPr/>
        </p:nvSpPr>
        <p:spPr>
          <a:xfrm flipH="1">
            <a:off x="515816" y="1543763"/>
            <a:ext cx="11086904" cy="3785652"/>
          </a:xfrm>
          <a:prstGeom prst="rect">
            <a:avLst/>
          </a:prstGeom>
          <a:noFill/>
          <a:ln>
            <a:noFill/>
          </a:ln>
        </p:spPr>
        <p:txBody>
          <a:bodyPr anchorCtr="0" anchor="ctr"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Tiết kiệm thời gian</a:t>
            </a:r>
            <a:r>
              <a:rPr b="0" i="0" lang="en-US" sz="2400" u="none" cap="none" strike="noStrike">
                <a:solidFill>
                  <a:schemeClr val="dk1"/>
                </a:solidFill>
                <a:latin typeface="Times New Roman"/>
                <a:ea typeface="Times New Roman"/>
                <a:cs typeface="Times New Roman"/>
                <a:sym typeface="Times New Roman"/>
              </a:rPr>
              <a:t>: Ngườ</a:t>
            </a:r>
            <a:r>
              <a:rPr lang="en-US" sz="2400">
                <a:solidFill>
                  <a:schemeClr val="dk1"/>
                </a:solidFill>
                <a:latin typeface="Times New Roman"/>
                <a:ea typeface="Times New Roman"/>
                <a:cs typeface="Times New Roman"/>
                <a:sym typeface="Times New Roman"/>
              </a:rPr>
              <a:t>i dùng </a:t>
            </a:r>
            <a:r>
              <a:rPr b="0" i="0" lang="en-US" sz="2400" u="none" cap="none" strike="noStrike">
                <a:solidFill>
                  <a:schemeClr val="dk1"/>
                </a:solidFill>
                <a:latin typeface="Times New Roman"/>
                <a:ea typeface="Times New Roman"/>
                <a:cs typeface="Times New Roman"/>
                <a:sym typeface="Times New Roman"/>
              </a:rPr>
              <a:t>không cần mất nhiều công sức và thời gian tìm kiếm mặt bằng phù hợp.</a:t>
            </a:r>
            <a:endParaRPr/>
          </a:p>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Tiết kiệm chi phí</a:t>
            </a:r>
            <a:r>
              <a:rPr b="0" i="0" lang="en-US" sz="2400" u="none" cap="none" strike="noStrike">
                <a:solidFill>
                  <a:schemeClr val="dk1"/>
                </a:solidFill>
                <a:latin typeface="Times New Roman"/>
                <a:ea typeface="Times New Roman"/>
                <a:cs typeface="Times New Roman"/>
                <a:sym typeface="Times New Roman"/>
              </a:rPr>
              <a:t>: Hệ thống cung cấp tính năng so sánh giá thuê, giúp tìm ra lựa chọn tối ưu với ngân sách hợp lý.</a:t>
            </a:r>
            <a:endParaRPr/>
          </a:p>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Linh hoạt và tiện lợi</a:t>
            </a:r>
            <a:r>
              <a:rPr b="0" i="0" lang="en-US" sz="2400" u="none" cap="none" strike="noStrike">
                <a:solidFill>
                  <a:schemeClr val="dk1"/>
                </a:solidFill>
                <a:latin typeface="Times New Roman"/>
                <a:ea typeface="Times New Roman"/>
                <a:cs typeface="Times New Roman"/>
                <a:sym typeface="Times New Roman"/>
              </a:rPr>
              <a:t>: Cho phép </a:t>
            </a:r>
            <a:r>
              <a:rPr lang="en-US" sz="2400">
                <a:solidFill>
                  <a:schemeClr val="dk1"/>
                </a:solidFill>
                <a:latin typeface="Times New Roman"/>
                <a:ea typeface="Times New Roman"/>
                <a:cs typeface="Times New Roman"/>
                <a:sym typeface="Times New Roman"/>
              </a:rPr>
              <a:t>người dung </a:t>
            </a:r>
            <a:r>
              <a:rPr b="0" i="0" lang="en-US" sz="2400" u="none" cap="none" strike="noStrike">
                <a:solidFill>
                  <a:schemeClr val="dk1"/>
                </a:solidFill>
                <a:latin typeface="Times New Roman"/>
                <a:ea typeface="Times New Roman"/>
                <a:cs typeface="Times New Roman"/>
                <a:sym typeface="Times New Roman"/>
              </a:rPr>
              <a:t>đặt chỗ theo giờ hoặc ngày, tùy theo nhu cầu sử dụng.</a:t>
            </a:r>
            <a:endParaRPr/>
          </a:p>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Trải nghiệm thông minh</a:t>
            </a:r>
            <a:r>
              <a:rPr b="0" i="0" lang="en-US" sz="2400" u="none" cap="none" strike="noStrike">
                <a:solidFill>
                  <a:schemeClr val="dk1"/>
                </a:solidFill>
                <a:latin typeface="Times New Roman"/>
                <a:ea typeface="Times New Roman"/>
                <a:cs typeface="Times New Roman"/>
                <a:sym typeface="Times New Roman"/>
              </a:rPr>
              <a:t>: Nhờ tính năng gợi ý mặt bằng và đánh giá từ người dùng, người dung có thể chọn lựa các mặt bằng chất lượng và đáng tin cậy.</a:t>
            </a:r>
            <a:endParaRPr/>
          </a:p>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Hỗ trợ học tập và khởi nghiệp</a:t>
            </a:r>
            <a:r>
              <a:rPr b="0" i="0" lang="en-US" sz="2400" u="none" cap="none" strike="noStrike">
                <a:solidFill>
                  <a:schemeClr val="dk1"/>
                </a:solidFill>
                <a:latin typeface="Times New Roman"/>
                <a:ea typeface="Times New Roman"/>
                <a:cs typeface="Times New Roman"/>
                <a:sym typeface="Times New Roman"/>
              </a:rPr>
              <a:t>: Cung cấp không gian làm việc nhóm, học tập, và tổ chức sự kiện phù hợp cho các hoạt động học thuật và dự án khởi nghiệp. </a:t>
            </a:r>
            <a:endParaRPr/>
          </a:p>
        </p:txBody>
      </p:sp>
      <p:sp>
        <p:nvSpPr>
          <p:cNvPr id="280" name="Google Shape;280;p11"/>
          <p:cNvSpPr/>
          <p:nvPr/>
        </p:nvSpPr>
        <p:spPr>
          <a:xfrm>
            <a:off x="10879435" y="70906"/>
            <a:ext cx="1222204" cy="1060450"/>
          </a:xfrm>
          <a:custGeom>
            <a:rect b="b" l="l" r="r" t="t"/>
            <a:pathLst>
              <a:path extrusionOk="0" h="1341510" w="1611423">
                <a:moveTo>
                  <a:pt x="0" y="0"/>
                </a:moveTo>
                <a:lnTo>
                  <a:pt x="1611423" y="0"/>
                </a:lnTo>
                <a:lnTo>
                  <a:pt x="1611423" y="1341510"/>
                </a:lnTo>
                <a:lnTo>
                  <a:pt x="0" y="134151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12"/>
          <p:cNvPicPr preferRelativeResize="0"/>
          <p:nvPr/>
        </p:nvPicPr>
        <p:blipFill rotWithShape="1">
          <a:blip r:embed="rId3">
            <a:alphaModFix/>
          </a:blip>
          <a:srcRect b="85942" l="1719" r="1718" t="1719"/>
          <a:stretch/>
        </p:blipFill>
        <p:spPr>
          <a:xfrm>
            <a:off x="0" y="3429000"/>
            <a:ext cx="12192000" cy="3429000"/>
          </a:xfrm>
          <a:prstGeom prst="rect">
            <a:avLst/>
          </a:prstGeom>
          <a:noFill/>
          <a:ln>
            <a:noFill/>
          </a:ln>
        </p:spPr>
      </p:pic>
      <p:pic>
        <p:nvPicPr>
          <p:cNvPr id="286" name="Google Shape;286;p12"/>
          <p:cNvPicPr preferRelativeResize="0"/>
          <p:nvPr/>
        </p:nvPicPr>
        <p:blipFill rotWithShape="1">
          <a:blip r:embed="rId3">
            <a:alphaModFix/>
          </a:blip>
          <a:srcRect b="85942" l="1719" r="1718" t="1719"/>
          <a:stretch/>
        </p:blipFill>
        <p:spPr>
          <a:xfrm>
            <a:off x="0" y="1"/>
            <a:ext cx="12192000" cy="3429000"/>
          </a:xfrm>
          <a:prstGeom prst="rect">
            <a:avLst/>
          </a:prstGeom>
          <a:noFill/>
          <a:ln>
            <a:noFill/>
          </a:ln>
        </p:spPr>
      </p:pic>
      <p:pic>
        <p:nvPicPr>
          <p:cNvPr id="287" name="Google Shape;287;p12"/>
          <p:cNvPicPr preferRelativeResize="0"/>
          <p:nvPr/>
        </p:nvPicPr>
        <p:blipFill rotWithShape="1">
          <a:blip r:embed="rId3">
            <a:alphaModFix/>
          </a:blip>
          <a:srcRect b="1718" l="1719" r="1718" t="1719"/>
          <a:stretch/>
        </p:blipFill>
        <p:spPr>
          <a:xfrm>
            <a:off x="0" y="-1"/>
            <a:ext cx="12192000" cy="6857999"/>
          </a:xfrm>
          <a:prstGeom prst="rect">
            <a:avLst/>
          </a:prstGeom>
          <a:noFill/>
          <a:ln>
            <a:noFill/>
          </a:ln>
        </p:spPr>
      </p:pic>
      <p:sp>
        <p:nvSpPr>
          <p:cNvPr id="288" name="Google Shape;288;p12"/>
          <p:cNvSpPr txBox="1"/>
          <p:nvPr/>
        </p:nvSpPr>
        <p:spPr>
          <a:xfrm>
            <a:off x="5102585" y="2124058"/>
            <a:ext cx="345479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Nội dung 05</a:t>
            </a:r>
            <a:endParaRPr b="1" i="0" sz="4000" u="none" cap="none" strike="noStrike">
              <a:solidFill>
                <a:srgbClr val="FFFFFF"/>
              </a:solidFill>
              <a:latin typeface="Montserrat"/>
              <a:ea typeface="Montserrat"/>
              <a:cs typeface="Montserrat"/>
              <a:sym typeface="Montserrat"/>
            </a:endParaRPr>
          </a:p>
        </p:txBody>
      </p:sp>
      <p:grpSp>
        <p:nvGrpSpPr>
          <p:cNvPr id="289" name="Google Shape;289;p12"/>
          <p:cNvGrpSpPr/>
          <p:nvPr/>
        </p:nvGrpSpPr>
        <p:grpSpPr>
          <a:xfrm>
            <a:off x="1409799" y="1590448"/>
            <a:ext cx="3362325" cy="3362325"/>
            <a:chOff x="1114425" y="1323975"/>
            <a:chExt cx="3362325" cy="3362325"/>
          </a:xfrm>
        </p:grpSpPr>
        <p:pic>
          <p:nvPicPr>
            <p:cNvPr id="290" name="Google Shape;290;p12"/>
            <p:cNvPicPr preferRelativeResize="0"/>
            <p:nvPr/>
          </p:nvPicPr>
          <p:blipFill rotWithShape="1">
            <a:blip r:embed="rId4">
              <a:alphaModFix/>
            </a:blip>
            <a:srcRect b="0" l="0" r="0" t="0"/>
            <a:stretch/>
          </p:blipFill>
          <p:spPr>
            <a:xfrm>
              <a:off x="1628775" y="1809750"/>
              <a:ext cx="2380093" cy="2280753"/>
            </a:xfrm>
            <a:prstGeom prst="rect">
              <a:avLst/>
            </a:prstGeom>
            <a:noFill/>
            <a:ln>
              <a:noFill/>
            </a:ln>
          </p:spPr>
        </p:pic>
        <p:sp>
          <p:nvSpPr>
            <p:cNvPr id="291" name="Google Shape;291;p12"/>
            <p:cNvSpPr/>
            <p:nvPr/>
          </p:nvSpPr>
          <p:spPr>
            <a:xfrm>
              <a:off x="1114425" y="1323975"/>
              <a:ext cx="3362325" cy="3362325"/>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sp>
        <p:nvSpPr>
          <p:cNvPr id="292" name="Google Shape;292;p12"/>
          <p:cNvSpPr txBox="1"/>
          <p:nvPr/>
        </p:nvSpPr>
        <p:spPr>
          <a:xfrm>
            <a:off x="5102584" y="2834327"/>
            <a:ext cx="599213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FFFFFF"/>
                </a:solidFill>
                <a:latin typeface="Montserrat"/>
                <a:ea typeface="Montserrat"/>
                <a:cs typeface="Montserrat"/>
                <a:sym typeface="Montserrat"/>
              </a:rPr>
              <a:t>Kết quả </a:t>
            </a:r>
            <a:endParaRPr/>
          </a:p>
          <a:p>
            <a:pPr indent="0" lvl="0" marL="0" marR="0" rtl="0" algn="l">
              <a:spcBef>
                <a:spcPts val="0"/>
              </a:spcBef>
              <a:spcAft>
                <a:spcPts val="0"/>
              </a:spcAft>
              <a:buNone/>
            </a:pPr>
            <a:r>
              <a:rPr b="1" lang="en-US" sz="5400">
                <a:solidFill>
                  <a:srgbClr val="FFFFFF"/>
                </a:solidFill>
                <a:latin typeface="Montserrat"/>
                <a:ea typeface="Montserrat"/>
                <a:cs typeface="Montserrat"/>
                <a:sym typeface="Montserrat"/>
              </a:rPr>
              <a:t>và đánh giá</a:t>
            </a:r>
            <a:endParaRPr b="1" sz="5400">
              <a:solidFill>
                <a:srgbClr val="FFFF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3"/>
          <p:cNvPicPr preferRelativeResize="0"/>
          <p:nvPr/>
        </p:nvPicPr>
        <p:blipFill rotWithShape="1">
          <a:blip r:embed="rId3">
            <a:alphaModFix/>
          </a:blip>
          <a:srcRect b="85942" l="1719" r="1718" t="1719"/>
          <a:stretch/>
        </p:blipFill>
        <p:spPr>
          <a:xfrm>
            <a:off x="0" y="6644962"/>
            <a:ext cx="12192000" cy="213038"/>
          </a:xfrm>
          <a:prstGeom prst="rect">
            <a:avLst/>
          </a:prstGeom>
          <a:noFill/>
          <a:ln>
            <a:noFill/>
          </a:ln>
        </p:spPr>
      </p:pic>
      <p:pic>
        <p:nvPicPr>
          <p:cNvPr id="298" name="Google Shape;298;p13"/>
          <p:cNvPicPr preferRelativeResize="0"/>
          <p:nvPr/>
        </p:nvPicPr>
        <p:blipFill rotWithShape="1">
          <a:blip r:embed="rId4">
            <a:alphaModFix/>
          </a:blip>
          <a:srcRect b="85942" l="1719" r="1718" t="1719"/>
          <a:stretch/>
        </p:blipFill>
        <p:spPr>
          <a:xfrm>
            <a:off x="0" y="777562"/>
            <a:ext cx="12192000" cy="213038"/>
          </a:xfrm>
          <a:prstGeom prst="rect">
            <a:avLst/>
          </a:prstGeom>
          <a:noFill/>
          <a:ln>
            <a:noFill/>
          </a:ln>
        </p:spPr>
      </p:pic>
      <p:pic>
        <p:nvPicPr>
          <p:cNvPr id="299" name="Google Shape;299;p13"/>
          <p:cNvPicPr preferRelativeResize="0"/>
          <p:nvPr/>
        </p:nvPicPr>
        <p:blipFill rotWithShape="1">
          <a:blip r:embed="rId3">
            <a:alphaModFix/>
          </a:blip>
          <a:srcRect b="85942" l="1719" r="1718" t="1719"/>
          <a:stretch/>
        </p:blipFill>
        <p:spPr>
          <a:xfrm>
            <a:off x="0" y="0"/>
            <a:ext cx="12192000" cy="876300"/>
          </a:xfrm>
          <a:prstGeom prst="rect">
            <a:avLst/>
          </a:prstGeom>
          <a:noFill/>
          <a:ln>
            <a:noFill/>
          </a:ln>
        </p:spPr>
      </p:pic>
      <p:sp>
        <p:nvSpPr>
          <p:cNvPr id="300" name="Google Shape;300;p13"/>
          <p:cNvSpPr txBox="1"/>
          <p:nvPr/>
        </p:nvSpPr>
        <p:spPr>
          <a:xfrm>
            <a:off x="3322645" y="103257"/>
            <a:ext cx="5546711"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Kết quả và đánh giá</a:t>
            </a:r>
            <a:endParaRPr b="1" i="0" sz="4000" u="none" cap="none" strike="noStrike">
              <a:solidFill>
                <a:srgbClr val="FFFFFF"/>
              </a:solidFill>
              <a:latin typeface="Montserrat"/>
              <a:ea typeface="Montserrat"/>
              <a:cs typeface="Montserrat"/>
              <a:sym typeface="Montserrat"/>
            </a:endParaRPr>
          </a:p>
        </p:txBody>
      </p:sp>
      <p:grpSp>
        <p:nvGrpSpPr>
          <p:cNvPr id="301" name="Google Shape;301;p13"/>
          <p:cNvGrpSpPr/>
          <p:nvPr/>
        </p:nvGrpSpPr>
        <p:grpSpPr>
          <a:xfrm>
            <a:off x="-3568601" y="1590448"/>
            <a:ext cx="3362325" cy="3362325"/>
            <a:chOff x="1114425" y="1323975"/>
            <a:chExt cx="3362325" cy="3362325"/>
          </a:xfrm>
        </p:grpSpPr>
        <p:pic>
          <p:nvPicPr>
            <p:cNvPr id="302" name="Google Shape;302;p13"/>
            <p:cNvPicPr preferRelativeResize="0"/>
            <p:nvPr/>
          </p:nvPicPr>
          <p:blipFill rotWithShape="1">
            <a:blip r:embed="rId5">
              <a:alphaModFix/>
            </a:blip>
            <a:srcRect b="0" l="0" r="0" t="0"/>
            <a:stretch/>
          </p:blipFill>
          <p:spPr>
            <a:xfrm>
              <a:off x="1628775" y="1809750"/>
              <a:ext cx="2380093" cy="2280753"/>
            </a:xfrm>
            <a:prstGeom prst="rect">
              <a:avLst/>
            </a:prstGeom>
            <a:noFill/>
            <a:ln>
              <a:noFill/>
            </a:ln>
          </p:spPr>
        </p:pic>
        <p:sp>
          <p:nvSpPr>
            <p:cNvPr id="303" name="Google Shape;303;p13"/>
            <p:cNvSpPr/>
            <p:nvPr/>
          </p:nvSpPr>
          <p:spPr>
            <a:xfrm>
              <a:off x="1114425" y="1323975"/>
              <a:ext cx="3362325" cy="3362325"/>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grpSp>
        <p:nvGrpSpPr>
          <p:cNvPr id="304" name="Google Shape;304;p13"/>
          <p:cNvGrpSpPr/>
          <p:nvPr/>
        </p:nvGrpSpPr>
        <p:grpSpPr>
          <a:xfrm>
            <a:off x="2779012" y="1124003"/>
            <a:ext cx="1295278" cy="1319608"/>
            <a:chOff x="2119254" y="2557911"/>
            <a:chExt cx="2273379" cy="2519740"/>
          </a:xfrm>
        </p:grpSpPr>
        <p:sp>
          <p:nvSpPr>
            <p:cNvPr id="305" name="Google Shape;305;p13"/>
            <p:cNvSpPr/>
            <p:nvPr/>
          </p:nvSpPr>
          <p:spPr>
            <a:xfrm>
              <a:off x="2290735" y="2557911"/>
              <a:ext cx="1930400" cy="1930400"/>
            </a:xfrm>
            <a:prstGeom prst="ellipse">
              <a:avLst/>
            </a:prstGeom>
            <a:solidFill>
              <a:srgbClr val="499B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06" name="Google Shape;306;p13"/>
            <p:cNvSpPr/>
            <p:nvPr/>
          </p:nvSpPr>
          <p:spPr>
            <a:xfrm>
              <a:off x="2119254" y="4708319"/>
              <a:ext cx="22733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2B363F"/>
                  </a:solidFill>
                  <a:latin typeface="Montserrat"/>
                  <a:ea typeface="Montserrat"/>
                  <a:cs typeface="Montserrat"/>
                  <a:sym typeface="Montserrat"/>
                </a:rPr>
                <a:t>Kết quả đạt được</a:t>
              </a:r>
              <a:endParaRPr b="1" sz="1800">
                <a:solidFill>
                  <a:srgbClr val="2B363F"/>
                </a:solidFill>
                <a:latin typeface="Montserrat"/>
                <a:ea typeface="Montserrat"/>
                <a:cs typeface="Montserrat"/>
                <a:sym typeface="Montserrat"/>
              </a:endParaRPr>
            </a:p>
          </p:txBody>
        </p:sp>
        <p:pic>
          <p:nvPicPr>
            <p:cNvPr descr="Checkmark with solid fill" id="307" name="Google Shape;307;p13"/>
            <p:cNvPicPr preferRelativeResize="0"/>
            <p:nvPr/>
          </p:nvPicPr>
          <p:blipFill rotWithShape="1">
            <a:blip r:embed="rId6">
              <a:alphaModFix/>
            </a:blip>
            <a:srcRect b="0" l="0" r="0" t="0"/>
            <a:stretch/>
          </p:blipFill>
          <p:spPr>
            <a:xfrm>
              <a:off x="2798735" y="3065911"/>
              <a:ext cx="914400" cy="914400"/>
            </a:xfrm>
            <a:prstGeom prst="rect">
              <a:avLst/>
            </a:prstGeom>
            <a:noFill/>
            <a:ln>
              <a:noFill/>
            </a:ln>
          </p:spPr>
        </p:pic>
      </p:grpSp>
      <p:grpSp>
        <p:nvGrpSpPr>
          <p:cNvPr id="308" name="Google Shape;308;p13"/>
          <p:cNvGrpSpPr/>
          <p:nvPr/>
        </p:nvGrpSpPr>
        <p:grpSpPr>
          <a:xfrm>
            <a:off x="5610225" y="1177943"/>
            <a:ext cx="971550" cy="1227011"/>
            <a:chOff x="5124450" y="2557911"/>
            <a:chExt cx="1930400" cy="2519740"/>
          </a:xfrm>
        </p:grpSpPr>
        <p:sp>
          <p:nvSpPr>
            <p:cNvPr id="309" name="Google Shape;309;p13"/>
            <p:cNvSpPr/>
            <p:nvPr/>
          </p:nvSpPr>
          <p:spPr>
            <a:xfrm>
              <a:off x="5124450" y="2557911"/>
              <a:ext cx="1930400" cy="1930400"/>
            </a:xfrm>
            <a:prstGeom prst="ellipse">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10" name="Google Shape;310;p13"/>
            <p:cNvSpPr/>
            <p:nvPr/>
          </p:nvSpPr>
          <p:spPr>
            <a:xfrm>
              <a:off x="5505135" y="4708319"/>
              <a:ext cx="118173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2B363F"/>
                  </a:solidFill>
                  <a:latin typeface="Montserrat"/>
                  <a:ea typeface="Montserrat"/>
                  <a:cs typeface="Montserrat"/>
                  <a:sym typeface="Montserrat"/>
                </a:rPr>
                <a:t>Hạn chế</a:t>
              </a:r>
              <a:endParaRPr b="1" sz="1800">
                <a:solidFill>
                  <a:srgbClr val="2B363F"/>
                </a:solidFill>
                <a:latin typeface="Montserrat"/>
                <a:ea typeface="Montserrat"/>
                <a:cs typeface="Montserrat"/>
                <a:sym typeface="Montserrat"/>
              </a:endParaRPr>
            </a:p>
          </p:txBody>
        </p:sp>
        <p:pic>
          <p:nvPicPr>
            <p:cNvPr descr="No sign with solid fill" id="311" name="Google Shape;311;p13"/>
            <p:cNvPicPr preferRelativeResize="0"/>
            <p:nvPr/>
          </p:nvPicPr>
          <p:blipFill rotWithShape="1">
            <a:blip r:embed="rId7">
              <a:alphaModFix/>
            </a:blip>
            <a:srcRect b="0" l="0" r="0" t="0"/>
            <a:stretch/>
          </p:blipFill>
          <p:spPr>
            <a:xfrm>
              <a:off x="5495289" y="2928750"/>
              <a:ext cx="1188721" cy="1188721"/>
            </a:xfrm>
            <a:prstGeom prst="rect">
              <a:avLst/>
            </a:prstGeom>
            <a:noFill/>
            <a:ln>
              <a:noFill/>
            </a:ln>
          </p:spPr>
        </p:pic>
      </p:grpSp>
      <p:grpSp>
        <p:nvGrpSpPr>
          <p:cNvPr id="312" name="Google Shape;312;p13"/>
          <p:cNvGrpSpPr/>
          <p:nvPr/>
        </p:nvGrpSpPr>
        <p:grpSpPr>
          <a:xfrm>
            <a:off x="8122665" y="1205914"/>
            <a:ext cx="1219228" cy="1215436"/>
            <a:chOff x="7785876" y="2557911"/>
            <a:chExt cx="2274982" cy="2519740"/>
          </a:xfrm>
        </p:grpSpPr>
        <p:sp>
          <p:nvSpPr>
            <p:cNvPr id="313" name="Google Shape;313;p13"/>
            <p:cNvSpPr/>
            <p:nvPr/>
          </p:nvSpPr>
          <p:spPr>
            <a:xfrm>
              <a:off x="7958165" y="2557911"/>
              <a:ext cx="1930400" cy="1930400"/>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14" name="Google Shape;314;p13"/>
            <p:cNvSpPr/>
            <p:nvPr/>
          </p:nvSpPr>
          <p:spPr>
            <a:xfrm>
              <a:off x="7785876" y="4708319"/>
              <a:ext cx="227498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2B363F"/>
                  </a:solidFill>
                  <a:latin typeface="Montserrat"/>
                  <a:ea typeface="Montserrat"/>
                  <a:cs typeface="Montserrat"/>
                  <a:sym typeface="Montserrat"/>
                </a:rPr>
                <a:t>Hướng phát triển</a:t>
              </a:r>
              <a:endParaRPr b="1" sz="1800">
                <a:solidFill>
                  <a:srgbClr val="2B363F"/>
                </a:solidFill>
                <a:latin typeface="Montserrat"/>
                <a:ea typeface="Montserrat"/>
                <a:cs typeface="Montserrat"/>
                <a:sym typeface="Montserrat"/>
              </a:endParaRPr>
            </a:p>
          </p:txBody>
        </p:sp>
        <p:pic>
          <p:nvPicPr>
            <p:cNvPr descr="Arrow: Clockwise curve with solid fill" id="315" name="Google Shape;315;p13"/>
            <p:cNvPicPr preferRelativeResize="0"/>
            <p:nvPr/>
          </p:nvPicPr>
          <p:blipFill rotWithShape="1">
            <a:blip r:embed="rId8">
              <a:alphaModFix/>
            </a:blip>
            <a:srcRect b="0" l="0" r="0" t="0"/>
            <a:stretch/>
          </p:blipFill>
          <p:spPr>
            <a:xfrm flipH="1">
              <a:off x="8466165" y="3065911"/>
              <a:ext cx="914400" cy="914400"/>
            </a:xfrm>
            <a:prstGeom prst="rect">
              <a:avLst/>
            </a:prstGeom>
            <a:noFill/>
            <a:ln>
              <a:noFill/>
            </a:ln>
          </p:spPr>
        </p:pic>
      </p:grpSp>
      <p:pic>
        <p:nvPicPr>
          <p:cNvPr id="316" name="Google Shape;316;p13"/>
          <p:cNvPicPr preferRelativeResize="0"/>
          <p:nvPr/>
        </p:nvPicPr>
        <p:blipFill rotWithShape="1">
          <a:blip r:embed="rId9">
            <a:alphaModFix/>
          </a:blip>
          <a:srcRect b="0" l="0" r="0" t="0"/>
          <a:stretch/>
        </p:blipFill>
        <p:spPr>
          <a:xfrm>
            <a:off x="4209143" y="-2786458"/>
            <a:ext cx="3773714" cy="2456844"/>
          </a:xfrm>
          <a:prstGeom prst="rect">
            <a:avLst/>
          </a:prstGeom>
          <a:noFill/>
          <a:ln>
            <a:noFill/>
          </a:ln>
        </p:spPr>
      </p:pic>
      <p:sp>
        <p:nvSpPr>
          <p:cNvPr id="317" name="Google Shape;317;p13"/>
          <p:cNvSpPr txBox="1"/>
          <p:nvPr/>
        </p:nvSpPr>
        <p:spPr>
          <a:xfrm>
            <a:off x="1899979" y="7056918"/>
            <a:ext cx="8392042" cy="22159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3800"/>
              <a:buFont typeface="Montserrat"/>
              <a:buNone/>
            </a:pPr>
            <a:r>
              <a:rPr b="1" i="0" lang="en-US" sz="13800" u="none" cap="none" strike="noStrike">
                <a:solidFill>
                  <a:srgbClr val="FFFFFF"/>
                </a:solidFill>
                <a:latin typeface="Montserrat"/>
                <a:ea typeface="Montserrat"/>
                <a:cs typeface="Montserrat"/>
                <a:sym typeface="Montserrat"/>
              </a:rPr>
              <a:t>THANKS</a:t>
            </a:r>
            <a:endParaRPr b="1" i="0" sz="13800" u="none" cap="none" strike="noStrike">
              <a:solidFill>
                <a:srgbClr val="FFFFFF"/>
              </a:solidFill>
              <a:latin typeface="Montserrat"/>
              <a:ea typeface="Montserrat"/>
              <a:cs typeface="Montserrat"/>
              <a:sym typeface="Montserrat"/>
            </a:endParaRPr>
          </a:p>
        </p:txBody>
      </p:sp>
      <p:sp>
        <p:nvSpPr>
          <p:cNvPr id="318" name="Google Shape;318;p13"/>
          <p:cNvSpPr/>
          <p:nvPr/>
        </p:nvSpPr>
        <p:spPr>
          <a:xfrm flipH="1">
            <a:off x="769619" y="3216599"/>
            <a:ext cx="10652760" cy="2677656"/>
          </a:xfrm>
          <a:prstGeom prst="rect">
            <a:avLst/>
          </a:prstGeom>
          <a:noFill/>
          <a:ln>
            <a:noFill/>
          </a:ln>
        </p:spPr>
        <p:txBody>
          <a:bodyPr anchorCtr="0" anchor="ctr"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Hệ thống tìm kiếm mặt bằng cho thuê thông minh là một giải pháp thiết thực và hiệu quả, đặc biệt đối với sinh viên và người trẻ khởi nghiệp. </a:t>
            </a:r>
            <a:endParaRPr sz="2400">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Với công nghệ hiện đại và tính năng tiện ích, hệ thống không chỉ giúp tiết kiệm thời gian, chi phí mà còn nâng cao trải nghiệm tìm kiếm, đặt chỗ không gian làm việc, học tập. </a:t>
            </a:r>
            <a:endParaRPr sz="2400">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Trong tương lai, hệ thống có thể mở rộng để phục vụ nhiều đối tượng người dùng hơn và trở thành công cụ hữu ích trong việc tối ưu hóa không gian cho thuê.</a:t>
            </a:r>
            <a:endParaRPr b="0" i="0" sz="2400" u="none" cap="none" strike="noStrike">
              <a:solidFill>
                <a:schemeClr val="dk1"/>
              </a:solidFill>
              <a:latin typeface="Times New Roman"/>
              <a:ea typeface="Times New Roman"/>
              <a:cs typeface="Times New Roman"/>
              <a:sym typeface="Times New Roman"/>
            </a:endParaRPr>
          </a:p>
        </p:txBody>
      </p:sp>
      <p:sp>
        <p:nvSpPr>
          <p:cNvPr id="319" name="Google Shape;319;p13"/>
          <p:cNvSpPr/>
          <p:nvPr/>
        </p:nvSpPr>
        <p:spPr>
          <a:xfrm>
            <a:off x="10879435" y="70906"/>
            <a:ext cx="1222204" cy="1060450"/>
          </a:xfrm>
          <a:custGeom>
            <a:rect b="b" l="l" r="r" t="t"/>
            <a:pathLst>
              <a:path extrusionOk="0" h="1341510" w="1611423">
                <a:moveTo>
                  <a:pt x="0" y="0"/>
                </a:moveTo>
                <a:lnTo>
                  <a:pt x="1611423" y="0"/>
                </a:lnTo>
                <a:lnTo>
                  <a:pt x="1611423" y="1341510"/>
                </a:lnTo>
                <a:lnTo>
                  <a:pt x="0" y="1341510"/>
                </a:lnTo>
                <a:lnTo>
                  <a:pt x="0" y="0"/>
                </a:lnTo>
                <a:close/>
              </a:path>
            </a:pathLst>
          </a:cu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500"/>
                                        <p:tgtEl>
                                          <p:spTgt spid="3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500"/>
                                        <p:tgtEl>
                                          <p:spTgt spid="3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14"/>
          <p:cNvPicPr preferRelativeResize="0"/>
          <p:nvPr/>
        </p:nvPicPr>
        <p:blipFill rotWithShape="1">
          <a:blip r:embed="rId3">
            <a:alphaModFix/>
          </a:blip>
          <a:srcRect b="85942" l="1719" r="1718" t="1719"/>
          <a:stretch/>
        </p:blipFill>
        <p:spPr>
          <a:xfrm>
            <a:off x="0" y="3429000"/>
            <a:ext cx="12192000" cy="3429000"/>
          </a:xfrm>
          <a:prstGeom prst="rect">
            <a:avLst/>
          </a:prstGeom>
          <a:noFill/>
          <a:ln>
            <a:noFill/>
          </a:ln>
        </p:spPr>
      </p:pic>
      <p:pic>
        <p:nvPicPr>
          <p:cNvPr id="326" name="Google Shape;326;p14"/>
          <p:cNvPicPr preferRelativeResize="0"/>
          <p:nvPr/>
        </p:nvPicPr>
        <p:blipFill rotWithShape="1">
          <a:blip r:embed="rId3">
            <a:alphaModFix/>
          </a:blip>
          <a:srcRect b="85942" l="1719" r="1718" t="1719"/>
          <a:stretch/>
        </p:blipFill>
        <p:spPr>
          <a:xfrm>
            <a:off x="0" y="1"/>
            <a:ext cx="12192000" cy="3429000"/>
          </a:xfrm>
          <a:prstGeom prst="rect">
            <a:avLst/>
          </a:prstGeom>
          <a:noFill/>
          <a:ln>
            <a:noFill/>
          </a:ln>
        </p:spPr>
      </p:pic>
      <p:pic>
        <p:nvPicPr>
          <p:cNvPr id="327" name="Google Shape;327;p14"/>
          <p:cNvPicPr preferRelativeResize="0"/>
          <p:nvPr/>
        </p:nvPicPr>
        <p:blipFill rotWithShape="1">
          <a:blip r:embed="rId3">
            <a:alphaModFix/>
          </a:blip>
          <a:srcRect b="1718" l="1719" r="1718" t="1719"/>
          <a:stretch/>
        </p:blipFill>
        <p:spPr>
          <a:xfrm>
            <a:off x="0" y="-1"/>
            <a:ext cx="12192000" cy="6857999"/>
          </a:xfrm>
          <a:prstGeom prst="rect">
            <a:avLst/>
          </a:prstGeom>
          <a:noFill/>
          <a:ln>
            <a:noFill/>
          </a:ln>
        </p:spPr>
      </p:pic>
      <p:pic>
        <p:nvPicPr>
          <p:cNvPr id="328" name="Google Shape;328;p14"/>
          <p:cNvPicPr preferRelativeResize="0"/>
          <p:nvPr/>
        </p:nvPicPr>
        <p:blipFill rotWithShape="1">
          <a:blip r:embed="rId4">
            <a:alphaModFix/>
          </a:blip>
          <a:srcRect b="0" l="0" r="0" t="0"/>
          <a:stretch/>
        </p:blipFill>
        <p:spPr>
          <a:xfrm>
            <a:off x="4209143" y="718742"/>
            <a:ext cx="3773714" cy="2456844"/>
          </a:xfrm>
          <a:prstGeom prst="rect">
            <a:avLst/>
          </a:prstGeom>
          <a:noFill/>
          <a:ln>
            <a:noFill/>
          </a:ln>
        </p:spPr>
      </p:pic>
      <p:sp>
        <p:nvSpPr>
          <p:cNvPr id="329" name="Google Shape;329;p14"/>
          <p:cNvSpPr txBox="1"/>
          <p:nvPr/>
        </p:nvSpPr>
        <p:spPr>
          <a:xfrm>
            <a:off x="1899979" y="3429798"/>
            <a:ext cx="8392042" cy="22159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3800"/>
              <a:buFont typeface="Montserrat"/>
              <a:buNone/>
            </a:pPr>
            <a:r>
              <a:rPr b="1" i="0" lang="en-US" sz="13800" u="none" cap="none" strike="noStrike">
                <a:solidFill>
                  <a:srgbClr val="FFFFFF"/>
                </a:solidFill>
                <a:latin typeface="Montserrat"/>
                <a:ea typeface="Montserrat"/>
                <a:cs typeface="Montserrat"/>
                <a:sym typeface="Montserrat"/>
              </a:rPr>
              <a:t>THANKS</a:t>
            </a:r>
            <a:endParaRPr b="1" i="0" sz="138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pic>
        <p:nvPicPr>
          <p:cNvPr id="46" name="Google Shape;46;p2"/>
          <p:cNvPicPr preferRelativeResize="0"/>
          <p:nvPr/>
        </p:nvPicPr>
        <p:blipFill rotWithShape="1">
          <a:blip r:embed="rId3">
            <a:alphaModFix/>
          </a:blip>
          <a:srcRect b="85942" l="1719" r="1718" t="1719"/>
          <a:stretch/>
        </p:blipFill>
        <p:spPr>
          <a:xfrm>
            <a:off x="0" y="777562"/>
            <a:ext cx="12192000" cy="213038"/>
          </a:xfrm>
          <a:prstGeom prst="rect">
            <a:avLst/>
          </a:prstGeom>
          <a:noFill/>
          <a:ln>
            <a:noFill/>
          </a:ln>
        </p:spPr>
      </p:pic>
      <p:pic>
        <p:nvPicPr>
          <p:cNvPr id="47" name="Google Shape;47;p2"/>
          <p:cNvPicPr preferRelativeResize="0"/>
          <p:nvPr/>
        </p:nvPicPr>
        <p:blipFill rotWithShape="1">
          <a:blip r:embed="rId4">
            <a:alphaModFix/>
          </a:blip>
          <a:srcRect b="85942" l="1719" r="1718" t="1719"/>
          <a:stretch/>
        </p:blipFill>
        <p:spPr>
          <a:xfrm>
            <a:off x="0" y="-1"/>
            <a:ext cx="12192000" cy="879677"/>
          </a:xfrm>
          <a:prstGeom prst="rect">
            <a:avLst/>
          </a:prstGeom>
          <a:noFill/>
          <a:ln>
            <a:noFill/>
          </a:ln>
        </p:spPr>
      </p:pic>
      <p:sp>
        <p:nvSpPr>
          <p:cNvPr id="48" name="Google Shape;48;p2"/>
          <p:cNvSpPr txBox="1"/>
          <p:nvPr/>
        </p:nvSpPr>
        <p:spPr>
          <a:xfrm>
            <a:off x="403412" y="1415"/>
            <a:ext cx="6609976" cy="697370"/>
          </a:xfrm>
          <a:prstGeom prst="rect">
            <a:avLst/>
          </a:prstGeom>
          <a:noFill/>
          <a:ln>
            <a:noFill/>
          </a:ln>
        </p:spPr>
        <p:txBody>
          <a:bodyPr anchorCtr="0" anchor="t" bIns="0" lIns="0" spcFirstLastPara="1" rIns="0" wrap="square" tIns="0">
            <a:spAutoFit/>
          </a:bodyPr>
          <a:lstStyle/>
          <a:p>
            <a:pPr indent="0" lvl="0" marL="0" marR="0" rtl="0" algn="l">
              <a:lnSpc>
                <a:spcPct val="165916"/>
              </a:lnSpc>
              <a:spcBef>
                <a:spcPts val="0"/>
              </a:spcBef>
              <a:spcAft>
                <a:spcPts val="0"/>
              </a:spcAft>
              <a:buNone/>
            </a:pPr>
            <a:r>
              <a:rPr lang="en-US" sz="3600">
                <a:solidFill>
                  <a:schemeClr val="lt1"/>
                </a:solidFill>
                <a:latin typeface="Arial"/>
                <a:ea typeface="Arial"/>
                <a:cs typeface="Arial"/>
                <a:sym typeface="Arial"/>
              </a:rPr>
              <a:t>Thành viên nhóm 3</a:t>
            </a:r>
            <a:endParaRPr/>
          </a:p>
        </p:txBody>
      </p:sp>
      <p:sp>
        <p:nvSpPr>
          <p:cNvPr id="49" name="Google Shape;49;p2"/>
          <p:cNvSpPr txBox="1"/>
          <p:nvPr/>
        </p:nvSpPr>
        <p:spPr>
          <a:xfrm>
            <a:off x="4177749" y="2648372"/>
            <a:ext cx="3836400" cy="842100"/>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b="1" lang="en-US" sz="2279">
                <a:solidFill>
                  <a:schemeClr val="dk1"/>
                </a:solidFill>
                <a:latin typeface="Quicksand"/>
                <a:ea typeface="Quicksand"/>
                <a:cs typeface="Quicksand"/>
                <a:sym typeface="Quicksand"/>
              </a:rPr>
              <a:t>Phạm Nhật Minh</a:t>
            </a:r>
            <a:endParaRPr b="1" sz="2279">
              <a:solidFill>
                <a:schemeClr val="dk1"/>
              </a:solidFill>
              <a:latin typeface="Quicksand"/>
              <a:ea typeface="Quicksand"/>
              <a:cs typeface="Quicksand"/>
              <a:sym typeface="Quicksand"/>
            </a:endParaRPr>
          </a:p>
          <a:p>
            <a:pPr indent="0" lvl="0" marL="0" marR="0" rtl="0" algn="ctr">
              <a:lnSpc>
                <a:spcPct val="140017"/>
              </a:lnSpc>
              <a:spcBef>
                <a:spcPts val="0"/>
              </a:spcBef>
              <a:spcAft>
                <a:spcPts val="0"/>
              </a:spcAft>
              <a:buNone/>
            </a:pPr>
            <a:r>
              <a:rPr b="1" lang="en-US" sz="2279">
                <a:solidFill>
                  <a:schemeClr val="dk1"/>
                </a:solidFill>
                <a:latin typeface="Quicksand"/>
                <a:ea typeface="Quicksand"/>
                <a:cs typeface="Quicksand"/>
                <a:sym typeface="Quicksand"/>
              </a:rPr>
              <a:t>2151163708</a:t>
            </a:r>
            <a:endParaRPr b="1" sz="2279">
              <a:solidFill>
                <a:schemeClr val="dk1"/>
              </a:solidFill>
              <a:latin typeface="Quicksand"/>
              <a:ea typeface="Quicksand"/>
              <a:cs typeface="Quicksand"/>
              <a:sym typeface="Quicksand"/>
            </a:endParaRPr>
          </a:p>
        </p:txBody>
      </p:sp>
      <p:sp>
        <p:nvSpPr>
          <p:cNvPr id="50" name="Google Shape;50;p2"/>
          <p:cNvSpPr txBox="1"/>
          <p:nvPr/>
        </p:nvSpPr>
        <p:spPr>
          <a:xfrm>
            <a:off x="4425199" y="3743829"/>
            <a:ext cx="3344880" cy="374333"/>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lang="en-US" sz="2279">
                <a:solidFill>
                  <a:schemeClr val="dk1"/>
                </a:solidFill>
                <a:latin typeface="Quicksand"/>
                <a:ea typeface="Quicksand"/>
                <a:cs typeface="Quicksand"/>
                <a:sym typeface="Quicksand"/>
              </a:rPr>
              <a:t>Thành viên</a:t>
            </a:r>
            <a:endParaRPr/>
          </a:p>
        </p:txBody>
      </p:sp>
      <p:sp>
        <p:nvSpPr>
          <p:cNvPr id="51" name="Google Shape;51;p2"/>
          <p:cNvSpPr txBox="1"/>
          <p:nvPr/>
        </p:nvSpPr>
        <p:spPr>
          <a:xfrm>
            <a:off x="8550588" y="2707363"/>
            <a:ext cx="3345000" cy="842100"/>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b="1" lang="en-US" sz="2279">
                <a:solidFill>
                  <a:schemeClr val="dk1"/>
                </a:solidFill>
                <a:latin typeface="Quicksand"/>
                <a:ea typeface="Quicksand"/>
                <a:cs typeface="Quicksand"/>
                <a:sym typeface="Quicksand"/>
              </a:rPr>
              <a:t>Đàm Khắc Thái</a:t>
            </a:r>
            <a:endParaRPr b="1" sz="2279">
              <a:solidFill>
                <a:schemeClr val="dk1"/>
              </a:solidFill>
              <a:latin typeface="Quicksand"/>
              <a:ea typeface="Quicksand"/>
              <a:cs typeface="Quicksand"/>
              <a:sym typeface="Quicksand"/>
            </a:endParaRPr>
          </a:p>
          <a:p>
            <a:pPr indent="0" lvl="0" marL="0" marR="0" rtl="0" algn="ctr">
              <a:lnSpc>
                <a:spcPct val="140017"/>
              </a:lnSpc>
              <a:spcBef>
                <a:spcPts val="0"/>
              </a:spcBef>
              <a:spcAft>
                <a:spcPts val="0"/>
              </a:spcAft>
              <a:buNone/>
            </a:pPr>
            <a:r>
              <a:rPr b="1" lang="en-US" sz="2279">
                <a:solidFill>
                  <a:schemeClr val="dk1"/>
                </a:solidFill>
                <a:latin typeface="Quicksand"/>
                <a:ea typeface="Quicksand"/>
                <a:cs typeface="Quicksand"/>
                <a:sym typeface="Quicksand"/>
              </a:rPr>
              <a:t>2151163722</a:t>
            </a:r>
            <a:endParaRPr b="1" sz="2279">
              <a:solidFill>
                <a:schemeClr val="dk1"/>
              </a:solidFill>
              <a:latin typeface="Quicksand"/>
              <a:ea typeface="Quicksand"/>
              <a:cs typeface="Quicksand"/>
              <a:sym typeface="Quicksand"/>
            </a:endParaRPr>
          </a:p>
        </p:txBody>
      </p:sp>
      <p:sp>
        <p:nvSpPr>
          <p:cNvPr id="52" name="Google Shape;52;p2"/>
          <p:cNvSpPr txBox="1"/>
          <p:nvPr/>
        </p:nvSpPr>
        <p:spPr>
          <a:xfrm>
            <a:off x="8666563" y="3774283"/>
            <a:ext cx="3345000" cy="350700"/>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lang="en-US" sz="2279">
                <a:solidFill>
                  <a:schemeClr val="dk1"/>
                </a:solidFill>
                <a:latin typeface="Quicksand"/>
                <a:ea typeface="Quicksand"/>
                <a:cs typeface="Quicksand"/>
                <a:sym typeface="Quicksand"/>
              </a:rPr>
              <a:t>Thành viên</a:t>
            </a:r>
            <a:endParaRPr/>
          </a:p>
        </p:txBody>
      </p:sp>
      <p:sp>
        <p:nvSpPr>
          <p:cNvPr id="53" name="Google Shape;53;p2"/>
          <p:cNvSpPr txBox="1"/>
          <p:nvPr/>
        </p:nvSpPr>
        <p:spPr>
          <a:xfrm>
            <a:off x="6450" y="2648372"/>
            <a:ext cx="3345000" cy="842100"/>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b="1" lang="en-US" sz="2279">
                <a:solidFill>
                  <a:schemeClr val="dk1"/>
                </a:solidFill>
                <a:latin typeface="Quicksand"/>
                <a:ea typeface="Quicksand"/>
                <a:cs typeface="Quicksand"/>
                <a:sym typeface="Quicksand"/>
              </a:rPr>
              <a:t>Nguyễn Ngọc Bách</a:t>
            </a:r>
            <a:endParaRPr b="1" sz="2279">
              <a:solidFill>
                <a:schemeClr val="dk1"/>
              </a:solidFill>
              <a:latin typeface="Quicksand"/>
              <a:ea typeface="Quicksand"/>
              <a:cs typeface="Quicksand"/>
              <a:sym typeface="Quicksand"/>
            </a:endParaRPr>
          </a:p>
          <a:p>
            <a:pPr indent="0" lvl="0" marL="0" marR="0" rtl="0" algn="ctr">
              <a:lnSpc>
                <a:spcPct val="140017"/>
              </a:lnSpc>
              <a:spcBef>
                <a:spcPts val="0"/>
              </a:spcBef>
              <a:spcAft>
                <a:spcPts val="0"/>
              </a:spcAft>
              <a:buNone/>
            </a:pPr>
            <a:r>
              <a:rPr b="1" lang="en-US" sz="2279">
                <a:solidFill>
                  <a:schemeClr val="dk1"/>
                </a:solidFill>
                <a:latin typeface="Quicksand"/>
                <a:ea typeface="Quicksand"/>
                <a:cs typeface="Quicksand"/>
                <a:sym typeface="Quicksand"/>
              </a:rPr>
              <a:t>2151163668</a:t>
            </a:r>
            <a:endParaRPr b="1" sz="2279">
              <a:solidFill>
                <a:schemeClr val="dk1"/>
              </a:solidFill>
              <a:latin typeface="Quicksand"/>
              <a:ea typeface="Quicksand"/>
              <a:cs typeface="Quicksand"/>
              <a:sym typeface="Quicksand"/>
            </a:endParaRPr>
          </a:p>
        </p:txBody>
      </p:sp>
      <p:sp>
        <p:nvSpPr>
          <p:cNvPr id="54" name="Google Shape;54;p2"/>
          <p:cNvSpPr txBox="1"/>
          <p:nvPr/>
        </p:nvSpPr>
        <p:spPr>
          <a:xfrm>
            <a:off x="0" y="3743829"/>
            <a:ext cx="3344880" cy="374333"/>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lang="en-US" sz="2279">
                <a:solidFill>
                  <a:schemeClr val="dk1"/>
                </a:solidFill>
                <a:latin typeface="Quicksand"/>
                <a:ea typeface="Quicksand"/>
                <a:cs typeface="Quicksand"/>
                <a:sym typeface="Quicksand"/>
              </a:rPr>
              <a:t>Thành viên</a:t>
            </a:r>
            <a:endParaRPr/>
          </a:p>
        </p:txBody>
      </p:sp>
      <p:sp>
        <p:nvSpPr>
          <p:cNvPr id="55" name="Google Shape;55;p2"/>
          <p:cNvSpPr txBox="1"/>
          <p:nvPr/>
        </p:nvSpPr>
        <p:spPr>
          <a:xfrm>
            <a:off x="1191902" y="4740438"/>
            <a:ext cx="3975900" cy="842100"/>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b="1" lang="en-US" sz="2279">
                <a:solidFill>
                  <a:schemeClr val="dk1"/>
                </a:solidFill>
                <a:latin typeface="Quicksand"/>
                <a:ea typeface="Quicksand"/>
                <a:cs typeface="Quicksand"/>
                <a:sym typeface="Quicksand"/>
              </a:rPr>
              <a:t>Nguyễn Đăng Ho</a:t>
            </a:r>
            <a:r>
              <a:rPr b="1" lang="en-US" sz="2279">
                <a:solidFill>
                  <a:schemeClr val="dk1"/>
                </a:solidFill>
                <a:latin typeface="Quicksand"/>
                <a:ea typeface="Quicksand"/>
                <a:cs typeface="Quicksand"/>
                <a:sym typeface="Quicksand"/>
              </a:rPr>
              <a:t>àng Giang</a:t>
            </a:r>
            <a:endParaRPr b="1" sz="2279">
              <a:solidFill>
                <a:schemeClr val="dk1"/>
              </a:solidFill>
              <a:latin typeface="Quicksand"/>
              <a:ea typeface="Quicksand"/>
              <a:cs typeface="Quicksand"/>
              <a:sym typeface="Quicksand"/>
            </a:endParaRPr>
          </a:p>
          <a:p>
            <a:pPr indent="0" lvl="0" marL="0" marR="0" rtl="0" algn="ctr">
              <a:lnSpc>
                <a:spcPct val="140017"/>
              </a:lnSpc>
              <a:spcBef>
                <a:spcPts val="0"/>
              </a:spcBef>
              <a:spcAft>
                <a:spcPts val="0"/>
              </a:spcAft>
              <a:buNone/>
            </a:pPr>
            <a:r>
              <a:rPr b="1" lang="en-US" sz="2279">
                <a:solidFill>
                  <a:schemeClr val="dk1"/>
                </a:solidFill>
                <a:latin typeface="Quicksand"/>
                <a:ea typeface="Quicksand"/>
                <a:cs typeface="Quicksand"/>
                <a:sym typeface="Quicksand"/>
              </a:rPr>
              <a:t>21511604</a:t>
            </a:r>
            <a:r>
              <a:rPr b="1" lang="en-US" sz="2279">
                <a:solidFill>
                  <a:schemeClr val="dk1"/>
                </a:solidFill>
                <a:latin typeface="Quicksand"/>
                <a:ea typeface="Quicksand"/>
                <a:cs typeface="Quicksand"/>
                <a:sym typeface="Quicksand"/>
              </a:rPr>
              <a:t>96</a:t>
            </a:r>
            <a:endParaRPr b="1" sz="2279">
              <a:solidFill>
                <a:schemeClr val="dk1"/>
              </a:solidFill>
              <a:latin typeface="Quicksand"/>
              <a:ea typeface="Quicksand"/>
              <a:cs typeface="Quicksand"/>
              <a:sym typeface="Quicksand"/>
            </a:endParaRPr>
          </a:p>
        </p:txBody>
      </p:sp>
      <p:sp>
        <p:nvSpPr>
          <p:cNvPr id="56" name="Google Shape;56;p2"/>
          <p:cNvSpPr txBox="1"/>
          <p:nvPr/>
        </p:nvSpPr>
        <p:spPr>
          <a:xfrm>
            <a:off x="1507343" y="5604558"/>
            <a:ext cx="3345000" cy="350700"/>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lang="en-US" sz="2279">
                <a:solidFill>
                  <a:schemeClr val="dk1"/>
                </a:solidFill>
                <a:latin typeface="Quicksand"/>
                <a:ea typeface="Quicksand"/>
                <a:cs typeface="Quicksand"/>
                <a:sym typeface="Quicksand"/>
              </a:rPr>
              <a:t>Thành viên</a:t>
            </a:r>
            <a:endParaRPr/>
          </a:p>
        </p:txBody>
      </p:sp>
      <p:sp>
        <p:nvSpPr>
          <p:cNvPr id="57" name="Google Shape;57;p2"/>
          <p:cNvSpPr txBox="1"/>
          <p:nvPr/>
        </p:nvSpPr>
        <p:spPr>
          <a:xfrm>
            <a:off x="6959588" y="4740456"/>
            <a:ext cx="3345000" cy="842100"/>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b="1" lang="en-US" sz="2279">
                <a:solidFill>
                  <a:schemeClr val="dk1"/>
                </a:solidFill>
                <a:latin typeface="Quicksand"/>
                <a:ea typeface="Quicksand"/>
                <a:cs typeface="Quicksand"/>
                <a:sym typeface="Quicksand"/>
              </a:rPr>
              <a:t>Bùi Quang Đạo</a:t>
            </a:r>
            <a:endParaRPr b="1" sz="2279">
              <a:solidFill>
                <a:schemeClr val="dk1"/>
              </a:solidFill>
              <a:latin typeface="Quicksand"/>
              <a:ea typeface="Quicksand"/>
              <a:cs typeface="Quicksand"/>
              <a:sym typeface="Quicksand"/>
            </a:endParaRPr>
          </a:p>
          <a:p>
            <a:pPr indent="0" lvl="0" marL="0" marR="0" rtl="0" algn="ctr">
              <a:lnSpc>
                <a:spcPct val="140017"/>
              </a:lnSpc>
              <a:spcBef>
                <a:spcPts val="0"/>
              </a:spcBef>
              <a:spcAft>
                <a:spcPts val="0"/>
              </a:spcAft>
              <a:buNone/>
            </a:pPr>
            <a:r>
              <a:rPr b="1" lang="en-US" sz="2279">
                <a:solidFill>
                  <a:schemeClr val="dk1"/>
                </a:solidFill>
                <a:latin typeface="Quicksand"/>
                <a:ea typeface="Quicksand"/>
                <a:cs typeface="Quicksand"/>
                <a:sym typeface="Quicksand"/>
              </a:rPr>
              <a:t>2151163680</a:t>
            </a:r>
            <a:endParaRPr b="1" sz="2279">
              <a:solidFill>
                <a:schemeClr val="dk1"/>
              </a:solidFill>
              <a:latin typeface="Quicksand"/>
              <a:ea typeface="Quicksand"/>
              <a:cs typeface="Quicksand"/>
              <a:sym typeface="Quicksand"/>
            </a:endParaRPr>
          </a:p>
        </p:txBody>
      </p:sp>
      <p:sp>
        <p:nvSpPr>
          <p:cNvPr id="58" name="Google Shape;58;p2"/>
          <p:cNvSpPr txBox="1"/>
          <p:nvPr/>
        </p:nvSpPr>
        <p:spPr>
          <a:xfrm>
            <a:off x="6959605" y="5604099"/>
            <a:ext cx="3345000" cy="350700"/>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lang="en-US" sz="2279">
                <a:solidFill>
                  <a:schemeClr val="dk1"/>
                </a:solidFill>
                <a:latin typeface="Quicksand"/>
                <a:ea typeface="Quicksand"/>
                <a:cs typeface="Quicksand"/>
                <a:sym typeface="Quicksand"/>
              </a:rPr>
              <a:t>Thành viên</a:t>
            </a:r>
            <a:endParaRPr/>
          </a:p>
        </p:txBody>
      </p:sp>
      <p:sp>
        <p:nvSpPr>
          <p:cNvPr id="59" name="Google Shape;59;p2"/>
          <p:cNvSpPr/>
          <p:nvPr/>
        </p:nvSpPr>
        <p:spPr>
          <a:xfrm>
            <a:off x="10879435" y="70906"/>
            <a:ext cx="1222204" cy="1060450"/>
          </a:xfrm>
          <a:custGeom>
            <a:rect b="b" l="l" r="r" t="t"/>
            <a:pathLst>
              <a:path extrusionOk="0" h="1341510" w="1611423">
                <a:moveTo>
                  <a:pt x="0" y="0"/>
                </a:moveTo>
                <a:lnTo>
                  <a:pt x="1611423" y="0"/>
                </a:lnTo>
                <a:lnTo>
                  <a:pt x="1611423" y="1341510"/>
                </a:lnTo>
                <a:lnTo>
                  <a:pt x="0" y="1341510"/>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60" name="Google Shape;60;p2"/>
          <p:cNvSpPr txBox="1"/>
          <p:nvPr/>
        </p:nvSpPr>
        <p:spPr>
          <a:xfrm>
            <a:off x="0" y="3747926"/>
            <a:ext cx="3344880" cy="374333"/>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lang="en-US" sz="2279">
                <a:solidFill>
                  <a:schemeClr val="dk1"/>
                </a:solidFill>
                <a:latin typeface="Quicksand"/>
                <a:ea typeface="Quicksand"/>
                <a:cs typeface="Quicksand"/>
                <a:sym typeface="Quicksand"/>
              </a:rPr>
              <a:t>Thành viên</a:t>
            </a:r>
            <a:endParaRPr/>
          </a:p>
        </p:txBody>
      </p:sp>
      <p:pic>
        <p:nvPicPr>
          <p:cNvPr descr="101 hình ảnh làm việc nhóm đẹp nhất, tải miễn phí" id="61" name="Google Shape;61;p2"/>
          <p:cNvPicPr preferRelativeResize="0"/>
          <p:nvPr/>
        </p:nvPicPr>
        <p:blipFill rotWithShape="1">
          <a:blip r:embed="rId6">
            <a:alphaModFix/>
          </a:blip>
          <a:srcRect b="0" l="0" r="0" t="0"/>
          <a:stretch/>
        </p:blipFill>
        <p:spPr>
          <a:xfrm>
            <a:off x="7416800" y="217541"/>
            <a:ext cx="3142085" cy="21012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blip>
          <a:srcRect b="85942" l="1719" r="1718" t="1719"/>
          <a:stretch/>
        </p:blipFill>
        <p:spPr>
          <a:xfrm>
            <a:off x="0" y="777562"/>
            <a:ext cx="12192000" cy="213038"/>
          </a:xfrm>
          <a:prstGeom prst="rect">
            <a:avLst/>
          </a:prstGeom>
          <a:noFill/>
          <a:ln>
            <a:noFill/>
          </a:ln>
        </p:spPr>
      </p:pic>
      <p:pic>
        <p:nvPicPr>
          <p:cNvPr id="67" name="Google Shape;67;p3"/>
          <p:cNvPicPr preferRelativeResize="0"/>
          <p:nvPr/>
        </p:nvPicPr>
        <p:blipFill rotWithShape="1">
          <a:blip r:embed="rId4">
            <a:alphaModFix/>
          </a:blip>
          <a:srcRect b="85942" l="1719" r="1718" t="1719"/>
          <a:stretch/>
        </p:blipFill>
        <p:spPr>
          <a:xfrm>
            <a:off x="0" y="0"/>
            <a:ext cx="12192000" cy="876300"/>
          </a:xfrm>
          <a:prstGeom prst="rect">
            <a:avLst/>
          </a:prstGeom>
          <a:noFill/>
          <a:ln>
            <a:noFill/>
          </a:ln>
        </p:spPr>
      </p:pic>
      <p:sp>
        <p:nvSpPr>
          <p:cNvPr id="68" name="Google Shape;68;p3"/>
          <p:cNvSpPr txBox="1"/>
          <p:nvPr/>
        </p:nvSpPr>
        <p:spPr>
          <a:xfrm>
            <a:off x="915338" y="69676"/>
            <a:ext cx="103613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Montserrat"/>
                <a:ea typeface="Montserrat"/>
                <a:cs typeface="Montserrat"/>
                <a:sym typeface="Montserrat"/>
              </a:rPr>
              <a:t>Nội dung</a:t>
            </a:r>
            <a:endParaRPr b="1" sz="4000">
              <a:solidFill>
                <a:schemeClr val="lt1"/>
              </a:solidFill>
              <a:latin typeface="Montserrat"/>
              <a:ea typeface="Montserrat"/>
              <a:cs typeface="Montserrat"/>
              <a:sym typeface="Montserrat"/>
            </a:endParaRPr>
          </a:p>
        </p:txBody>
      </p:sp>
      <p:sp>
        <p:nvSpPr>
          <p:cNvPr id="69" name="Google Shape;69;p3"/>
          <p:cNvSpPr/>
          <p:nvPr/>
        </p:nvSpPr>
        <p:spPr>
          <a:xfrm>
            <a:off x="1611988" y="1787212"/>
            <a:ext cx="1316245" cy="507531"/>
          </a:xfrm>
          <a:prstGeom prst="rect">
            <a:avLst/>
          </a:prstGeom>
          <a:gradFill>
            <a:gsLst>
              <a:gs pos="0">
                <a:srgbClr val="499B99"/>
              </a:gs>
              <a:gs pos="50000">
                <a:srgbClr val="499B99"/>
              </a:gs>
              <a:gs pos="100000">
                <a:srgbClr val="34686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70" name="Google Shape;70;p3"/>
          <p:cNvSpPr/>
          <p:nvPr/>
        </p:nvSpPr>
        <p:spPr>
          <a:xfrm>
            <a:off x="3191483" y="1787212"/>
            <a:ext cx="7651777" cy="50753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71" name="Google Shape;71;p3"/>
          <p:cNvSpPr/>
          <p:nvPr/>
        </p:nvSpPr>
        <p:spPr>
          <a:xfrm>
            <a:off x="3759506" y="1821707"/>
            <a:ext cx="60499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Montserrat"/>
                <a:ea typeface="Montserrat"/>
                <a:cs typeface="Montserrat"/>
                <a:sym typeface="Montserrat"/>
              </a:rPr>
              <a:t>Giới thiệu</a:t>
            </a:r>
            <a:endParaRPr b="1" sz="2400">
              <a:solidFill>
                <a:srgbClr val="3F3F3F"/>
              </a:solidFill>
              <a:latin typeface="Montserrat"/>
              <a:ea typeface="Montserrat"/>
              <a:cs typeface="Montserrat"/>
              <a:sym typeface="Montserrat"/>
            </a:endParaRPr>
          </a:p>
        </p:txBody>
      </p:sp>
      <p:sp>
        <p:nvSpPr>
          <p:cNvPr id="72" name="Google Shape;72;p3"/>
          <p:cNvSpPr/>
          <p:nvPr/>
        </p:nvSpPr>
        <p:spPr>
          <a:xfrm>
            <a:off x="1348738" y="1781638"/>
            <a:ext cx="184274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Montserrat"/>
                <a:ea typeface="Montserrat"/>
                <a:cs typeface="Montserrat"/>
                <a:sym typeface="Montserrat"/>
              </a:rPr>
              <a:t>01</a:t>
            </a:r>
            <a:endParaRPr b="1" sz="2800">
              <a:solidFill>
                <a:schemeClr val="lt1"/>
              </a:solidFill>
              <a:latin typeface="Montserrat"/>
              <a:ea typeface="Montserrat"/>
              <a:cs typeface="Montserrat"/>
              <a:sym typeface="Montserrat"/>
            </a:endParaRPr>
          </a:p>
        </p:txBody>
      </p:sp>
      <p:grpSp>
        <p:nvGrpSpPr>
          <p:cNvPr id="73" name="Google Shape;73;p3"/>
          <p:cNvGrpSpPr/>
          <p:nvPr/>
        </p:nvGrpSpPr>
        <p:grpSpPr>
          <a:xfrm>
            <a:off x="1348738" y="2638771"/>
            <a:ext cx="9494522" cy="523220"/>
            <a:chOff x="2169884" y="2638771"/>
            <a:chExt cx="7852230" cy="523220"/>
          </a:xfrm>
        </p:grpSpPr>
        <p:grpSp>
          <p:nvGrpSpPr>
            <p:cNvPr id="74" name="Google Shape;74;p3"/>
            <p:cNvGrpSpPr/>
            <p:nvPr/>
          </p:nvGrpSpPr>
          <p:grpSpPr>
            <a:xfrm>
              <a:off x="2387599" y="2644345"/>
              <a:ext cx="7634515" cy="507531"/>
              <a:chOff x="2090056" y="1653862"/>
              <a:chExt cx="7634515" cy="885372"/>
            </a:xfrm>
          </p:grpSpPr>
          <p:sp>
            <p:nvSpPr>
              <p:cNvPr id="75" name="Google Shape;75;p3"/>
              <p:cNvSpPr/>
              <p:nvPr/>
            </p:nvSpPr>
            <p:spPr>
              <a:xfrm>
                <a:off x="2090056" y="1653862"/>
                <a:ext cx="1088571" cy="885372"/>
              </a:xfrm>
              <a:prstGeom prst="rect">
                <a:avLst/>
              </a:prstGeom>
              <a:gradFill>
                <a:gsLst>
                  <a:gs pos="0">
                    <a:srgbClr val="499B99"/>
                  </a:gs>
                  <a:gs pos="50000">
                    <a:srgbClr val="499B99"/>
                  </a:gs>
                  <a:gs pos="100000">
                    <a:srgbClr val="34686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76" name="Google Shape;76;p3"/>
              <p:cNvSpPr/>
              <p:nvPr/>
            </p:nvSpPr>
            <p:spPr>
              <a:xfrm>
                <a:off x="3396342" y="1653862"/>
                <a:ext cx="6328229" cy="88537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Montserrat"/>
                  <a:ea typeface="Montserrat"/>
                  <a:cs typeface="Montserrat"/>
                  <a:sym typeface="Montserrat"/>
                </a:endParaRPr>
              </a:p>
            </p:txBody>
          </p:sp>
        </p:grpSp>
        <p:sp>
          <p:nvSpPr>
            <p:cNvPr id="77" name="Google Shape;77;p3"/>
            <p:cNvSpPr/>
            <p:nvPr/>
          </p:nvSpPr>
          <p:spPr>
            <a:xfrm>
              <a:off x="4163655" y="2678840"/>
              <a:ext cx="51967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Montserrat"/>
                  <a:ea typeface="Montserrat"/>
                  <a:cs typeface="Montserrat"/>
                  <a:sym typeface="Montserrat"/>
                </a:rPr>
                <a:t>Mục tiêu hệ thống</a:t>
              </a:r>
              <a:endParaRPr b="1" sz="2400">
                <a:solidFill>
                  <a:srgbClr val="3F3F3F"/>
                </a:solidFill>
                <a:latin typeface="Montserrat"/>
                <a:ea typeface="Montserrat"/>
                <a:cs typeface="Montserrat"/>
                <a:sym typeface="Montserrat"/>
              </a:endParaRPr>
            </a:p>
          </p:txBody>
        </p:sp>
        <p:sp>
          <p:nvSpPr>
            <p:cNvPr id="78" name="Google Shape;78;p3"/>
            <p:cNvSpPr/>
            <p:nvPr/>
          </p:nvSpPr>
          <p:spPr>
            <a:xfrm>
              <a:off x="2169884" y="2638771"/>
              <a:ext cx="152400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Montserrat"/>
                  <a:ea typeface="Montserrat"/>
                  <a:cs typeface="Montserrat"/>
                  <a:sym typeface="Montserrat"/>
                </a:rPr>
                <a:t>02</a:t>
              </a:r>
              <a:endParaRPr b="1" sz="2800">
                <a:solidFill>
                  <a:schemeClr val="lt1"/>
                </a:solidFill>
                <a:latin typeface="Montserrat"/>
                <a:ea typeface="Montserrat"/>
                <a:cs typeface="Montserrat"/>
                <a:sym typeface="Montserrat"/>
              </a:endParaRPr>
            </a:p>
          </p:txBody>
        </p:sp>
      </p:grpSp>
      <p:grpSp>
        <p:nvGrpSpPr>
          <p:cNvPr id="79" name="Google Shape;79;p3"/>
          <p:cNvGrpSpPr/>
          <p:nvPr/>
        </p:nvGrpSpPr>
        <p:grpSpPr>
          <a:xfrm>
            <a:off x="1348738" y="3495904"/>
            <a:ext cx="9494522" cy="523220"/>
            <a:chOff x="2169884" y="3495904"/>
            <a:chExt cx="7852230" cy="523220"/>
          </a:xfrm>
        </p:grpSpPr>
        <p:grpSp>
          <p:nvGrpSpPr>
            <p:cNvPr id="80" name="Google Shape;80;p3"/>
            <p:cNvGrpSpPr/>
            <p:nvPr/>
          </p:nvGrpSpPr>
          <p:grpSpPr>
            <a:xfrm>
              <a:off x="2387599" y="3501478"/>
              <a:ext cx="7634515" cy="507531"/>
              <a:chOff x="2090056" y="1653862"/>
              <a:chExt cx="7634515" cy="885372"/>
            </a:xfrm>
          </p:grpSpPr>
          <p:sp>
            <p:nvSpPr>
              <p:cNvPr id="81" name="Google Shape;81;p3"/>
              <p:cNvSpPr/>
              <p:nvPr/>
            </p:nvSpPr>
            <p:spPr>
              <a:xfrm>
                <a:off x="2090056" y="1653862"/>
                <a:ext cx="1088571" cy="885372"/>
              </a:xfrm>
              <a:prstGeom prst="rect">
                <a:avLst/>
              </a:prstGeom>
              <a:gradFill>
                <a:gsLst>
                  <a:gs pos="0">
                    <a:srgbClr val="499B99"/>
                  </a:gs>
                  <a:gs pos="50000">
                    <a:srgbClr val="499B99"/>
                  </a:gs>
                  <a:gs pos="100000">
                    <a:srgbClr val="34686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82" name="Google Shape;82;p3"/>
              <p:cNvSpPr/>
              <p:nvPr/>
            </p:nvSpPr>
            <p:spPr>
              <a:xfrm>
                <a:off x="3396342" y="1653862"/>
                <a:ext cx="6328229" cy="88537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Montserrat"/>
                  <a:ea typeface="Montserrat"/>
                  <a:cs typeface="Montserrat"/>
                  <a:sym typeface="Montserrat"/>
                </a:endParaRPr>
              </a:p>
            </p:txBody>
          </p:sp>
        </p:grpSp>
        <p:sp>
          <p:nvSpPr>
            <p:cNvPr id="83" name="Google Shape;83;p3"/>
            <p:cNvSpPr/>
            <p:nvPr/>
          </p:nvSpPr>
          <p:spPr>
            <a:xfrm>
              <a:off x="4163655" y="3535973"/>
              <a:ext cx="50034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Montserrat"/>
                  <a:ea typeface="Montserrat"/>
                  <a:cs typeface="Montserrat"/>
                  <a:sym typeface="Montserrat"/>
                </a:rPr>
                <a:t>Công nghệ sử dụng</a:t>
              </a:r>
              <a:endParaRPr b="1" sz="2400">
                <a:solidFill>
                  <a:srgbClr val="3F3F3F"/>
                </a:solidFill>
                <a:latin typeface="Montserrat"/>
                <a:ea typeface="Montserrat"/>
                <a:cs typeface="Montserrat"/>
                <a:sym typeface="Montserrat"/>
              </a:endParaRPr>
            </a:p>
          </p:txBody>
        </p:sp>
        <p:sp>
          <p:nvSpPr>
            <p:cNvPr id="84" name="Google Shape;84;p3"/>
            <p:cNvSpPr/>
            <p:nvPr/>
          </p:nvSpPr>
          <p:spPr>
            <a:xfrm>
              <a:off x="2169884" y="3495904"/>
              <a:ext cx="152400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Montserrat"/>
                  <a:ea typeface="Montserrat"/>
                  <a:cs typeface="Montserrat"/>
                  <a:sym typeface="Montserrat"/>
                </a:rPr>
                <a:t>03</a:t>
              </a:r>
              <a:endParaRPr b="1" sz="2800">
                <a:solidFill>
                  <a:schemeClr val="lt1"/>
                </a:solidFill>
                <a:latin typeface="Montserrat"/>
                <a:ea typeface="Montserrat"/>
                <a:cs typeface="Montserrat"/>
                <a:sym typeface="Montserrat"/>
              </a:endParaRPr>
            </a:p>
          </p:txBody>
        </p:sp>
      </p:grpSp>
      <p:grpSp>
        <p:nvGrpSpPr>
          <p:cNvPr id="85" name="Google Shape;85;p3"/>
          <p:cNvGrpSpPr/>
          <p:nvPr/>
        </p:nvGrpSpPr>
        <p:grpSpPr>
          <a:xfrm>
            <a:off x="1348738" y="4353037"/>
            <a:ext cx="9494522" cy="523220"/>
            <a:chOff x="2169884" y="4353037"/>
            <a:chExt cx="7852230" cy="523220"/>
          </a:xfrm>
        </p:grpSpPr>
        <p:grpSp>
          <p:nvGrpSpPr>
            <p:cNvPr id="86" name="Google Shape;86;p3"/>
            <p:cNvGrpSpPr/>
            <p:nvPr/>
          </p:nvGrpSpPr>
          <p:grpSpPr>
            <a:xfrm>
              <a:off x="2387599" y="4358611"/>
              <a:ext cx="7634515" cy="507531"/>
              <a:chOff x="2090056" y="1653862"/>
              <a:chExt cx="7634515" cy="885372"/>
            </a:xfrm>
          </p:grpSpPr>
          <p:sp>
            <p:nvSpPr>
              <p:cNvPr id="87" name="Google Shape;87;p3"/>
              <p:cNvSpPr/>
              <p:nvPr/>
            </p:nvSpPr>
            <p:spPr>
              <a:xfrm>
                <a:off x="2090056" y="1653862"/>
                <a:ext cx="1088571" cy="885372"/>
              </a:xfrm>
              <a:prstGeom prst="rect">
                <a:avLst/>
              </a:prstGeom>
              <a:gradFill>
                <a:gsLst>
                  <a:gs pos="0">
                    <a:srgbClr val="499B99"/>
                  </a:gs>
                  <a:gs pos="50000">
                    <a:srgbClr val="499B99"/>
                  </a:gs>
                  <a:gs pos="100000">
                    <a:srgbClr val="34686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88" name="Google Shape;88;p3"/>
              <p:cNvSpPr/>
              <p:nvPr/>
            </p:nvSpPr>
            <p:spPr>
              <a:xfrm>
                <a:off x="3396342" y="1653862"/>
                <a:ext cx="6328229" cy="88537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Montserrat"/>
                  <a:ea typeface="Montserrat"/>
                  <a:cs typeface="Montserrat"/>
                  <a:sym typeface="Montserrat"/>
                </a:endParaRPr>
              </a:p>
            </p:txBody>
          </p:sp>
        </p:grpSp>
        <p:sp>
          <p:nvSpPr>
            <p:cNvPr id="89" name="Google Shape;89;p3"/>
            <p:cNvSpPr/>
            <p:nvPr/>
          </p:nvSpPr>
          <p:spPr>
            <a:xfrm>
              <a:off x="4163655" y="4393106"/>
              <a:ext cx="50034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Montserrat"/>
                  <a:ea typeface="Montserrat"/>
                  <a:cs typeface="Montserrat"/>
                  <a:sym typeface="Montserrat"/>
                </a:rPr>
                <a:t>Lợi ích cho sinh viên</a:t>
              </a:r>
              <a:endParaRPr b="1" sz="2400">
                <a:solidFill>
                  <a:srgbClr val="3F3F3F"/>
                </a:solidFill>
                <a:latin typeface="Montserrat"/>
                <a:ea typeface="Montserrat"/>
                <a:cs typeface="Montserrat"/>
                <a:sym typeface="Montserrat"/>
              </a:endParaRPr>
            </a:p>
          </p:txBody>
        </p:sp>
        <p:sp>
          <p:nvSpPr>
            <p:cNvPr id="90" name="Google Shape;90;p3"/>
            <p:cNvSpPr/>
            <p:nvPr/>
          </p:nvSpPr>
          <p:spPr>
            <a:xfrm>
              <a:off x="2169884" y="4353037"/>
              <a:ext cx="152400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Montserrat"/>
                  <a:ea typeface="Montserrat"/>
                  <a:cs typeface="Montserrat"/>
                  <a:sym typeface="Montserrat"/>
                </a:rPr>
                <a:t>04</a:t>
              </a:r>
              <a:endParaRPr b="1" sz="2800">
                <a:solidFill>
                  <a:schemeClr val="lt1"/>
                </a:solidFill>
                <a:latin typeface="Montserrat"/>
                <a:ea typeface="Montserrat"/>
                <a:cs typeface="Montserrat"/>
                <a:sym typeface="Montserrat"/>
              </a:endParaRPr>
            </a:p>
          </p:txBody>
        </p:sp>
      </p:grpSp>
      <p:grpSp>
        <p:nvGrpSpPr>
          <p:cNvPr id="91" name="Google Shape;91;p3"/>
          <p:cNvGrpSpPr/>
          <p:nvPr/>
        </p:nvGrpSpPr>
        <p:grpSpPr>
          <a:xfrm>
            <a:off x="1348738" y="5210170"/>
            <a:ext cx="9494522" cy="523220"/>
            <a:chOff x="2169884" y="5210170"/>
            <a:chExt cx="7852230" cy="523220"/>
          </a:xfrm>
        </p:grpSpPr>
        <p:grpSp>
          <p:nvGrpSpPr>
            <p:cNvPr id="92" name="Google Shape;92;p3"/>
            <p:cNvGrpSpPr/>
            <p:nvPr/>
          </p:nvGrpSpPr>
          <p:grpSpPr>
            <a:xfrm>
              <a:off x="2387599" y="5215744"/>
              <a:ext cx="7634515" cy="507531"/>
              <a:chOff x="2090056" y="1653862"/>
              <a:chExt cx="7634515" cy="885372"/>
            </a:xfrm>
          </p:grpSpPr>
          <p:sp>
            <p:nvSpPr>
              <p:cNvPr id="93" name="Google Shape;93;p3"/>
              <p:cNvSpPr/>
              <p:nvPr/>
            </p:nvSpPr>
            <p:spPr>
              <a:xfrm>
                <a:off x="2090056" y="1653862"/>
                <a:ext cx="1088571" cy="885372"/>
              </a:xfrm>
              <a:prstGeom prst="rect">
                <a:avLst/>
              </a:prstGeom>
              <a:gradFill>
                <a:gsLst>
                  <a:gs pos="0">
                    <a:srgbClr val="499B99"/>
                  </a:gs>
                  <a:gs pos="50000">
                    <a:srgbClr val="499B99"/>
                  </a:gs>
                  <a:gs pos="100000">
                    <a:srgbClr val="34686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94" name="Google Shape;94;p3"/>
              <p:cNvSpPr/>
              <p:nvPr/>
            </p:nvSpPr>
            <p:spPr>
              <a:xfrm>
                <a:off x="3396342" y="1653862"/>
                <a:ext cx="6328229" cy="88537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Montserrat"/>
                  <a:ea typeface="Montserrat"/>
                  <a:cs typeface="Montserrat"/>
                  <a:sym typeface="Montserrat"/>
                </a:endParaRPr>
              </a:p>
            </p:txBody>
          </p:sp>
        </p:grpSp>
        <p:sp>
          <p:nvSpPr>
            <p:cNvPr id="95" name="Google Shape;95;p3"/>
            <p:cNvSpPr/>
            <p:nvPr/>
          </p:nvSpPr>
          <p:spPr>
            <a:xfrm>
              <a:off x="4163655" y="5250239"/>
              <a:ext cx="569880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Montserrat"/>
                  <a:ea typeface="Montserrat"/>
                  <a:cs typeface="Montserrat"/>
                  <a:sym typeface="Montserrat"/>
                </a:rPr>
                <a:t>Kết luận</a:t>
              </a:r>
              <a:endParaRPr b="1" sz="2400">
                <a:solidFill>
                  <a:srgbClr val="3F3F3F"/>
                </a:solidFill>
                <a:latin typeface="Montserrat"/>
                <a:ea typeface="Montserrat"/>
                <a:cs typeface="Montserrat"/>
                <a:sym typeface="Montserrat"/>
              </a:endParaRPr>
            </a:p>
          </p:txBody>
        </p:sp>
        <p:sp>
          <p:nvSpPr>
            <p:cNvPr id="96" name="Google Shape;96;p3"/>
            <p:cNvSpPr/>
            <p:nvPr/>
          </p:nvSpPr>
          <p:spPr>
            <a:xfrm>
              <a:off x="2169884" y="5210170"/>
              <a:ext cx="152400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Montserrat"/>
                  <a:ea typeface="Montserrat"/>
                  <a:cs typeface="Montserrat"/>
                  <a:sym typeface="Montserrat"/>
                </a:rPr>
                <a:t>05</a:t>
              </a:r>
              <a:endParaRPr b="1" sz="2800">
                <a:solidFill>
                  <a:schemeClr val="lt1"/>
                </a:solidFill>
                <a:latin typeface="Montserrat"/>
                <a:ea typeface="Montserrat"/>
                <a:cs typeface="Montserrat"/>
                <a:sym typeface="Montserrat"/>
              </a:endParaRPr>
            </a:p>
          </p:txBody>
        </p:sp>
      </p:grpSp>
      <p:pic>
        <p:nvPicPr>
          <p:cNvPr id="97" name="Google Shape;97;p3"/>
          <p:cNvPicPr preferRelativeResize="0"/>
          <p:nvPr/>
        </p:nvPicPr>
        <p:blipFill rotWithShape="1">
          <a:blip r:embed="rId4">
            <a:alphaModFix/>
          </a:blip>
          <a:srcRect b="85942" l="1719" r="1718" t="1719"/>
          <a:stretch/>
        </p:blipFill>
        <p:spPr>
          <a:xfrm>
            <a:off x="0" y="6644962"/>
            <a:ext cx="12192000" cy="213038"/>
          </a:xfrm>
          <a:prstGeom prst="rect">
            <a:avLst/>
          </a:prstGeom>
          <a:noFill/>
          <a:ln>
            <a:noFill/>
          </a:ln>
        </p:spPr>
      </p:pic>
      <p:grpSp>
        <p:nvGrpSpPr>
          <p:cNvPr id="98" name="Google Shape;98;p3"/>
          <p:cNvGrpSpPr/>
          <p:nvPr/>
        </p:nvGrpSpPr>
        <p:grpSpPr>
          <a:xfrm>
            <a:off x="-3629561" y="1590448"/>
            <a:ext cx="3362325" cy="3362325"/>
            <a:chOff x="1114425" y="1323975"/>
            <a:chExt cx="3362325" cy="3362325"/>
          </a:xfrm>
        </p:grpSpPr>
        <p:pic>
          <p:nvPicPr>
            <p:cNvPr id="99" name="Google Shape;99;p3"/>
            <p:cNvPicPr preferRelativeResize="0"/>
            <p:nvPr/>
          </p:nvPicPr>
          <p:blipFill rotWithShape="1">
            <a:blip r:embed="rId5">
              <a:alphaModFix/>
            </a:blip>
            <a:srcRect b="0" l="0" r="0" t="0"/>
            <a:stretch/>
          </p:blipFill>
          <p:spPr>
            <a:xfrm>
              <a:off x="1628775" y="1809750"/>
              <a:ext cx="2380093" cy="2280753"/>
            </a:xfrm>
            <a:prstGeom prst="rect">
              <a:avLst/>
            </a:prstGeom>
            <a:noFill/>
            <a:ln>
              <a:noFill/>
            </a:ln>
          </p:spPr>
        </p:pic>
        <p:sp>
          <p:nvSpPr>
            <p:cNvPr id="100" name="Google Shape;100;p3"/>
            <p:cNvSpPr/>
            <p:nvPr/>
          </p:nvSpPr>
          <p:spPr>
            <a:xfrm>
              <a:off x="1114425" y="1323975"/>
              <a:ext cx="3362325" cy="3362325"/>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grpSp>
      <p:sp>
        <p:nvSpPr>
          <p:cNvPr id="101" name="Google Shape;101;p3"/>
          <p:cNvSpPr/>
          <p:nvPr/>
        </p:nvSpPr>
        <p:spPr>
          <a:xfrm>
            <a:off x="10879435" y="70906"/>
            <a:ext cx="1222204" cy="1060450"/>
          </a:xfrm>
          <a:custGeom>
            <a:rect b="b" l="l" r="r" t="t"/>
            <a:pathLst>
              <a:path extrusionOk="0" h="1341510" w="1611423">
                <a:moveTo>
                  <a:pt x="0" y="0"/>
                </a:moveTo>
                <a:lnTo>
                  <a:pt x="1611423" y="0"/>
                </a:lnTo>
                <a:lnTo>
                  <a:pt x="1611423" y="1341510"/>
                </a:lnTo>
                <a:lnTo>
                  <a:pt x="0" y="134151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4"/>
          <p:cNvPicPr preferRelativeResize="0"/>
          <p:nvPr/>
        </p:nvPicPr>
        <p:blipFill rotWithShape="1">
          <a:blip r:embed="rId3">
            <a:alphaModFix/>
          </a:blip>
          <a:srcRect b="85942" l="1719" r="1718" t="1719"/>
          <a:stretch/>
        </p:blipFill>
        <p:spPr>
          <a:xfrm>
            <a:off x="0" y="3429000"/>
            <a:ext cx="12192000" cy="3429000"/>
          </a:xfrm>
          <a:prstGeom prst="rect">
            <a:avLst/>
          </a:prstGeom>
          <a:noFill/>
          <a:ln>
            <a:noFill/>
          </a:ln>
        </p:spPr>
      </p:pic>
      <p:pic>
        <p:nvPicPr>
          <p:cNvPr id="107" name="Google Shape;107;p4"/>
          <p:cNvPicPr preferRelativeResize="0"/>
          <p:nvPr/>
        </p:nvPicPr>
        <p:blipFill rotWithShape="1">
          <a:blip r:embed="rId3">
            <a:alphaModFix/>
          </a:blip>
          <a:srcRect b="85942" l="1719" r="1718" t="1719"/>
          <a:stretch/>
        </p:blipFill>
        <p:spPr>
          <a:xfrm>
            <a:off x="0" y="1"/>
            <a:ext cx="12192000" cy="3429000"/>
          </a:xfrm>
          <a:prstGeom prst="rect">
            <a:avLst/>
          </a:prstGeom>
          <a:noFill/>
          <a:ln>
            <a:noFill/>
          </a:ln>
        </p:spPr>
      </p:pic>
      <p:pic>
        <p:nvPicPr>
          <p:cNvPr id="108" name="Google Shape;108;p4"/>
          <p:cNvPicPr preferRelativeResize="0"/>
          <p:nvPr/>
        </p:nvPicPr>
        <p:blipFill rotWithShape="1">
          <a:blip r:embed="rId3">
            <a:alphaModFix/>
          </a:blip>
          <a:srcRect b="1718" l="1719" r="1718" t="1719"/>
          <a:stretch/>
        </p:blipFill>
        <p:spPr>
          <a:xfrm>
            <a:off x="0" y="0"/>
            <a:ext cx="12192000" cy="6858000"/>
          </a:xfrm>
          <a:prstGeom prst="rect">
            <a:avLst/>
          </a:prstGeom>
          <a:noFill/>
          <a:ln>
            <a:noFill/>
          </a:ln>
        </p:spPr>
      </p:pic>
      <p:sp>
        <p:nvSpPr>
          <p:cNvPr id="109" name="Google Shape;109;p4"/>
          <p:cNvSpPr txBox="1"/>
          <p:nvPr/>
        </p:nvSpPr>
        <p:spPr>
          <a:xfrm>
            <a:off x="5102585" y="2566018"/>
            <a:ext cx="335059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Montserrat"/>
                <a:ea typeface="Montserrat"/>
                <a:cs typeface="Montserrat"/>
                <a:sym typeface="Montserrat"/>
              </a:rPr>
              <a:t>Nội dung 01</a:t>
            </a:r>
            <a:endParaRPr b="1" sz="4000">
              <a:solidFill>
                <a:schemeClr val="lt1"/>
              </a:solidFill>
              <a:latin typeface="Montserrat"/>
              <a:ea typeface="Montserrat"/>
              <a:cs typeface="Montserrat"/>
              <a:sym typeface="Montserrat"/>
            </a:endParaRPr>
          </a:p>
        </p:txBody>
      </p:sp>
      <p:grpSp>
        <p:nvGrpSpPr>
          <p:cNvPr id="110" name="Google Shape;110;p4"/>
          <p:cNvGrpSpPr/>
          <p:nvPr/>
        </p:nvGrpSpPr>
        <p:grpSpPr>
          <a:xfrm>
            <a:off x="1409799" y="1590448"/>
            <a:ext cx="3362325" cy="3362325"/>
            <a:chOff x="1114425" y="1323975"/>
            <a:chExt cx="3362325" cy="3362325"/>
          </a:xfrm>
        </p:grpSpPr>
        <p:pic>
          <p:nvPicPr>
            <p:cNvPr id="111" name="Google Shape;111;p4"/>
            <p:cNvPicPr preferRelativeResize="0"/>
            <p:nvPr/>
          </p:nvPicPr>
          <p:blipFill rotWithShape="1">
            <a:blip r:embed="rId4">
              <a:alphaModFix/>
            </a:blip>
            <a:srcRect b="0" l="0" r="0" t="0"/>
            <a:stretch/>
          </p:blipFill>
          <p:spPr>
            <a:xfrm>
              <a:off x="1628775" y="1809750"/>
              <a:ext cx="2380093" cy="2280753"/>
            </a:xfrm>
            <a:prstGeom prst="rect">
              <a:avLst/>
            </a:prstGeom>
            <a:noFill/>
            <a:ln>
              <a:noFill/>
            </a:ln>
          </p:spPr>
        </p:pic>
        <p:sp>
          <p:nvSpPr>
            <p:cNvPr id="112" name="Google Shape;112;p4"/>
            <p:cNvSpPr/>
            <p:nvPr/>
          </p:nvSpPr>
          <p:spPr>
            <a:xfrm>
              <a:off x="1114425" y="1323975"/>
              <a:ext cx="3362325" cy="3362325"/>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grpSp>
      <p:sp>
        <p:nvSpPr>
          <p:cNvPr id="113" name="Google Shape;113;p4"/>
          <p:cNvSpPr/>
          <p:nvPr/>
        </p:nvSpPr>
        <p:spPr>
          <a:xfrm>
            <a:off x="5102585" y="3271610"/>
            <a:ext cx="604995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Montserrat"/>
                <a:ea typeface="Montserrat"/>
                <a:cs typeface="Montserrat"/>
                <a:sym typeface="Montserrat"/>
              </a:rPr>
              <a:t>Giới thiệu</a:t>
            </a:r>
            <a:endParaRPr b="1" sz="54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5"/>
          <p:cNvPicPr preferRelativeResize="0"/>
          <p:nvPr/>
        </p:nvPicPr>
        <p:blipFill rotWithShape="1">
          <a:blip r:embed="rId3">
            <a:alphaModFix/>
          </a:blip>
          <a:srcRect b="85942" l="1719" r="1718" t="1719"/>
          <a:stretch/>
        </p:blipFill>
        <p:spPr>
          <a:xfrm>
            <a:off x="0" y="777562"/>
            <a:ext cx="12192000" cy="213038"/>
          </a:xfrm>
          <a:prstGeom prst="rect">
            <a:avLst/>
          </a:prstGeom>
          <a:noFill/>
          <a:ln>
            <a:noFill/>
          </a:ln>
        </p:spPr>
      </p:pic>
      <p:pic>
        <p:nvPicPr>
          <p:cNvPr id="119" name="Google Shape;119;p5"/>
          <p:cNvPicPr preferRelativeResize="0"/>
          <p:nvPr/>
        </p:nvPicPr>
        <p:blipFill rotWithShape="1">
          <a:blip r:embed="rId4">
            <a:alphaModFix/>
          </a:blip>
          <a:srcRect b="85942" l="1719" r="1718" t="1719"/>
          <a:stretch/>
        </p:blipFill>
        <p:spPr>
          <a:xfrm>
            <a:off x="0" y="0"/>
            <a:ext cx="12192000" cy="876300"/>
          </a:xfrm>
          <a:prstGeom prst="rect">
            <a:avLst/>
          </a:prstGeom>
          <a:noFill/>
          <a:ln>
            <a:noFill/>
          </a:ln>
        </p:spPr>
      </p:pic>
      <p:sp>
        <p:nvSpPr>
          <p:cNvPr id="120" name="Google Shape;120;p5"/>
          <p:cNvSpPr txBox="1"/>
          <p:nvPr/>
        </p:nvSpPr>
        <p:spPr>
          <a:xfrm>
            <a:off x="4706838" y="103257"/>
            <a:ext cx="2778326"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Giới thiệu</a:t>
            </a:r>
            <a:endParaRPr b="1" i="0" sz="4000" u="none" cap="none" strike="noStrike">
              <a:solidFill>
                <a:srgbClr val="FFFFFF"/>
              </a:solidFill>
              <a:latin typeface="Montserrat"/>
              <a:ea typeface="Montserrat"/>
              <a:cs typeface="Montserrat"/>
              <a:sym typeface="Montserrat"/>
            </a:endParaRPr>
          </a:p>
        </p:txBody>
      </p:sp>
      <p:pic>
        <p:nvPicPr>
          <p:cNvPr id="121" name="Google Shape;121;p5"/>
          <p:cNvPicPr preferRelativeResize="0"/>
          <p:nvPr/>
        </p:nvPicPr>
        <p:blipFill rotWithShape="1">
          <a:blip r:embed="rId4">
            <a:alphaModFix/>
          </a:blip>
          <a:srcRect b="85942" l="1719" r="1718" t="1719"/>
          <a:stretch/>
        </p:blipFill>
        <p:spPr>
          <a:xfrm>
            <a:off x="0" y="6644962"/>
            <a:ext cx="12192000" cy="213038"/>
          </a:xfrm>
          <a:prstGeom prst="rect">
            <a:avLst/>
          </a:prstGeom>
          <a:noFill/>
          <a:ln>
            <a:noFill/>
          </a:ln>
        </p:spPr>
      </p:pic>
      <p:grpSp>
        <p:nvGrpSpPr>
          <p:cNvPr id="122" name="Google Shape;122;p5"/>
          <p:cNvGrpSpPr/>
          <p:nvPr/>
        </p:nvGrpSpPr>
        <p:grpSpPr>
          <a:xfrm>
            <a:off x="-3629561" y="1590448"/>
            <a:ext cx="3362325" cy="3362325"/>
            <a:chOff x="1114425" y="1323975"/>
            <a:chExt cx="3362325" cy="3362325"/>
          </a:xfrm>
        </p:grpSpPr>
        <p:pic>
          <p:nvPicPr>
            <p:cNvPr id="123" name="Google Shape;123;p5"/>
            <p:cNvPicPr preferRelativeResize="0"/>
            <p:nvPr/>
          </p:nvPicPr>
          <p:blipFill rotWithShape="1">
            <a:blip r:embed="rId5">
              <a:alphaModFix/>
            </a:blip>
            <a:srcRect b="0" l="0" r="0" t="0"/>
            <a:stretch/>
          </p:blipFill>
          <p:spPr>
            <a:xfrm>
              <a:off x="1628775" y="1809750"/>
              <a:ext cx="2380093" cy="2280753"/>
            </a:xfrm>
            <a:prstGeom prst="rect">
              <a:avLst/>
            </a:prstGeom>
            <a:noFill/>
            <a:ln>
              <a:noFill/>
            </a:ln>
          </p:spPr>
        </p:pic>
        <p:sp>
          <p:nvSpPr>
            <p:cNvPr id="124" name="Google Shape;124;p5"/>
            <p:cNvSpPr/>
            <p:nvPr/>
          </p:nvSpPr>
          <p:spPr>
            <a:xfrm>
              <a:off x="1114425" y="1323975"/>
              <a:ext cx="3362325" cy="3362325"/>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sp>
        <p:nvSpPr>
          <p:cNvPr id="125" name="Google Shape;125;p5"/>
          <p:cNvSpPr txBox="1"/>
          <p:nvPr/>
        </p:nvSpPr>
        <p:spPr>
          <a:xfrm>
            <a:off x="5102585" y="-949342"/>
            <a:ext cx="345318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Nội dung 02</a:t>
            </a:r>
            <a:endParaRPr b="1" i="0" sz="4000" u="none" cap="none" strike="noStrike">
              <a:solidFill>
                <a:srgbClr val="FFFFFF"/>
              </a:solidFill>
              <a:latin typeface="Montserrat"/>
              <a:ea typeface="Montserrat"/>
              <a:cs typeface="Montserrat"/>
              <a:sym typeface="Montserrat"/>
            </a:endParaRPr>
          </a:p>
        </p:txBody>
      </p:sp>
      <p:sp>
        <p:nvSpPr>
          <p:cNvPr id="126" name="Google Shape;126;p5"/>
          <p:cNvSpPr txBox="1"/>
          <p:nvPr/>
        </p:nvSpPr>
        <p:spPr>
          <a:xfrm>
            <a:off x="5102584" y="7299647"/>
            <a:ext cx="6044387"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FFFFFF"/>
                </a:solidFill>
                <a:latin typeface="Montserrat"/>
                <a:ea typeface="Montserrat"/>
                <a:cs typeface="Montserrat"/>
                <a:sym typeface="Montserrat"/>
              </a:rPr>
              <a:t>Cơ sở lý thuyết và công nghệ sử dụng</a:t>
            </a:r>
            <a:endParaRPr/>
          </a:p>
        </p:txBody>
      </p:sp>
      <p:sp>
        <p:nvSpPr>
          <p:cNvPr id="127" name="Google Shape;127;p5"/>
          <p:cNvSpPr/>
          <p:nvPr/>
        </p:nvSpPr>
        <p:spPr>
          <a:xfrm flipH="1">
            <a:off x="1042110" y="1627254"/>
            <a:ext cx="10107780" cy="3785652"/>
          </a:xfrm>
          <a:prstGeom prst="rect">
            <a:avLst/>
          </a:prstGeom>
          <a:noFill/>
          <a:ln>
            <a:noFill/>
          </a:ln>
        </p:spPr>
        <p:txBody>
          <a:bodyPr anchorCtr="0" anchor="ctr"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Ý tưởng chính</a:t>
            </a:r>
            <a:r>
              <a:rPr b="0" i="0" lang="en-US" sz="2400" u="none" cap="none" strike="noStrike">
                <a:solidFill>
                  <a:schemeClr val="dk1"/>
                </a:solidFill>
                <a:latin typeface="Times New Roman"/>
                <a:ea typeface="Times New Roman"/>
                <a:cs typeface="Times New Roman"/>
                <a:sym typeface="Times New Roman"/>
              </a:rPr>
              <a:t>: Phát triển một hệ thống tìm kiếm mặt bằng cho thuê thông minh giúp kết nối chủ cho thuê và người tìm thuê một cách nhanh chóng, thuận tiện, và hiệu quả.</a:t>
            </a:r>
            <a:endParaRPr/>
          </a:p>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Bối cảnh</a:t>
            </a:r>
            <a:r>
              <a:rPr b="0" i="0" lang="en-US" sz="2400" u="none" cap="none" strike="noStrike">
                <a:solidFill>
                  <a:schemeClr val="dk1"/>
                </a:solidFill>
                <a:latin typeface="Times New Roman"/>
                <a:ea typeface="Times New Roman"/>
                <a:cs typeface="Times New Roman"/>
                <a:sym typeface="Times New Roman"/>
              </a:rPr>
              <a:t>: Hiện nay, nhu cầu thuê mặt bằng (như phòng học nhóm, không gian làm việc chung, phòng hội thảo) ngày càng tăng cao, đặc biệt là đối với sinh viên và các startup. Tuy nhiên, các giải pháp tìm kiếm truyền thống còn thiếu hiệu quả, mất nhiều thời gian và không tối ưu.</a:t>
            </a:r>
            <a:endParaRPr/>
          </a:p>
          <a:p>
            <a:pPr indent="-457200" lvl="0" marL="457200" marR="0" rtl="0" algn="l">
              <a:lnSpc>
                <a:spcPct val="100000"/>
              </a:lnSpc>
              <a:spcBef>
                <a:spcPts val="0"/>
              </a:spcBef>
              <a:spcAft>
                <a:spcPts val="0"/>
              </a:spcAft>
              <a:buClr>
                <a:schemeClr val="dk1"/>
              </a:buClr>
              <a:buSzPts val="2400"/>
              <a:buFont typeface="Arial"/>
              <a:buAutoNum type="arabicPeriod"/>
            </a:pPr>
            <a:r>
              <a:rPr b="1" i="0" lang="en-US" sz="2400" u="none" cap="none" strike="noStrike">
                <a:solidFill>
                  <a:schemeClr val="dk1"/>
                </a:solidFill>
                <a:latin typeface="Times New Roman"/>
                <a:ea typeface="Times New Roman"/>
                <a:cs typeface="Times New Roman"/>
                <a:sym typeface="Times New Roman"/>
              </a:rPr>
              <a:t>Ý tưởng cốt lõi</a:t>
            </a:r>
            <a:r>
              <a:rPr b="0" i="0" lang="en-US" sz="2400" u="none" cap="none" strike="noStrike">
                <a:solidFill>
                  <a:schemeClr val="dk1"/>
                </a:solidFill>
                <a:latin typeface="Times New Roman"/>
                <a:ea typeface="Times New Roman"/>
                <a:cs typeface="Times New Roman"/>
                <a:sym typeface="Times New Roman"/>
              </a:rPr>
              <a:t>: Xây dựng nền tảng ứng dụng thông minh, cho phép tìm kiếm, so sánh, đặt chỗ mặt bằng một cách dễ dàng với các tiêu chí linh hoạt như: vị trí, diện tích, giá thuê, tiện ích kèm theo, và thời gian sử dụng. </a:t>
            </a:r>
            <a:endParaRPr/>
          </a:p>
        </p:txBody>
      </p:sp>
      <p:sp>
        <p:nvSpPr>
          <p:cNvPr id="128" name="Google Shape;128;p5"/>
          <p:cNvSpPr/>
          <p:nvPr/>
        </p:nvSpPr>
        <p:spPr>
          <a:xfrm>
            <a:off x="10879435" y="70906"/>
            <a:ext cx="1222204" cy="1060450"/>
          </a:xfrm>
          <a:custGeom>
            <a:rect b="b" l="l" r="r" t="t"/>
            <a:pathLst>
              <a:path extrusionOk="0" h="1341510" w="1611423">
                <a:moveTo>
                  <a:pt x="0" y="0"/>
                </a:moveTo>
                <a:lnTo>
                  <a:pt x="1611423" y="0"/>
                </a:lnTo>
                <a:lnTo>
                  <a:pt x="1611423" y="1341510"/>
                </a:lnTo>
                <a:lnTo>
                  <a:pt x="0" y="134151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6"/>
          <p:cNvPicPr preferRelativeResize="0"/>
          <p:nvPr/>
        </p:nvPicPr>
        <p:blipFill rotWithShape="1">
          <a:blip r:embed="rId3">
            <a:alphaModFix/>
          </a:blip>
          <a:srcRect b="85942" l="1719" r="1718" t="1719"/>
          <a:stretch/>
        </p:blipFill>
        <p:spPr>
          <a:xfrm>
            <a:off x="0" y="3429000"/>
            <a:ext cx="12192000" cy="3429000"/>
          </a:xfrm>
          <a:prstGeom prst="rect">
            <a:avLst/>
          </a:prstGeom>
          <a:noFill/>
          <a:ln>
            <a:noFill/>
          </a:ln>
        </p:spPr>
      </p:pic>
      <p:pic>
        <p:nvPicPr>
          <p:cNvPr id="134" name="Google Shape;134;p6"/>
          <p:cNvPicPr preferRelativeResize="0"/>
          <p:nvPr/>
        </p:nvPicPr>
        <p:blipFill rotWithShape="1">
          <a:blip r:embed="rId3">
            <a:alphaModFix/>
          </a:blip>
          <a:srcRect b="85942" l="1719" r="1718" t="1719"/>
          <a:stretch/>
        </p:blipFill>
        <p:spPr>
          <a:xfrm>
            <a:off x="0" y="1"/>
            <a:ext cx="12192000" cy="3429000"/>
          </a:xfrm>
          <a:prstGeom prst="rect">
            <a:avLst/>
          </a:prstGeom>
          <a:noFill/>
          <a:ln>
            <a:noFill/>
          </a:ln>
        </p:spPr>
      </p:pic>
      <p:pic>
        <p:nvPicPr>
          <p:cNvPr id="135" name="Google Shape;135;p6"/>
          <p:cNvPicPr preferRelativeResize="0"/>
          <p:nvPr/>
        </p:nvPicPr>
        <p:blipFill rotWithShape="1">
          <a:blip r:embed="rId3">
            <a:alphaModFix/>
          </a:blip>
          <a:srcRect b="1718" l="1719" r="1718" t="1719"/>
          <a:stretch/>
        </p:blipFill>
        <p:spPr>
          <a:xfrm>
            <a:off x="0" y="-1"/>
            <a:ext cx="12192000" cy="6858000"/>
          </a:xfrm>
          <a:prstGeom prst="rect">
            <a:avLst/>
          </a:prstGeom>
          <a:noFill/>
          <a:ln>
            <a:noFill/>
          </a:ln>
        </p:spPr>
      </p:pic>
      <p:sp>
        <p:nvSpPr>
          <p:cNvPr id="136" name="Google Shape;136;p6"/>
          <p:cNvSpPr txBox="1"/>
          <p:nvPr/>
        </p:nvSpPr>
        <p:spPr>
          <a:xfrm>
            <a:off x="5102585" y="1621138"/>
            <a:ext cx="345318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Nội dung 02</a:t>
            </a:r>
            <a:endParaRPr b="1" i="0" sz="4000" u="none" cap="none" strike="noStrike">
              <a:solidFill>
                <a:srgbClr val="FFFFFF"/>
              </a:solidFill>
              <a:latin typeface="Montserrat"/>
              <a:ea typeface="Montserrat"/>
              <a:cs typeface="Montserrat"/>
              <a:sym typeface="Montserrat"/>
            </a:endParaRPr>
          </a:p>
        </p:txBody>
      </p:sp>
      <p:grpSp>
        <p:nvGrpSpPr>
          <p:cNvPr id="137" name="Google Shape;137;p6"/>
          <p:cNvGrpSpPr/>
          <p:nvPr/>
        </p:nvGrpSpPr>
        <p:grpSpPr>
          <a:xfrm>
            <a:off x="1409799" y="1590448"/>
            <a:ext cx="3362325" cy="3362325"/>
            <a:chOff x="1114425" y="1323975"/>
            <a:chExt cx="3362325" cy="3362325"/>
          </a:xfrm>
        </p:grpSpPr>
        <p:pic>
          <p:nvPicPr>
            <p:cNvPr id="138" name="Google Shape;138;p6"/>
            <p:cNvPicPr preferRelativeResize="0"/>
            <p:nvPr/>
          </p:nvPicPr>
          <p:blipFill rotWithShape="1">
            <a:blip r:embed="rId4">
              <a:alphaModFix/>
            </a:blip>
            <a:srcRect b="0" l="0" r="0" t="0"/>
            <a:stretch/>
          </p:blipFill>
          <p:spPr>
            <a:xfrm>
              <a:off x="1628775" y="1809750"/>
              <a:ext cx="2380093" cy="2280753"/>
            </a:xfrm>
            <a:prstGeom prst="rect">
              <a:avLst/>
            </a:prstGeom>
            <a:noFill/>
            <a:ln>
              <a:noFill/>
            </a:ln>
          </p:spPr>
        </p:pic>
        <p:sp>
          <p:nvSpPr>
            <p:cNvPr id="139" name="Google Shape;139;p6"/>
            <p:cNvSpPr/>
            <p:nvPr/>
          </p:nvSpPr>
          <p:spPr>
            <a:xfrm>
              <a:off x="1114425" y="1323975"/>
              <a:ext cx="3362325" cy="3362325"/>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sp>
        <p:nvSpPr>
          <p:cNvPr id="140" name="Google Shape;140;p6"/>
          <p:cNvSpPr txBox="1"/>
          <p:nvPr/>
        </p:nvSpPr>
        <p:spPr>
          <a:xfrm>
            <a:off x="5102584" y="2331407"/>
            <a:ext cx="604438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Montserrat"/>
                <a:ea typeface="Montserrat"/>
                <a:cs typeface="Montserrat"/>
                <a:sym typeface="Montserrat"/>
              </a:rPr>
              <a:t>Mục tiêu hệ thống</a:t>
            </a:r>
            <a:endParaRPr b="1" sz="54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7"/>
          <p:cNvPicPr preferRelativeResize="0"/>
          <p:nvPr/>
        </p:nvPicPr>
        <p:blipFill rotWithShape="1">
          <a:blip r:embed="rId3">
            <a:alphaModFix/>
          </a:blip>
          <a:srcRect b="85942" l="1719" r="1718" t="1719"/>
          <a:stretch/>
        </p:blipFill>
        <p:spPr>
          <a:xfrm>
            <a:off x="0" y="777562"/>
            <a:ext cx="12192000" cy="213038"/>
          </a:xfrm>
          <a:prstGeom prst="rect">
            <a:avLst/>
          </a:prstGeom>
          <a:noFill/>
          <a:ln>
            <a:noFill/>
          </a:ln>
        </p:spPr>
      </p:pic>
      <p:sp>
        <p:nvSpPr>
          <p:cNvPr id="147" name="Google Shape;147;p7"/>
          <p:cNvSpPr/>
          <p:nvPr/>
        </p:nvSpPr>
        <p:spPr>
          <a:xfrm>
            <a:off x="1154194" y="3307543"/>
            <a:ext cx="1910878" cy="98668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2000">
                <a:solidFill>
                  <a:schemeClr val="lt1"/>
                </a:solidFill>
                <a:latin typeface="Montserrat"/>
                <a:ea typeface="Montserrat"/>
                <a:cs typeface="Montserrat"/>
                <a:sym typeface="Montserrat"/>
              </a:rPr>
              <a:t>KIẾN THỨC</a:t>
            </a:r>
            <a:endParaRPr/>
          </a:p>
          <a:p>
            <a:pPr indent="0" lvl="0" marL="0" marR="0" rtl="0" algn="ctr">
              <a:lnSpc>
                <a:spcPct val="200000"/>
              </a:lnSpc>
              <a:spcBef>
                <a:spcPts val="0"/>
              </a:spcBef>
              <a:spcAft>
                <a:spcPts val="0"/>
              </a:spcAft>
              <a:buNone/>
            </a:pPr>
            <a:r>
              <a:rPr b="1" lang="en-US" sz="2000">
                <a:solidFill>
                  <a:schemeClr val="lt1"/>
                </a:solidFill>
                <a:latin typeface="Montserrat"/>
                <a:ea typeface="Montserrat"/>
                <a:cs typeface="Montserrat"/>
                <a:sym typeface="Montserrat"/>
              </a:rPr>
              <a:t>CÔNG NGHỆ</a:t>
            </a:r>
            <a:endParaRPr b="1" sz="2000">
              <a:solidFill>
                <a:schemeClr val="lt1"/>
              </a:solidFill>
              <a:latin typeface="Montserrat"/>
              <a:ea typeface="Montserrat"/>
              <a:cs typeface="Montserrat"/>
              <a:sym typeface="Montserrat"/>
            </a:endParaRPr>
          </a:p>
        </p:txBody>
      </p:sp>
      <p:sp>
        <p:nvSpPr>
          <p:cNvPr id="148" name="Google Shape;148;p7"/>
          <p:cNvSpPr/>
          <p:nvPr/>
        </p:nvSpPr>
        <p:spPr>
          <a:xfrm>
            <a:off x="3667198" y="2742931"/>
            <a:ext cx="523864" cy="5238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49" name="Google Shape;149;p7"/>
          <p:cNvSpPr/>
          <p:nvPr/>
        </p:nvSpPr>
        <p:spPr>
          <a:xfrm>
            <a:off x="3667198" y="4352670"/>
            <a:ext cx="523864" cy="5238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pic>
        <p:nvPicPr>
          <p:cNvPr id="150" name="Google Shape;150;p7"/>
          <p:cNvPicPr preferRelativeResize="0"/>
          <p:nvPr/>
        </p:nvPicPr>
        <p:blipFill rotWithShape="1">
          <a:blip r:embed="rId4">
            <a:alphaModFix/>
          </a:blip>
          <a:srcRect b="85942" l="1719" r="1718" t="1719"/>
          <a:stretch/>
        </p:blipFill>
        <p:spPr>
          <a:xfrm>
            <a:off x="0" y="0"/>
            <a:ext cx="12192000" cy="876300"/>
          </a:xfrm>
          <a:prstGeom prst="rect">
            <a:avLst/>
          </a:prstGeom>
          <a:noFill/>
          <a:ln>
            <a:noFill/>
          </a:ln>
        </p:spPr>
      </p:pic>
      <p:sp>
        <p:nvSpPr>
          <p:cNvPr id="151" name="Google Shape;151;p7"/>
          <p:cNvSpPr txBox="1"/>
          <p:nvPr/>
        </p:nvSpPr>
        <p:spPr>
          <a:xfrm>
            <a:off x="515816" y="110099"/>
            <a:ext cx="512672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Montserrat"/>
                <a:ea typeface="Montserrat"/>
                <a:cs typeface="Montserrat"/>
                <a:sym typeface="Montserrat"/>
              </a:rPr>
              <a:t>Mục tiêu hệ thống</a:t>
            </a:r>
            <a:endParaRPr b="1" sz="4000">
              <a:solidFill>
                <a:schemeClr val="lt1"/>
              </a:solidFill>
              <a:latin typeface="Montserrat"/>
              <a:ea typeface="Montserrat"/>
              <a:cs typeface="Montserrat"/>
              <a:sym typeface="Montserrat"/>
            </a:endParaRPr>
          </a:p>
        </p:txBody>
      </p:sp>
      <p:pic>
        <p:nvPicPr>
          <p:cNvPr id="152" name="Google Shape;152;p7"/>
          <p:cNvPicPr preferRelativeResize="0"/>
          <p:nvPr/>
        </p:nvPicPr>
        <p:blipFill rotWithShape="1">
          <a:blip r:embed="rId4">
            <a:alphaModFix/>
          </a:blip>
          <a:srcRect b="85942" l="1719" r="1718" t="1719"/>
          <a:stretch/>
        </p:blipFill>
        <p:spPr>
          <a:xfrm>
            <a:off x="0" y="6644962"/>
            <a:ext cx="12192000" cy="213038"/>
          </a:xfrm>
          <a:prstGeom prst="rect">
            <a:avLst/>
          </a:prstGeom>
          <a:noFill/>
          <a:ln>
            <a:noFill/>
          </a:ln>
        </p:spPr>
      </p:pic>
      <p:sp>
        <p:nvSpPr>
          <p:cNvPr id="153" name="Google Shape;153;p7"/>
          <p:cNvSpPr txBox="1"/>
          <p:nvPr/>
        </p:nvSpPr>
        <p:spPr>
          <a:xfrm>
            <a:off x="5102585" y="-786782"/>
            <a:ext cx="345318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Nội dung 03</a:t>
            </a:r>
            <a:endParaRPr b="1" i="0" sz="4000" u="none" cap="none" strike="noStrike">
              <a:solidFill>
                <a:srgbClr val="FFFFFF"/>
              </a:solidFill>
              <a:latin typeface="Montserrat"/>
              <a:ea typeface="Montserrat"/>
              <a:cs typeface="Montserrat"/>
              <a:sym typeface="Montserrat"/>
            </a:endParaRPr>
          </a:p>
        </p:txBody>
      </p:sp>
      <p:sp>
        <p:nvSpPr>
          <p:cNvPr id="154" name="Google Shape;154;p7"/>
          <p:cNvSpPr txBox="1"/>
          <p:nvPr/>
        </p:nvSpPr>
        <p:spPr>
          <a:xfrm>
            <a:off x="5102584" y="7106607"/>
            <a:ext cx="650013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FFFFFF"/>
                </a:solidFill>
                <a:latin typeface="Montserrat"/>
                <a:ea typeface="Montserrat"/>
                <a:cs typeface="Montserrat"/>
                <a:sym typeface="Montserrat"/>
              </a:rPr>
              <a:t>Phân tích và thiết kế hệ thống</a:t>
            </a:r>
            <a:endParaRPr b="1" sz="5400">
              <a:solidFill>
                <a:srgbClr val="FFFFFF"/>
              </a:solidFill>
              <a:latin typeface="Montserrat"/>
              <a:ea typeface="Montserrat"/>
              <a:cs typeface="Montserrat"/>
              <a:sym typeface="Montserrat"/>
            </a:endParaRPr>
          </a:p>
        </p:txBody>
      </p:sp>
      <p:grpSp>
        <p:nvGrpSpPr>
          <p:cNvPr id="155" name="Google Shape;155;p7"/>
          <p:cNvGrpSpPr/>
          <p:nvPr/>
        </p:nvGrpSpPr>
        <p:grpSpPr>
          <a:xfrm>
            <a:off x="-3832761" y="1590448"/>
            <a:ext cx="3362325" cy="3362325"/>
            <a:chOff x="1114425" y="1323975"/>
            <a:chExt cx="3362325" cy="3362325"/>
          </a:xfrm>
        </p:grpSpPr>
        <p:pic>
          <p:nvPicPr>
            <p:cNvPr id="156" name="Google Shape;156;p7"/>
            <p:cNvPicPr preferRelativeResize="0"/>
            <p:nvPr/>
          </p:nvPicPr>
          <p:blipFill rotWithShape="1">
            <a:blip r:embed="rId5">
              <a:alphaModFix/>
            </a:blip>
            <a:srcRect b="0" l="0" r="0" t="0"/>
            <a:stretch/>
          </p:blipFill>
          <p:spPr>
            <a:xfrm>
              <a:off x="1628775" y="1809750"/>
              <a:ext cx="2380093" cy="2280753"/>
            </a:xfrm>
            <a:prstGeom prst="rect">
              <a:avLst/>
            </a:prstGeom>
            <a:noFill/>
            <a:ln>
              <a:noFill/>
            </a:ln>
          </p:spPr>
        </p:pic>
        <p:sp>
          <p:nvSpPr>
            <p:cNvPr id="157" name="Google Shape;157;p7"/>
            <p:cNvSpPr/>
            <p:nvPr/>
          </p:nvSpPr>
          <p:spPr>
            <a:xfrm>
              <a:off x="1114425" y="1323975"/>
              <a:ext cx="3362325" cy="3362325"/>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sp>
        <p:nvSpPr>
          <p:cNvPr id="158" name="Google Shape;158;p7"/>
          <p:cNvSpPr/>
          <p:nvPr/>
        </p:nvSpPr>
        <p:spPr>
          <a:xfrm>
            <a:off x="515816" y="1370957"/>
            <a:ext cx="11086904" cy="48936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Mục tiêu chính</a:t>
            </a:r>
            <a:r>
              <a:rPr b="0" i="0" lang="en-US" sz="2400" u="none" cap="none" strike="noStrike">
                <a:solidFill>
                  <a:schemeClr val="dk1"/>
                </a:solidFill>
                <a:latin typeface="Times New Roman"/>
                <a:ea typeface="Times New Roman"/>
                <a:cs typeface="Times New Roman"/>
                <a:sym typeface="Times New Roman"/>
              </a:rPr>
              <a:t>:</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Tạo ra một nền tảng tìm kiếm và đặt thuê mặt bằng nhanh chóng và chính xác.</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Giảm thiểu thời gian và công sức cho sinh viên trong quá trình tìm kiếm không gian học tập, làm việc.</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Mục tiêu cụ thể</a:t>
            </a:r>
            <a:r>
              <a:rPr b="0" i="0" lang="en-US" sz="2400" u="none" cap="none" strike="noStrike">
                <a:solidFill>
                  <a:schemeClr val="dk1"/>
                </a:solidFill>
                <a:latin typeface="Times New Roman"/>
                <a:ea typeface="Times New Roman"/>
                <a:cs typeface="Times New Roman"/>
                <a:sym typeface="Times New Roman"/>
              </a:rPr>
              <a:t>:</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Phát triển hệ thống tìm kiếm theo các bộ lọc thông minh (vị trí, giá, diện tích, thời gian).</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Tích hợp bản đồ số hóa để hiển thị vị trí mặt bằng trực quan.</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Xây dựng tính năng đặt chỗ và thanh toán trực tuyến.</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Hỗ trợ đánh giá và phản hồi từ người dùng để cải thiện chất lượng dịch vụ.</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Đảm bảo hệ thống có giao diện thân thiện, dễ sử dụng cho cả chủ cho thuê và người tìm thuê.</a:t>
            </a:r>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9" name="Google Shape;159;p7"/>
          <p:cNvSpPr/>
          <p:nvPr/>
        </p:nvSpPr>
        <p:spPr>
          <a:xfrm>
            <a:off x="10879435" y="70906"/>
            <a:ext cx="1222204" cy="1060450"/>
          </a:xfrm>
          <a:custGeom>
            <a:rect b="b" l="l" r="r" t="t"/>
            <a:pathLst>
              <a:path extrusionOk="0" h="1341510" w="1611423">
                <a:moveTo>
                  <a:pt x="0" y="0"/>
                </a:moveTo>
                <a:lnTo>
                  <a:pt x="1611423" y="0"/>
                </a:lnTo>
                <a:lnTo>
                  <a:pt x="1611423" y="1341510"/>
                </a:lnTo>
                <a:lnTo>
                  <a:pt x="0" y="134151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321bb84c523_2_0"/>
          <p:cNvPicPr preferRelativeResize="0"/>
          <p:nvPr/>
        </p:nvPicPr>
        <p:blipFill rotWithShape="1">
          <a:blip r:embed="rId3">
            <a:alphaModFix/>
          </a:blip>
          <a:srcRect b="85942" l="1718" r="1718" t="1718"/>
          <a:stretch/>
        </p:blipFill>
        <p:spPr>
          <a:xfrm>
            <a:off x="0" y="777562"/>
            <a:ext cx="12192000" cy="213038"/>
          </a:xfrm>
          <a:prstGeom prst="rect">
            <a:avLst/>
          </a:prstGeom>
          <a:noFill/>
          <a:ln>
            <a:noFill/>
          </a:ln>
        </p:spPr>
      </p:pic>
      <p:sp>
        <p:nvSpPr>
          <p:cNvPr id="166" name="Google Shape;166;g321bb84c523_2_0"/>
          <p:cNvSpPr/>
          <p:nvPr/>
        </p:nvSpPr>
        <p:spPr>
          <a:xfrm>
            <a:off x="1154194" y="3307543"/>
            <a:ext cx="1911000" cy="986700"/>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lang="en-US" sz="2000">
                <a:solidFill>
                  <a:schemeClr val="lt1"/>
                </a:solidFill>
                <a:latin typeface="Montserrat"/>
                <a:ea typeface="Montserrat"/>
                <a:cs typeface="Montserrat"/>
                <a:sym typeface="Montserrat"/>
              </a:rPr>
              <a:t>KIẾN THỨC</a:t>
            </a:r>
            <a:endParaRPr/>
          </a:p>
          <a:p>
            <a:pPr indent="0" lvl="0" marL="0" marR="0" rtl="0" algn="ctr">
              <a:lnSpc>
                <a:spcPct val="200000"/>
              </a:lnSpc>
              <a:spcBef>
                <a:spcPts val="0"/>
              </a:spcBef>
              <a:spcAft>
                <a:spcPts val="0"/>
              </a:spcAft>
              <a:buNone/>
            </a:pPr>
            <a:r>
              <a:rPr b="1" lang="en-US" sz="2000">
                <a:solidFill>
                  <a:schemeClr val="lt1"/>
                </a:solidFill>
                <a:latin typeface="Montserrat"/>
                <a:ea typeface="Montserrat"/>
                <a:cs typeface="Montserrat"/>
                <a:sym typeface="Montserrat"/>
              </a:rPr>
              <a:t>CÔNG NGHỆ</a:t>
            </a:r>
            <a:endParaRPr b="1" sz="2000">
              <a:solidFill>
                <a:schemeClr val="lt1"/>
              </a:solidFill>
              <a:latin typeface="Montserrat"/>
              <a:ea typeface="Montserrat"/>
              <a:cs typeface="Montserrat"/>
              <a:sym typeface="Montserrat"/>
            </a:endParaRPr>
          </a:p>
        </p:txBody>
      </p:sp>
      <p:sp>
        <p:nvSpPr>
          <p:cNvPr id="167" name="Google Shape;167;g321bb84c523_2_0"/>
          <p:cNvSpPr/>
          <p:nvPr/>
        </p:nvSpPr>
        <p:spPr>
          <a:xfrm>
            <a:off x="3667198" y="2742931"/>
            <a:ext cx="523800" cy="523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68" name="Google Shape;168;g321bb84c523_2_0"/>
          <p:cNvSpPr/>
          <p:nvPr/>
        </p:nvSpPr>
        <p:spPr>
          <a:xfrm>
            <a:off x="3667198" y="4352670"/>
            <a:ext cx="523800" cy="523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pic>
        <p:nvPicPr>
          <p:cNvPr id="169" name="Google Shape;169;g321bb84c523_2_0"/>
          <p:cNvPicPr preferRelativeResize="0"/>
          <p:nvPr/>
        </p:nvPicPr>
        <p:blipFill rotWithShape="1">
          <a:blip r:embed="rId4">
            <a:alphaModFix/>
          </a:blip>
          <a:srcRect b="85942" l="1718" r="1718" t="1718"/>
          <a:stretch/>
        </p:blipFill>
        <p:spPr>
          <a:xfrm>
            <a:off x="0" y="0"/>
            <a:ext cx="12192000" cy="876300"/>
          </a:xfrm>
          <a:prstGeom prst="rect">
            <a:avLst/>
          </a:prstGeom>
          <a:noFill/>
          <a:ln>
            <a:noFill/>
          </a:ln>
        </p:spPr>
      </p:pic>
      <p:sp>
        <p:nvSpPr>
          <p:cNvPr id="170" name="Google Shape;170;g321bb84c523_2_0"/>
          <p:cNvSpPr txBox="1"/>
          <p:nvPr/>
        </p:nvSpPr>
        <p:spPr>
          <a:xfrm>
            <a:off x="515816" y="110099"/>
            <a:ext cx="51267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Montserrat"/>
                <a:ea typeface="Montserrat"/>
                <a:cs typeface="Montserrat"/>
                <a:sym typeface="Montserrat"/>
              </a:rPr>
              <a:t>Mục tiêu hệ thống</a:t>
            </a:r>
            <a:endParaRPr b="1" sz="4000">
              <a:solidFill>
                <a:schemeClr val="lt1"/>
              </a:solidFill>
              <a:latin typeface="Montserrat"/>
              <a:ea typeface="Montserrat"/>
              <a:cs typeface="Montserrat"/>
              <a:sym typeface="Montserrat"/>
            </a:endParaRPr>
          </a:p>
        </p:txBody>
      </p:sp>
      <p:pic>
        <p:nvPicPr>
          <p:cNvPr id="171" name="Google Shape;171;g321bb84c523_2_0"/>
          <p:cNvPicPr preferRelativeResize="0"/>
          <p:nvPr/>
        </p:nvPicPr>
        <p:blipFill rotWithShape="1">
          <a:blip r:embed="rId4">
            <a:alphaModFix/>
          </a:blip>
          <a:srcRect b="85942" l="1718" r="1718" t="1718"/>
          <a:stretch/>
        </p:blipFill>
        <p:spPr>
          <a:xfrm>
            <a:off x="0" y="6644962"/>
            <a:ext cx="12192000" cy="213038"/>
          </a:xfrm>
          <a:prstGeom prst="rect">
            <a:avLst/>
          </a:prstGeom>
          <a:noFill/>
          <a:ln>
            <a:noFill/>
          </a:ln>
        </p:spPr>
      </p:pic>
      <p:sp>
        <p:nvSpPr>
          <p:cNvPr id="172" name="Google Shape;172;g321bb84c523_2_0"/>
          <p:cNvSpPr txBox="1"/>
          <p:nvPr/>
        </p:nvSpPr>
        <p:spPr>
          <a:xfrm>
            <a:off x="5102585" y="-786782"/>
            <a:ext cx="3453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Nội dung 03</a:t>
            </a:r>
            <a:endParaRPr b="1" i="0" sz="4000" u="none" cap="none" strike="noStrike">
              <a:solidFill>
                <a:srgbClr val="FFFFFF"/>
              </a:solidFill>
              <a:latin typeface="Montserrat"/>
              <a:ea typeface="Montserrat"/>
              <a:cs typeface="Montserrat"/>
              <a:sym typeface="Montserrat"/>
            </a:endParaRPr>
          </a:p>
        </p:txBody>
      </p:sp>
      <p:sp>
        <p:nvSpPr>
          <p:cNvPr id="173" name="Google Shape;173;g321bb84c523_2_0"/>
          <p:cNvSpPr txBox="1"/>
          <p:nvPr/>
        </p:nvSpPr>
        <p:spPr>
          <a:xfrm>
            <a:off x="5102584" y="7106607"/>
            <a:ext cx="65001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FFFFFF"/>
                </a:solidFill>
                <a:latin typeface="Montserrat"/>
                <a:ea typeface="Montserrat"/>
                <a:cs typeface="Montserrat"/>
                <a:sym typeface="Montserrat"/>
              </a:rPr>
              <a:t>Phân tích và thiết kế hệ thống</a:t>
            </a:r>
            <a:endParaRPr b="1" sz="5400">
              <a:solidFill>
                <a:srgbClr val="FFFFFF"/>
              </a:solidFill>
              <a:latin typeface="Montserrat"/>
              <a:ea typeface="Montserrat"/>
              <a:cs typeface="Montserrat"/>
              <a:sym typeface="Montserrat"/>
            </a:endParaRPr>
          </a:p>
        </p:txBody>
      </p:sp>
      <p:grpSp>
        <p:nvGrpSpPr>
          <p:cNvPr id="174" name="Google Shape;174;g321bb84c523_2_0"/>
          <p:cNvGrpSpPr/>
          <p:nvPr/>
        </p:nvGrpSpPr>
        <p:grpSpPr>
          <a:xfrm>
            <a:off x="-3832761" y="1590448"/>
            <a:ext cx="3362400" cy="3362400"/>
            <a:chOff x="1114425" y="1323975"/>
            <a:chExt cx="3362400" cy="3362400"/>
          </a:xfrm>
        </p:grpSpPr>
        <p:pic>
          <p:nvPicPr>
            <p:cNvPr id="175" name="Google Shape;175;g321bb84c523_2_0"/>
            <p:cNvPicPr preferRelativeResize="0"/>
            <p:nvPr/>
          </p:nvPicPr>
          <p:blipFill rotWithShape="1">
            <a:blip r:embed="rId5">
              <a:alphaModFix/>
            </a:blip>
            <a:srcRect b="0" l="0" r="0" t="0"/>
            <a:stretch/>
          </p:blipFill>
          <p:spPr>
            <a:xfrm>
              <a:off x="1628775" y="1809750"/>
              <a:ext cx="2380094" cy="2280752"/>
            </a:xfrm>
            <a:prstGeom prst="rect">
              <a:avLst/>
            </a:prstGeom>
            <a:noFill/>
            <a:ln>
              <a:noFill/>
            </a:ln>
          </p:spPr>
        </p:pic>
        <p:sp>
          <p:nvSpPr>
            <p:cNvPr id="176" name="Google Shape;176;g321bb84c523_2_0"/>
            <p:cNvSpPr/>
            <p:nvPr/>
          </p:nvSpPr>
          <p:spPr>
            <a:xfrm>
              <a:off x="1114425" y="1323975"/>
              <a:ext cx="3362400" cy="3362400"/>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sp>
        <p:nvSpPr>
          <p:cNvPr id="177" name="Google Shape;177;g321bb84c523_2_0"/>
          <p:cNvSpPr/>
          <p:nvPr/>
        </p:nvSpPr>
        <p:spPr>
          <a:xfrm>
            <a:off x="421900" y="1130700"/>
            <a:ext cx="2853600" cy="986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Hình ảnh mình họa</a:t>
            </a:r>
            <a:r>
              <a:rPr b="0" i="0" lang="en-US" sz="2400" u="none" cap="none" strike="noStrike">
                <a:solidFill>
                  <a:schemeClr val="dk1"/>
                </a:solidFill>
                <a:latin typeface="Times New Roman"/>
                <a:ea typeface="Times New Roman"/>
                <a:cs typeface="Times New Roman"/>
                <a:sym typeface="Times New Roman"/>
              </a:rPr>
              <a:t>:</a:t>
            </a:r>
            <a:endParaRPr/>
          </a:p>
          <a:p>
            <a:pPr indent="0" lvl="0" marL="4572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8" name="Google Shape;178;g321bb84c523_2_0"/>
          <p:cNvSpPr/>
          <p:nvPr/>
        </p:nvSpPr>
        <p:spPr>
          <a:xfrm>
            <a:off x="10879435" y="70906"/>
            <a:ext cx="1220653" cy="1059793"/>
          </a:xfrm>
          <a:custGeom>
            <a:rect b="b" l="l" r="r" t="t"/>
            <a:pathLst>
              <a:path extrusionOk="0" h="1341510" w="1611423">
                <a:moveTo>
                  <a:pt x="0" y="0"/>
                </a:moveTo>
                <a:lnTo>
                  <a:pt x="1611423" y="0"/>
                </a:lnTo>
                <a:lnTo>
                  <a:pt x="1611423" y="1341510"/>
                </a:lnTo>
                <a:lnTo>
                  <a:pt x="0" y="134151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pic>
        <p:nvPicPr>
          <p:cNvPr id="179" name="Google Shape;179;g321bb84c523_2_0"/>
          <p:cNvPicPr preferRelativeResize="0"/>
          <p:nvPr/>
        </p:nvPicPr>
        <p:blipFill>
          <a:blip r:embed="rId7">
            <a:alphaModFix/>
          </a:blip>
          <a:stretch>
            <a:fillRect/>
          </a:stretch>
        </p:blipFill>
        <p:spPr>
          <a:xfrm>
            <a:off x="421900" y="1806071"/>
            <a:ext cx="5580175" cy="4312554"/>
          </a:xfrm>
          <a:prstGeom prst="rect">
            <a:avLst/>
          </a:prstGeom>
          <a:noFill/>
          <a:ln>
            <a:noFill/>
          </a:ln>
        </p:spPr>
      </p:pic>
      <p:pic>
        <p:nvPicPr>
          <p:cNvPr id="180" name="Google Shape;180;g321bb84c523_2_0"/>
          <p:cNvPicPr preferRelativeResize="0"/>
          <p:nvPr/>
        </p:nvPicPr>
        <p:blipFill>
          <a:blip r:embed="rId8">
            <a:alphaModFix/>
          </a:blip>
          <a:stretch>
            <a:fillRect/>
          </a:stretch>
        </p:blipFill>
        <p:spPr>
          <a:xfrm>
            <a:off x="6160424" y="1806075"/>
            <a:ext cx="5541960" cy="431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8"/>
          <p:cNvPicPr preferRelativeResize="0"/>
          <p:nvPr/>
        </p:nvPicPr>
        <p:blipFill rotWithShape="1">
          <a:blip r:embed="rId3">
            <a:alphaModFix/>
          </a:blip>
          <a:srcRect b="85942" l="1719" r="1718" t="1719"/>
          <a:stretch/>
        </p:blipFill>
        <p:spPr>
          <a:xfrm>
            <a:off x="0" y="3429000"/>
            <a:ext cx="12192000" cy="3429000"/>
          </a:xfrm>
          <a:prstGeom prst="rect">
            <a:avLst/>
          </a:prstGeom>
          <a:noFill/>
          <a:ln>
            <a:noFill/>
          </a:ln>
        </p:spPr>
      </p:pic>
      <p:pic>
        <p:nvPicPr>
          <p:cNvPr id="186" name="Google Shape;186;p8"/>
          <p:cNvPicPr preferRelativeResize="0"/>
          <p:nvPr/>
        </p:nvPicPr>
        <p:blipFill rotWithShape="1">
          <a:blip r:embed="rId3">
            <a:alphaModFix/>
          </a:blip>
          <a:srcRect b="85942" l="1719" r="1718" t="1719"/>
          <a:stretch/>
        </p:blipFill>
        <p:spPr>
          <a:xfrm>
            <a:off x="0" y="1"/>
            <a:ext cx="12192000" cy="3429000"/>
          </a:xfrm>
          <a:prstGeom prst="rect">
            <a:avLst/>
          </a:prstGeom>
          <a:noFill/>
          <a:ln>
            <a:noFill/>
          </a:ln>
        </p:spPr>
      </p:pic>
      <p:pic>
        <p:nvPicPr>
          <p:cNvPr id="187" name="Google Shape;187;p8"/>
          <p:cNvPicPr preferRelativeResize="0"/>
          <p:nvPr/>
        </p:nvPicPr>
        <p:blipFill rotWithShape="1">
          <a:blip r:embed="rId3">
            <a:alphaModFix/>
          </a:blip>
          <a:srcRect b="1718" l="1719" r="1718" t="1719"/>
          <a:stretch/>
        </p:blipFill>
        <p:spPr>
          <a:xfrm>
            <a:off x="0" y="-1"/>
            <a:ext cx="12192000" cy="6857999"/>
          </a:xfrm>
          <a:prstGeom prst="rect">
            <a:avLst/>
          </a:prstGeom>
          <a:noFill/>
          <a:ln>
            <a:noFill/>
          </a:ln>
        </p:spPr>
      </p:pic>
      <p:sp>
        <p:nvSpPr>
          <p:cNvPr id="188" name="Google Shape;188;p8"/>
          <p:cNvSpPr txBox="1"/>
          <p:nvPr/>
        </p:nvSpPr>
        <p:spPr>
          <a:xfrm>
            <a:off x="5102585" y="2108818"/>
            <a:ext cx="345318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Nội dung 03</a:t>
            </a:r>
            <a:endParaRPr b="1" i="0" sz="4000" u="none" cap="none" strike="noStrike">
              <a:solidFill>
                <a:srgbClr val="FFFFFF"/>
              </a:solidFill>
              <a:latin typeface="Montserrat"/>
              <a:ea typeface="Montserrat"/>
              <a:cs typeface="Montserrat"/>
              <a:sym typeface="Montserrat"/>
            </a:endParaRPr>
          </a:p>
        </p:txBody>
      </p:sp>
      <p:grpSp>
        <p:nvGrpSpPr>
          <p:cNvPr id="189" name="Google Shape;189;p8"/>
          <p:cNvGrpSpPr/>
          <p:nvPr/>
        </p:nvGrpSpPr>
        <p:grpSpPr>
          <a:xfrm>
            <a:off x="1409799" y="1590448"/>
            <a:ext cx="3362325" cy="3362325"/>
            <a:chOff x="1114425" y="1323975"/>
            <a:chExt cx="3362325" cy="3362325"/>
          </a:xfrm>
        </p:grpSpPr>
        <p:pic>
          <p:nvPicPr>
            <p:cNvPr id="190" name="Google Shape;190;p8"/>
            <p:cNvPicPr preferRelativeResize="0"/>
            <p:nvPr/>
          </p:nvPicPr>
          <p:blipFill rotWithShape="1">
            <a:blip r:embed="rId4">
              <a:alphaModFix/>
            </a:blip>
            <a:srcRect b="0" l="0" r="0" t="0"/>
            <a:stretch/>
          </p:blipFill>
          <p:spPr>
            <a:xfrm>
              <a:off x="1628775" y="1809750"/>
              <a:ext cx="2380093" cy="2280753"/>
            </a:xfrm>
            <a:prstGeom prst="rect">
              <a:avLst/>
            </a:prstGeom>
            <a:noFill/>
            <a:ln>
              <a:noFill/>
            </a:ln>
          </p:spPr>
        </p:pic>
        <p:sp>
          <p:nvSpPr>
            <p:cNvPr id="191" name="Google Shape;191;p8"/>
            <p:cNvSpPr/>
            <p:nvPr/>
          </p:nvSpPr>
          <p:spPr>
            <a:xfrm>
              <a:off x="1114425" y="1323975"/>
              <a:ext cx="3362325" cy="3362325"/>
            </a:xfrm>
            <a:prstGeom prst="ellipse">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ontserrat"/>
                <a:ea typeface="Montserrat"/>
                <a:cs typeface="Montserrat"/>
                <a:sym typeface="Montserrat"/>
              </a:endParaRPr>
            </a:p>
          </p:txBody>
        </p:sp>
      </p:grpSp>
      <p:sp>
        <p:nvSpPr>
          <p:cNvPr id="192" name="Google Shape;192;p8"/>
          <p:cNvSpPr txBox="1"/>
          <p:nvPr/>
        </p:nvSpPr>
        <p:spPr>
          <a:xfrm>
            <a:off x="5102584" y="2819087"/>
            <a:ext cx="65001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FFFFFF"/>
                </a:solidFill>
                <a:latin typeface="Montserrat"/>
                <a:ea typeface="Montserrat"/>
                <a:cs typeface="Montserrat"/>
                <a:sym typeface="Montserrat"/>
              </a:rPr>
              <a:t>Phân tích hệ thống và </a:t>
            </a:r>
            <a:r>
              <a:rPr b="1" lang="en-US" sz="5400">
                <a:solidFill>
                  <a:srgbClr val="FFFFFF"/>
                </a:solidFill>
                <a:latin typeface="Montserrat"/>
                <a:ea typeface="Montserrat"/>
                <a:cs typeface="Montserrat"/>
                <a:sym typeface="Montserrat"/>
              </a:rPr>
              <a:t>Công nghệ sử dụng</a:t>
            </a:r>
            <a:endParaRPr b="1" sz="5400">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2017-05-20T09:30:00Z</dcterms:created>
  <dc:creator>逆流的小鱼</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