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78" r:id="rId3"/>
    <p:sldId id="262" r:id="rId4"/>
    <p:sldId id="263" r:id="rId5"/>
    <p:sldId id="264" r:id="rId6"/>
    <p:sldId id="266" r:id="rId7"/>
    <p:sldId id="273" r:id="rId8"/>
    <p:sldId id="274" r:id="rId9"/>
    <p:sldId id="275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D9DADE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38" y="102"/>
      </p:cViewPr>
      <p:guideLst>
        <p:guide orient="horz" pos="2160"/>
        <p:guide pos="380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2F5597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033944" y="1207775"/>
            <a:ext cx="10175966" cy="4859383"/>
          </a:xfrm>
          <a:prstGeom prst="roundRect">
            <a:avLst>
              <a:gd name="adj" fmla="val 427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&lt;table data-pm-slice="2 2 []"&gt;&lt;tbody&gt;&lt;tr&gt;&lt;td&gt;&lt;p style="text-align: center"&gt;作者：&lt;span style="color: rgba(0, 0, 0, 0.88)"&gt;&lt;span style="background-color: rgb(249, 249, 254)"&gt;Bo Zheng, Philippe Ciais&lt;/span&gt;&lt;/span&gt;&lt;/p&gt;&lt;p style="text-align: center"&gt;单位：&lt;span style="color: rgba(0, 0, 0, 0.88)"&gt;&lt;span style="background-color: rgb(249, 249, 254)"&gt;清华大学深圳研究生院&lt;/span&gt;&lt;/span&gt;&lt;/p&gt;&lt;p style="text-align: center"&gt;期刊：Science&lt;/p&gt;&lt;p style="text-align: center"&gt;题目：&lt;span style="color: rgba(0, 0, 0, 0.88)"&gt;&lt;span style="background-color: rgb(249, 249, 254)"&gt;Record-high CO2 emissions from boreal fires in 2021&lt;/span&gt;&lt;/span&gt;&lt;/p&gt;&lt;p style="text-align: center"&gt;&lt;/p&gt;&lt;p style="text-align: center"&gt;&lt;/p&gt;&lt;p style="text-align: center"&gt;&lt;/p&gt;&lt;p style="text-align: center"&gt;&lt;/p&gt;&lt;p style="text-align: center"&gt;&lt;/p&gt;&lt;p style="text-align: center"&gt;&lt;/p&gt;&lt;p style="text-align: center"&gt;&lt;/p&gt;&lt;/td&gt;&lt;/tr&gt;&lt;/tbody&gt;&lt;/table&gt;</a:t>
            </a:r>
          </a:p>
        </p:txBody>
      </p:sp>
      <p:sp>
        <p:nvSpPr>
          <p:cNvPr id="38" name="矩形 37"/>
          <p:cNvSpPr/>
          <p:nvPr/>
        </p:nvSpPr>
        <p:spPr>
          <a:xfrm>
            <a:off x="1310532" y="3105834"/>
            <a:ext cx="9622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</a:t>
            </a:r>
            <a:r>
              <a:rPr lang="zh-CN" alt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数据统计和绘图</a:t>
            </a:r>
            <a:endParaRPr lang="en-US" altLang="zh-CN" sz="3600" dirty="0"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背景介绍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31404" y="416109"/>
            <a:ext cx="557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生成时刻与</a:t>
            </a:r>
            <a:r>
              <a:rPr lang="en-US" altLang="zh-CN" sz="2400" b="1" dirty="0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</a:t>
            </a:r>
            <a:r>
              <a:rPr lang="zh-CN" altLang="en-US" sz="2400" b="1" dirty="0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开始时刻的差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82320" y="898094"/>
            <a:ext cx="10214620" cy="5263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5CEA58-60F3-2B8F-8BBB-D64BA947B7E6}"/>
              </a:ext>
            </a:extLst>
          </p:cNvPr>
          <p:cNvSpPr txBox="1"/>
          <p:nvPr/>
        </p:nvSpPr>
        <p:spPr>
          <a:xfrm>
            <a:off x="3865933" y="4629644"/>
            <a:ext cx="6865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各分组（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RIv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RIpv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）的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TCs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在生成时刻与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时刻的差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DCD335-4DDF-2981-5AD5-7FC6C83AF5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11" r="8084" b="41949"/>
          <a:stretch/>
        </p:blipFill>
        <p:spPr>
          <a:xfrm>
            <a:off x="135802" y="2047862"/>
            <a:ext cx="11516008" cy="21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3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背景介绍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31404" y="416109"/>
            <a:ext cx="557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LMI</a:t>
            </a:r>
            <a:r>
              <a:rPr lang="zh-CN" altLang="en-US" sz="2400" b="1" dirty="0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时刻与生成时刻的差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82320" y="898094"/>
            <a:ext cx="10214620" cy="5263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5CEA58-60F3-2B8F-8BBB-D64BA947B7E6}"/>
              </a:ext>
            </a:extLst>
          </p:cNvPr>
          <p:cNvSpPr txBox="1"/>
          <p:nvPr/>
        </p:nvSpPr>
        <p:spPr>
          <a:xfrm>
            <a:off x="3865933" y="4629644"/>
            <a:ext cx="6865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各分组（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RIv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RIpv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）的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TCs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LMI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时刻与生成时刻的差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38E362-A182-D243-4692-430340392E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t="32543" r="8156" b="41409"/>
          <a:stretch/>
        </p:blipFill>
        <p:spPr>
          <a:xfrm>
            <a:off x="80356" y="1845711"/>
            <a:ext cx="12031287" cy="231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1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背景介绍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31404" y="416109"/>
            <a:ext cx="557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LMI</a:t>
            </a:r>
            <a:r>
              <a:rPr lang="zh-CN" altLang="en-US" sz="2400" b="1" dirty="0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时刻与</a:t>
            </a:r>
            <a:r>
              <a:rPr lang="en-US" altLang="zh-CN" sz="2400" b="1" dirty="0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</a:t>
            </a:r>
            <a:r>
              <a:rPr lang="zh-CN" altLang="en-US" sz="2400" b="1" dirty="0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开始时刻的差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82320" y="898094"/>
            <a:ext cx="10214620" cy="5263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5CEA58-60F3-2B8F-8BBB-D64BA947B7E6}"/>
              </a:ext>
            </a:extLst>
          </p:cNvPr>
          <p:cNvSpPr txBox="1"/>
          <p:nvPr/>
        </p:nvSpPr>
        <p:spPr>
          <a:xfrm>
            <a:off x="3865933" y="4629644"/>
            <a:ext cx="6865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各分组（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RIv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RIpv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）的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TCs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LMI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时刻与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开始时刻的差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66E7EB-5D9C-6FE7-A895-81BCEFA5F46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06" r="7598" b="41747"/>
          <a:stretch/>
        </p:blipFill>
        <p:spPr>
          <a:xfrm>
            <a:off x="-1" y="1760209"/>
            <a:ext cx="12224121" cy="234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8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背景介绍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31404" y="416109"/>
            <a:ext cx="557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核密度分布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82320" y="898094"/>
            <a:ext cx="10214620" cy="5263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5CEA58-60F3-2B8F-8BBB-D64BA947B7E6}"/>
              </a:ext>
            </a:extLst>
          </p:cNvPr>
          <p:cNvSpPr txBox="1"/>
          <p:nvPr/>
        </p:nvSpPr>
        <p:spPr>
          <a:xfrm>
            <a:off x="4043304" y="5274752"/>
            <a:ext cx="3659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24h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风速变化与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TCF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的核密度分布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86836B6-2C43-92BA-355E-799541B7DB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9" y="1244706"/>
            <a:ext cx="3312000" cy="3312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5ABD402-A874-A964-074D-9E15A0D268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891" y="1244694"/>
            <a:ext cx="3312000" cy="3312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BFE291E-79E9-DDB7-228C-BDF467C667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23" y="1244694"/>
            <a:ext cx="3312000" cy="3312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FF1BAC3-6A96-0410-47B9-80A839F8DA0D}"/>
              </a:ext>
            </a:extLst>
          </p:cNvPr>
          <p:cNvSpPr txBox="1"/>
          <p:nvPr/>
        </p:nvSpPr>
        <p:spPr>
          <a:xfrm>
            <a:off x="1500326" y="4585599"/>
            <a:ext cx="1287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初始时刻的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TCF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A292F0-EECF-B3F7-AD6E-B88427CCAA0E}"/>
              </a:ext>
            </a:extLst>
          </p:cNvPr>
          <p:cNvSpPr txBox="1"/>
          <p:nvPr/>
        </p:nvSpPr>
        <p:spPr>
          <a:xfrm>
            <a:off x="5149048" y="4585599"/>
            <a:ext cx="1287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24h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平均的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TCF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8363B7-D0C2-B346-B8B4-0C4345C26214}"/>
              </a:ext>
            </a:extLst>
          </p:cNvPr>
          <p:cNvSpPr txBox="1"/>
          <p:nvPr/>
        </p:nvSpPr>
        <p:spPr>
          <a:xfrm>
            <a:off x="9246720" y="4556694"/>
            <a:ext cx="643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风速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9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背景介绍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31404" y="416109"/>
            <a:ext cx="557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核密度分布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82320" y="898094"/>
            <a:ext cx="10214620" cy="5263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1BC9B9-ADF9-A800-4B8A-6BC428B37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2" y="1203471"/>
            <a:ext cx="3312000" cy="331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96F128-5D60-476A-9578-D18F836CB0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999" y="1203471"/>
            <a:ext cx="3312000" cy="3312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5375CDE-24F0-D364-EE54-D728DD2FFB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367" y="1203471"/>
            <a:ext cx="3312000" cy="3312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FAD9A1F-2725-3275-B94B-FF670E289D20}"/>
              </a:ext>
            </a:extLst>
          </p:cNvPr>
          <p:cNvSpPr txBox="1"/>
          <p:nvPr/>
        </p:nvSpPr>
        <p:spPr>
          <a:xfrm>
            <a:off x="1500326" y="4585599"/>
            <a:ext cx="1287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初始时刻的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TCF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549F8A-9620-883D-8746-3F4B33B87136}"/>
              </a:ext>
            </a:extLst>
          </p:cNvPr>
          <p:cNvSpPr txBox="1"/>
          <p:nvPr/>
        </p:nvSpPr>
        <p:spPr>
          <a:xfrm>
            <a:off x="5149048" y="4585599"/>
            <a:ext cx="1287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24h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平均的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TCF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A1E649E-EA76-D7C5-CCA2-B785BAB9BC8B}"/>
              </a:ext>
            </a:extLst>
          </p:cNvPr>
          <p:cNvSpPr txBox="1"/>
          <p:nvPr/>
        </p:nvSpPr>
        <p:spPr>
          <a:xfrm>
            <a:off x="9246720" y="4556694"/>
            <a:ext cx="643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压强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9F60FA4-6E25-2055-73D2-92EDE8DD0C3D}"/>
              </a:ext>
            </a:extLst>
          </p:cNvPr>
          <p:cNvSpPr txBox="1"/>
          <p:nvPr/>
        </p:nvSpPr>
        <p:spPr>
          <a:xfrm>
            <a:off x="4043304" y="5274752"/>
            <a:ext cx="3659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24h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压强变化与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TCF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的核密度分布</a:t>
            </a:r>
          </a:p>
        </p:txBody>
      </p:sp>
    </p:spTree>
    <p:extLst>
      <p:ext uri="{BB962C8B-B14F-4D97-AF65-F5344CB8AC3E}">
        <p14:creationId xmlns:p14="http://schemas.microsoft.com/office/powerpoint/2010/main" val="156142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背景介绍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31404" y="416109"/>
            <a:ext cx="557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核密度分布</a:t>
            </a:r>
            <a:endParaRPr lang="zh-CN" altLang="en-US" sz="2400" b="1" dirty="0">
              <a:solidFill>
                <a:srgbClr val="2F559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82320" y="898094"/>
            <a:ext cx="10214620" cy="5263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9B3A38-7AF5-B63E-0B95-330F5F5F7D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05" y="1244694"/>
            <a:ext cx="3312000" cy="3312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C87D8A4-4287-549C-98B3-E6FAD534FD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896" y="1244694"/>
            <a:ext cx="3312000" cy="3312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A5A7D48-9A7E-1124-451C-A57FC7A3F782}"/>
              </a:ext>
            </a:extLst>
          </p:cNvPr>
          <p:cNvSpPr txBox="1"/>
          <p:nvPr/>
        </p:nvSpPr>
        <p:spPr>
          <a:xfrm>
            <a:off x="2960630" y="4742424"/>
            <a:ext cx="55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RIv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F77CBB-5E74-8F71-7C92-008750BEF658}"/>
              </a:ext>
            </a:extLst>
          </p:cNvPr>
          <p:cNvSpPr txBox="1"/>
          <p:nvPr/>
        </p:nvSpPr>
        <p:spPr>
          <a:xfrm>
            <a:off x="8678423" y="4742424"/>
            <a:ext cx="643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RIp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59A6EE3-F2CC-0D47-D953-DC05A193C6A4}"/>
              </a:ext>
            </a:extLst>
          </p:cNvPr>
          <p:cNvSpPr txBox="1"/>
          <p:nvPr/>
        </p:nvSpPr>
        <p:spPr>
          <a:xfrm>
            <a:off x="4043304" y="5274752"/>
            <a:ext cx="3659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Riv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TCF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的核密度分布</a:t>
            </a:r>
          </a:p>
        </p:txBody>
      </p:sp>
    </p:spTree>
    <p:extLst>
      <p:ext uri="{BB962C8B-B14F-4D97-AF65-F5344CB8AC3E}">
        <p14:creationId xmlns:p14="http://schemas.microsoft.com/office/powerpoint/2010/main" val="2968067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背景介绍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31404" y="416109"/>
            <a:ext cx="557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核密度分布</a:t>
            </a:r>
            <a:endParaRPr lang="zh-CN" altLang="en-US" sz="2400" b="1" dirty="0">
              <a:solidFill>
                <a:srgbClr val="2F559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82320" y="898094"/>
            <a:ext cx="10214620" cy="5263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59A6EE3-F2CC-0D47-D953-DC05A193C6A4}"/>
              </a:ext>
            </a:extLst>
          </p:cNvPr>
          <p:cNvSpPr txBox="1"/>
          <p:nvPr/>
        </p:nvSpPr>
        <p:spPr>
          <a:xfrm>
            <a:off x="4043304" y="5700880"/>
            <a:ext cx="3659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2006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年一号台风珍珠（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chanchu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840FB99-8EB7-B6A4-D767-1D0E40923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08" y="1091333"/>
            <a:ext cx="501967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2BF501-8DCD-6CBA-BB5B-6D26187146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74"/>
          <a:stretch/>
        </p:blipFill>
        <p:spPr>
          <a:xfrm>
            <a:off x="5872891" y="1091333"/>
            <a:ext cx="5049966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7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背景介绍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11084" y="436429"/>
            <a:ext cx="3586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资料和方法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82320" y="898094"/>
            <a:ext cx="10214620" cy="5263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98245" y="1917700"/>
            <a:ext cx="9210040" cy="154037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IBTrACS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6h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间隔，以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24h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为一组将数据分组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（洋盆选取为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，筛选出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的数据记录后再进行分组计算，可能包含初始记录位于其他洋盆，但中途进入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数据）。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筛选条件：（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）选取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Vmax&gt;35kt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的数据记录，筛除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Vmax&gt;35kt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的数据记录少于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个时次的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选取‘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nature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TS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tropical storm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的数据记录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筛除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内登陆（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DIST2LAND=0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为指标，未使用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LANDFALL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）的数据记录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筛选过后共有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15874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数据记录，共计有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974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3D4DD5-43F2-17DB-4B4C-88F21C70FF6B}"/>
              </a:ext>
            </a:extLst>
          </p:cNvPr>
          <p:cNvSpPr txBox="1"/>
          <p:nvPr/>
        </p:nvSpPr>
        <p:spPr>
          <a:xfrm>
            <a:off x="1198245" y="4889961"/>
            <a:ext cx="873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Dvorak</a:t>
            </a:r>
            <a:r>
              <a:rPr lang="zh-CN" altLang="en-US" dirty="0"/>
              <a:t>标准进行换算：即换算系数为</a:t>
            </a:r>
            <a:r>
              <a:rPr lang="en-US" altLang="zh-CN" dirty="0"/>
              <a:t>0.88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52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背景介绍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80010" y="437719"/>
            <a:ext cx="401495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数据统计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82320" y="898094"/>
            <a:ext cx="10214620" cy="5263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71B0D93-02C6-04BD-2499-E861AAD4F6DD}"/>
              </a:ext>
            </a:extLst>
          </p:cNvPr>
          <p:cNvSpPr txBox="1"/>
          <p:nvPr/>
        </p:nvSpPr>
        <p:spPr>
          <a:xfrm>
            <a:off x="1026928" y="1341521"/>
            <a:ext cx="99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内最大风速变化和中心压强变化进行统计，得出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95%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阈值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25kt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30hPa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3CB4D4-984A-9BB5-4FE6-3D0CD84FD3B1}"/>
              </a:ext>
            </a:extLst>
          </p:cNvPr>
          <p:cNvSpPr txBox="1"/>
          <p:nvPr/>
        </p:nvSpPr>
        <p:spPr>
          <a:xfrm>
            <a:off x="1050675" y="1820143"/>
            <a:ext cx="9946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将筛选出的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数据分为三组仅风速快速增强（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RIv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）、仅压强快速增强（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）以及同时开始快速增强（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RIpv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RIv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个；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RIp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43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个；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RIpv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88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个，非同时快速增强有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95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个，共计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183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个；涉及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共计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276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CA93A61-4FF4-5058-99F4-A16B8B731E48}"/>
              </a:ext>
            </a:extLst>
          </p:cNvPr>
          <p:cNvGraphicFramePr>
            <a:graphicFrameLocks noGrp="1"/>
          </p:cNvGraphicFramePr>
          <p:nvPr/>
        </p:nvGraphicFramePr>
        <p:xfrm>
          <a:off x="1280314" y="4062340"/>
          <a:ext cx="3224463" cy="1402080"/>
        </p:xfrm>
        <a:graphic>
          <a:graphicData uri="http://schemas.openxmlformats.org/drawingml/2006/table">
            <a:tbl>
              <a:tblPr/>
              <a:tblGrid>
                <a:gridCol w="193263">
                  <a:extLst>
                    <a:ext uri="{9D8B030D-6E8A-4147-A177-3AD203B41FA5}">
                      <a16:colId xmlns:a16="http://schemas.microsoft.com/office/drawing/2014/main" val="910942885"/>
                    </a:ext>
                  </a:extLst>
                </a:gridCol>
                <a:gridCol w="1010400">
                  <a:extLst>
                    <a:ext uri="{9D8B030D-6E8A-4147-A177-3AD203B41FA5}">
                      <a16:colId xmlns:a16="http://schemas.microsoft.com/office/drawing/2014/main" val="1039453936"/>
                    </a:ext>
                  </a:extLst>
                </a:gridCol>
                <a:gridCol w="1010400">
                  <a:extLst>
                    <a:ext uri="{9D8B030D-6E8A-4147-A177-3AD203B41FA5}">
                      <a16:colId xmlns:a16="http://schemas.microsoft.com/office/drawing/2014/main" val="1319867058"/>
                    </a:ext>
                  </a:extLst>
                </a:gridCol>
                <a:gridCol w="1010400">
                  <a:extLst>
                    <a:ext uri="{9D8B030D-6E8A-4147-A177-3AD203B41FA5}">
                      <a16:colId xmlns:a16="http://schemas.microsoft.com/office/drawing/2014/main" val="2322950337"/>
                    </a:ext>
                  </a:extLst>
                </a:gridCol>
              </a:tblGrid>
              <a:tr h="228564">
                <a:tc>
                  <a:txBody>
                    <a:bodyPr/>
                    <a:lstStyle/>
                    <a:p>
                      <a:pPr algn="l" fontAlgn="ctr"/>
                      <a:endParaRPr lang="zh-CN" altLang="en-US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频率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风速变化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累计频率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138903"/>
                  </a:ext>
                </a:extLst>
              </a:tr>
              <a:tr h="228564">
                <a:tc>
                  <a:txBody>
                    <a:bodyPr/>
                    <a:lstStyle/>
                    <a:p>
                      <a:pPr algn="l" fontAlgn="ctr"/>
                      <a:endParaRPr lang="en-US" altLang="zh-CN" b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0.067280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20.0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0.918924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135230"/>
                  </a:ext>
                </a:extLst>
              </a:tr>
              <a:tr h="228564">
                <a:tc>
                  <a:txBody>
                    <a:bodyPr/>
                    <a:lstStyle/>
                    <a:p>
                      <a:pPr algn="l" fontAlgn="ctr"/>
                      <a:endParaRPr lang="en-US" altLang="zh-CN" b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0.040695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25.0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0.959620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052959"/>
                  </a:ext>
                </a:extLst>
              </a:tr>
              <a:tr h="228564">
                <a:tc>
                  <a:txBody>
                    <a:bodyPr/>
                    <a:lstStyle/>
                    <a:p>
                      <a:pPr algn="l" fontAlgn="ctr"/>
                      <a:endParaRPr lang="en-US" altLang="zh-CN" b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0.021608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30.0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0.981227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84957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A9D352-6B0A-188D-76CC-232FB37D46D3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080531"/>
          <a:ext cx="3428690" cy="1383889"/>
        </p:xfrm>
        <a:graphic>
          <a:graphicData uri="http://schemas.openxmlformats.org/drawingml/2006/table">
            <a:tbl>
              <a:tblPr/>
              <a:tblGrid>
                <a:gridCol w="1102866">
                  <a:extLst>
                    <a:ext uri="{9D8B030D-6E8A-4147-A177-3AD203B41FA5}">
                      <a16:colId xmlns:a16="http://schemas.microsoft.com/office/drawing/2014/main" val="2654576149"/>
                    </a:ext>
                  </a:extLst>
                </a:gridCol>
                <a:gridCol w="1062593">
                  <a:extLst>
                    <a:ext uri="{9D8B030D-6E8A-4147-A177-3AD203B41FA5}">
                      <a16:colId xmlns:a16="http://schemas.microsoft.com/office/drawing/2014/main" val="1695013605"/>
                    </a:ext>
                  </a:extLst>
                </a:gridCol>
                <a:gridCol w="1263231">
                  <a:extLst>
                    <a:ext uri="{9D8B030D-6E8A-4147-A177-3AD203B41FA5}">
                      <a16:colId xmlns:a16="http://schemas.microsoft.com/office/drawing/2014/main" val="1221598260"/>
                    </a:ext>
                  </a:extLst>
                </a:gridCol>
              </a:tblGrid>
              <a:tr h="293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频率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524" marR="29524" marT="14762" marB="147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压强变化</a:t>
                      </a:r>
                    </a:p>
                  </a:txBody>
                  <a:tcPr marL="29524" marR="29524" marT="14762" marB="147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累计频率</a:t>
                      </a:r>
                    </a:p>
                  </a:txBody>
                  <a:tcPr marL="35429" marR="35429" marT="17715" marB="17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997574"/>
                  </a:ext>
                </a:extLst>
              </a:tr>
              <a:tr h="36342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0.000882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-29.0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0.934610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207458"/>
                  </a:ext>
                </a:extLst>
              </a:tr>
              <a:tr h="36342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0.021167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-30.0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0.955777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46051"/>
                  </a:ext>
                </a:extLst>
              </a:tr>
              <a:tr h="36342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0.000819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-31.0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0.956596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94967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2A111BB-5262-BA55-CEBC-F1FB8C6459DF}"/>
              </a:ext>
            </a:extLst>
          </p:cNvPr>
          <p:cNvSpPr txBox="1"/>
          <p:nvPr/>
        </p:nvSpPr>
        <p:spPr>
          <a:xfrm>
            <a:off x="1026928" y="3002992"/>
            <a:ext cx="9652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RIv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未包含（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BULBUL_MATM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，快速增强发生在印度洋海域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B40AB7-17C1-51EA-2F04-FF1B7CC03AE7}"/>
              </a:ext>
            </a:extLst>
          </p:cNvPr>
          <p:cNvSpPr txBox="1"/>
          <p:nvPr/>
        </p:nvSpPr>
        <p:spPr>
          <a:xfrm>
            <a:off x="1026928" y="34470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中多出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TC1997—OLIWA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（原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背景介绍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77412" y="436429"/>
            <a:ext cx="40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生命史尺寸统计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82320" y="898094"/>
            <a:ext cx="10214620" cy="5263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A7726E8-15F9-4AF2-1EBC-1FCD37C0659C}"/>
              </a:ext>
            </a:extLst>
          </p:cNvPr>
          <p:cNvSpPr txBox="1"/>
          <p:nvPr/>
        </p:nvSpPr>
        <p:spPr>
          <a:xfrm>
            <a:off x="3396020" y="5959906"/>
            <a:ext cx="689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各分组（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RIv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RIpv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）的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TCs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的生命史中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R17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的变化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CC88A7-D7B0-7B2E-0B5E-91FB785A19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3" t="29644" b="15384"/>
          <a:stretch/>
        </p:blipFill>
        <p:spPr>
          <a:xfrm>
            <a:off x="891026" y="1359758"/>
            <a:ext cx="10419270" cy="41272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背景介绍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82320" y="898094"/>
            <a:ext cx="10214620" cy="5263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5055AB3-302C-E4B1-E5C3-3BB81063C6F5}"/>
              </a:ext>
            </a:extLst>
          </p:cNvPr>
          <p:cNvSpPr txBox="1"/>
          <p:nvPr/>
        </p:nvSpPr>
        <p:spPr>
          <a:xfrm>
            <a:off x="3204195" y="5771552"/>
            <a:ext cx="6865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各分组（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RIv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RIpv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）的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TCs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的生命史中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RMW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的变化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B09142-6FCD-A180-02F9-CA43E26F59FA}"/>
              </a:ext>
            </a:extLst>
          </p:cNvPr>
          <p:cNvSpPr txBox="1"/>
          <p:nvPr/>
        </p:nvSpPr>
        <p:spPr>
          <a:xfrm>
            <a:off x="1377412" y="436429"/>
            <a:ext cx="40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生命史尺寸统计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ED29EC-4A02-A139-DFD3-70A5385070F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0" t="29643" r="1643" b="14670"/>
          <a:stretch/>
        </p:blipFill>
        <p:spPr>
          <a:xfrm>
            <a:off x="1317685" y="1544068"/>
            <a:ext cx="9556629" cy="38967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背景介绍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82320" y="898094"/>
            <a:ext cx="10214620" cy="5263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5CEA58-60F3-2B8F-8BBB-D64BA947B7E6}"/>
              </a:ext>
            </a:extLst>
          </p:cNvPr>
          <p:cNvSpPr txBox="1"/>
          <p:nvPr/>
        </p:nvSpPr>
        <p:spPr>
          <a:xfrm>
            <a:off x="3204195" y="5771552"/>
            <a:ext cx="6865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各分组（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RIv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RIpv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）的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TCs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的生命史中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TCF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的变化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9EBDC7-124F-8B5F-D791-D1A68A7EA73C}"/>
              </a:ext>
            </a:extLst>
          </p:cNvPr>
          <p:cNvSpPr txBox="1"/>
          <p:nvPr/>
        </p:nvSpPr>
        <p:spPr>
          <a:xfrm>
            <a:off x="1377412" y="436429"/>
            <a:ext cx="40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生命史尺寸统计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61446D-6AFB-56B3-FFBA-B66A3F1572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" t="29885" b="14670"/>
          <a:stretch/>
        </p:blipFill>
        <p:spPr>
          <a:xfrm>
            <a:off x="676446" y="1466007"/>
            <a:ext cx="10537826" cy="41868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背景介绍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31404" y="416109"/>
            <a:ext cx="635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生成时刻（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第一次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超过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35kt</a:t>
            </a:r>
            <a:r>
              <a:rPr lang="zh-CN" altLang="en-US" sz="2400" b="1" dirty="0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）尺寸统计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82320" y="898094"/>
            <a:ext cx="10214620" cy="5263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5CEA58-60F3-2B8F-8BBB-D64BA947B7E6}"/>
              </a:ext>
            </a:extLst>
          </p:cNvPr>
          <p:cNvSpPr txBox="1"/>
          <p:nvPr/>
        </p:nvSpPr>
        <p:spPr>
          <a:xfrm>
            <a:off x="3847884" y="4325814"/>
            <a:ext cx="6865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各分组（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RIv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RIpv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）的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TCs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在生成时刻的尺寸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F189DB-EABF-206A-4962-1CA9D03A70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65" r="7080" b="41878"/>
          <a:stretch/>
        </p:blipFill>
        <p:spPr>
          <a:xfrm>
            <a:off x="149720" y="1920188"/>
            <a:ext cx="11892560" cy="21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2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背景介绍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31404" y="416109"/>
            <a:ext cx="3586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</a:t>
            </a:r>
            <a:r>
              <a:rPr lang="zh-CN" altLang="en-US" sz="2400" b="1" dirty="0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开始时刻尺寸统计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82320" y="898094"/>
            <a:ext cx="10214620" cy="5263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5CEA58-60F3-2B8F-8BBB-D64BA947B7E6}"/>
              </a:ext>
            </a:extLst>
          </p:cNvPr>
          <p:cNvSpPr txBox="1"/>
          <p:nvPr/>
        </p:nvSpPr>
        <p:spPr>
          <a:xfrm>
            <a:off x="3823821" y="4697918"/>
            <a:ext cx="6865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各分组（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RIv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RIpv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）的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TCs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开始时刻的尺寸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582277-6EBC-CBDB-FCDD-7D0880CBFF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64" r="7339" b="38881"/>
          <a:stretch/>
        </p:blipFill>
        <p:spPr>
          <a:xfrm>
            <a:off x="103573" y="1518637"/>
            <a:ext cx="11984854" cy="270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9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026" y="202550"/>
            <a:ext cx="20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背景介绍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31404" y="416109"/>
            <a:ext cx="557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LMI</a:t>
            </a:r>
            <a:r>
              <a:rPr lang="zh-CN" altLang="en-US" sz="2400" b="1" dirty="0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时刻（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第一次达到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LMI</a:t>
            </a:r>
            <a:r>
              <a:rPr lang="zh-CN" altLang="en-US" sz="2400" b="1" dirty="0">
                <a:solidFill>
                  <a:srgbClr val="2F55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）尺寸统计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82320" y="898094"/>
            <a:ext cx="10214620" cy="5263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形 40" descr="教室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46" y="330181"/>
            <a:ext cx="700966" cy="7009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5CEA58-60F3-2B8F-8BBB-D64BA947B7E6}"/>
              </a:ext>
            </a:extLst>
          </p:cNvPr>
          <p:cNvSpPr txBox="1"/>
          <p:nvPr/>
        </p:nvSpPr>
        <p:spPr>
          <a:xfrm>
            <a:off x="3865933" y="4629644"/>
            <a:ext cx="6865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各分组（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RIv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RIpv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）的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TCs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LMI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时刻的尺寸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5F16D2-E9FC-C155-2DBB-CDE04FB392E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19" r="7512" b="40583"/>
          <a:stretch/>
        </p:blipFill>
        <p:spPr>
          <a:xfrm>
            <a:off x="145085" y="1816176"/>
            <a:ext cx="11901830" cy="24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89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NjYzk0NzlhZGE3MTRiNGNmNWEyNTc5ZDAzNWI2NWMifQ=="/>
  <p:tag name="KSO_WPP_MARK_KEY" val="dfc8350b-d28d-4a6d-9a09-8a403fbdc3c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925</Words>
  <Application>Microsoft Office PowerPoint</Application>
  <PresentationFormat>宽屏</PresentationFormat>
  <Paragraphs>85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黑体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田雨勋</dc:creator>
  <cp:lastModifiedBy>田雨勋</cp:lastModifiedBy>
  <cp:revision>257</cp:revision>
  <dcterms:created xsi:type="dcterms:W3CDTF">2019-06-19T02:08:00Z</dcterms:created>
  <dcterms:modified xsi:type="dcterms:W3CDTF">2023-11-29T05:31:11Z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076E88A0B7914B95BBEC9A199980AC60_13</vt:lpwstr>
  </property>
</Properties>
</file>