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5"/>
    <p:sldMasterId id="2147483699" r:id="rId6"/>
    <p:sldMasterId id="2147483700" r:id="rId7"/>
    <p:sldMasterId id="214748370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Lst>
  <p:sldSz cy="5143500" cx="9144000"/>
  <p:notesSz cx="6858000" cy="9144000"/>
  <p:embeddedFontLst>
    <p:embeddedFont>
      <p:font typeface="Robot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3E0083-DC37-4E15-AD1A-1977AEC62721}">
  <a:tblStyle styleId="{763E0083-DC37-4E15-AD1A-1977AEC627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font" Target="fonts/Roboto-bold.fntdata"/><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font" Target="fonts/Roboto-regular.fntdata"/><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ba34b2da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ba34b2da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8ba34b2da5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8ba34b2da5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8ba34b2da5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ba34b2da5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8ba34b2da5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8ba34b2da5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8ba34b2da5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8ba34b2da5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8ba34b2da5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8ba34b2da5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8ba34b2da5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8ba34b2da5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8ba34b2da5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ba34b2da5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8ba34b2da5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ba34b2da5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8ba34b2da5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8ba34b2da5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8ba34b2da5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8ba34b2da5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8ba34b2da5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ba34b2da5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8ba34b2da5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8ba34b2da5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8ba34b2da5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8ba34b2da5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8ba34b2da5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8ba34b2da5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8ba34b2da5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8ba34b2da5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8ba34b2da5_0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8ba34b2da5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8ba34b2da5_0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8ba34b2da5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8ba34b2da5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8ba34b2da5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8ba34b2da5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8ba34b2da5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8ba34b2da5_0_1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8ba34b2da5_0_1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8ba34b2da5_0_1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8ba34b2da5_0_1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ba34b2da5_0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ba34b2da5_0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8ba34b2da5_0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8ba34b2da5_0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8ba34b2da5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8ba34b2da5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8ba34b2da5_0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8ba34b2da5_0_1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t>var tmpl = template.Must(template.New("msg").</a:t>
            </a:r>
            <a:endParaRPr/>
          </a:p>
          <a:p>
            <a:pPr indent="0" lvl="0" marL="0" rtl="0" algn="l">
              <a:spcBef>
                <a:spcPts val="0"/>
              </a:spcBef>
              <a:spcAft>
                <a:spcPts val="0"/>
              </a:spcAft>
              <a:buClr>
                <a:schemeClr val="dk1"/>
              </a:buClr>
              <a:buSzPts val="1100"/>
              <a:buFont typeface="Arial"/>
              <a:buNone/>
            </a:pPr>
            <a:r>
              <a:rPr lang="ja"/>
              <a:t>	Parse("&lt;html&gt;&lt;body&gt;{{.}}さん こんにちは&lt;/body&gt;&lt;/html&gt;"))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ja"/>
              <a:t>func handler(w http.ResponseWriter, r *http.Request) {</a:t>
            </a:r>
            <a:endParaRPr/>
          </a:p>
          <a:p>
            <a:pPr indent="0" lvl="0" marL="0" rtl="0" algn="l">
              <a:spcBef>
                <a:spcPts val="0"/>
              </a:spcBef>
              <a:spcAft>
                <a:spcPts val="0"/>
              </a:spcAft>
              <a:buClr>
                <a:schemeClr val="dk1"/>
              </a:buClr>
              <a:buSzPts val="1100"/>
              <a:buFont typeface="Arial"/>
              <a:buNone/>
            </a:pPr>
            <a:r>
              <a:rPr lang="ja"/>
              <a:t>	tmpl.Execute(w, r.FormValue("p"))</a:t>
            </a:r>
            <a:endParaRPr/>
          </a:p>
          <a:p>
            <a:pPr indent="0" lvl="0" marL="0" rtl="0" algn="l">
              <a:spcBef>
                <a:spcPts val="0"/>
              </a:spcBef>
              <a:spcAft>
                <a:spcPts val="0"/>
              </a:spcAft>
              <a:buClr>
                <a:schemeClr val="dk1"/>
              </a:buClr>
              <a:buSzPts val="1100"/>
              <a:buFont typeface="Arial"/>
              <a:buNone/>
            </a:pPr>
            <a:r>
              <a:rPr lang="ja"/>
              <a:t>}</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8ba34b2da5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8ba34b2da5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8ba34b2da5_0_1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8ba34b2da5_0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[TODO]</a:t>
            </a:r>
            <a:endParaRPr/>
          </a:p>
          <a:p>
            <a:pPr indent="0" lvl="0" marL="0" rtl="0" algn="l">
              <a:spcBef>
                <a:spcPts val="0"/>
              </a:spcBef>
              <a:spcAft>
                <a:spcPts val="0"/>
              </a:spcAft>
              <a:buNone/>
            </a:pPr>
            <a:r>
              <a:rPr lang="ja"/>
              <a:t>構造体の話をする</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8ba34b2da5_0_1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8ba34b2da5_0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8ba34b2da5_0_1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8ba34b2da5_0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8ba34b2da5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8ba34b2da5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8ba34b2da5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8ba34b2da5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8ba34b2da5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8ba34b2da5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8ba34b2da5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ba34b2da5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8ba34b2da5_0_1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8ba34b2da5_0_1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8ba34b2da5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8ba34b2da5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8ba34b2da5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8ba34b2da5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8ba34b2da5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8ba34b2da5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8ba34b2da5_0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8ba34b2da5_0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8ba34b2da5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8ba34b2da5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8ba34b2da5_0_1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8ba34b2da5_0_1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8ba34b2da5_0_1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8ba34b2da5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8ba34b2da5_0_1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8ba34b2da5_0_1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8ba34b2da5_0_1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8ba34b2da5_0_1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8ba34b2da5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8ba34b2da5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8ba34b2da5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8ba34b2da5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8ba34b2da5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ba34b2da5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8ba34b2da5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ba34b2da5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8ba34b2da5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8ba34b2da5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hyperlink" Target="http://reneefrench.blogspot.co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 Id="rId3" Type="http://schemas.openxmlformats.org/officeDocument/2006/relationships/hyperlink" Target="http://reneefrench.blogspot.com/"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6.png"/><Relationship Id="rId7" Type="http://schemas.openxmlformats.org/officeDocument/2006/relationships/hyperlink" Target="https://tenntenn.dev/" TargetMode="External"/><Relationship Id="rId8" Type="http://schemas.openxmlformats.org/officeDocument/2006/relationships/image" Target="../media/image1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5.png"/><Relationship Id="rId3" Type="http://schemas.openxmlformats.org/officeDocument/2006/relationships/image" Target="../media/image19.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3.jpg"/><Relationship Id="rId3" Type="http://schemas.openxmlformats.org/officeDocument/2006/relationships/hyperlink" Target="http://reneefrench.blogspot.com/"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0.png"/><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0.png"/><Relationship Id="rId6" Type="http://schemas.openxmlformats.org/officeDocument/2006/relationships/image" Target="../media/image22.png"/><Relationship Id="rId7" Type="http://schemas.openxmlformats.org/officeDocument/2006/relationships/image" Target="../media/image28.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9.png"/><Relationship Id="rId3" Type="http://schemas.openxmlformats.org/officeDocument/2006/relationships/image" Target="../media/image27.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0" y="1054475"/>
            <a:ext cx="5316000" cy="1689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9pPr>
          </a:lstStyle>
          <a:p/>
        </p:txBody>
      </p:sp>
      <p:sp>
        <p:nvSpPr>
          <p:cNvPr id="56" name="Google Shape;56;p14"/>
          <p:cNvSpPr txBox="1"/>
          <p:nvPr>
            <p:ph idx="1" type="subTitle"/>
          </p:nvPr>
        </p:nvSpPr>
        <p:spPr>
          <a:xfrm>
            <a:off x="128550" y="2789350"/>
            <a:ext cx="5010600" cy="1150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1400"/>
              <a:buFont typeface="Arial"/>
              <a:buNone/>
              <a:defRPr b="0" i="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1400"/>
              <a:buFont typeface="Arial"/>
              <a:buNone/>
              <a:defRPr b="0" i="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9pPr>
          </a:lstStyle>
          <a:p/>
        </p:txBody>
      </p:sp>
      <p:pic>
        <p:nvPicPr>
          <p:cNvPr id="57" name="Google Shape;57;p14"/>
          <p:cNvPicPr preferRelativeResize="0"/>
          <p:nvPr/>
        </p:nvPicPr>
        <p:blipFill rotWithShape="1">
          <a:blip r:embed="rId2">
            <a:alphaModFix/>
          </a:blip>
          <a:srcRect b="0" l="0" r="0" t="0"/>
          <a:stretch/>
        </p:blipFill>
        <p:spPr>
          <a:xfrm>
            <a:off x="5315973" y="20059"/>
            <a:ext cx="3828019" cy="5103384"/>
          </a:xfrm>
          <a:prstGeom prst="rect">
            <a:avLst/>
          </a:prstGeom>
          <a:noFill/>
          <a:ln>
            <a:noFill/>
          </a:ln>
        </p:spPr>
      </p:pic>
      <p:sp>
        <p:nvSpPr>
          <p:cNvPr id="58" name="Google Shape;58;p14"/>
          <p:cNvSpPr txBox="1"/>
          <p:nvPr/>
        </p:nvSpPr>
        <p:spPr>
          <a:xfrm>
            <a:off x="0" y="4367050"/>
            <a:ext cx="5276700" cy="77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a:solidFill>
                  <a:srgbClr val="333333"/>
                </a:solidFill>
                <a:highlight>
                  <a:srgbClr val="FFFFFF"/>
                </a:highlight>
              </a:rPr>
              <a:t>The Go gopher was designed by </a:t>
            </a:r>
            <a:r>
              <a:rPr lang="ja" u="sng">
                <a:solidFill>
                  <a:schemeClr val="hlink"/>
                </a:solidFill>
                <a:highlight>
                  <a:srgbClr val="FFFFFF"/>
                </a:highlight>
                <a:hlinkClick r:id="rId3"/>
              </a:rPr>
              <a:t>Renée French</a:t>
            </a:r>
            <a:r>
              <a:rPr lang="ja">
                <a:solidFill>
                  <a:srgbClr val="333333"/>
                </a:solidFill>
                <a:highlight>
                  <a:srgbClr val="FFFFFF"/>
                </a:highlight>
              </a:rPr>
              <a:t>.</a:t>
            </a:r>
            <a:endParaRPr>
              <a:solidFill>
                <a:srgbClr val="333333"/>
              </a:solidFill>
              <a:highlight>
                <a:srgbClr val="FFFFFF"/>
              </a:highlight>
            </a:endParaRPr>
          </a:p>
          <a:p>
            <a:pPr indent="0" lvl="0" marL="0" rtl="0" algn="l">
              <a:spcBef>
                <a:spcPts val="0"/>
              </a:spcBef>
              <a:spcAft>
                <a:spcPts val="0"/>
              </a:spcAft>
              <a:buNone/>
            </a:pPr>
            <a:r>
              <a:rPr lang="ja">
                <a:solidFill>
                  <a:srgbClr val="333333"/>
                </a:solidFill>
                <a:highlight>
                  <a:srgbClr val="FFFFFF"/>
                </a:highlight>
              </a:rPr>
              <a:t>The gopher stickers was made by Takuya Ueda.</a:t>
            </a:r>
            <a:endParaRPr>
              <a:solidFill>
                <a:srgbClr val="333333"/>
              </a:solidFill>
              <a:highlight>
                <a:srgbClr val="FFFFFF"/>
              </a:highlight>
            </a:endParaRPr>
          </a:p>
          <a:p>
            <a:pPr indent="0" lvl="0" marL="0" rtl="0" algn="l">
              <a:spcBef>
                <a:spcPts val="0"/>
              </a:spcBef>
              <a:spcAft>
                <a:spcPts val="0"/>
              </a:spcAft>
              <a:buNone/>
            </a:pPr>
            <a:r>
              <a:rPr lang="ja">
                <a:solidFill>
                  <a:srgbClr val="333333"/>
                </a:solidFill>
                <a:highlight>
                  <a:srgbClr val="FFFFFF"/>
                </a:highlight>
              </a:rPr>
              <a:t>Licensed under the Creative Commons 3.0 Attributions license.</a:t>
            </a:r>
            <a:endParaRPr>
              <a:solidFill>
                <a:srgbClr val="333333"/>
              </a:solidFill>
              <a:highlight>
                <a:srgbClr val="FFFFFF"/>
              </a:highlight>
            </a:endParaRPr>
          </a:p>
        </p:txBody>
      </p:sp>
      <p:sp>
        <p:nvSpPr>
          <p:cNvPr id="59" name="Google Shape;59;p14"/>
          <p:cNvSpPr txBox="1"/>
          <p:nvPr>
            <p:ph idx="12" type="sldNum"/>
          </p:nvPr>
        </p:nvSpPr>
        <p:spPr>
          <a:xfrm>
            <a:off x="8595309" y="20051"/>
            <a:ext cx="548700" cy="393600"/>
          </a:xfrm>
          <a:prstGeom prst="rect">
            <a:avLst/>
          </a:prstGeom>
        </p:spPr>
        <p:txBody>
          <a:bodyPr anchorCtr="0" anchor="t"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5"/>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62" name="Google Shape;62;p15"/>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pic>
        <p:nvPicPr>
          <p:cNvPr id="63" name="Google Shape;63;p15"/>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64" name="Google Shape;64;p15"/>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Gopherなし）">
  <p:cSld name="TITLE_AND_BODY_5">
    <p:spTree>
      <p:nvGrpSpPr>
        <p:cNvPr id="65" name="Shape 65"/>
        <p:cNvGrpSpPr/>
        <p:nvPr/>
      </p:nvGrpSpPr>
      <p:grpSpPr>
        <a:xfrm>
          <a:off x="0" y="0"/>
          <a:ext cx="0" cy="0"/>
          <a:chOff x="0" y="0"/>
          <a:chExt cx="0" cy="0"/>
        </a:xfrm>
      </p:grpSpPr>
      <p:sp>
        <p:nvSpPr>
          <p:cNvPr id="66" name="Google Shape;66;p16"/>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67" name="Google Shape;67;p16"/>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8" name="Google Shape;68;p16"/>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p:cSld name="TITLE_AND_BODY_3">
    <p:spTree>
      <p:nvGrpSpPr>
        <p:cNvPr id="69" name="Shape 69"/>
        <p:cNvGrpSpPr/>
        <p:nvPr/>
      </p:nvGrpSpPr>
      <p:grpSpPr>
        <a:xfrm>
          <a:off x="0" y="0"/>
          <a:ext cx="0" cy="0"/>
          <a:chOff x="0" y="0"/>
          <a:chExt cx="0" cy="0"/>
        </a:xfrm>
      </p:grpSpPr>
      <p:sp>
        <p:nvSpPr>
          <p:cNvPr id="70" name="Google Shape;70;p17"/>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pic>
        <p:nvPicPr>
          <p:cNvPr id="71" name="Google Shape;71;p17"/>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72" name="Google Shape;72;p17"/>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Gopherなし">
  <p:cSld name="TITLE_AND_BODY_2_1">
    <p:spTree>
      <p:nvGrpSpPr>
        <p:cNvPr id="73" name="Shape 73"/>
        <p:cNvGrpSpPr/>
        <p:nvPr/>
      </p:nvGrpSpPr>
      <p:grpSpPr>
        <a:xfrm>
          <a:off x="0" y="0"/>
          <a:ext cx="0" cy="0"/>
          <a:chOff x="0" y="0"/>
          <a:chExt cx="0" cy="0"/>
        </a:xfrm>
      </p:grpSpPr>
      <p:sp>
        <p:nvSpPr>
          <p:cNvPr id="74" name="Google Shape;74;p18"/>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75" name="Google Shape;75;p18"/>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9"/>
          <p:cNvSpPr txBox="1"/>
          <p:nvPr>
            <p:ph type="title"/>
          </p:nvPr>
        </p:nvSpPr>
        <p:spPr>
          <a:xfrm>
            <a:off x="20700" y="1571550"/>
            <a:ext cx="9102600" cy="2000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ctr">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ctr">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ctr">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ctr">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ctr">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ctr">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ctr">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ctr">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pic>
        <p:nvPicPr>
          <p:cNvPr id="78" name="Google Shape;78;p19"/>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79" name="Google Shape;79;p19"/>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20"/>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己紹介" type="twoColTx">
  <p:cSld name="TITLE_AND_TWO_COLUMNS">
    <p:spTree>
      <p:nvGrpSpPr>
        <p:cNvPr id="82" name="Shape 82"/>
        <p:cNvGrpSpPr/>
        <p:nvPr/>
      </p:nvGrpSpPr>
      <p:grpSpPr>
        <a:xfrm>
          <a:off x="0" y="0"/>
          <a:ext cx="0" cy="0"/>
          <a:chOff x="0" y="0"/>
          <a:chExt cx="0" cy="0"/>
        </a:xfrm>
      </p:grpSpPr>
      <p:sp>
        <p:nvSpPr>
          <p:cNvPr id="83" name="Google Shape;83;p21"/>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
        <p:nvSpPr>
          <p:cNvPr id="84" name="Google Shape;84;p21"/>
          <p:cNvSpPr txBox="1"/>
          <p:nvPr/>
        </p:nvSpPr>
        <p:spPr>
          <a:xfrm>
            <a:off x="457200" y="112067"/>
            <a:ext cx="8229600" cy="51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ja" sz="3600"/>
              <a:t>自己紹介</a:t>
            </a:r>
            <a:endParaRPr b="1" sz="3600"/>
          </a:p>
        </p:txBody>
      </p:sp>
      <p:sp>
        <p:nvSpPr>
          <p:cNvPr id="85" name="Google Shape;85;p21"/>
          <p:cNvSpPr txBox="1"/>
          <p:nvPr/>
        </p:nvSpPr>
        <p:spPr>
          <a:xfrm>
            <a:off x="457200" y="989726"/>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3600"/>
              <a:t>上田拓也</a:t>
            </a:r>
            <a:endParaRPr b="1" sz="3600"/>
          </a:p>
          <a:p>
            <a:pPr indent="0" lvl="0" marL="0" rtl="0" algn="l">
              <a:spcBef>
                <a:spcPts val="0"/>
              </a:spcBef>
              <a:spcAft>
                <a:spcPts val="0"/>
              </a:spcAft>
              <a:buClr>
                <a:schemeClr val="dk1"/>
              </a:buClr>
              <a:buSzPts val="1100"/>
              <a:buFont typeface="Arial"/>
              <a:buNone/>
            </a:pPr>
            <a:r>
              <a:rPr lang="ja" sz="2400"/>
              <a:t>@tenntenn</a:t>
            </a:r>
            <a:endParaRPr sz="2400"/>
          </a:p>
        </p:txBody>
      </p:sp>
      <p:pic>
        <p:nvPicPr>
          <p:cNvPr id="86" name="Google Shape;86;p21"/>
          <p:cNvPicPr preferRelativeResize="0"/>
          <p:nvPr/>
        </p:nvPicPr>
        <p:blipFill>
          <a:blip r:embed="rId2">
            <a:alphaModFix/>
          </a:blip>
          <a:stretch>
            <a:fillRect/>
          </a:stretch>
        </p:blipFill>
        <p:spPr>
          <a:xfrm>
            <a:off x="563700" y="2407051"/>
            <a:ext cx="2245824" cy="2259075"/>
          </a:xfrm>
          <a:prstGeom prst="rect">
            <a:avLst/>
          </a:prstGeom>
          <a:noFill/>
          <a:ln>
            <a:noFill/>
          </a:ln>
        </p:spPr>
      </p:pic>
      <p:sp>
        <p:nvSpPr>
          <p:cNvPr id="87" name="Google Shape;87;p21"/>
          <p:cNvSpPr txBox="1"/>
          <p:nvPr/>
        </p:nvSpPr>
        <p:spPr>
          <a:xfrm>
            <a:off x="3802100" y="435425"/>
            <a:ext cx="4689600" cy="7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3000">
                <a:solidFill>
                  <a:srgbClr val="000000"/>
                </a:solidFill>
              </a:rPr>
              <a:t>所属</a:t>
            </a:r>
            <a:endParaRPr b="1" sz="3000">
              <a:solidFill>
                <a:srgbClr val="000000"/>
              </a:solidFill>
            </a:endParaRPr>
          </a:p>
          <a:p>
            <a:pPr indent="0" lvl="0" marL="0" rtl="0" algn="l">
              <a:spcBef>
                <a:spcPts val="16000"/>
              </a:spcBef>
              <a:spcAft>
                <a:spcPts val="0"/>
              </a:spcAft>
              <a:buNone/>
            </a:pPr>
            <a:r>
              <a:rPr b="1" lang="ja" sz="3000">
                <a:solidFill>
                  <a:srgbClr val="000000"/>
                </a:solidFill>
              </a:rPr>
              <a:t>コミュニティ活動</a:t>
            </a:r>
            <a:endParaRPr b="1" sz="3000">
              <a:solidFill>
                <a:srgbClr val="000000"/>
              </a:solidFill>
            </a:endParaRPr>
          </a:p>
        </p:txBody>
      </p:sp>
      <p:pic>
        <p:nvPicPr>
          <p:cNvPr id="88" name="Google Shape;88;p21"/>
          <p:cNvPicPr preferRelativeResize="0"/>
          <p:nvPr/>
        </p:nvPicPr>
        <p:blipFill>
          <a:blip r:embed="rId3">
            <a:alphaModFix/>
          </a:blip>
          <a:stretch>
            <a:fillRect/>
          </a:stretch>
        </p:blipFill>
        <p:spPr>
          <a:xfrm>
            <a:off x="5081367" y="3665331"/>
            <a:ext cx="953151" cy="1114239"/>
          </a:xfrm>
          <a:prstGeom prst="rect">
            <a:avLst/>
          </a:prstGeom>
          <a:noFill/>
          <a:ln>
            <a:noFill/>
          </a:ln>
        </p:spPr>
      </p:pic>
      <p:pic>
        <p:nvPicPr>
          <p:cNvPr id="89" name="Google Shape;89;p21"/>
          <p:cNvPicPr preferRelativeResize="0"/>
          <p:nvPr/>
        </p:nvPicPr>
        <p:blipFill>
          <a:blip r:embed="rId4">
            <a:alphaModFix/>
          </a:blip>
          <a:stretch>
            <a:fillRect/>
          </a:stretch>
        </p:blipFill>
        <p:spPr>
          <a:xfrm>
            <a:off x="3802112" y="3727681"/>
            <a:ext cx="1091673" cy="944158"/>
          </a:xfrm>
          <a:prstGeom prst="rect">
            <a:avLst/>
          </a:prstGeom>
          <a:noFill/>
          <a:ln>
            <a:noFill/>
          </a:ln>
        </p:spPr>
      </p:pic>
      <p:sp>
        <p:nvSpPr>
          <p:cNvPr id="90" name="Google Shape;90;p21"/>
          <p:cNvSpPr txBox="1"/>
          <p:nvPr/>
        </p:nvSpPr>
        <p:spPr>
          <a:xfrm>
            <a:off x="3733625" y="4533200"/>
            <a:ext cx="11205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sz="1000">
                <a:latin typeface="HiraMaruPro-W4"/>
                <a:ea typeface="HiraMaruPro-W4"/>
                <a:cs typeface="HiraMaruPro-W4"/>
                <a:sym typeface="HiraMaruPro-W4"/>
              </a:rPr>
              <a:t>Go ビギナーズ</a:t>
            </a:r>
            <a:endParaRPr b="1" sz="1000">
              <a:latin typeface="HiraMaruPro-W4"/>
              <a:ea typeface="HiraMaruPro-W4"/>
              <a:cs typeface="HiraMaruPro-W4"/>
              <a:sym typeface="HiraMaruPro-W4"/>
            </a:endParaRPr>
          </a:p>
        </p:txBody>
      </p:sp>
      <p:pic>
        <p:nvPicPr>
          <p:cNvPr id="91" name="Google Shape;91;p21"/>
          <p:cNvPicPr preferRelativeResize="0"/>
          <p:nvPr/>
        </p:nvPicPr>
        <p:blipFill rotWithShape="1">
          <a:blip r:embed="rId5">
            <a:alphaModFix/>
          </a:blip>
          <a:srcRect b="0" l="9444" r="0" t="9444"/>
          <a:stretch/>
        </p:blipFill>
        <p:spPr>
          <a:xfrm>
            <a:off x="6429468" y="3660965"/>
            <a:ext cx="1154520" cy="998513"/>
          </a:xfrm>
          <a:prstGeom prst="rect">
            <a:avLst/>
          </a:prstGeom>
          <a:noFill/>
          <a:ln>
            <a:noFill/>
          </a:ln>
        </p:spPr>
      </p:pic>
      <p:sp>
        <p:nvSpPr>
          <p:cNvPr id="92" name="Google Shape;92;p21"/>
          <p:cNvSpPr txBox="1"/>
          <p:nvPr/>
        </p:nvSpPr>
        <p:spPr>
          <a:xfrm>
            <a:off x="6109775" y="4618873"/>
            <a:ext cx="14262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000">
                <a:latin typeface="HiraMaruPro-W4"/>
                <a:ea typeface="HiraMaruPro-W4"/>
                <a:cs typeface="HiraMaruPro-W4"/>
                <a:sym typeface="HiraMaruPro-W4"/>
              </a:rPr>
              <a:t>Go Conference</a:t>
            </a:r>
            <a:endParaRPr b="1" sz="1000">
              <a:latin typeface="HiraMaruPro-W4"/>
              <a:ea typeface="HiraMaruPro-W4"/>
              <a:cs typeface="HiraMaruPro-W4"/>
              <a:sym typeface="HiraMaruPro-W4"/>
            </a:endParaRPr>
          </a:p>
        </p:txBody>
      </p:sp>
      <p:pic>
        <p:nvPicPr>
          <p:cNvPr id="93" name="Google Shape;93;p21"/>
          <p:cNvPicPr preferRelativeResize="0"/>
          <p:nvPr/>
        </p:nvPicPr>
        <p:blipFill>
          <a:blip r:embed="rId6">
            <a:alphaModFix/>
          </a:blip>
          <a:stretch>
            <a:fillRect/>
          </a:stretch>
        </p:blipFill>
        <p:spPr>
          <a:xfrm>
            <a:off x="7756874" y="3685042"/>
            <a:ext cx="983450" cy="1235667"/>
          </a:xfrm>
          <a:prstGeom prst="rect">
            <a:avLst/>
          </a:prstGeom>
          <a:noFill/>
          <a:ln>
            <a:noFill/>
          </a:ln>
        </p:spPr>
      </p:pic>
      <p:sp>
        <p:nvSpPr>
          <p:cNvPr id="94" name="Google Shape;94;p21"/>
          <p:cNvSpPr txBox="1"/>
          <p:nvPr/>
        </p:nvSpPr>
        <p:spPr>
          <a:xfrm>
            <a:off x="457200" y="972005"/>
            <a:ext cx="3994500" cy="128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3600"/>
              <a:t>上田拓也</a:t>
            </a:r>
            <a:endParaRPr b="1" sz="3600"/>
          </a:p>
          <a:p>
            <a:pPr indent="0" lvl="0" marL="0" rtl="0" algn="l">
              <a:spcBef>
                <a:spcPts val="0"/>
              </a:spcBef>
              <a:spcAft>
                <a:spcPts val="0"/>
              </a:spcAft>
              <a:buClr>
                <a:schemeClr val="dk1"/>
              </a:buClr>
              <a:buSzPts val="1100"/>
              <a:buFont typeface="Arial"/>
              <a:buNone/>
            </a:pPr>
            <a:r>
              <a:rPr lang="ja" sz="2400"/>
              <a:t>@tenntenn</a:t>
            </a:r>
            <a:endParaRPr sz="2400"/>
          </a:p>
        </p:txBody>
      </p:sp>
      <p:pic>
        <p:nvPicPr>
          <p:cNvPr id="95" name="Google Shape;95;p21"/>
          <p:cNvPicPr preferRelativeResize="0"/>
          <p:nvPr/>
        </p:nvPicPr>
        <p:blipFill>
          <a:blip r:embed="rId7">
            <a:alphaModFix/>
          </a:blip>
          <a:stretch>
            <a:fillRect/>
          </a:stretch>
        </p:blipFill>
        <p:spPr>
          <a:xfrm>
            <a:off x="4237965" y="1194800"/>
            <a:ext cx="4338200" cy="14290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エキスパートチーム">
  <p:cSld name="TITLE_AND_TWO_COLUMNS_1">
    <p:spTree>
      <p:nvGrpSpPr>
        <p:cNvPr id="96" name="Shape 96"/>
        <p:cNvGrpSpPr/>
        <p:nvPr/>
      </p:nvGrpSpPr>
      <p:grpSpPr>
        <a:xfrm>
          <a:off x="0" y="0"/>
          <a:ext cx="0" cy="0"/>
          <a:chOff x="0" y="0"/>
          <a:chExt cx="0" cy="0"/>
        </a:xfrm>
      </p:grpSpPr>
      <p:sp>
        <p:nvSpPr>
          <p:cNvPr id="97" name="Google Shape;97;p22"/>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
        <p:nvSpPr>
          <p:cNvPr id="98" name="Google Shape;98;p22"/>
          <p:cNvSpPr txBox="1"/>
          <p:nvPr/>
        </p:nvSpPr>
        <p:spPr>
          <a:xfrm>
            <a:off x="457200" y="112067"/>
            <a:ext cx="8229600" cy="51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ja" sz="3600"/>
              <a:t>メルペイ エキスパートチーム</a:t>
            </a:r>
            <a:endParaRPr b="1" sz="3600"/>
          </a:p>
        </p:txBody>
      </p:sp>
      <p:sp>
        <p:nvSpPr>
          <p:cNvPr id="99" name="Google Shape;99;p22"/>
          <p:cNvSpPr/>
          <p:nvPr/>
        </p:nvSpPr>
        <p:spPr>
          <a:xfrm>
            <a:off x="5610075" y="3379776"/>
            <a:ext cx="3300900" cy="1614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2"/>
          <p:cNvSpPr txBox="1"/>
          <p:nvPr/>
        </p:nvSpPr>
        <p:spPr>
          <a:xfrm>
            <a:off x="457200" y="704850"/>
            <a:ext cx="8229600" cy="42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2800">
                <a:latin typeface="Roboto"/>
                <a:ea typeface="Roboto"/>
                <a:cs typeface="Roboto"/>
                <a:sym typeface="Roboto"/>
              </a:rPr>
              <a:t>技術をアウトプットするところに技術は集まる</a:t>
            </a:r>
            <a:endParaRPr b="1" sz="2800">
              <a:latin typeface="Roboto"/>
              <a:ea typeface="Roboto"/>
              <a:cs typeface="Roboto"/>
              <a:sym typeface="Roboto"/>
            </a:endParaRPr>
          </a:p>
          <a:p>
            <a:pPr indent="0" lvl="0" marL="0" rtl="0" algn="l">
              <a:lnSpc>
                <a:spcPct val="115000"/>
              </a:lnSpc>
              <a:spcBef>
                <a:spcPts val="1500"/>
              </a:spcBef>
              <a:spcAft>
                <a:spcPts val="0"/>
              </a:spcAft>
              <a:buClr>
                <a:srgbClr val="000000"/>
              </a:buClr>
              <a:buSzPts val="1100"/>
              <a:buNone/>
            </a:pPr>
            <a:r>
              <a:rPr lang="ja" sz="2400">
                <a:solidFill>
                  <a:srgbClr val="000000"/>
                </a:solidFill>
              </a:rPr>
              <a:t>■ エキスパートチームとは？</a:t>
            </a:r>
            <a:endParaRPr sz="2400">
              <a:solidFill>
                <a:srgbClr val="000000"/>
              </a:solidFill>
            </a:endParaRPr>
          </a:p>
          <a:p>
            <a:pPr indent="-342900" lvl="0" marL="914400" rtl="0" algn="l">
              <a:lnSpc>
                <a:spcPct val="115000"/>
              </a:lnSpc>
              <a:spcBef>
                <a:spcPts val="0"/>
              </a:spcBef>
              <a:spcAft>
                <a:spcPts val="0"/>
              </a:spcAft>
              <a:buClr>
                <a:srgbClr val="000000"/>
              </a:buClr>
              <a:buSzPts val="1800"/>
              <a:buFont typeface="Arial"/>
              <a:buChar char="●"/>
            </a:pPr>
            <a:r>
              <a:rPr b="1" lang="ja" sz="1800">
                <a:solidFill>
                  <a:srgbClr val="FF0000"/>
                </a:solidFill>
              </a:rPr>
              <a:t>50%以上</a:t>
            </a:r>
            <a:r>
              <a:rPr lang="ja" sz="1800">
                <a:solidFill>
                  <a:srgbClr val="000000"/>
                </a:solidFill>
              </a:rPr>
              <a:t>の時間を技術コミュニティへの貢献に充てる</a:t>
            </a:r>
            <a:endParaRPr sz="1800">
              <a:solidFill>
                <a:srgbClr val="000000"/>
              </a:solidFill>
            </a:endParaRPr>
          </a:p>
          <a:p>
            <a:pPr indent="0" lvl="0" marL="0" rtl="0" algn="l">
              <a:lnSpc>
                <a:spcPct val="115000"/>
              </a:lnSpc>
              <a:spcBef>
                <a:spcPts val="500"/>
              </a:spcBef>
              <a:spcAft>
                <a:spcPts val="0"/>
              </a:spcAft>
              <a:buClr>
                <a:srgbClr val="000000"/>
              </a:buClr>
              <a:buSzPts val="1100"/>
              <a:buNone/>
            </a:pPr>
            <a:r>
              <a:rPr lang="ja" sz="2400">
                <a:solidFill>
                  <a:srgbClr val="000000"/>
                </a:solidFill>
              </a:rPr>
              <a:t>■ エキスパートチームの役割</a:t>
            </a:r>
            <a:endParaRPr sz="24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社内に</a:t>
            </a:r>
            <a:r>
              <a:rPr b="1" lang="ja" sz="1800">
                <a:solidFill>
                  <a:srgbClr val="FF0000"/>
                </a:solidFill>
              </a:rPr>
              <a:t>新しい技術を取り取り込む</a:t>
            </a:r>
            <a:endParaRPr b="1" sz="1800">
              <a:solidFill>
                <a:srgbClr val="FF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社外のコミュニティなどを通じて</a:t>
            </a:r>
            <a:r>
              <a:rPr b="1" lang="ja" sz="1800">
                <a:solidFill>
                  <a:srgbClr val="FF0000"/>
                </a:solidFill>
              </a:rPr>
              <a:t>社会へ還元する</a:t>
            </a:r>
            <a:endParaRPr b="1" sz="1800">
              <a:solidFill>
                <a:srgbClr val="FF0000"/>
              </a:solidFill>
            </a:endParaRPr>
          </a:p>
          <a:p>
            <a:pPr indent="0" lvl="0" marL="0" rtl="0" algn="l">
              <a:lnSpc>
                <a:spcPct val="115000"/>
              </a:lnSpc>
              <a:spcBef>
                <a:spcPts val="500"/>
              </a:spcBef>
              <a:spcAft>
                <a:spcPts val="0"/>
              </a:spcAft>
              <a:buClr>
                <a:srgbClr val="000000"/>
              </a:buClr>
              <a:buSzPts val="1100"/>
              <a:buNone/>
            </a:pPr>
            <a:r>
              <a:rPr lang="ja" sz="2400">
                <a:solidFill>
                  <a:srgbClr val="000000"/>
                </a:solidFill>
              </a:rPr>
              <a:t>■ エキスパートチームの活動</a:t>
            </a:r>
            <a:endParaRPr sz="24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カンファレンス・勉強会の開催/運営</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対外的な講演活動</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執筆、雑誌への寄稿、インタビュー</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社内外での</a:t>
            </a:r>
            <a:r>
              <a:rPr b="1" lang="ja" sz="1800">
                <a:solidFill>
                  <a:srgbClr val="FF0000"/>
                </a:solidFill>
              </a:rPr>
              <a:t>担当技術の普及推進</a:t>
            </a:r>
            <a:endParaRPr b="1" sz="1800">
              <a:solidFill>
                <a:srgbClr val="FF0000"/>
              </a:solidFill>
            </a:endParaRPr>
          </a:p>
        </p:txBody>
      </p:sp>
      <p:pic>
        <p:nvPicPr>
          <p:cNvPr id="101" name="Google Shape;101;p22"/>
          <p:cNvPicPr preferRelativeResize="0"/>
          <p:nvPr/>
        </p:nvPicPr>
        <p:blipFill>
          <a:blip r:embed="rId2">
            <a:alphaModFix/>
          </a:blip>
          <a:stretch>
            <a:fillRect/>
          </a:stretch>
        </p:blipFill>
        <p:spPr>
          <a:xfrm>
            <a:off x="5936900" y="3630544"/>
            <a:ext cx="799864" cy="804582"/>
          </a:xfrm>
          <a:prstGeom prst="rect">
            <a:avLst/>
          </a:prstGeom>
          <a:noFill/>
          <a:ln>
            <a:noFill/>
          </a:ln>
        </p:spPr>
      </p:pic>
      <p:sp>
        <p:nvSpPr>
          <p:cNvPr id="102" name="Google Shape;102;p22"/>
          <p:cNvSpPr txBox="1"/>
          <p:nvPr/>
        </p:nvSpPr>
        <p:spPr>
          <a:xfrm>
            <a:off x="5692200" y="4381125"/>
            <a:ext cx="16113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@tenntenn</a:t>
            </a:r>
            <a:endParaRPr b="1"/>
          </a:p>
          <a:p>
            <a:pPr indent="0" lvl="0" marL="0" rtl="0" algn="ctr">
              <a:spcBef>
                <a:spcPts val="0"/>
              </a:spcBef>
              <a:spcAft>
                <a:spcPts val="0"/>
              </a:spcAft>
              <a:buNone/>
            </a:pPr>
            <a:r>
              <a:rPr b="1" lang="ja"/>
              <a:t>担当：Go・GCP</a:t>
            </a:r>
            <a:endParaRPr b="1"/>
          </a:p>
        </p:txBody>
      </p:sp>
      <p:pic>
        <p:nvPicPr>
          <p:cNvPr id="103" name="Google Shape;103;p22"/>
          <p:cNvPicPr preferRelativeResize="0"/>
          <p:nvPr/>
        </p:nvPicPr>
        <p:blipFill>
          <a:blip r:embed="rId3">
            <a:alphaModFix/>
          </a:blip>
          <a:stretch>
            <a:fillRect/>
          </a:stretch>
        </p:blipFill>
        <p:spPr>
          <a:xfrm>
            <a:off x="7558025" y="3473241"/>
            <a:ext cx="827589" cy="804600"/>
          </a:xfrm>
          <a:prstGeom prst="rect">
            <a:avLst/>
          </a:prstGeom>
          <a:noFill/>
          <a:ln>
            <a:noFill/>
          </a:ln>
        </p:spPr>
      </p:pic>
      <p:sp>
        <p:nvSpPr>
          <p:cNvPr id="104" name="Google Shape;104;p22"/>
          <p:cNvSpPr txBox="1"/>
          <p:nvPr/>
        </p:nvSpPr>
        <p:spPr>
          <a:xfrm>
            <a:off x="7304100" y="4385447"/>
            <a:ext cx="16113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@mhidaka</a:t>
            </a:r>
            <a:endParaRPr b="1"/>
          </a:p>
          <a:p>
            <a:pPr indent="0" lvl="0" marL="0" rtl="0" algn="ctr">
              <a:spcBef>
                <a:spcPts val="0"/>
              </a:spcBef>
              <a:spcAft>
                <a:spcPts val="0"/>
              </a:spcAft>
              <a:buNone/>
            </a:pPr>
            <a:r>
              <a:rPr b="1" lang="ja"/>
              <a:t>担当：Android</a:t>
            </a:r>
            <a:endParaRPr b="1"/>
          </a:p>
        </p:txBody>
      </p:sp>
      <p:sp>
        <p:nvSpPr>
          <p:cNvPr id="105" name="Google Shape;105;p22"/>
          <p:cNvSpPr txBox="1"/>
          <p:nvPr/>
        </p:nvSpPr>
        <p:spPr>
          <a:xfrm>
            <a:off x="6755600" y="3210225"/>
            <a:ext cx="1162500" cy="320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t>メンバー</a:t>
            </a:r>
            <a:endParaRPr b="1" sz="180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p:cSld name="TITLE_AND_BODY_2_2">
    <p:spTree>
      <p:nvGrpSpPr>
        <p:cNvPr id="106" name="Shape 106"/>
        <p:cNvGrpSpPr/>
        <p:nvPr/>
      </p:nvGrpSpPr>
      <p:grpSpPr>
        <a:xfrm>
          <a:off x="0" y="0"/>
          <a:ext cx="0" cy="0"/>
          <a:chOff x="0" y="0"/>
          <a:chExt cx="0" cy="0"/>
        </a:xfrm>
      </p:grpSpPr>
      <p:sp>
        <p:nvSpPr>
          <p:cNvPr id="107" name="Google Shape;107;p23"/>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08" name="Google Shape;108;p23"/>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09" name="Google Shape;109;p23"/>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pher 1">
  <p:cSld name="TITLE_AND_BODY_1">
    <p:spTree>
      <p:nvGrpSpPr>
        <p:cNvPr id="110" name="Shape 110"/>
        <p:cNvGrpSpPr/>
        <p:nvPr/>
      </p:nvGrpSpPr>
      <p:grpSpPr>
        <a:xfrm>
          <a:off x="0" y="0"/>
          <a:ext cx="0" cy="0"/>
          <a:chOff x="0" y="0"/>
          <a:chExt cx="0" cy="0"/>
        </a:xfrm>
      </p:grpSpPr>
      <p:sp>
        <p:nvSpPr>
          <p:cNvPr id="111" name="Google Shape;111;p24"/>
          <p:cNvSpPr txBox="1"/>
          <p:nvPr>
            <p:ph type="title"/>
          </p:nvPr>
        </p:nvSpPr>
        <p:spPr>
          <a:xfrm>
            <a:off x="457200" y="205984"/>
            <a:ext cx="8229600" cy="5379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12" name="Google Shape;112;p24"/>
          <p:cNvSpPr txBox="1"/>
          <p:nvPr>
            <p:ph idx="1" type="body"/>
          </p:nvPr>
        </p:nvSpPr>
        <p:spPr>
          <a:xfrm>
            <a:off x="457200" y="857250"/>
            <a:ext cx="8229600" cy="40686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13" name="Google Shape;113;p24"/>
          <p:cNvSpPr txBox="1"/>
          <p:nvPr/>
        </p:nvSpPr>
        <p:spPr>
          <a:xfrm>
            <a:off x="457200" y="205984"/>
            <a:ext cx="8229600" cy="53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600">
              <a:solidFill>
                <a:srgbClr val="000000"/>
              </a:solidFill>
            </a:endParaRPr>
          </a:p>
        </p:txBody>
      </p:sp>
      <p:sp>
        <p:nvSpPr>
          <p:cNvPr id="114" name="Google Shape;114;p24"/>
          <p:cNvSpPr txBox="1"/>
          <p:nvPr/>
        </p:nvSpPr>
        <p:spPr>
          <a:xfrm>
            <a:off x="457200" y="857250"/>
            <a:ext cx="8229600" cy="4068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3000">
              <a:solidFill>
                <a:srgbClr val="000000"/>
              </a:solidFill>
            </a:endParaRPr>
          </a:p>
        </p:txBody>
      </p:sp>
      <p:sp>
        <p:nvSpPr>
          <p:cNvPr id="115" name="Google Shape;115;p24"/>
          <p:cNvSpPr txBox="1"/>
          <p:nvPr>
            <p:ph idx="12" type="sldNum"/>
          </p:nvPr>
        </p:nvSpPr>
        <p:spPr>
          <a:xfrm>
            <a:off x="8595309" y="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1">
  <p:cSld name="TITLE_AND_BODY_2_3">
    <p:spTree>
      <p:nvGrpSpPr>
        <p:cNvPr id="116" name="Shape 116"/>
        <p:cNvGrpSpPr/>
        <p:nvPr/>
      </p:nvGrpSpPr>
      <p:grpSpPr>
        <a:xfrm>
          <a:off x="0" y="0"/>
          <a:ext cx="0" cy="0"/>
          <a:chOff x="0" y="0"/>
          <a:chExt cx="0" cy="0"/>
        </a:xfrm>
      </p:grpSpPr>
      <p:sp>
        <p:nvSpPr>
          <p:cNvPr id="117" name="Google Shape;117;p25"/>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18" name="Google Shape;118;p25"/>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19" name="Google Shape;119;p25"/>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2">
  <p:cSld name="TITLE_AND_BODY_2_4">
    <p:spTree>
      <p:nvGrpSpPr>
        <p:cNvPr id="120" name="Shape 120"/>
        <p:cNvGrpSpPr/>
        <p:nvPr/>
      </p:nvGrpSpPr>
      <p:grpSpPr>
        <a:xfrm>
          <a:off x="0" y="0"/>
          <a:ext cx="0" cy="0"/>
          <a:chOff x="0" y="0"/>
          <a:chExt cx="0" cy="0"/>
        </a:xfrm>
      </p:grpSpPr>
      <p:sp>
        <p:nvSpPr>
          <p:cNvPr id="121" name="Google Shape;121;p26"/>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22" name="Google Shape;122;p26"/>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23" name="Google Shape;123;p26"/>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8" name="Shape 128"/>
        <p:cNvGrpSpPr/>
        <p:nvPr/>
      </p:nvGrpSpPr>
      <p:grpSpPr>
        <a:xfrm>
          <a:off x="0" y="0"/>
          <a:ext cx="0" cy="0"/>
          <a:chOff x="0" y="0"/>
          <a:chExt cx="0" cy="0"/>
        </a:xfrm>
      </p:grpSpPr>
      <p:sp>
        <p:nvSpPr>
          <p:cNvPr id="129" name="Google Shape;129;p28"/>
          <p:cNvSpPr txBox="1"/>
          <p:nvPr>
            <p:ph type="ctrTitle"/>
          </p:nvPr>
        </p:nvSpPr>
        <p:spPr>
          <a:xfrm>
            <a:off x="0" y="1054475"/>
            <a:ext cx="5316000" cy="1689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9pPr>
          </a:lstStyle>
          <a:p/>
        </p:txBody>
      </p:sp>
      <p:sp>
        <p:nvSpPr>
          <p:cNvPr id="130" name="Google Shape;130;p28"/>
          <p:cNvSpPr txBox="1"/>
          <p:nvPr>
            <p:ph idx="1" type="subTitle"/>
          </p:nvPr>
        </p:nvSpPr>
        <p:spPr>
          <a:xfrm>
            <a:off x="128550" y="2789350"/>
            <a:ext cx="5010600" cy="1150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1400"/>
              <a:buFont typeface="Arial"/>
              <a:buNone/>
              <a:defRPr b="0" i="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1400"/>
              <a:buFont typeface="Arial"/>
              <a:buNone/>
              <a:defRPr b="0" i="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9pPr>
          </a:lstStyle>
          <a:p/>
        </p:txBody>
      </p:sp>
      <p:pic>
        <p:nvPicPr>
          <p:cNvPr id="131" name="Google Shape;131;p28"/>
          <p:cNvPicPr preferRelativeResize="0"/>
          <p:nvPr/>
        </p:nvPicPr>
        <p:blipFill rotWithShape="1">
          <a:blip r:embed="rId2">
            <a:alphaModFix/>
          </a:blip>
          <a:srcRect b="0" l="0" r="0" t="0"/>
          <a:stretch/>
        </p:blipFill>
        <p:spPr>
          <a:xfrm>
            <a:off x="5315973" y="20059"/>
            <a:ext cx="3828019" cy="5103384"/>
          </a:xfrm>
          <a:prstGeom prst="rect">
            <a:avLst/>
          </a:prstGeom>
          <a:noFill/>
          <a:ln>
            <a:noFill/>
          </a:ln>
        </p:spPr>
      </p:pic>
      <p:sp>
        <p:nvSpPr>
          <p:cNvPr id="132" name="Google Shape;132;p28"/>
          <p:cNvSpPr txBox="1"/>
          <p:nvPr/>
        </p:nvSpPr>
        <p:spPr>
          <a:xfrm>
            <a:off x="0" y="4367050"/>
            <a:ext cx="5276700" cy="77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a:solidFill>
                  <a:srgbClr val="333333"/>
                </a:solidFill>
                <a:highlight>
                  <a:srgbClr val="FFFFFF"/>
                </a:highlight>
              </a:rPr>
              <a:t>The Go gopher was designed by </a:t>
            </a:r>
            <a:r>
              <a:rPr lang="ja" u="sng">
                <a:solidFill>
                  <a:schemeClr val="hlink"/>
                </a:solidFill>
                <a:highlight>
                  <a:srgbClr val="FFFFFF"/>
                </a:highlight>
                <a:hlinkClick r:id="rId3"/>
              </a:rPr>
              <a:t>Renée French</a:t>
            </a:r>
            <a:r>
              <a:rPr lang="ja">
                <a:solidFill>
                  <a:srgbClr val="333333"/>
                </a:solidFill>
                <a:highlight>
                  <a:srgbClr val="FFFFFF"/>
                </a:highlight>
              </a:rPr>
              <a:t>.</a:t>
            </a:r>
            <a:endParaRPr>
              <a:solidFill>
                <a:srgbClr val="333333"/>
              </a:solidFill>
              <a:highlight>
                <a:srgbClr val="FFFFFF"/>
              </a:highlight>
            </a:endParaRPr>
          </a:p>
          <a:p>
            <a:pPr indent="0" lvl="0" marL="0" rtl="0" algn="l">
              <a:spcBef>
                <a:spcPts val="0"/>
              </a:spcBef>
              <a:spcAft>
                <a:spcPts val="0"/>
              </a:spcAft>
              <a:buNone/>
            </a:pPr>
            <a:r>
              <a:rPr lang="ja">
                <a:solidFill>
                  <a:srgbClr val="333333"/>
                </a:solidFill>
                <a:highlight>
                  <a:srgbClr val="FFFFFF"/>
                </a:highlight>
              </a:rPr>
              <a:t>The gopher stickers was made by Takuya Ueda.</a:t>
            </a:r>
            <a:endParaRPr>
              <a:solidFill>
                <a:srgbClr val="333333"/>
              </a:solidFill>
              <a:highlight>
                <a:srgbClr val="FFFFFF"/>
              </a:highlight>
            </a:endParaRPr>
          </a:p>
          <a:p>
            <a:pPr indent="0" lvl="0" marL="0" rtl="0" algn="l">
              <a:spcBef>
                <a:spcPts val="0"/>
              </a:spcBef>
              <a:spcAft>
                <a:spcPts val="0"/>
              </a:spcAft>
              <a:buNone/>
            </a:pPr>
            <a:r>
              <a:rPr lang="ja">
                <a:solidFill>
                  <a:srgbClr val="333333"/>
                </a:solidFill>
                <a:highlight>
                  <a:srgbClr val="FFFFFF"/>
                </a:highlight>
              </a:rPr>
              <a:t>Licensed under the Creative Commons 3.0 Attributions license.</a:t>
            </a:r>
            <a:endParaRPr>
              <a:solidFill>
                <a:srgbClr val="333333"/>
              </a:solidFill>
              <a:highlight>
                <a:srgbClr val="FFFFFF"/>
              </a:highlight>
            </a:endParaRPr>
          </a:p>
        </p:txBody>
      </p:sp>
      <p:sp>
        <p:nvSpPr>
          <p:cNvPr id="133" name="Google Shape;133;p28"/>
          <p:cNvSpPr txBox="1"/>
          <p:nvPr>
            <p:ph idx="12" type="sldNum"/>
          </p:nvPr>
        </p:nvSpPr>
        <p:spPr>
          <a:xfrm>
            <a:off x="8595309" y="20051"/>
            <a:ext cx="548700" cy="393600"/>
          </a:xfrm>
          <a:prstGeom prst="rect">
            <a:avLst/>
          </a:prstGeom>
        </p:spPr>
        <p:txBody>
          <a:bodyPr anchorCtr="0" anchor="t"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4" name="Shape 134"/>
        <p:cNvGrpSpPr/>
        <p:nvPr/>
      </p:nvGrpSpPr>
      <p:grpSpPr>
        <a:xfrm>
          <a:off x="0" y="0"/>
          <a:ext cx="0" cy="0"/>
          <a:chOff x="0" y="0"/>
          <a:chExt cx="0" cy="0"/>
        </a:xfrm>
      </p:grpSpPr>
      <p:sp>
        <p:nvSpPr>
          <p:cNvPr id="135" name="Google Shape;135;p29"/>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6" name="Google Shape;136;p29"/>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pic>
        <p:nvPicPr>
          <p:cNvPr id="137" name="Google Shape;137;p29"/>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138" name="Google Shape;138;p29"/>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Gopherなし）">
  <p:cSld name="TITLE_AND_BODY_5">
    <p:spTree>
      <p:nvGrpSpPr>
        <p:cNvPr id="139" name="Shape 139"/>
        <p:cNvGrpSpPr/>
        <p:nvPr/>
      </p:nvGrpSpPr>
      <p:grpSpPr>
        <a:xfrm>
          <a:off x="0" y="0"/>
          <a:ext cx="0" cy="0"/>
          <a:chOff x="0" y="0"/>
          <a:chExt cx="0" cy="0"/>
        </a:xfrm>
      </p:grpSpPr>
      <p:sp>
        <p:nvSpPr>
          <p:cNvPr id="140" name="Google Shape;140;p30"/>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41" name="Google Shape;141;p30"/>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42" name="Google Shape;142;p30"/>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p:cSld name="TITLE_AND_BODY_3">
    <p:spTree>
      <p:nvGrpSpPr>
        <p:cNvPr id="143" name="Shape 143"/>
        <p:cNvGrpSpPr/>
        <p:nvPr/>
      </p:nvGrpSpPr>
      <p:grpSpPr>
        <a:xfrm>
          <a:off x="0" y="0"/>
          <a:ext cx="0" cy="0"/>
          <a:chOff x="0" y="0"/>
          <a:chExt cx="0" cy="0"/>
        </a:xfrm>
      </p:grpSpPr>
      <p:sp>
        <p:nvSpPr>
          <p:cNvPr id="144" name="Google Shape;144;p31"/>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pic>
        <p:nvPicPr>
          <p:cNvPr id="145" name="Google Shape;145;p31"/>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146" name="Google Shape;146;p31"/>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Gopherなし">
  <p:cSld name="TITLE_AND_BODY_2_1">
    <p:spTree>
      <p:nvGrpSpPr>
        <p:cNvPr id="147" name="Shape 147"/>
        <p:cNvGrpSpPr/>
        <p:nvPr/>
      </p:nvGrpSpPr>
      <p:grpSpPr>
        <a:xfrm>
          <a:off x="0" y="0"/>
          <a:ext cx="0" cy="0"/>
          <a:chOff x="0" y="0"/>
          <a:chExt cx="0" cy="0"/>
        </a:xfrm>
      </p:grpSpPr>
      <p:sp>
        <p:nvSpPr>
          <p:cNvPr id="148" name="Google Shape;148;p32"/>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49" name="Google Shape;149;p32"/>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0" name="Shape 150"/>
        <p:cNvGrpSpPr/>
        <p:nvPr/>
      </p:nvGrpSpPr>
      <p:grpSpPr>
        <a:xfrm>
          <a:off x="0" y="0"/>
          <a:ext cx="0" cy="0"/>
          <a:chOff x="0" y="0"/>
          <a:chExt cx="0" cy="0"/>
        </a:xfrm>
      </p:grpSpPr>
      <p:sp>
        <p:nvSpPr>
          <p:cNvPr id="151" name="Google Shape;151;p33"/>
          <p:cNvSpPr txBox="1"/>
          <p:nvPr>
            <p:ph type="title"/>
          </p:nvPr>
        </p:nvSpPr>
        <p:spPr>
          <a:xfrm>
            <a:off x="20700" y="1571550"/>
            <a:ext cx="9102600" cy="2000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ctr">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ctr">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ctr">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ctr">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ctr">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ctr">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ctr">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ctr">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pic>
        <p:nvPicPr>
          <p:cNvPr id="152" name="Google Shape;152;p33"/>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153" name="Google Shape;153;p33"/>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34"/>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己紹介" type="twoColTx">
  <p:cSld name="TITLE_AND_TWO_COLUMNS">
    <p:spTree>
      <p:nvGrpSpPr>
        <p:cNvPr id="156" name="Shape 156"/>
        <p:cNvGrpSpPr/>
        <p:nvPr/>
      </p:nvGrpSpPr>
      <p:grpSpPr>
        <a:xfrm>
          <a:off x="0" y="0"/>
          <a:ext cx="0" cy="0"/>
          <a:chOff x="0" y="0"/>
          <a:chExt cx="0" cy="0"/>
        </a:xfrm>
      </p:grpSpPr>
      <p:sp>
        <p:nvSpPr>
          <p:cNvPr id="157" name="Google Shape;157;p35"/>
          <p:cNvSpPr txBox="1"/>
          <p:nvPr/>
        </p:nvSpPr>
        <p:spPr>
          <a:xfrm>
            <a:off x="8595309" y="1"/>
            <a:ext cx="5487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ja" sz="1300"/>
              <a:t>‹#›</a:t>
            </a:fld>
            <a:endParaRPr sz="1300"/>
          </a:p>
        </p:txBody>
      </p:sp>
      <p:sp>
        <p:nvSpPr>
          <p:cNvPr id="158" name="Google Shape;158;p35"/>
          <p:cNvSpPr txBox="1"/>
          <p:nvPr/>
        </p:nvSpPr>
        <p:spPr>
          <a:xfrm>
            <a:off x="457200" y="112067"/>
            <a:ext cx="8229600" cy="51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ja" sz="3600"/>
              <a:t>自己紹介</a:t>
            </a:r>
            <a:endParaRPr b="1" sz="3600"/>
          </a:p>
        </p:txBody>
      </p:sp>
      <p:sp>
        <p:nvSpPr>
          <p:cNvPr id="159" name="Google Shape;159;p35"/>
          <p:cNvSpPr txBox="1"/>
          <p:nvPr/>
        </p:nvSpPr>
        <p:spPr>
          <a:xfrm>
            <a:off x="457200" y="989726"/>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3600"/>
              <a:t>上田拓也</a:t>
            </a:r>
            <a:endParaRPr b="1" sz="3600"/>
          </a:p>
          <a:p>
            <a:pPr indent="0" lvl="0" marL="0" rtl="0" algn="l">
              <a:spcBef>
                <a:spcPts val="0"/>
              </a:spcBef>
              <a:spcAft>
                <a:spcPts val="0"/>
              </a:spcAft>
              <a:buClr>
                <a:srgbClr val="000000"/>
              </a:buClr>
              <a:buSzPts val="1100"/>
              <a:buFont typeface="Arial"/>
              <a:buNone/>
            </a:pPr>
            <a:r>
              <a:rPr lang="ja" sz="2400"/>
              <a:t>@tenntenn</a:t>
            </a:r>
            <a:endParaRPr sz="2400"/>
          </a:p>
        </p:txBody>
      </p:sp>
      <p:pic>
        <p:nvPicPr>
          <p:cNvPr id="160" name="Google Shape;160;p35"/>
          <p:cNvPicPr preferRelativeResize="0"/>
          <p:nvPr/>
        </p:nvPicPr>
        <p:blipFill>
          <a:blip r:embed="rId2">
            <a:alphaModFix/>
          </a:blip>
          <a:stretch>
            <a:fillRect/>
          </a:stretch>
        </p:blipFill>
        <p:spPr>
          <a:xfrm>
            <a:off x="563700" y="2407051"/>
            <a:ext cx="2245824" cy="2259075"/>
          </a:xfrm>
          <a:prstGeom prst="rect">
            <a:avLst/>
          </a:prstGeom>
          <a:noFill/>
          <a:ln>
            <a:noFill/>
          </a:ln>
        </p:spPr>
      </p:pic>
      <p:sp>
        <p:nvSpPr>
          <p:cNvPr id="161" name="Google Shape;161;p35"/>
          <p:cNvSpPr txBox="1"/>
          <p:nvPr/>
        </p:nvSpPr>
        <p:spPr>
          <a:xfrm>
            <a:off x="3802100" y="435425"/>
            <a:ext cx="4689600" cy="7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3000">
                <a:solidFill>
                  <a:srgbClr val="000000"/>
                </a:solidFill>
              </a:rPr>
              <a:t>所属</a:t>
            </a:r>
            <a:endParaRPr b="1" sz="3000">
              <a:solidFill>
                <a:srgbClr val="000000"/>
              </a:solidFill>
            </a:endParaRPr>
          </a:p>
          <a:p>
            <a:pPr indent="0" lvl="0" marL="0" rtl="0" algn="l">
              <a:spcBef>
                <a:spcPts val="12000"/>
              </a:spcBef>
              <a:spcAft>
                <a:spcPts val="0"/>
              </a:spcAft>
              <a:buNone/>
            </a:pPr>
            <a:r>
              <a:rPr b="1" lang="ja" sz="3000">
                <a:solidFill>
                  <a:srgbClr val="000000"/>
                </a:solidFill>
              </a:rPr>
              <a:t>コミュニティ活動</a:t>
            </a:r>
            <a:endParaRPr b="1" sz="3000">
              <a:solidFill>
                <a:srgbClr val="000000"/>
              </a:solidFill>
            </a:endParaRPr>
          </a:p>
        </p:txBody>
      </p:sp>
      <p:pic>
        <p:nvPicPr>
          <p:cNvPr id="162" name="Google Shape;162;p35"/>
          <p:cNvPicPr preferRelativeResize="0"/>
          <p:nvPr/>
        </p:nvPicPr>
        <p:blipFill>
          <a:blip r:embed="rId3">
            <a:alphaModFix/>
          </a:blip>
          <a:stretch>
            <a:fillRect/>
          </a:stretch>
        </p:blipFill>
        <p:spPr>
          <a:xfrm>
            <a:off x="5081367" y="3665331"/>
            <a:ext cx="953151" cy="1114239"/>
          </a:xfrm>
          <a:prstGeom prst="rect">
            <a:avLst/>
          </a:prstGeom>
          <a:noFill/>
          <a:ln>
            <a:noFill/>
          </a:ln>
        </p:spPr>
      </p:pic>
      <p:pic>
        <p:nvPicPr>
          <p:cNvPr id="163" name="Google Shape;163;p35"/>
          <p:cNvPicPr preferRelativeResize="0"/>
          <p:nvPr/>
        </p:nvPicPr>
        <p:blipFill>
          <a:blip r:embed="rId4">
            <a:alphaModFix/>
          </a:blip>
          <a:stretch>
            <a:fillRect/>
          </a:stretch>
        </p:blipFill>
        <p:spPr>
          <a:xfrm>
            <a:off x="3802112" y="3727681"/>
            <a:ext cx="1091673" cy="944158"/>
          </a:xfrm>
          <a:prstGeom prst="rect">
            <a:avLst/>
          </a:prstGeom>
          <a:noFill/>
          <a:ln>
            <a:noFill/>
          </a:ln>
        </p:spPr>
      </p:pic>
      <p:sp>
        <p:nvSpPr>
          <p:cNvPr id="164" name="Google Shape;164;p35"/>
          <p:cNvSpPr txBox="1"/>
          <p:nvPr/>
        </p:nvSpPr>
        <p:spPr>
          <a:xfrm>
            <a:off x="3733625" y="4533200"/>
            <a:ext cx="11205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sz="1000">
                <a:latin typeface="HiraMaruPro-W4"/>
                <a:ea typeface="HiraMaruPro-W4"/>
                <a:cs typeface="HiraMaruPro-W4"/>
                <a:sym typeface="HiraMaruPro-W4"/>
              </a:rPr>
              <a:t>Go ビギナーズ</a:t>
            </a:r>
            <a:endParaRPr b="1" sz="1000">
              <a:latin typeface="HiraMaruPro-W4"/>
              <a:ea typeface="HiraMaruPro-W4"/>
              <a:cs typeface="HiraMaruPro-W4"/>
              <a:sym typeface="HiraMaruPro-W4"/>
            </a:endParaRPr>
          </a:p>
        </p:txBody>
      </p:sp>
      <p:pic>
        <p:nvPicPr>
          <p:cNvPr id="165" name="Google Shape;165;p35"/>
          <p:cNvPicPr preferRelativeResize="0"/>
          <p:nvPr/>
        </p:nvPicPr>
        <p:blipFill rotWithShape="1">
          <a:blip r:embed="rId5">
            <a:alphaModFix/>
          </a:blip>
          <a:srcRect b="0" l="9444" r="0" t="9444"/>
          <a:stretch/>
        </p:blipFill>
        <p:spPr>
          <a:xfrm>
            <a:off x="6429468" y="3660965"/>
            <a:ext cx="1154520" cy="998513"/>
          </a:xfrm>
          <a:prstGeom prst="rect">
            <a:avLst/>
          </a:prstGeom>
          <a:noFill/>
          <a:ln>
            <a:noFill/>
          </a:ln>
        </p:spPr>
      </p:pic>
      <p:sp>
        <p:nvSpPr>
          <p:cNvPr id="166" name="Google Shape;166;p35"/>
          <p:cNvSpPr txBox="1"/>
          <p:nvPr/>
        </p:nvSpPr>
        <p:spPr>
          <a:xfrm>
            <a:off x="6109775" y="4618873"/>
            <a:ext cx="14262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000">
                <a:latin typeface="HiraMaruPro-W4"/>
                <a:ea typeface="HiraMaruPro-W4"/>
                <a:cs typeface="HiraMaruPro-W4"/>
                <a:sym typeface="HiraMaruPro-W4"/>
              </a:rPr>
              <a:t>Go Conference</a:t>
            </a:r>
            <a:endParaRPr b="1" sz="1000">
              <a:latin typeface="HiraMaruPro-W4"/>
              <a:ea typeface="HiraMaruPro-W4"/>
              <a:cs typeface="HiraMaruPro-W4"/>
              <a:sym typeface="HiraMaruPro-W4"/>
            </a:endParaRPr>
          </a:p>
        </p:txBody>
      </p:sp>
      <p:pic>
        <p:nvPicPr>
          <p:cNvPr id="167" name="Google Shape;167;p35"/>
          <p:cNvPicPr preferRelativeResize="0"/>
          <p:nvPr/>
        </p:nvPicPr>
        <p:blipFill>
          <a:blip r:embed="rId6">
            <a:alphaModFix/>
          </a:blip>
          <a:stretch>
            <a:fillRect/>
          </a:stretch>
        </p:blipFill>
        <p:spPr>
          <a:xfrm>
            <a:off x="7756874" y="3685042"/>
            <a:ext cx="983450" cy="1235667"/>
          </a:xfrm>
          <a:prstGeom prst="rect">
            <a:avLst/>
          </a:prstGeom>
          <a:noFill/>
          <a:ln>
            <a:noFill/>
          </a:ln>
        </p:spPr>
      </p:pic>
      <p:sp>
        <p:nvSpPr>
          <p:cNvPr id="168" name="Google Shape;168;p35"/>
          <p:cNvSpPr txBox="1"/>
          <p:nvPr/>
        </p:nvSpPr>
        <p:spPr>
          <a:xfrm>
            <a:off x="457200" y="972005"/>
            <a:ext cx="3994500" cy="128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3600"/>
              <a:t>上田拓也</a:t>
            </a:r>
            <a:endParaRPr b="1" sz="3600"/>
          </a:p>
          <a:p>
            <a:pPr indent="0" lvl="0" marL="0" rtl="0" algn="l">
              <a:spcBef>
                <a:spcPts val="0"/>
              </a:spcBef>
              <a:spcAft>
                <a:spcPts val="0"/>
              </a:spcAft>
              <a:buClr>
                <a:srgbClr val="000000"/>
              </a:buClr>
              <a:buSzPts val="1100"/>
              <a:buFont typeface="Arial"/>
              <a:buNone/>
            </a:pPr>
            <a:r>
              <a:rPr lang="ja" sz="2400"/>
              <a:t>@tenntenn</a:t>
            </a:r>
            <a:endParaRPr sz="2400"/>
          </a:p>
          <a:p>
            <a:pPr indent="0" lvl="0" marL="0" rtl="0" algn="l">
              <a:spcBef>
                <a:spcPts val="0"/>
              </a:spcBef>
              <a:spcAft>
                <a:spcPts val="0"/>
              </a:spcAft>
              <a:buClr>
                <a:srgbClr val="000000"/>
              </a:buClr>
              <a:buSzPts val="1100"/>
              <a:buFont typeface="Arial"/>
              <a:buNone/>
            </a:pPr>
            <a:r>
              <a:rPr lang="ja" sz="2400" u="sng">
                <a:solidFill>
                  <a:srgbClr val="1155CC"/>
                </a:solidFill>
                <a:hlinkClick r:id="rId7">
                  <a:extLst>
                    <a:ext uri="{A12FA001-AC4F-418D-AE19-62706E023703}">
                      <ahyp:hlinkClr val="tx"/>
                    </a:ext>
                  </a:extLst>
                </a:hlinkClick>
              </a:rPr>
              <a:t>tenntenn.dev</a:t>
            </a:r>
            <a:endParaRPr sz="2400"/>
          </a:p>
        </p:txBody>
      </p:sp>
      <p:pic>
        <p:nvPicPr>
          <p:cNvPr id="169" name="Google Shape;169;p35"/>
          <p:cNvPicPr preferRelativeResize="0"/>
          <p:nvPr/>
        </p:nvPicPr>
        <p:blipFill>
          <a:blip r:embed="rId8">
            <a:alphaModFix/>
          </a:blip>
          <a:stretch>
            <a:fillRect/>
          </a:stretch>
        </p:blipFill>
        <p:spPr>
          <a:xfrm>
            <a:off x="4237965" y="1042400"/>
            <a:ext cx="4338200" cy="1429050"/>
          </a:xfrm>
          <a:prstGeom prst="rect">
            <a:avLst/>
          </a:prstGeom>
          <a:noFill/>
          <a:ln>
            <a:noFill/>
          </a:ln>
        </p:spPr>
      </p:pic>
      <p:sp>
        <p:nvSpPr>
          <p:cNvPr id="170" name="Google Shape;170;p35"/>
          <p:cNvSpPr txBox="1"/>
          <p:nvPr/>
        </p:nvSpPr>
        <p:spPr>
          <a:xfrm>
            <a:off x="3891400" y="2999250"/>
            <a:ext cx="3388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Google Developer Expert (Go)</a:t>
            </a:r>
            <a:endParaRPr sz="180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エキスパートチーム">
  <p:cSld name="TITLE_AND_TWO_COLUMNS_1">
    <p:spTree>
      <p:nvGrpSpPr>
        <p:cNvPr id="171" name="Shape 171"/>
        <p:cNvGrpSpPr/>
        <p:nvPr/>
      </p:nvGrpSpPr>
      <p:grpSpPr>
        <a:xfrm>
          <a:off x="0" y="0"/>
          <a:ext cx="0" cy="0"/>
          <a:chOff x="0" y="0"/>
          <a:chExt cx="0" cy="0"/>
        </a:xfrm>
      </p:grpSpPr>
      <p:sp>
        <p:nvSpPr>
          <p:cNvPr id="172" name="Google Shape;172;p36"/>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
        <p:nvSpPr>
          <p:cNvPr id="173" name="Google Shape;173;p36"/>
          <p:cNvSpPr txBox="1"/>
          <p:nvPr/>
        </p:nvSpPr>
        <p:spPr>
          <a:xfrm>
            <a:off x="457200" y="112067"/>
            <a:ext cx="8229600" cy="51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ja" sz="3600"/>
              <a:t>メルペイ エキスパートチーム</a:t>
            </a:r>
            <a:endParaRPr b="1" sz="3600"/>
          </a:p>
        </p:txBody>
      </p:sp>
      <p:sp>
        <p:nvSpPr>
          <p:cNvPr id="174" name="Google Shape;174;p36"/>
          <p:cNvSpPr/>
          <p:nvPr/>
        </p:nvSpPr>
        <p:spPr>
          <a:xfrm>
            <a:off x="5610075" y="3379776"/>
            <a:ext cx="3300900" cy="1614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6"/>
          <p:cNvSpPr txBox="1"/>
          <p:nvPr/>
        </p:nvSpPr>
        <p:spPr>
          <a:xfrm>
            <a:off x="457200" y="704850"/>
            <a:ext cx="8229600" cy="42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2800">
                <a:latin typeface="Roboto"/>
                <a:ea typeface="Roboto"/>
                <a:cs typeface="Roboto"/>
                <a:sym typeface="Roboto"/>
              </a:rPr>
              <a:t>技術をアウトプットするところに技術は集まる</a:t>
            </a:r>
            <a:endParaRPr b="1" sz="2800">
              <a:latin typeface="Roboto"/>
              <a:ea typeface="Roboto"/>
              <a:cs typeface="Roboto"/>
              <a:sym typeface="Roboto"/>
            </a:endParaRPr>
          </a:p>
          <a:p>
            <a:pPr indent="0" lvl="0" marL="0" rtl="0" algn="l">
              <a:lnSpc>
                <a:spcPct val="115000"/>
              </a:lnSpc>
              <a:spcBef>
                <a:spcPts val="1500"/>
              </a:spcBef>
              <a:spcAft>
                <a:spcPts val="0"/>
              </a:spcAft>
              <a:buClr>
                <a:srgbClr val="000000"/>
              </a:buClr>
              <a:buSzPts val="1100"/>
              <a:buNone/>
            </a:pPr>
            <a:r>
              <a:rPr lang="ja" sz="2400">
                <a:solidFill>
                  <a:srgbClr val="000000"/>
                </a:solidFill>
              </a:rPr>
              <a:t>■ エキスパートチームとは？</a:t>
            </a:r>
            <a:endParaRPr sz="2400">
              <a:solidFill>
                <a:srgbClr val="000000"/>
              </a:solidFill>
            </a:endParaRPr>
          </a:p>
          <a:p>
            <a:pPr indent="-342900" lvl="0" marL="914400" rtl="0" algn="l">
              <a:lnSpc>
                <a:spcPct val="115000"/>
              </a:lnSpc>
              <a:spcBef>
                <a:spcPts val="0"/>
              </a:spcBef>
              <a:spcAft>
                <a:spcPts val="0"/>
              </a:spcAft>
              <a:buClr>
                <a:srgbClr val="000000"/>
              </a:buClr>
              <a:buSzPts val="1800"/>
              <a:buFont typeface="Arial"/>
              <a:buChar char="●"/>
            </a:pPr>
            <a:r>
              <a:rPr b="1" lang="ja" sz="1800">
                <a:solidFill>
                  <a:srgbClr val="FF0000"/>
                </a:solidFill>
              </a:rPr>
              <a:t>50%以上</a:t>
            </a:r>
            <a:r>
              <a:rPr lang="ja" sz="1800">
                <a:solidFill>
                  <a:srgbClr val="000000"/>
                </a:solidFill>
              </a:rPr>
              <a:t>の時間を技術コミュニティへの貢献に充てる</a:t>
            </a:r>
            <a:endParaRPr sz="1800">
              <a:solidFill>
                <a:srgbClr val="000000"/>
              </a:solidFill>
            </a:endParaRPr>
          </a:p>
          <a:p>
            <a:pPr indent="0" lvl="0" marL="0" rtl="0" algn="l">
              <a:lnSpc>
                <a:spcPct val="115000"/>
              </a:lnSpc>
              <a:spcBef>
                <a:spcPts val="500"/>
              </a:spcBef>
              <a:spcAft>
                <a:spcPts val="0"/>
              </a:spcAft>
              <a:buClr>
                <a:srgbClr val="000000"/>
              </a:buClr>
              <a:buSzPts val="1100"/>
              <a:buNone/>
            </a:pPr>
            <a:r>
              <a:rPr lang="ja" sz="2400">
                <a:solidFill>
                  <a:srgbClr val="000000"/>
                </a:solidFill>
              </a:rPr>
              <a:t>■ エキスパートチームの役割</a:t>
            </a:r>
            <a:endParaRPr sz="24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社内に</a:t>
            </a:r>
            <a:r>
              <a:rPr b="1" lang="ja" sz="1800">
                <a:solidFill>
                  <a:srgbClr val="FF0000"/>
                </a:solidFill>
              </a:rPr>
              <a:t>新しい技術を取り取り込む</a:t>
            </a:r>
            <a:endParaRPr b="1" sz="1800">
              <a:solidFill>
                <a:srgbClr val="FF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社外のコミュニティなどを通じて</a:t>
            </a:r>
            <a:r>
              <a:rPr b="1" lang="ja" sz="1800">
                <a:solidFill>
                  <a:srgbClr val="FF0000"/>
                </a:solidFill>
              </a:rPr>
              <a:t>社会へ還元する</a:t>
            </a:r>
            <a:endParaRPr b="1" sz="1800">
              <a:solidFill>
                <a:srgbClr val="FF0000"/>
              </a:solidFill>
            </a:endParaRPr>
          </a:p>
          <a:p>
            <a:pPr indent="0" lvl="0" marL="0" rtl="0" algn="l">
              <a:lnSpc>
                <a:spcPct val="115000"/>
              </a:lnSpc>
              <a:spcBef>
                <a:spcPts val="500"/>
              </a:spcBef>
              <a:spcAft>
                <a:spcPts val="0"/>
              </a:spcAft>
              <a:buClr>
                <a:srgbClr val="000000"/>
              </a:buClr>
              <a:buSzPts val="1100"/>
              <a:buNone/>
            </a:pPr>
            <a:r>
              <a:rPr lang="ja" sz="2400">
                <a:solidFill>
                  <a:srgbClr val="000000"/>
                </a:solidFill>
              </a:rPr>
              <a:t>■ エキスパートチームの活動</a:t>
            </a:r>
            <a:endParaRPr sz="24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カンファレンス・勉強会の開催/運営</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対外的な講演活動</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執筆、雑誌への寄稿、インタビュー</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社内外での</a:t>
            </a:r>
            <a:r>
              <a:rPr b="1" lang="ja" sz="1800">
                <a:solidFill>
                  <a:srgbClr val="FF0000"/>
                </a:solidFill>
              </a:rPr>
              <a:t>担当技術の普及推進</a:t>
            </a:r>
            <a:endParaRPr b="1" sz="1800">
              <a:solidFill>
                <a:srgbClr val="FF0000"/>
              </a:solidFill>
            </a:endParaRPr>
          </a:p>
        </p:txBody>
      </p:sp>
      <p:pic>
        <p:nvPicPr>
          <p:cNvPr id="176" name="Google Shape;176;p36"/>
          <p:cNvPicPr preferRelativeResize="0"/>
          <p:nvPr/>
        </p:nvPicPr>
        <p:blipFill>
          <a:blip r:embed="rId2">
            <a:alphaModFix/>
          </a:blip>
          <a:stretch>
            <a:fillRect/>
          </a:stretch>
        </p:blipFill>
        <p:spPr>
          <a:xfrm>
            <a:off x="5936900" y="3630544"/>
            <a:ext cx="799864" cy="804582"/>
          </a:xfrm>
          <a:prstGeom prst="rect">
            <a:avLst/>
          </a:prstGeom>
          <a:noFill/>
          <a:ln>
            <a:noFill/>
          </a:ln>
        </p:spPr>
      </p:pic>
      <p:sp>
        <p:nvSpPr>
          <p:cNvPr id="177" name="Google Shape;177;p36"/>
          <p:cNvSpPr txBox="1"/>
          <p:nvPr/>
        </p:nvSpPr>
        <p:spPr>
          <a:xfrm>
            <a:off x="5692200" y="4381125"/>
            <a:ext cx="16113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@tenntenn</a:t>
            </a:r>
            <a:endParaRPr b="1"/>
          </a:p>
          <a:p>
            <a:pPr indent="0" lvl="0" marL="0" rtl="0" algn="ctr">
              <a:spcBef>
                <a:spcPts val="0"/>
              </a:spcBef>
              <a:spcAft>
                <a:spcPts val="0"/>
              </a:spcAft>
              <a:buNone/>
            </a:pPr>
            <a:r>
              <a:rPr b="1" lang="ja"/>
              <a:t>担当：Go・GCP</a:t>
            </a:r>
            <a:endParaRPr b="1"/>
          </a:p>
        </p:txBody>
      </p:sp>
      <p:pic>
        <p:nvPicPr>
          <p:cNvPr id="178" name="Google Shape;178;p36"/>
          <p:cNvPicPr preferRelativeResize="0"/>
          <p:nvPr/>
        </p:nvPicPr>
        <p:blipFill>
          <a:blip r:embed="rId3">
            <a:alphaModFix/>
          </a:blip>
          <a:stretch>
            <a:fillRect/>
          </a:stretch>
        </p:blipFill>
        <p:spPr>
          <a:xfrm>
            <a:off x="7558025" y="3473241"/>
            <a:ext cx="827589" cy="804600"/>
          </a:xfrm>
          <a:prstGeom prst="rect">
            <a:avLst/>
          </a:prstGeom>
          <a:noFill/>
          <a:ln>
            <a:noFill/>
          </a:ln>
        </p:spPr>
      </p:pic>
      <p:sp>
        <p:nvSpPr>
          <p:cNvPr id="179" name="Google Shape;179;p36"/>
          <p:cNvSpPr txBox="1"/>
          <p:nvPr/>
        </p:nvSpPr>
        <p:spPr>
          <a:xfrm>
            <a:off x="7304100" y="4385447"/>
            <a:ext cx="16113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@mhidaka</a:t>
            </a:r>
            <a:endParaRPr b="1"/>
          </a:p>
          <a:p>
            <a:pPr indent="0" lvl="0" marL="0" rtl="0" algn="ctr">
              <a:spcBef>
                <a:spcPts val="0"/>
              </a:spcBef>
              <a:spcAft>
                <a:spcPts val="0"/>
              </a:spcAft>
              <a:buNone/>
            </a:pPr>
            <a:r>
              <a:rPr b="1" lang="ja"/>
              <a:t>担当：Android</a:t>
            </a:r>
            <a:endParaRPr b="1"/>
          </a:p>
        </p:txBody>
      </p:sp>
      <p:sp>
        <p:nvSpPr>
          <p:cNvPr id="180" name="Google Shape;180;p36"/>
          <p:cNvSpPr txBox="1"/>
          <p:nvPr/>
        </p:nvSpPr>
        <p:spPr>
          <a:xfrm>
            <a:off x="6755600" y="3210225"/>
            <a:ext cx="1162500" cy="320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t>メンバー</a:t>
            </a:r>
            <a:endParaRPr b="1" sz="18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p:cSld name="TITLE_AND_BODY_2_2">
    <p:spTree>
      <p:nvGrpSpPr>
        <p:cNvPr id="181" name="Shape 181"/>
        <p:cNvGrpSpPr/>
        <p:nvPr/>
      </p:nvGrpSpPr>
      <p:grpSpPr>
        <a:xfrm>
          <a:off x="0" y="0"/>
          <a:ext cx="0" cy="0"/>
          <a:chOff x="0" y="0"/>
          <a:chExt cx="0" cy="0"/>
        </a:xfrm>
      </p:grpSpPr>
      <p:sp>
        <p:nvSpPr>
          <p:cNvPr id="182" name="Google Shape;182;p37"/>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83" name="Google Shape;183;p37"/>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84" name="Google Shape;184;p37"/>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pher 1">
  <p:cSld name="TITLE_AND_BODY_1">
    <p:spTree>
      <p:nvGrpSpPr>
        <p:cNvPr id="185" name="Shape 185"/>
        <p:cNvGrpSpPr/>
        <p:nvPr/>
      </p:nvGrpSpPr>
      <p:grpSpPr>
        <a:xfrm>
          <a:off x="0" y="0"/>
          <a:ext cx="0" cy="0"/>
          <a:chOff x="0" y="0"/>
          <a:chExt cx="0" cy="0"/>
        </a:xfrm>
      </p:grpSpPr>
      <p:sp>
        <p:nvSpPr>
          <p:cNvPr id="186" name="Google Shape;186;p38"/>
          <p:cNvSpPr txBox="1"/>
          <p:nvPr>
            <p:ph type="title"/>
          </p:nvPr>
        </p:nvSpPr>
        <p:spPr>
          <a:xfrm>
            <a:off x="457200" y="205984"/>
            <a:ext cx="8229600" cy="5379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87" name="Google Shape;187;p38"/>
          <p:cNvSpPr txBox="1"/>
          <p:nvPr>
            <p:ph idx="1" type="body"/>
          </p:nvPr>
        </p:nvSpPr>
        <p:spPr>
          <a:xfrm>
            <a:off x="457200" y="857250"/>
            <a:ext cx="8229600" cy="40686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88" name="Google Shape;188;p38"/>
          <p:cNvSpPr txBox="1"/>
          <p:nvPr/>
        </p:nvSpPr>
        <p:spPr>
          <a:xfrm>
            <a:off x="457200" y="205984"/>
            <a:ext cx="8229600" cy="53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600">
              <a:solidFill>
                <a:srgbClr val="000000"/>
              </a:solidFill>
            </a:endParaRPr>
          </a:p>
        </p:txBody>
      </p:sp>
      <p:sp>
        <p:nvSpPr>
          <p:cNvPr id="189" name="Google Shape;189;p38"/>
          <p:cNvSpPr txBox="1"/>
          <p:nvPr/>
        </p:nvSpPr>
        <p:spPr>
          <a:xfrm>
            <a:off x="457200" y="857250"/>
            <a:ext cx="8229600" cy="4068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3000">
              <a:solidFill>
                <a:srgbClr val="000000"/>
              </a:solidFill>
            </a:endParaRPr>
          </a:p>
        </p:txBody>
      </p:sp>
      <p:sp>
        <p:nvSpPr>
          <p:cNvPr id="190" name="Google Shape;190;p38"/>
          <p:cNvSpPr txBox="1"/>
          <p:nvPr>
            <p:ph idx="12" type="sldNum"/>
          </p:nvPr>
        </p:nvSpPr>
        <p:spPr>
          <a:xfrm>
            <a:off x="8595309" y="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1">
  <p:cSld name="TITLE_AND_BODY_2_3">
    <p:spTree>
      <p:nvGrpSpPr>
        <p:cNvPr id="191" name="Shape 191"/>
        <p:cNvGrpSpPr/>
        <p:nvPr/>
      </p:nvGrpSpPr>
      <p:grpSpPr>
        <a:xfrm>
          <a:off x="0" y="0"/>
          <a:ext cx="0" cy="0"/>
          <a:chOff x="0" y="0"/>
          <a:chExt cx="0" cy="0"/>
        </a:xfrm>
      </p:grpSpPr>
      <p:sp>
        <p:nvSpPr>
          <p:cNvPr id="192" name="Google Shape;192;p39"/>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93" name="Google Shape;193;p39"/>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94" name="Google Shape;194;p39"/>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2">
  <p:cSld name="TITLE_AND_BODY_2_4">
    <p:spTree>
      <p:nvGrpSpPr>
        <p:cNvPr id="195" name="Shape 195"/>
        <p:cNvGrpSpPr/>
        <p:nvPr/>
      </p:nvGrpSpPr>
      <p:grpSpPr>
        <a:xfrm>
          <a:off x="0" y="0"/>
          <a:ext cx="0" cy="0"/>
          <a:chOff x="0" y="0"/>
          <a:chExt cx="0" cy="0"/>
        </a:xfrm>
      </p:grpSpPr>
      <p:sp>
        <p:nvSpPr>
          <p:cNvPr id="196" name="Google Shape;196;p40"/>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97" name="Google Shape;197;p40"/>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98" name="Google Shape;198;p40"/>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3" name="Shape 203"/>
        <p:cNvGrpSpPr/>
        <p:nvPr/>
      </p:nvGrpSpPr>
      <p:grpSpPr>
        <a:xfrm>
          <a:off x="0" y="0"/>
          <a:ext cx="0" cy="0"/>
          <a:chOff x="0" y="0"/>
          <a:chExt cx="0" cy="0"/>
        </a:xfrm>
      </p:grpSpPr>
      <p:sp>
        <p:nvSpPr>
          <p:cNvPr id="204" name="Google Shape;204;p42"/>
          <p:cNvSpPr txBox="1"/>
          <p:nvPr>
            <p:ph type="ctrTitle"/>
          </p:nvPr>
        </p:nvSpPr>
        <p:spPr>
          <a:xfrm>
            <a:off x="0" y="1054475"/>
            <a:ext cx="5316000" cy="1689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9pPr>
          </a:lstStyle>
          <a:p/>
        </p:txBody>
      </p:sp>
      <p:sp>
        <p:nvSpPr>
          <p:cNvPr id="205" name="Google Shape;205;p42"/>
          <p:cNvSpPr txBox="1"/>
          <p:nvPr>
            <p:ph idx="1" type="subTitle"/>
          </p:nvPr>
        </p:nvSpPr>
        <p:spPr>
          <a:xfrm>
            <a:off x="128550" y="2789350"/>
            <a:ext cx="5010600" cy="1150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1400"/>
              <a:buFont typeface="Arial"/>
              <a:buNone/>
              <a:defRPr b="0" i="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1400"/>
              <a:buFont typeface="Arial"/>
              <a:buNone/>
              <a:defRPr b="0" i="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9pPr>
          </a:lstStyle>
          <a:p/>
        </p:txBody>
      </p:sp>
      <p:pic>
        <p:nvPicPr>
          <p:cNvPr id="206" name="Google Shape;206;p42"/>
          <p:cNvPicPr preferRelativeResize="0"/>
          <p:nvPr/>
        </p:nvPicPr>
        <p:blipFill rotWithShape="1">
          <a:blip r:embed="rId2">
            <a:alphaModFix/>
          </a:blip>
          <a:srcRect b="0" l="0" r="0" t="0"/>
          <a:stretch/>
        </p:blipFill>
        <p:spPr>
          <a:xfrm>
            <a:off x="5315973" y="20059"/>
            <a:ext cx="3828019" cy="5103384"/>
          </a:xfrm>
          <a:prstGeom prst="rect">
            <a:avLst/>
          </a:prstGeom>
          <a:noFill/>
          <a:ln>
            <a:noFill/>
          </a:ln>
        </p:spPr>
      </p:pic>
      <p:sp>
        <p:nvSpPr>
          <p:cNvPr id="207" name="Google Shape;207;p42"/>
          <p:cNvSpPr txBox="1"/>
          <p:nvPr/>
        </p:nvSpPr>
        <p:spPr>
          <a:xfrm>
            <a:off x="0" y="4367050"/>
            <a:ext cx="5276700" cy="77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a:solidFill>
                  <a:srgbClr val="333333"/>
                </a:solidFill>
                <a:highlight>
                  <a:srgbClr val="FFFFFF"/>
                </a:highlight>
              </a:rPr>
              <a:t>The Go gopher was designed by </a:t>
            </a:r>
            <a:r>
              <a:rPr lang="ja" u="sng">
                <a:solidFill>
                  <a:schemeClr val="hlink"/>
                </a:solidFill>
                <a:highlight>
                  <a:srgbClr val="FFFFFF"/>
                </a:highlight>
                <a:hlinkClick r:id="rId3"/>
              </a:rPr>
              <a:t>Renée French</a:t>
            </a:r>
            <a:r>
              <a:rPr lang="ja">
                <a:solidFill>
                  <a:srgbClr val="333333"/>
                </a:solidFill>
                <a:highlight>
                  <a:srgbClr val="FFFFFF"/>
                </a:highlight>
              </a:rPr>
              <a:t>.</a:t>
            </a:r>
            <a:endParaRPr>
              <a:solidFill>
                <a:srgbClr val="333333"/>
              </a:solidFill>
              <a:highlight>
                <a:srgbClr val="FFFFFF"/>
              </a:highlight>
            </a:endParaRPr>
          </a:p>
          <a:p>
            <a:pPr indent="0" lvl="0" marL="0" rtl="0" algn="l">
              <a:spcBef>
                <a:spcPts val="0"/>
              </a:spcBef>
              <a:spcAft>
                <a:spcPts val="0"/>
              </a:spcAft>
              <a:buNone/>
            </a:pPr>
            <a:r>
              <a:rPr lang="ja">
                <a:solidFill>
                  <a:srgbClr val="333333"/>
                </a:solidFill>
                <a:highlight>
                  <a:srgbClr val="FFFFFF"/>
                </a:highlight>
              </a:rPr>
              <a:t>The gopher stickers was made by Takuya Ueda.</a:t>
            </a:r>
            <a:endParaRPr>
              <a:solidFill>
                <a:srgbClr val="333333"/>
              </a:solidFill>
              <a:highlight>
                <a:srgbClr val="FFFFFF"/>
              </a:highlight>
            </a:endParaRPr>
          </a:p>
          <a:p>
            <a:pPr indent="0" lvl="0" marL="0" rtl="0" algn="l">
              <a:spcBef>
                <a:spcPts val="0"/>
              </a:spcBef>
              <a:spcAft>
                <a:spcPts val="0"/>
              </a:spcAft>
              <a:buNone/>
            </a:pPr>
            <a:r>
              <a:rPr lang="ja">
                <a:solidFill>
                  <a:srgbClr val="333333"/>
                </a:solidFill>
                <a:highlight>
                  <a:srgbClr val="FFFFFF"/>
                </a:highlight>
              </a:rPr>
              <a:t>Licensed under the Creative Commons 3.0 Attributions license.</a:t>
            </a:r>
            <a:endParaRPr>
              <a:solidFill>
                <a:srgbClr val="333333"/>
              </a:solidFill>
              <a:highlight>
                <a:srgbClr val="FFFFFF"/>
              </a:highlight>
            </a:endParaRPr>
          </a:p>
        </p:txBody>
      </p:sp>
      <p:sp>
        <p:nvSpPr>
          <p:cNvPr id="208" name="Google Shape;208;p42"/>
          <p:cNvSpPr txBox="1"/>
          <p:nvPr>
            <p:ph idx="12" type="sldNum"/>
          </p:nvPr>
        </p:nvSpPr>
        <p:spPr>
          <a:xfrm>
            <a:off x="8595309" y="20051"/>
            <a:ext cx="548700" cy="393600"/>
          </a:xfrm>
          <a:prstGeom prst="rect">
            <a:avLst/>
          </a:prstGeom>
        </p:spPr>
        <p:txBody>
          <a:bodyPr anchorCtr="0" anchor="t"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9" name="Shape 209"/>
        <p:cNvGrpSpPr/>
        <p:nvPr/>
      </p:nvGrpSpPr>
      <p:grpSpPr>
        <a:xfrm>
          <a:off x="0" y="0"/>
          <a:ext cx="0" cy="0"/>
          <a:chOff x="0" y="0"/>
          <a:chExt cx="0" cy="0"/>
        </a:xfrm>
      </p:grpSpPr>
      <p:sp>
        <p:nvSpPr>
          <p:cNvPr id="210" name="Google Shape;210;p43"/>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11" name="Google Shape;211;p43"/>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pic>
        <p:nvPicPr>
          <p:cNvPr id="212" name="Google Shape;212;p43"/>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213" name="Google Shape;213;p43"/>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Gopherなし）">
  <p:cSld name="TITLE_AND_BODY_5">
    <p:spTree>
      <p:nvGrpSpPr>
        <p:cNvPr id="214" name="Shape 214"/>
        <p:cNvGrpSpPr/>
        <p:nvPr/>
      </p:nvGrpSpPr>
      <p:grpSpPr>
        <a:xfrm>
          <a:off x="0" y="0"/>
          <a:ext cx="0" cy="0"/>
          <a:chOff x="0" y="0"/>
          <a:chExt cx="0" cy="0"/>
        </a:xfrm>
      </p:grpSpPr>
      <p:sp>
        <p:nvSpPr>
          <p:cNvPr id="215" name="Google Shape;215;p44"/>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16" name="Google Shape;216;p44"/>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17" name="Google Shape;217;p44"/>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p:cSld name="TITLE_AND_BODY_3">
    <p:spTree>
      <p:nvGrpSpPr>
        <p:cNvPr id="218" name="Shape 218"/>
        <p:cNvGrpSpPr/>
        <p:nvPr/>
      </p:nvGrpSpPr>
      <p:grpSpPr>
        <a:xfrm>
          <a:off x="0" y="0"/>
          <a:ext cx="0" cy="0"/>
          <a:chOff x="0" y="0"/>
          <a:chExt cx="0" cy="0"/>
        </a:xfrm>
      </p:grpSpPr>
      <p:sp>
        <p:nvSpPr>
          <p:cNvPr id="219" name="Google Shape;219;p45"/>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pic>
        <p:nvPicPr>
          <p:cNvPr id="220" name="Google Shape;220;p45"/>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221" name="Google Shape;221;p45"/>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Gopherなし">
  <p:cSld name="TITLE_AND_BODY_2_1">
    <p:spTree>
      <p:nvGrpSpPr>
        <p:cNvPr id="222" name="Shape 222"/>
        <p:cNvGrpSpPr/>
        <p:nvPr/>
      </p:nvGrpSpPr>
      <p:grpSpPr>
        <a:xfrm>
          <a:off x="0" y="0"/>
          <a:ext cx="0" cy="0"/>
          <a:chOff x="0" y="0"/>
          <a:chExt cx="0" cy="0"/>
        </a:xfrm>
      </p:grpSpPr>
      <p:sp>
        <p:nvSpPr>
          <p:cNvPr id="223" name="Google Shape;223;p46"/>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24" name="Google Shape;224;p46"/>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5" name="Shape 225"/>
        <p:cNvGrpSpPr/>
        <p:nvPr/>
      </p:nvGrpSpPr>
      <p:grpSpPr>
        <a:xfrm>
          <a:off x="0" y="0"/>
          <a:ext cx="0" cy="0"/>
          <a:chOff x="0" y="0"/>
          <a:chExt cx="0" cy="0"/>
        </a:xfrm>
      </p:grpSpPr>
      <p:sp>
        <p:nvSpPr>
          <p:cNvPr id="226" name="Google Shape;226;p47"/>
          <p:cNvSpPr txBox="1"/>
          <p:nvPr>
            <p:ph type="title"/>
          </p:nvPr>
        </p:nvSpPr>
        <p:spPr>
          <a:xfrm>
            <a:off x="20700" y="1571550"/>
            <a:ext cx="9102600" cy="2000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ctr">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ctr">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ctr">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ctr">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ctr">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ctr">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ctr">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ctr">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pic>
        <p:nvPicPr>
          <p:cNvPr id="227" name="Google Shape;227;p47"/>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228" name="Google Shape;228;p47"/>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9" name="Shape 229"/>
        <p:cNvGrpSpPr/>
        <p:nvPr/>
      </p:nvGrpSpPr>
      <p:grpSpPr>
        <a:xfrm>
          <a:off x="0" y="0"/>
          <a:ext cx="0" cy="0"/>
          <a:chOff x="0" y="0"/>
          <a:chExt cx="0" cy="0"/>
        </a:xfrm>
      </p:grpSpPr>
      <p:sp>
        <p:nvSpPr>
          <p:cNvPr id="230" name="Google Shape;230;p48"/>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己紹介" type="twoColTx">
  <p:cSld name="TITLE_AND_TWO_COLUMNS">
    <p:spTree>
      <p:nvGrpSpPr>
        <p:cNvPr id="231" name="Shape 231"/>
        <p:cNvGrpSpPr/>
        <p:nvPr/>
      </p:nvGrpSpPr>
      <p:grpSpPr>
        <a:xfrm>
          <a:off x="0" y="0"/>
          <a:ext cx="0" cy="0"/>
          <a:chOff x="0" y="0"/>
          <a:chExt cx="0" cy="0"/>
        </a:xfrm>
      </p:grpSpPr>
      <p:sp>
        <p:nvSpPr>
          <p:cNvPr id="232" name="Google Shape;232;p49"/>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
        <p:nvSpPr>
          <p:cNvPr id="233" name="Google Shape;233;p49"/>
          <p:cNvSpPr txBox="1"/>
          <p:nvPr/>
        </p:nvSpPr>
        <p:spPr>
          <a:xfrm>
            <a:off x="457200" y="112067"/>
            <a:ext cx="8229600" cy="51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ja" sz="3600"/>
              <a:t>自己紹介</a:t>
            </a:r>
            <a:endParaRPr b="1" sz="3600"/>
          </a:p>
        </p:txBody>
      </p:sp>
      <p:sp>
        <p:nvSpPr>
          <p:cNvPr id="234" name="Google Shape;234;p49"/>
          <p:cNvSpPr txBox="1"/>
          <p:nvPr/>
        </p:nvSpPr>
        <p:spPr>
          <a:xfrm>
            <a:off x="457200" y="989726"/>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3600"/>
              <a:t>上田拓也</a:t>
            </a:r>
            <a:endParaRPr b="1" sz="3600"/>
          </a:p>
          <a:p>
            <a:pPr indent="0" lvl="0" marL="0" rtl="0" algn="l">
              <a:spcBef>
                <a:spcPts val="0"/>
              </a:spcBef>
              <a:spcAft>
                <a:spcPts val="0"/>
              </a:spcAft>
              <a:buClr>
                <a:schemeClr val="dk1"/>
              </a:buClr>
              <a:buSzPts val="1100"/>
              <a:buFont typeface="Arial"/>
              <a:buNone/>
            </a:pPr>
            <a:r>
              <a:rPr lang="ja" sz="2400"/>
              <a:t>@tenntenn</a:t>
            </a:r>
            <a:endParaRPr sz="2400"/>
          </a:p>
        </p:txBody>
      </p:sp>
      <p:pic>
        <p:nvPicPr>
          <p:cNvPr id="235" name="Google Shape;235;p49"/>
          <p:cNvPicPr preferRelativeResize="0"/>
          <p:nvPr/>
        </p:nvPicPr>
        <p:blipFill>
          <a:blip r:embed="rId2">
            <a:alphaModFix/>
          </a:blip>
          <a:stretch>
            <a:fillRect/>
          </a:stretch>
        </p:blipFill>
        <p:spPr>
          <a:xfrm>
            <a:off x="563700" y="2407051"/>
            <a:ext cx="2245824" cy="2259075"/>
          </a:xfrm>
          <a:prstGeom prst="rect">
            <a:avLst/>
          </a:prstGeom>
          <a:noFill/>
          <a:ln>
            <a:noFill/>
          </a:ln>
        </p:spPr>
      </p:pic>
      <p:sp>
        <p:nvSpPr>
          <p:cNvPr id="236" name="Google Shape;236;p49"/>
          <p:cNvSpPr txBox="1"/>
          <p:nvPr/>
        </p:nvSpPr>
        <p:spPr>
          <a:xfrm>
            <a:off x="3802100" y="435425"/>
            <a:ext cx="4689600" cy="7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3000">
                <a:solidFill>
                  <a:srgbClr val="000000"/>
                </a:solidFill>
              </a:rPr>
              <a:t>所属</a:t>
            </a:r>
            <a:endParaRPr b="1" sz="3000">
              <a:solidFill>
                <a:srgbClr val="000000"/>
              </a:solidFill>
            </a:endParaRPr>
          </a:p>
          <a:p>
            <a:pPr indent="0" lvl="0" marL="0" rtl="0" algn="l">
              <a:spcBef>
                <a:spcPts val="16000"/>
              </a:spcBef>
              <a:spcAft>
                <a:spcPts val="0"/>
              </a:spcAft>
              <a:buNone/>
            </a:pPr>
            <a:r>
              <a:rPr b="1" lang="ja" sz="3000">
                <a:solidFill>
                  <a:srgbClr val="000000"/>
                </a:solidFill>
              </a:rPr>
              <a:t>コミュニティ活動</a:t>
            </a:r>
            <a:endParaRPr b="1" sz="3000">
              <a:solidFill>
                <a:srgbClr val="000000"/>
              </a:solidFill>
            </a:endParaRPr>
          </a:p>
        </p:txBody>
      </p:sp>
      <p:pic>
        <p:nvPicPr>
          <p:cNvPr id="237" name="Google Shape;237;p49"/>
          <p:cNvPicPr preferRelativeResize="0"/>
          <p:nvPr/>
        </p:nvPicPr>
        <p:blipFill>
          <a:blip r:embed="rId3">
            <a:alphaModFix/>
          </a:blip>
          <a:stretch>
            <a:fillRect/>
          </a:stretch>
        </p:blipFill>
        <p:spPr>
          <a:xfrm>
            <a:off x="5081367" y="3665331"/>
            <a:ext cx="953151" cy="1114239"/>
          </a:xfrm>
          <a:prstGeom prst="rect">
            <a:avLst/>
          </a:prstGeom>
          <a:noFill/>
          <a:ln>
            <a:noFill/>
          </a:ln>
        </p:spPr>
      </p:pic>
      <p:pic>
        <p:nvPicPr>
          <p:cNvPr id="238" name="Google Shape;238;p49"/>
          <p:cNvPicPr preferRelativeResize="0"/>
          <p:nvPr/>
        </p:nvPicPr>
        <p:blipFill>
          <a:blip r:embed="rId4">
            <a:alphaModFix/>
          </a:blip>
          <a:stretch>
            <a:fillRect/>
          </a:stretch>
        </p:blipFill>
        <p:spPr>
          <a:xfrm>
            <a:off x="3802112" y="3727681"/>
            <a:ext cx="1091673" cy="944158"/>
          </a:xfrm>
          <a:prstGeom prst="rect">
            <a:avLst/>
          </a:prstGeom>
          <a:noFill/>
          <a:ln>
            <a:noFill/>
          </a:ln>
        </p:spPr>
      </p:pic>
      <p:sp>
        <p:nvSpPr>
          <p:cNvPr id="239" name="Google Shape;239;p49"/>
          <p:cNvSpPr txBox="1"/>
          <p:nvPr/>
        </p:nvSpPr>
        <p:spPr>
          <a:xfrm>
            <a:off x="3733625" y="4533200"/>
            <a:ext cx="11205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sz="1000">
                <a:latin typeface="HiraMaruPro-W4"/>
                <a:ea typeface="HiraMaruPro-W4"/>
                <a:cs typeface="HiraMaruPro-W4"/>
                <a:sym typeface="HiraMaruPro-W4"/>
              </a:rPr>
              <a:t>Go ビギナーズ</a:t>
            </a:r>
            <a:endParaRPr b="1" sz="1000">
              <a:latin typeface="HiraMaruPro-W4"/>
              <a:ea typeface="HiraMaruPro-W4"/>
              <a:cs typeface="HiraMaruPro-W4"/>
              <a:sym typeface="HiraMaruPro-W4"/>
            </a:endParaRPr>
          </a:p>
        </p:txBody>
      </p:sp>
      <p:pic>
        <p:nvPicPr>
          <p:cNvPr id="240" name="Google Shape;240;p49"/>
          <p:cNvPicPr preferRelativeResize="0"/>
          <p:nvPr/>
        </p:nvPicPr>
        <p:blipFill rotWithShape="1">
          <a:blip r:embed="rId5">
            <a:alphaModFix/>
          </a:blip>
          <a:srcRect b="0" l="9444" r="0" t="9444"/>
          <a:stretch/>
        </p:blipFill>
        <p:spPr>
          <a:xfrm>
            <a:off x="6429468" y="3660965"/>
            <a:ext cx="1154520" cy="998513"/>
          </a:xfrm>
          <a:prstGeom prst="rect">
            <a:avLst/>
          </a:prstGeom>
          <a:noFill/>
          <a:ln>
            <a:noFill/>
          </a:ln>
        </p:spPr>
      </p:pic>
      <p:sp>
        <p:nvSpPr>
          <p:cNvPr id="241" name="Google Shape;241;p49"/>
          <p:cNvSpPr txBox="1"/>
          <p:nvPr/>
        </p:nvSpPr>
        <p:spPr>
          <a:xfrm>
            <a:off x="6109775" y="4618873"/>
            <a:ext cx="14262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000">
                <a:latin typeface="HiraMaruPro-W4"/>
                <a:ea typeface="HiraMaruPro-W4"/>
                <a:cs typeface="HiraMaruPro-W4"/>
                <a:sym typeface="HiraMaruPro-W4"/>
              </a:rPr>
              <a:t>Go Conference</a:t>
            </a:r>
            <a:endParaRPr b="1" sz="1000">
              <a:latin typeface="HiraMaruPro-W4"/>
              <a:ea typeface="HiraMaruPro-W4"/>
              <a:cs typeface="HiraMaruPro-W4"/>
              <a:sym typeface="HiraMaruPro-W4"/>
            </a:endParaRPr>
          </a:p>
        </p:txBody>
      </p:sp>
      <p:pic>
        <p:nvPicPr>
          <p:cNvPr id="242" name="Google Shape;242;p49"/>
          <p:cNvPicPr preferRelativeResize="0"/>
          <p:nvPr/>
        </p:nvPicPr>
        <p:blipFill>
          <a:blip r:embed="rId6">
            <a:alphaModFix/>
          </a:blip>
          <a:stretch>
            <a:fillRect/>
          </a:stretch>
        </p:blipFill>
        <p:spPr>
          <a:xfrm>
            <a:off x="7756874" y="3685042"/>
            <a:ext cx="983450" cy="1235667"/>
          </a:xfrm>
          <a:prstGeom prst="rect">
            <a:avLst/>
          </a:prstGeom>
          <a:noFill/>
          <a:ln>
            <a:noFill/>
          </a:ln>
        </p:spPr>
      </p:pic>
      <p:sp>
        <p:nvSpPr>
          <p:cNvPr id="243" name="Google Shape;243;p49"/>
          <p:cNvSpPr txBox="1"/>
          <p:nvPr/>
        </p:nvSpPr>
        <p:spPr>
          <a:xfrm>
            <a:off x="457200" y="972005"/>
            <a:ext cx="3994500" cy="128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3600"/>
              <a:t>上田拓也</a:t>
            </a:r>
            <a:endParaRPr b="1" sz="3600"/>
          </a:p>
          <a:p>
            <a:pPr indent="0" lvl="0" marL="0" rtl="0" algn="l">
              <a:spcBef>
                <a:spcPts val="0"/>
              </a:spcBef>
              <a:spcAft>
                <a:spcPts val="0"/>
              </a:spcAft>
              <a:buClr>
                <a:schemeClr val="dk1"/>
              </a:buClr>
              <a:buSzPts val="1100"/>
              <a:buFont typeface="Arial"/>
              <a:buNone/>
            </a:pPr>
            <a:r>
              <a:rPr lang="ja" sz="2400"/>
              <a:t>@tenntenn</a:t>
            </a:r>
            <a:endParaRPr sz="2400"/>
          </a:p>
        </p:txBody>
      </p:sp>
      <p:pic>
        <p:nvPicPr>
          <p:cNvPr id="244" name="Google Shape;244;p49"/>
          <p:cNvPicPr preferRelativeResize="0"/>
          <p:nvPr/>
        </p:nvPicPr>
        <p:blipFill>
          <a:blip r:embed="rId7">
            <a:alphaModFix/>
          </a:blip>
          <a:stretch>
            <a:fillRect/>
          </a:stretch>
        </p:blipFill>
        <p:spPr>
          <a:xfrm>
            <a:off x="4237965" y="1194800"/>
            <a:ext cx="4338200" cy="142905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エキスパートチーム">
  <p:cSld name="TITLE_AND_TWO_COLUMNS_1">
    <p:spTree>
      <p:nvGrpSpPr>
        <p:cNvPr id="245" name="Shape 245"/>
        <p:cNvGrpSpPr/>
        <p:nvPr/>
      </p:nvGrpSpPr>
      <p:grpSpPr>
        <a:xfrm>
          <a:off x="0" y="0"/>
          <a:ext cx="0" cy="0"/>
          <a:chOff x="0" y="0"/>
          <a:chExt cx="0" cy="0"/>
        </a:xfrm>
      </p:grpSpPr>
      <p:sp>
        <p:nvSpPr>
          <p:cNvPr id="246" name="Google Shape;246;p50"/>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
        <p:nvSpPr>
          <p:cNvPr id="247" name="Google Shape;247;p50"/>
          <p:cNvSpPr txBox="1"/>
          <p:nvPr/>
        </p:nvSpPr>
        <p:spPr>
          <a:xfrm>
            <a:off x="457200" y="112067"/>
            <a:ext cx="8229600" cy="51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ja" sz="3600"/>
              <a:t>メルペイ エキスパートチーム</a:t>
            </a:r>
            <a:endParaRPr b="1" sz="3600"/>
          </a:p>
        </p:txBody>
      </p:sp>
      <p:sp>
        <p:nvSpPr>
          <p:cNvPr id="248" name="Google Shape;248;p50"/>
          <p:cNvSpPr/>
          <p:nvPr/>
        </p:nvSpPr>
        <p:spPr>
          <a:xfrm>
            <a:off x="5610075" y="3379776"/>
            <a:ext cx="3300900" cy="1614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0"/>
          <p:cNvSpPr txBox="1"/>
          <p:nvPr/>
        </p:nvSpPr>
        <p:spPr>
          <a:xfrm>
            <a:off x="457200" y="704850"/>
            <a:ext cx="8229600" cy="42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2800">
                <a:latin typeface="Roboto"/>
                <a:ea typeface="Roboto"/>
                <a:cs typeface="Roboto"/>
                <a:sym typeface="Roboto"/>
              </a:rPr>
              <a:t>技術をアウトプットするところに技術は集まる</a:t>
            </a:r>
            <a:endParaRPr b="1" sz="2800">
              <a:latin typeface="Roboto"/>
              <a:ea typeface="Roboto"/>
              <a:cs typeface="Roboto"/>
              <a:sym typeface="Roboto"/>
            </a:endParaRPr>
          </a:p>
          <a:p>
            <a:pPr indent="0" lvl="0" marL="0" rtl="0" algn="l">
              <a:lnSpc>
                <a:spcPct val="115000"/>
              </a:lnSpc>
              <a:spcBef>
                <a:spcPts val="1500"/>
              </a:spcBef>
              <a:spcAft>
                <a:spcPts val="0"/>
              </a:spcAft>
              <a:buClr>
                <a:srgbClr val="000000"/>
              </a:buClr>
              <a:buSzPts val="1100"/>
              <a:buNone/>
            </a:pPr>
            <a:r>
              <a:rPr lang="ja" sz="2400">
                <a:solidFill>
                  <a:srgbClr val="000000"/>
                </a:solidFill>
              </a:rPr>
              <a:t>■ エキスパートチームとは？</a:t>
            </a:r>
            <a:endParaRPr sz="2400">
              <a:solidFill>
                <a:srgbClr val="000000"/>
              </a:solidFill>
            </a:endParaRPr>
          </a:p>
          <a:p>
            <a:pPr indent="-342900" lvl="0" marL="914400" rtl="0" algn="l">
              <a:lnSpc>
                <a:spcPct val="115000"/>
              </a:lnSpc>
              <a:spcBef>
                <a:spcPts val="0"/>
              </a:spcBef>
              <a:spcAft>
                <a:spcPts val="0"/>
              </a:spcAft>
              <a:buClr>
                <a:srgbClr val="000000"/>
              </a:buClr>
              <a:buSzPts val="1800"/>
              <a:buFont typeface="Arial"/>
              <a:buChar char="●"/>
            </a:pPr>
            <a:r>
              <a:rPr b="1" lang="ja" sz="1800">
                <a:solidFill>
                  <a:srgbClr val="FF0000"/>
                </a:solidFill>
              </a:rPr>
              <a:t>50%以上</a:t>
            </a:r>
            <a:r>
              <a:rPr lang="ja" sz="1800">
                <a:solidFill>
                  <a:srgbClr val="000000"/>
                </a:solidFill>
              </a:rPr>
              <a:t>の時間を技術コミュニティへの貢献に充てる</a:t>
            </a:r>
            <a:endParaRPr sz="1800">
              <a:solidFill>
                <a:srgbClr val="000000"/>
              </a:solidFill>
            </a:endParaRPr>
          </a:p>
          <a:p>
            <a:pPr indent="0" lvl="0" marL="0" rtl="0" algn="l">
              <a:lnSpc>
                <a:spcPct val="115000"/>
              </a:lnSpc>
              <a:spcBef>
                <a:spcPts val="500"/>
              </a:spcBef>
              <a:spcAft>
                <a:spcPts val="0"/>
              </a:spcAft>
              <a:buClr>
                <a:srgbClr val="000000"/>
              </a:buClr>
              <a:buSzPts val="1100"/>
              <a:buNone/>
            </a:pPr>
            <a:r>
              <a:rPr lang="ja" sz="2400">
                <a:solidFill>
                  <a:srgbClr val="000000"/>
                </a:solidFill>
              </a:rPr>
              <a:t>■ エキスパートチームの役割</a:t>
            </a:r>
            <a:endParaRPr sz="24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社内に</a:t>
            </a:r>
            <a:r>
              <a:rPr b="1" lang="ja" sz="1800">
                <a:solidFill>
                  <a:srgbClr val="FF0000"/>
                </a:solidFill>
              </a:rPr>
              <a:t>新しい技術を取り取り込む</a:t>
            </a:r>
            <a:endParaRPr b="1" sz="1800">
              <a:solidFill>
                <a:srgbClr val="FF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社外のコミュニティなどを通じて</a:t>
            </a:r>
            <a:r>
              <a:rPr b="1" lang="ja" sz="1800">
                <a:solidFill>
                  <a:srgbClr val="FF0000"/>
                </a:solidFill>
              </a:rPr>
              <a:t>社会へ還元する</a:t>
            </a:r>
            <a:endParaRPr b="1" sz="1800">
              <a:solidFill>
                <a:srgbClr val="FF0000"/>
              </a:solidFill>
            </a:endParaRPr>
          </a:p>
          <a:p>
            <a:pPr indent="0" lvl="0" marL="0" rtl="0" algn="l">
              <a:lnSpc>
                <a:spcPct val="115000"/>
              </a:lnSpc>
              <a:spcBef>
                <a:spcPts val="500"/>
              </a:spcBef>
              <a:spcAft>
                <a:spcPts val="0"/>
              </a:spcAft>
              <a:buClr>
                <a:srgbClr val="000000"/>
              </a:buClr>
              <a:buSzPts val="1100"/>
              <a:buNone/>
            </a:pPr>
            <a:r>
              <a:rPr lang="ja" sz="2400">
                <a:solidFill>
                  <a:srgbClr val="000000"/>
                </a:solidFill>
              </a:rPr>
              <a:t>■ エキスパートチームの活動</a:t>
            </a:r>
            <a:endParaRPr sz="24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カンファレンス・勉強会の開催/運営</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対外的な講演活動</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執筆、雑誌への寄稿、インタビュー</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社内外での</a:t>
            </a:r>
            <a:r>
              <a:rPr b="1" lang="ja" sz="1800">
                <a:solidFill>
                  <a:srgbClr val="FF0000"/>
                </a:solidFill>
              </a:rPr>
              <a:t>担当技術の普及推進</a:t>
            </a:r>
            <a:endParaRPr b="1" sz="1800">
              <a:solidFill>
                <a:srgbClr val="FF0000"/>
              </a:solidFill>
            </a:endParaRPr>
          </a:p>
        </p:txBody>
      </p:sp>
      <p:pic>
        <p:nvPicPr>
          <p:cNvPr id="250" name="Google Shape;250;p50"/>
          <p:cNvPicPr preferRelativeResize="0"/>
          <p:nvPr/>
        </p:nvPicPr>
        <p:blipFill>
          <a:blip r:embed="rId2">
            <a:alphaModFix/>
          </a:blip>
          <a:stretch>
            <a:fillRect/>
          </a:stretch>
        </p:blipFill>
        <p:spPr>
          <a:xfrm>
            <a:off x="5936900" y="3630544"/>
            <a:ext cx="799864" cy="804582"/>
          </a:xfrm>
          <a:prstGeom prst="rect">
            <a:avLst/>
          </a:prstGeom>
          <a:noFill/>
          <a:ln>
            <a:noFill/>
          </a:ln>
        </p:spPr>
      </p:pic>
      <p:sp>
        <p:nvSpPr>
          <p:cNvPr id="251" name="Google Shape;251;p50"/>
          <p:cNvSpPr txBox="1"/>
          <p:nvPr/>
        </p:nvSpPr>
        <p:spPr>
          <a:xfrm>
            <a:off x="5692200" y="4381125"/>
            <a:ext cx="16113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@tenntenn</a:t>
            </a:r>
            <a:endParaRPr b="1"/>
          </a:p>
          <a:p>
            <a:pPr indent="0" lvl="0" marL="0" rtl="0" algn="ctr">
              <a:spcBef>
                <a:spcPts val="0"/>
              </a:spcBef>
              <a:spcAft>
                <a:spcPts val="0"/>
              </a:spcAft>
              <a:buNone/>
            </a:pPr>
            <a:r>
              <a:rPr b="1" lang="ja"/>
              <a:t>担当：Go・GCP</a:t>
            </a:r>
            <a:endParaRPr b="1"/>
          </a:p>
        </p:txBody>
      </p:sp>
      <p:pic>
        <p:nvPicPr>
          <p:cNvPr id="252" name="Google Shape;252;p50"/>
          <p:cNvPicPr preferRelativeResize="0"/>
          <p:nvPr/>
        </p:nvPicPr>
        <p:blipFill>
          <a:blip r:embed="rId3">
            <a:alphaModFix/>
          </a:blip>
          <a:stretch>
            <a:fillRect/>
          </a:stretch>
        </p:blipFill>
        <p:spPr>
          <a:xfrm>
            <a:off x="7558025" y="3473241"/>
            <a:ext cx="827589" cy="804600"/>
          </a:xfrm>
          <a:prstGeom prst="rect">
            <a:avLst/>
          </a:prstGeom>
          <a:noFill/>
          <a:ln>
            <a:noFill/>
          </a:ln>
        </p:spPr>
      </p:pic>
      <p:sp>
        <p:nvSpPr>
          <p:cNvPr id="253" name="Google Shape;253;p50"/>
          <p:cNvSpPr txBox="1"/>
          <p:nvPr/>
        </p:nvSpPr>
        <p:spPr>
          <a:xfrm>
            <a:off x="7304100" y="4385447"/>
            <a:ext cx="16113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@mhidaka</a:t>
            </a:r>
            <a:endParaRPr b="1"/>
          </a:p>
          <a:p>
            <a:pPr indent="0" lvl="0" marL="0" rtl="0" algn="ctr">
              <a:spcBef>
                <a:spcPts val="0"/>
              </a:spcBef>
              <a:spcAft>
                <a:spcPts val="0"/>
              </a:spcAft>
              <a:buNone/>
            </a:pPr>
            <a:r>
              <a:rPr b="1" lang="ja"/>
              <a:t>担当：Android</a:t>
            </a:r>
            <a:endParaRPr b="1"/>
          </a:p>
        </p:txBody>
      </p:sp>
      <p:sp>
        <p:nvSpPr>
          <p:cNvPr id="254" name="Google Shape;254;p50"/>
          <p:cNvSpPr txBox="1"/>
          <p:nvPr/>
        </p:nvSpPr>
        <p:spPr>
          <a:xfrm>
            <a:off x="6755600" y="3210225"/>
            <a:ext cx="1162500" cy="320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t>メンバー</a:t>
            </a:r>
            <a:endParaRPr b="1" sz="180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p:cSld name="TITLE_AND_BODY_2_2">
    <p:spTree>
      <p:nvGrpSpPr>
        <p:cNvPr id="255" name="Shape 255"/>
        <p:cNvGrpSpPr/>
        <p:nvPr/>
      </p:nvGrpSpPr>
      <p:grpSpPr>
        <a:xfrm>
          <a:off x="0" y="0"/>
          <a:ext cx="0" cy="0"/>
          <a:chOff x="0" y="0"/>
          <a:chExt cx="0" cy="0"/>
        </a:xfrm>
      </p:grpSpPr>
      <p:sp>
        <p:nvSpPr>
          <p:cNvPr id="256" name="Google Shape;256;p51"/>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57" name="Google Shape;257;p51"/>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258" name="Google Shape;258;p51"/>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pher 1">
  <p:cSld name="TITLE_AND_BODY_1">
    <p:spTree>
      <p:nvGrpSpPr>
        <p:cNvPr id="259" name="Shape 259"/>
        <p:cNvGrpSpPr/>
        <p:nvPr/>
      </p:nvGrpSpPr>
      <p:grpSpPr>
        <a:xfrm>
          <a:off x="0" y="0"/>
          <a:ext cx="0" cy="0"/>
          <a:chOff x="0" y="0"/>
          <a:chExt cx="0" cy="0"/>
        </a:xfrm>
      </p:grpSpPr>
      <p:sp>
        <p:nvSpPr>
          <p:cNvPr id="260" name="Google Shape;260;p52"/>
          <p:cNvSpPr txBox="1"/>
          <p:nvPr>
            <p:ph type="title"/>
          </p:nvPr>
        </p:nvSpPr>
        <p:spPr>
          <a:xfrm>
            <a:off x="457200" y="205984"/>
            <a:ext cx="8229600" cy="5379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61" name="Google Shape;261;p52"/>
          <p:cNvSpPr txBox="1"/>
          <p:nvPr>
            <p:ph idx="1" type="body"/>
          </p:nvPr>
        </p:nvSpPr>
        <p:spPr>
          <a:xfrm>
            <a:off x="457200" y="857250"/>
            <a:ext cx="8229600" cy="40686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262" name="Google Shape;262;p52"/>
          <p:cNvSpPr txBox="1"/>
          <p:nvPr/>
        </p:nvSpPr>
        <p:spPr>
          <a:xfrm>
            <a:off x="457200" y="205984"/>
            <a:ext cx="8229600" cy="53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600">
              <a:solidFill>
                <a:srgbClr val="000000"/>
              </a:solidFill>
            </a:endParaRPr>
          </a:p>
        </p:txBody>
      </p:sp>
      <p:sp>
        <p:nvSpPr>
          <p:cNvPr id="263" name="Google Shape;263;p52"/>
          <p:cNvSpPr txBox="1"/>
          <p:nvPr/>
        </p:nvSpPr>
        <p:spPr>
          <a:xfrm>
            <a:off x="457200" y="857250"/>
            <a:ext cx="8229600" cy="4068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3000">
              <a:solidFill>
                <a:srgbClr val="000000"/>
              </a:solidFill>
            </a:endParaRPr>
          </a:p>
        </p:txBody>
      </p:sp>
      <p:sp>
        <p:nvSpPr>
          <p:cNvPr id="264" name="Google Shape;264;p52"/>
          <p:cNvSpPr txBox="1"/>
          <p:nvPr>
            <p:ph idx="12" type="sldNum"/>
          </p:nvPr>
        </p:nvSpPr>
        <p:spPr>
          <a:xfrm>
            <a:off x="8595309" y="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1">
  <p:cSld name="TITLE_AND_BODY_2_3">
    <p:spTree>
      <p:nvGrpSpPr>
        <p:cNvPr id="265" name="Shape 265"/>
        <p:cNvGrpSpPr/>
        <p:nvPr/>
      </p:nvGrpSpPr>
      <p:grpSpPr>
        <a:xfrm>
          <a:off x="0" y="0"/>
          <a:ext cx="0" cy="0"/>
          <a:chOff x="0" y="0"/>
          <a:chExt cx="0" cy="0"/>
        </a:xfrm>
      </p:grpSpPr>
      <p:sp>
        <p:nvSpPr>
          <p:cNvPr id="266" name="Google Shape;266;p53"/>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67" name="Google Shape;267;p53"/>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268" name="Google Shape;268;p53"/>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2">
  <p:cSld name="TITLE_AND_BODY_2_4">
    <p:spTree>
      <p:nvGrpSpPr>
        <p:cNvPr id="269" name="Shape 269"/>
        <p:cNvGrpSpPr/>
        <p:nvPr/>
      </p:nvGrpSpPr>
      <p:grpSpPr>
        <a:xfrm>
          <a:off x="0" y="0"/>
          <a:ext cx="0" cy="0"/>
          <a:chOff x="0" y="0"/>
          <a:chExt cx="0" cy="0"/>
        </a:xfrm>
      </p:grpSpPr>
      <p:sp>
        <p:nvSpPr>
          <p:cNvPr id="270" name="Google Shape;270;p54"/>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71" name="Google Shape;271;p54"/>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272" name="Google Shape;272;p54"/>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8.xml"/><Relationship Id="rId10" Type="http://schemas.openxmlformats.org/officeDocument/2006/relationships/slideLayout" Target="../slideLayouts/slideLayout47.xml"/><Relationship Id="rId13" Type="http://schemas.openxmlformats.org/officeDocument/2006/relationships/slideLayout" Target="../slideLayouts/slideLayout50.xml"/><Relationship Id="rId12" Type="http://schemas.openxmlformats.org/officeDocument/2006/relationships/slideLayout" Target="../slideLayouts/slideLayout49.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3.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52" name="Google Shape;52;p13"/>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lvl1pPr>
            <a:lvl2pPr lvl="1" rtl="0" algn="r">
              <a:buNone/>
              <a:defRPr sz="1300"/>
            </a:lvl2pPr>
            <a:lvl3pPr lvl="2" rtl="0" algn="r">
              <a:buNone/>
              <a:defRPr sz="1300"/>
            </a:lvl3pPr>
            <a:lvl4pPr lvl="3" rtl="0" algn="r">
              <a:buNone/>
              <a:defRPr sz="1300"/>
            </a:lvl4pPr>
            <a:lvl5pPr lvl="4" rtl="0" algn="r">
              <a:buNone/>
              <a:defRPr sz="1300"/>
            </a:lvl5pPr>
            <a:lvl6pPr lvl="5" rtl="0" algn="r">
              <a:buNone/>
              <a:defRPr sz="1300"/>
            </a:lvl6pPr>
            <a:lvl7pPr lvl="6" rtl="0" algn="r">
              <a:buNone/>
              <a:defRPr sz="1300"/>
            </a:lvl7pPr>
            <a:lvl8pPr lvl="7" rtl="0" algn="r">
              <a:buNone/>
              <a:defRPr sz="1300"/>
            </a:lvl8pPr>
            <a:lvl9pPr lvl="8" rtl="0" algn="r">
              <a:buNone/>
              <a:defRPr sz="1300"/>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27"/>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26" name="Google Shape;126;p27"/>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27" name="Google Shape;127;p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lvl1pPr>
            <a:lvl2pPr lvl="1" rtl="0" algn="r">
              <a:buNone/>
              <a:defRPr sz="1300"/>
            </a:lvl2pPr>
            <a:lvl3pPr lvl="2" rtl="0" algn="r">
              <a:buNone/>
              <a:defRPr sz="1300"/>
            </a:lvl3pPr>
            <a:lvl4pPr lvl="3" rtl="0" algn="r">
              <a:buNone/>
              <a:defRPr sz="1300"/>
            </a:lvl4pPr>
            <a:lvl5pPr lvl="4" rtl="0" algn="r">
              <a:buNone/>
              <a:defRPr sz="1300"/>
            </a:lvl5pPr>
            <a:lvl6pPr lvl="5" rtl="0" algn="r">
              <a:buNone/>
              <a:defRPr sz="1300"/>
            </a:lvl6pPr>
            <a:lvl7pPr lvl="6" rtl="0" algn="r">
              <a:buNone/>
              <a:defRPr sz="1300"/>
            </a:lvl7pPr>
            <a:lvl8pPr lvl="7" rtl="0" algn="r">
              <a:buNone/>
              <a:defRPr sz="1300"/>
            </a:lvl8pPr>
            <a:lvl9pPr lvl="8" rtl="0" algn="r">
              <a:buNone/>
              <a:defRPr sz="1300"/>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41"/>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1" name="Google Shape;201;p41"/>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02" name="Google Shape;202;p4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lvl1pPr>
            <a:lvl2pPr lvl="1" rtl="0" algn="r">
              <a:buNone/>
              <a:defRPr sz="1300"/>
            </a:lvl2pPr>
            <a:lvl3pPr lvl="2" rtl="0" algn="r">
              <a:buNone/>
              <a:defRPr sz="1300"/>
            </a:lvl3pPr>
            <a:lvl4pPr lvl="3" rtl="0" algn="r">
              <a:buNone/>
              <a:defRPr sz="1300"/>
            </a:lvl4pPr>
            <a:lvl5pPr lvl="4" rtl="0" algn="r">
              <a:buNone/>
              <a:defRPr sz="1300"/>
            </a:lvl5pPr>
            <a:lvl6pPr lvl="5" rtl="0" algn="r">
              <a:buNone/>
              <a:defRPr sz="1300"/>
            </a:lvl6pPr>
            <a:lvl7pPr lvl="6" rtl="0" algn="r">
              <a:buNone/>
              <a:defRPr sz="1300"/>
            </a:lvl7pPr>
            <a:lvl8pPr lvl="7" rtl="0" algn="r">
              <a:buNone/>
              <a:defRPr sz="1300"/>
            </a:lvl8pPr>
            <a:lvl9pPr lvl="8" rtl="0" algn="r">
              <a:buNone/>
              <a:defRPr sz="1300"/>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1.xml"/><Relationship Id="rId3" Type="http://schemas.openxmlformats.org/officeDocument/2006/relationships/hyperlink" Target="http://localhost:808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5.xml"/><Relationship Id="rId3" Type="http://schemas.openxmlformats.org/officeDocument/2006/relationships/hyperlink" Target="https://play.golang.org/p/KF0-en4Soq"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6.xml"/><Relationship Id="rId3" Type="http://schemas.openxmlformats.org/officeDocument/2006/relationships/hyperlink" Target="https://play.golang.org/p/nEp7JQKMw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8.xml"/><Relationship Id="rId3" Type="http://schemas.openxmlformats.org/officeDocument/2006/relationships/hyperlink" Target="http://localhost:8080?msg=Gophers" TargetMode="External"/><Relationship Id="rId4" Type="http://schemas.openxmlformats.org/officeDocument/2006/relationships/hyperlink" Target="http://localhost:8080?a=100&amp;b=20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21.xml"/><Relationship Id="rId5" Type="http://schemas.openxmlformats.org/officeDocument/2006/relationships/slide" Target="/ppt/slides/slide36.xml"/><Relationship Id="rId6" Type="http://schemas.openxmlformats.org/officeDocument/2006/relationships/slide" Target="/ppt/slides/slide3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1.xml"/><Relationship Id="rId3" Type="http://schemas.openxmlformats.org/officeDocument/2006/relationships/hyperlink" Target="http://localhost:8080?p=Goph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4.xml"/><Relationship Id="rId3" Type="http://schemas.openxmlformats.org/officeDocument/2006/relationships/hyperlink" Target="http://localhost:8080?p=Gopher" TargetMode="External"/><Relationship Id="rId4" Type="http://schemas.openxmlformats.org/officeDocument/2006/relationships/hyperlink" Target="https://play.golang.org/p/DZZZjBwO5C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41.xml"/><Relationship Id="rId3" Type="http://schemas.openxmlformats.org/officeDocument/2006/relationships/hyperlink" Target="http://example.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4.xml"/><Relationship Id="rId3" Type="http://schemas.openxmlformats.org/officeDocument/2006/relationships/hyperlink" Target="http://localhost:8080?p=Gopher"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8.xml"/><Relationship Id="rId3" Type="http://schemas.openxmlformats.org/officeDocument/2006/relationships/hyperlink" Target="https://oinume.hatenablog.com/entry/mocking-http-access-in-golan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49.xml"/><Relationship Id="rId3" Type="http://schemas.openxmlformats.org/officeDocument/2006/relationships/hyperlink" Target="https://docs.google.com/presentation/d/1pZOLpy27Fe4Dp4ZORNhVYySPN5-KXbYdX4atdoSnL5s/edit?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5"/>
          <p:cNvSpPr txBox="1"/>
          <p:nvPr>
            <p:ph type="ctrTitle"/>
          </p:nvPr>
        </p:nvSpPr>
        <p:spPr>
          <a:xfrm>
            <a:off x="0" y="1054475"/>
            <a:ext cx="5316000" cy="16890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Clr>
                <a:schemeClr val="dk1"/>
              </a:buClr>
              <a:buSzPts val="1100"/>
              <a:buFont typeface="Arial"/>
              <a:buNone/>
            </a:pPr>
            <a:r>
              <a:rPr lang="ja"/>
              <a:t>10. HTTPサーバと</a:t>
            </a:r>
            <a:endParaRPr/>
          </a:p>
          <a:p>
            <a:pPr indent="0" lvl="0" marL="457200" rtl="0" algn="ctr">
              <a:spcBef>
                <a:spcPts val="0"/>
              </a:spcBef>
              <a:spcAft>
                <a:spcPts val="0"/>
              </a:spcAft>
              <a:buClr>
                <a:schemeClr val="dk1"/>
              </a:buClr>
              <a:buSzPts val="1100"/>
              <a:buFont typeface="Arial"/>
              <a:buNone/>
            </a:pPr>
            <a:r>
              <a:rPr lang="ja"/>
              <a:t>クライアント</a:t>
            </a:r>
            <a:endParaRPr sz="3200"/>
          </a:p>
        </p:txBody>
      </p:sp>
      <p:sp>
        <p:nvSpPr>
          <p:cNvPr id="278" name="Google Shape;278;p55"/>
          <p:cNvSpPr txBox="1"/>
          <p:nvPr>
            <p:ph idx="1" type="subTitle"/>
          </p:nvPr>
        </p:nvSpPr>
        <p:spPr>
          <a:xfrm>
            <a:off x="128550" y="2789350"/>
            <a:ext cx="5010600" cy="115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Gopher道場</a:t>
            </a:r>
            <a:endParaRPr/>
          </a:p>
          <a:p>
            <a:pPr indent="0" lvl="0" marL="0" rtl="0" algn="l">
              <a:spcBef>
                <a:spcPts val="0"/>
              </a:spcBef>
              <a:spcAft>
                <a:spcPts val="0"/>
              </a:spcAft>
              <a:buNone/>
            </a:pPr>
            <a:r>
              <a:rPr lang="ja"/>
              <a:t>https://bit.ly/gopherdojo</a:t>
            </a:r>
            <a:endParaRPr/>
          </a:p>
        </p:txBody>
      </p:sp>
      <p:sp>
        <p:nvSpPr>
          <p:cNvPr id="279" name="Google Shape;279;p55"/>
          <p:cNvSpPr txBox="1"/>
          <p:nvPr/>
        </p:nvSpPr>
        <p:spPr>
          <a:xfrm>
            <a:off x="78950" y="101525"/>
            <a:ext cx="1443900" cy="366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a:solidFill>
                  <a:srgbClr val="FF0000"/>
                </a:solidFill>
              </a:rPr>
              <a:t>SNSシェア厳禁</a:t>
            </a:r>
            <a:endParaRPr b="1">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4"/>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HTTPサーバの作成の流れ</a:t>
            </a:r>
            <a:endParaRPr/>
          </a:p>
        </p:txBody>
      </p:sp>
      <p:sp>
        <p:nvSpPr>
          <p:cNvPr id="381" name="Google Shape;381;p64"/>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HTTPハンドラの作成</a:t>
            </a:r>
            <a:endParaRPr sz="2400"/>
          </a:p>
          <a:p>
            <a:pPr indent="-342900" lvl="1" marL="914400" rtl="0" algn="l">
              <a:spcBef>
                <a:spcPts val="0"/>
              </a:spcBef>
              <a:spcAft>
                <a:spcPts val="0"/>
              </a:spcAft>
              <a:buSzPts val="1800"/>
              <a:buChar char="●"/>
            </a:pPr>
            <a:r>
              <a:rPr lang="ja" sz="1800"/>
              <a:t>1つのHTTPリクエストを処理する関数（＝ハンドラ）を作成する</a:t>
            </a:r>
            <a:endParaRPr sz="1800"/>
          </a:p>
          <a:p>
            <a:pPr indent="-342900" lvl="1" marL="914400" rtl="0" algn="l">
              <a:spcBef>
                <a:spcPts val="0"/>
              </a:spcBef>
              <a:spcAft>
                <a:spcPts val="0"/>
              </a:spcAft>
              <a:buSzPts val="1800"/>
              <a:buChar char="●"/>
            </a:pPr>
            <a:r>
              <a:rPr lang="ja" sz="1800"/>
              <a:t>1リクエストあたりの処理は並行に動く</a:t>
            </a:r>
            <a:endParaRPr sz="1800"/>
          </a:p>
          <a:p>
            <a:pPr indent="-381000" lvl="0" marL="457200" rtl="0" algn="l">
              <a:spcBef>
                <a:spcPts val="1000"/>
              </a:spcBef>
              <a:spcAft>
                <a:spcPts val="0"/>
              </a:spcAft>
              <a:buSzPts val="2400"/>
              <a:buChar char="■"/>
            </a:pPr>
            <a:r>
              <a:rPr lang="ja" sz="2400"/>
              <a:t>HTTPハンドラとエントリポイントの結び付け</a:t>
            </a:r>
            <a:endParaRPr sz="2400"/>
          </a:p>
          <a:p>
            <a:pPr indent="-342900" lvl="1" marL="914400" rtl="0" algn="l">
              <a:spcBef>
                <a:spcPts val="0"/>
              </a:spcBef>
              <a:spcAft>
                <a:spcPts val="0"/>
              </a:spcAft>
              <a:buSzPts val="1800"/>
              <a:buChar char="●"/>
            </a:pPr>
            <a:r>
              <a:rPr lang="ja" sz="1800">
                <a:latin typeface="Consolas"/>
                <a:ea typeface="Consolas"/>
                <a:cs typeface="Consolas"/>
                <a:sym typeface="Consolas"/>
              </a:rPr>
              <a:t>"/index"</a:t>
            </a:r>
            <a:r>
              <a:rPr lang="ja" sz="1800"/>
              <a:t>などのエントリポイントとハンドラを結びつける</a:t>
            </a:r>
            <a:endParaRPr sz="1800"/>
          </a:p>
          <a:p>
            <a:pPr indent="-342900" lvl="1" marL="914400" rtl="0" algn="l">
              <a:spcBef>
                <a:spcPts val="0"/>
              </a:spcBef>
              <a:spcAft>
                <a:spcPts val="0"/>
              </a:spcAft>
              <a:buSzPts val="1800"/>
              <a:buChar char="●"/>
            </a:pPr>
            <a:r>
              <a:rPr lang="ja" sz="1800"/>
              <a:t>ルーティングとも呼ばれる</a:t>
            </a:r>
            <a:endParaRPr sz="1800"/>
          </a:p>
          <a:p>
            <a:pPr indent="-381000" lvl="0" marL="457200" rtl="0" algn="l">
              <a:spcBef>
                <a:spcPts val="1000"/>
              </a:spcBef>
              <a:spcAft>
                <a:spcPts val="0"/>
              </a:spcAft>
              <a:buSzPts val="2400"/>
              <a:buChar char="■"/>
            </a:pPr>
            <a:r>
              <a:rPr lang="ja" sz="2400"/>
              <a:t>HTTPサーバの起動</a:t>
            </a:r>
            <a:endParaRPr sz="2400"/>
          </a:p>
          <a:p>
            <a:pPr indent="-342900" lvl="1" marL="914400" rtl="0" algn="l">
              <a:spcBef>
                <a:spcPts val="0"/>
              </a:spcBef>
              <a:spcAft>
                <a:spcPts val="0"/>
              </a:spcAft>
              <a:buSzPts val="1800"/>
              <a:buChar char="●"/>
            </a:pPr>
            <a:r>
              <a:rPr lang="ja"/>
              <a:t>ホスト名（IP）と</a:t>
            </a:r>
            <a:r>
              <a:rPr lang="ja" sz="1800"/>
              <a:t>ポート番号</a:t>
            </a:r>
            <a:r>
              <a:rPr lang="ja"/>
              <a:t>、</a:t>
            </a:r>
            <a:r>
              <a:rPr lang="ja" sz="1800"/>
              <a:t>ハンドラを指定してHTTPサーバを起動する</a:t>
            </a:r>
            <a:endParaRPr sz="1800"/>
          </a:p>
        </p:txBody>
      </p:sp>
      <p:sp>
        <p:nvSpPr>
          <p:cNvPr id="382" name="Google Shape;382;p64"/>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5"/>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【TRY】Hello, HTTPサーバ</a:t>
            </a:r>
            <a:endParaRPr/>
          </a:p>
        </p:txBody>
      </p:sp>
      <p:sp>
        <p:nvSpPr>
          <p:cNvPr id="388" name="Google Shape;388;p65"/>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HTTPサーバを起動してブラウザでアクセスしよう</a:t>
            </a:r>
            <a:endParaRPr sz="2400"/>
          </a:p>
          <a:p>
            <a:pPr indent="-342900" lvl="1" marL="914400" rtl="0" algn="l">
              <a:spcBef>
                <a:spcPts val="0"/>
              </a:spcBef>
              <a:spcAft>
                <a:spcPts val="0"/>
              </a:spcAft>
              <a:buSzPts val="1800"/>
              <a:buChar char="●"/>
            </a:pPr>
            <a:r>
              <a:rPr lang="ja" u="sng">
                <a:solidFill>
                  <a:schemeClr val="hlink"/>
                </a:solidFill>
                <a:hlinkClick r:id="rId3"/>
              </a:rPr>
              <a:t>http://localhost:8080</a:t>
            </a:r>
            <a:r>
              <a:rPr lang="ja"/>
              <a:t>にアクセス</a:t>
            </a:r>
            <a:endParaRPr/>
          </a:p>
          <a:p>
            <a:pPr indent="-342900" lvl="1" marL="914400" rtl="0" algn="l">
              <a:spcBef>
                <a:spcPts val="0"/>
              </a:spcBef>
              <a:spcAft>
                <a:spcPts val="0"/>
              </a:spcAft>
              <a:buSzPts val="1800"/>
              <a:buChar char="●"/>
            </a:pPr>
            <a:r>
              <a:rPr lang="ja"/>
              <a:t>ずっと動くので止める場合は停止ボタンを押す</a:t>
            </a:r>
            <a:endParaRPr/>
          </a:p>
        </p:txBody>
      </p:sp>
      <p:sp>
        <p:nvSpPr>
          <p:cNvPr id="389" name="Google Shape;389;p65"/>
          <p:cNvSpPr txBox="1"/>
          <p:nvPr/>
        </p:nvSpPr>
        <p:spPr>
          <a:xfrm>
            <a:off x="685225" y="1937250"/>
            <a:ext cx="7926900" cy="230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A71D5D"/>
                </a:solidFill>
                <a:latin typeface="Verdana"/>
                <a:ea typeface="Verdana"/>
                <a:cs typeface="Verdana"/>
                <a:sym typeface="Verdana"/>
              </a:rPr>
              <a:t>func</a:t>
            </a:r>
            <a:r>
              <a:rPr lang="ja" sz="1800">
                <a:solidFill>
                  <a:srgbClr val="333333"/>
                </a:solidFill>
                <a:latin typeface="Verdana"/>
                <a:ea typeface="Verdana"/>
                <a:cs typeface="Verdana"/>
                <a:sym typeface="Verdana"/>
              </a:rPr>
              <a:t> </a:t>
            </a:r>
            <a:r>
              <a:rPr lang="ja" sz="1800">
                <a:solidFill>
                  <a:srgbClr val="795DA3"/>
                </a:solidFill>
                <a:latin typeface="Verdana"/>
                <a:ea typeface="Verdana"/>
                <a:cs typeface="Verdana"/>
                <a:sym typeface="Verdana"/>
              </a:rPr>
              <a:t>handler</a:t>
            </a:r>
            <a:r>
              <a:rPr lang="ja" sz="1800">
                <a:solidFill>
                  <a:srgbClr val="333333"/>
                </a:solidFill>
                <a:latin typeface="Verdana"/>
                <a:ea typeface="Verdana"/>
                <a:cs typeface="Verdana"/>
                <a:sym typeface="Verdana"/>
              </a:rPr>
              <a:t>(w http.ResponseWriter, r *http.Request)</a:t>
            </a:r>
            <a:r>
              <a:rPr lang="ja" sz="1800">
                <a:solidFill>
                  <a:srgbClr val="333333"/>
                </a:solidFill>
                <a:highlight>
                  <a:srgbClr val="FFFFFF"/>
                </a:highlight>
                <a:latin typeface="Verdana"/>
                <a:ea typeface="Verdana"/>
                <a:cs typeface="Verdana"/>
                <a:sym typeface="Verdana"/>
              </a:rPr>
              <a:t> {</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	fmt.Fprint(w, </a:t>
            </a:r>
            <a:r>
              <a:rPr lang="ja" sz="1800">
                <a:solidFill>
                  <a:srgbClr val="DF5000"/>
                </a:solidFill>
                <a:latin typeface="Verdana"/>
                <a:ea typeface="Verdana"/>
                <a:cs typeface="Verdana"/>
                <a:sym typeface="Verdana"/>
              </a:rPr>
              <a:t>"Hello, HTTPサーバ"</a:t>
            </a:r>
            <a:r>
              <a:rPr lang="ja" sz="1800">
                <a:solidFill>
                  <a:srgbClr val="333333"/>
                </a:solidFill>
                <a:highlight>
                  <a:srgbClr val="FFFFFF"/>
                </a:highlight>
                <a:latin typeface="Verdana"/>
                <a:ea typeface="Verdana"/>
                <a:cs typeface="Verdana"/>
                <a:sym typeface="Verdana"/>
              </a:rPr>
              <a:t>)</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a:t>
            </a:r>
            <a:endParaRPr sz="1800">
              <a:solidFill>
                <a:srgbClr val="333333"/>
              </a:solidFill>
              <a:highlight>
                <a:srgbClr val="FFFFFF"/>
              </a:highlight>
              <a:latin typeface="Verdana"/>
              <a:ea typeface="Verdana"/>
              <a:cs typeface="Verdana"/>
              <a:sym typeface="Verdana"/>
            </a:endParaRPr>
          </a:p>
          <a:p>
            <a:pPr indent="0" lvl="0" marL="0" rtl="0" algn="l">
              <a:lnSpc>
                <a:spcPct val="100000"/>
              </a:lnSpc>
              <a:spcBef>
                <a:spcPts val="1000"/>
              </a:spcBef>
              <a:spcAft>
                <a:spcPts val="0"/>
              </a:spcAft>
              <a:buNone/>
            </a:pPr>
            <a:r>
              <a:rPr lang="ja" sz="1800">
                <a:solidFill>
                  <a:srgbClr val="A71D5D"/>
                </a:solidFill>
                <a:latin typeface="Verdana"/>
                <a:ea typeface="Verdana"/>
                <a:cs typeface="Verdana"/>
                <a:sym typeface="Verdana"/>
              </a:rPr>
              <a:t>func</a:t>
            </a:r>
            <a:r>
              <a:rPr lang="ja" sz="1800">
                <a:solidFill>
                  <a:srgbClr val="333333"/>
                </a:solidFill>
                <a:latin typeface="Verdana"/>
                <a:ea typeface="Verdana"/>
                <a:cs typeface="Verdana"/>
                <a:sym typeface="Verdana"/>
              </a:rPr>
              <a:t> </a:t>
            </a:r>
            <a:r>
              <a:rPr lang="ja" sz="1800">
                <a:solidFill>
                  <a:srgbClr val="795DA3"/>
                </a:solidFill>
                <a:latin typeface="Verdana"/>
                <a:ea typeface="Verdana"/>
                <a:cs typeface="Verdana"/>
                <a:sym typeface="Verdana"/>
              </a:rPr>
              <a:t>main</a:t>
            </a:r>
            <a:r>
              <a:rPr lang="ja" sz="1800">
                <a:solidFill>
                  <a:srgbClr val="333333"/>
                </a:solidFill>
                <a:latin typeface="Verdana"/>
                <a:ea typeface="Verdana"/>
                <a:cs typeface="Verdana"/>
                <a:sym typeface="Verdana"/>
              </a:rPr>
              <a:t>()</a:t>
            </a:r>
            <a:r>
              <a:rPr lang="ja" sz="1800">
                <a:solidFill>
                  <a:srgbClr val="333333"/>
                </a:solidFill>
                <a:highlight>
                  <a:srgbClr val="FFFFFF"/>
                </a:highlight>
                <a:latin typeface="Verdana"/>
                <a:ea typeface="Verdana"/>
                <a:cs typeface="Verdana"/>
                <a:sym typeface="Verdana"/>
              </a:rPr>
              <a:t> {</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	http.HandleFunc(</a:t>
            </a:r>
            <a:r>
              <a:rPr lang="ja" sz="1800">
                <a:solidFill>
                  <a:srgbClr val="DF5000"/>
                </a:solidFill>
                <a:latin typeface="Verdana"/>
                <a:ea typeface="Verdana"/>
                <a:cs typeface="Verdana"/>
                <a:sym typeface="Verdana"/>
              </a:rPr>
              <a:t>"/"</a:t>
            </a:r>
            <a:r>
              <a:rPr lang="ja" sz="1800">
                <a:solidFill>
                  <a:srgbClr val="333333"/>
                </a:solidFill>
                <a:highlight>
                  <a:srgbClr val="FFFFFF"/>
                </a:highlight>
                <a:latin typeface="Verdana"/>
                <a:ea typeface="Verdana"/>
                <a:cs typeface="Verdana"/>
                <a:sym typeface="Verdana"/>
              </a:rPr>
              <a:t>, handler)</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	http.ListenAndServe(</a:t>
            </a:r>
            <a:r>
              <a:rPr lang="ja" sz="1800">
                <a:solidFill>
                  <a:srgbClr val="DF5000"/>
                </a:solidFill>
                <a:latin typeface="Verdana"/>
                <a:ea typeface="Verdana"/>
                <a:cs typeface="Verdana"/>
                <a:sym typeface="Verdana"/>
              </a:rPr>
              <a:t>":8080"</a:t>
            </a:r>
            <a:r>
              <a:rPr lang="ja" sz="1800">
                <a:solidFill>
                  <a:srgbClr val="333333"/>
                </a:solidFill>
                <a:highlight>
                  <a:srgbClr val="FFFFFF"/>
                </a:highlight>
                <a:latin typeface="Verdana"/>
                <a:ea typeface="Verdana"/>
                <a:cs typeface="Verdana"/>
                <a:sym typeface="Verdana"/>
              </a:rPr>
              <a:t>, </a:t>
            </a:r>
            <a:r>
              <a:rPr lang="ja" sz="1800">
                <a:solidFill>
                  <a:srgbClr val="0086B3"/>
                </a:solidFill>
                <a:latin typeface="Verdana"/>
                <a:ea typeface="Verdana"/>
                <a:cs typeface="Verdana"/>
                <a:sym typeface="Verdana"/>
              </a:rPr>
              <a:t>nil</a:t>
            </a:r>
            <a:r>
              <a:rPr lang="ja" sz="1800">
                <a:solidFill>
                  <a:srgbClr val="333333"/>
                </a:solidFill>
                <a:highlight>
                  <a:srgbClr val="FFFFFF"/>
                </a:highlight>
                <a:latin typeface="Verdana"/>
                <a:ea typeface="Verdana"/>
                <a:cs typeface="Verdana"/>
                <a:sym typeface="Verdana"/>
              </a:rPr>
              <a:t>)</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a:t>
            </a:r>
            <a:endParaRPr sz="1800">
              <a:solidFill>
                <a:srgbClr val="6A737D"/>
              </a:solidFill>
              <a:latin typeface="Consolas"/>
              <a:ea typeface="Consolas"/>
              <a:cs typeface="Consolas"/>
              <a:sym typeface="Consolas"/>
            </a:endParaRPr>
          </a:p>
        </p:txBody>
      </p:sp>
      <p:sp>
        <p:nvSpPr>
          <p:cNvPr id="390" name="Google Shape;390;p65"/>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6"/>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HTTPハンドラ</a:t>
            </a:r>
            <a:endParaRPr/>
          </a:p>
        </p:txBody>
      </p:sp>
      <p:sp>
        <p:nvSpPr>
          <p:cNvPr id="396" name="Google Shape;396;p66"/>
          <p:cNvSpPr txBox="1"/>
          <p:nvPr>
            <p:ph idx="1" type="body"/>
          </p:nvPr>
        </p:nvSpPr>
        <p:spPr>
          <a:xfrm>
            <a:off x="457200" y="838446"/>
            <a:ext cx="8229600" cy="12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400"/>
              <a:t>■ HTTPハンドラ</a:t>
            </a:r>
            <a:endParaRPr sz="2400"/>
          </a:p>
          <a:p>
            <a:pPr indent="-342900" lvl="0" marL="914400" rtl="0" algn="l">
              <a:spcBef>
                <a:spcPts val="0"/>
              </a:spcBef>
              <a:spcAft>
                <a:spcPts val="0"/>
              </a:spcAft>
              <a:buSzPts val="1800"/>
              <a:buChar char="■"/>
            </a:pPr>
            <a:r>
              <a:rPr lang="ja" sz="1800"/>
              <a:t>引数にレスポンスを書き込む先とリクエストを取る</a:t>
            </a:r>
            <a:endParaRPr sz="1800"/>
          </a:p>
          <a:p>
            <a:pPr indent="-342900" lvl="0" marL="914400" rtl="0" algn="l">
              <a:spcBef>
                <a:spcPts val="0"/>
              </a:spcBef>
              <a:spcAft>
                <a:spcPts val="0"/>
              </a:spcAft>
              <a:buSzPts val="1800"/>
              <a:buChar char="■"/>
            </a:pPr>
            <a:r>
              <a:rPr lang="ja" sz="1800"/>
              <a:t>第1引数はレスポンスを書き込む先</a:t>
            </a:r>
            <a:endParaRPr sz="1800"/>
          </a:p>
          <a:p>
            <a:pPr indent="-342900" lvl="1" marL="1371600" rtl="0" algn="l">
              <a:spcBef>
                <a:spcPts val="0"/>
              </a:spcBef>
              <a:spcAft>
                <a:spcPts val="0"/>
              </a:spcAft>
              <a:buSzPts val="1800"/>
              <a:buChar char="●"/>
            </a:pPr>
            <a:r>
              <a:rPr lang="ja"/>
              <a:t>書き込みには</a:t>
            </a:r>
            <a:r>
              <a:rPr lang="ja">
                <a:latin typeface="Consolas"/>
                <a:ea typeface="Consolas"/>
                <a:cs typeface="Consolas"/>
                <a:sym typeface="Consolas"/>
              </a:rPr>
              <a:t>fmt</a:t>
            </a:r>
            <a:r>
              <a:rPr lang="ja"/>
              <a:t>パッケージの関数などが使える</a:t>
            </a:r>
            <a:endParaRPr sz="1800"/>
          </a:p>
          <a:p>
            <a:pPr indent="-342900" lvl="0" marL="914400" rtl="0" algn="l">
              <a:spcBef>
                <a:spcPts val="0"/>
              </a:spcBef>
              <a:spcAft>
                <a:spcPts val="0"/>
              </a:spcAft>
              <a:buSzPts val="1800"/>
              <a:buChar char="■"/>
            </a:pPr>
            <a:r>
              <a:rPr lang="ja" sz="1800"/>
              <a:t>第2引数はクライアントからのリクエスト</a:t>
            </a:r>
            <a:endParaRPr sz="1800"/>
          </a:p>
        </p:txBody>
      </p:sp>
      <p:sp>
        <p:nvSpPr>
          <p:cNvPr id="397" name="Google Shape;397;p66"/>
          <p:cNvSpPr txBox="1"/>
          <p:nvPr/>
        </p:nvSpPr>
        <p:spPr>
          <a:xfrm>
            <a:off x="1005800" y="2974000"/>
            <a:ext cx="7413600" cy="1046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A71D5D"/>
                </a:solidFill>
                <a:latin typeface="Verdana"/>
                <a:ea typeface="Verdana"/>
                <a:cs typeface="Verdana"/>
                <a:sym typeface="Verdana"/>
              </a:rPr>
              <a:t>func</a:t>
            </a:r>
            <a:r>
              <a:rPr lang="ja" sz="1800">
                <a:solidFill>
                  <a:srgbClr val="333333"/>
                </a:solidFill>
                <a:latin typeface="Verdana"/>
                <a:ea typeface="Verdana"/>
                <a:cs typeface="Verdana"/>
                <a:sym typeface="Verdana"/>
              </a:rPr>
              <a:t> </a:t>
            </a:r>
            <a:r>
              <a:rPr lang="ja" sz="1800">
                <a:solidFill>
                  <a:srgbClr val="795DA3"/>
                </a:solidFill>
                <a:latin typeface="Verdana"/>
                <a:ea typeface="Verdana"/>
                <a:cs typeface="Verdana"/>
                <a:sym typeface="Verdana"/>
              </a:rPr>
              <a:t>handler</a:t>
            </a:r>
            <a:r>
              <a:rPr lang="ja" sz="1800">
                <a:solidFill>
                  <a:srgbClr val="333333"/>
                </a:solidFill>
                <a:latin typeface="Verdana"/>
                <a:ea typeface="Verdana"/>
                <a:cs typeface="Verdana"/>
                <a:sym typeface="Verdana"/>
              </a:rPr>
              <a:t>(w http.ResponseWriter, r *http.Request)</a:t>
            </a:r>
            <a:r>
              <a:rPr lang="ja" sz="1800">
                <a:solidFill>
                  <a:srgbClr val="333333"/>
                </a:solidFill>
                <a:highlight>
                  <a:srgbClr val="FFFFFF"/>
                </a:highlight>
                <a:latin typeface="Verdana"/>
                <a:ea typeface="Verdana"/>
                <a:cs typeface="Verdana"/>
                <a:sym typeface="Verdana"/>
              </a:rPr>
              <a:t> {</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	fmt.Fprint(w, </a:t>
            </a:r>
            <a:r>
              <a:rPr lang="ja" sz="1800">
                <a:solidFill>
                  <a:srgbClr val="DF5000"/>
                </a:solidFill>
                <a:latin typeface="Verdana"/>
                <a:ea typeface="Verdana"/>
                <a:cs typeface="Verdana"/>
                <a:sym typeface="Verdana"/>
              </a:rPr>
              <a:t>"Hello, HTTPサーバ"</a:t>
            </a:r>
            <a:r>
              <a:rPr lang="ja" sz="1800">
                <a:solidFill>
                  <a:srgbClr val="333333"/>
                </a:solidFill>
                <a:highlight>
                  <a:srgbClr val="FFFFFF"/>
                </a:highlight>
                <a:latin typeface="Verdana"/>
                <a:ea typeface="Verdana"/>
                <a:cs typeface="Verdana"/>
                <a:sym typeface="Verdana"/>
              </a:rPr>
              <a:t>)</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a:t>
            </a:r>
            <a:endParaRPr sz="1800">
              <a:solidFill>
                <a:srgbClr val="6A737D"/>
              </a:solidFill>
              <a:latin typeface="Consolas"/>
              <a:ea typeface="Consolas"/>
              <a:cs typeface="Consolas"/>
              <a:sym typeface="Consolas"/>
            </a:endParaRPr>
          </a:p>
        </p:txBody>
      </p:sp>
      <p:sp>
        <p:nvSpPr>
          <p:cNvPr id="398" name="Google Shape;398;p66"/>
          <p:cNvSpPr/>
          <p:nvPr/>
        </p:nvSpPr>
        <p:spPr>
          <a:xfrm>
            <a:off x="2115575" y="2508550"/>
            <a:ext cx="2803800" cy="435000"/>
          </a:xfrm>
          <a:prstGeom prst="wedgeRoundRectCallout">
            <a:avLst>
              <a:gd fmla="val -22692" name="adj1"/>
              <a:gd fmla="val 69094"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t>レスポンスを書き込む</a:t>
            </a:r>
            <a:r>
              <a:rPr b="1" lang="ja">
                <a:latin typeface="Courier New"/>
                <a:ea typeface="Courier New"/>
                <a:cs typeface="Courier New"/>
                <a:sym typeface="Courier New"/>
              </a:rPr>
              <a:t>Writer</a:t>
            </a:r>
            <a:endParaRPr b="1">
              <a:solidFill>
                <a:srgbClr val="000000"/>
              </a:solidFill>
              <a:latin typeface="Courier New"/>
              <a:ea typeface="Courier New"/>
              <a:cs typeface="Courier New"/>
              <a:sym typeface="Courier New"/>
            </a:endParaRPr>
          </a:p>
        </p:txBody>
      </p:sp>
      <p:sp>
        <p:nvSpPr>
          <p:cNvPr id="399" name="Google Shape;399;p66"/>
          <p:cNvSpPr/>
          <p:nvPr/>
        </p:nvSpPr>
        <p:spPr>
          <a:xfrm>
            <a:off x="5581025" y="2508550"/>
            <a:ext cx="1356300" cy="435000"/>
          </a:xfrm>
          <a:prstGeom prst="wedgeRoundRectCallout">
            <a:avLst>
              <a:gd fmla="val 354" name="adj1"/>
              <a:gd fmla="val 77540"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t>リクエスト</a:t>
            </a:r>
            <a:endParaRPr b="1">
              <a:solidFill>
                <a:srgbClr val="000000"/>
              </a:solidFill>
            </a:endParaRPr>
          </a:p>
        </p:txBody>
      </p:sp>
      <p:sp>
        <p:nvSpPr>
          <p:cNvPr id="400" name="Google Shape;400;p66"/>
          <p:cNvSpPr/>
          <p:nvPr/>
        </p:nvSpPr>
        <p:spPr>
          <a:xfrm>
            <a:off x="1667692" y="3898950"/>
            <a:ext cx="2052600" cy="435000"/>
          </a:xfrm>
          <a:prstGeom prst="wedgeRoundRectCallout">
            <a:avLst>
              <a:gd fmla="val 31444" name="adj1"/>
              <a:gd fmla="val -79190"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t>レスポンスの書き込み</a:t>
            </a:r>
            <a:endParaRPr b="1">
              <a:solidFill>
                <a:srgbClr val="000000"/>
              </a:solidFill>
            </a:endParaRPr>
          </a:p>
        </p:txBody>
      </p:sp>
      <p:sp>
        <p:nvSpPr>
          <p:cNvPr id="401" name="Google Shape;401;p66"/>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7"/>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latin typeface="Consolas"/>
                <a:ea typeface="Consolas"/>
                <a:cs typeface="Consolas"/>
                <a:sym typeface="Consolas"/>
              </a:rPr>
              <a:t>http.Handler</a:t>
            </a:r>
            <a:r>
              <a:rPr lang="ja"/>
              <a:t>インタフェース</a:t>
            </a:r>
            <a:endParaRPr/>
          </a:p>
        </p:txBody>
      </p:sp>
      <p:sp>
        <p:nvSpPr>
          <p:cNvPr id="407" name="Google Shape;407;p67"/>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 HTTPハンドラはインタフェースとして定義されている</a:t>
            </a:r>
            <a:endParaRPr sz="2400"/>
          </a:p>
          <a:p>
            <a:pPr indent="-342900" lvl="1" marL="914400" rtl="0" algn="l">
              <a:spcBef>
                <a:spcPts val="0"/>
              </a:spcBef>
              <a:spcAft>
                <a:spcPts val="0"/>
              </a:spcAft>
              <a:buSzPts val="1800"/>
              <a:buChar char="●"/>
            </a:pPr>
            <a:r>
              <a:rPr lang="ja" sz="1800">
                <a:latin typeface="Consolas"/>
                <a:ea typeface="Consolas"/>
                <a:cs typeface="Consolas"/>
                <a:sym typeface="Consolas"/>
              </a:rPr>
              <a:t>ServeHTTP</a:t>
            </a:r>
            <a:r>
              <a:rPr lang="ja" sz="1800"/>
              <a:t>メソッドを実装していればハンドラとして扱われる</a:t>
            </a:r>
            <a:endParaRPr sz="1800"/>
          </a:p>
        </p:txBody>
      </p:sp>
      <p:sp>
        <p:nvSpPr>
          <p:cNvPr id="408" name="Google Shape;408;p67"/>
          <p:cNvSpPr txBox="1"/>
          <p:nvPr/>
        </p:nvSpPr>
        <p:spPr>
          <a:xfrm>
            <a:off x="875350" y="1921750"/>
            <a:ext cx="7545600" cy="135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2400">
                <a:solidFill>
                  <a:srgbClr val="A71D5D"/>
                </a:solidFill>
                <a:latin typeface="Consolas"/>
                <a:ea typeface="Consolas"/>
                <a:cs typeface="Consolas"/>
                <a:sym typeface="Consolas"/>
              </a:rPr>
              <a:t>type</a:t>
            </a:r>
            <a:r>
              <a:rPr lang="ja" sz="2400">
                <a:solidFill>
                  <a:srgbClr val="333333"/>
                </a:solidFill>
                <a:latin typeface="Consolas"/>
                <a:ea typeface="Consolas"/>
                <a:cs typeface="Consolas"/>
                <a:sym typeface="Consolas"/>
              </a:rPr>
              <a:t> Handler </a:t>
            </a:r>
            <a:r>
              <a:rPr lang="ja" sz="2400">
                <a:solidFill>
                  <a:srgbClr val="A71D5D"/>
                </a:solidFill>
                <a:latin typeface="Consolas"/>
                <a:ea typeface="Consolas"/>
                <a:cs typeface="Consolas"/>
                <a:sym typeface="Consolas"/>
              </a:rPr>
              <a:t>interface</a:t>
            </a:r>
            <a:r>
              <a:rPr lang="ja" sz="2400">
                <a:solidFill>
                  <a:srgbClr val="333333"/>
                </a:solidFill>
                <a:latin typeface="Consolas"/>
                <a:ea typeface="Consolas"/>
                <a:cs typeface="Consolas"/>
                <a:sym typeface="Consolas"/>
              </a:rPr>
              <a:t> {</a:t>
            </a:r>
            <a:br>
              <a:rPr lang="ja" sz="2400">
                <a:solidFill>
                  <a:srgbClr val="333333"/>
                </a:solidFill>
                <a:latin typeface="Consolas"/>
                <a:ea typeface="Consolas"/>
                <a:cs typeface="Consolas"/>
                <a:sym typeface="Consolas"/>
              </a:rPr>
            </a:br>
            <a:r>
              <a:rPr lang="ja" sz="2400">
                <a:solidFill>
                  <a:srgbClr val="333333"/>
                </a:solidFill>
                <a:latin typeface="Consolas"/>
                <a:ea typeface="Consolas"/>
                <a:cs typeface="Consolas"/>
                <a:sym typeface="Consolas"/>
              </a:rPr>
              <a:t>	ServeHTTP(ResponseWriter, *Request)</a:t>
            </a:r>
            <a:br>
              <a:rPr lang="ja" sz="2400">
                <a:solidFill>
                  <a:srgbClr val="333333"/>
                </a:solidFill>
                <a:latin typeface="Consolas"/>
                <a:ea typeface="Consolas"/>
                <a:cs typeface="Consolas"/>
                <a:sym typeface="Consolas"/>
              </a:rPr>
            </a:br>
            <a:r>
              <a:rPr lang="ja" sz="2400">
                <a:solidFill>
                  <a:srgbClr val="333333"/>
                </a:solidFill>
                <a:latin typeface="Consolas"/>
                <a:ea typeface="Consolas"/>
                <a:cs typeface="Consolas"/>
                <a:sym typeface="Consolas"/>
              </a:rPr>
              <a:t>}</a:t>
            </a:r>
            <a:endParaRPr sz="2400">
              <a:solidFill>
                <a:srgbClr val="6A737D"/>
              </a:solidFill>
              <a:latin typeface="Consolas"/>
              <a:ea typeface="Consolas"/>
              <a:cs typeface="Consolas"/>
              <a:sym typeface="Consolas"/>
            </a:endParaRPr>
          </a:p>
        </p:txBody>
      </p:sp>
      <p:sp>
        <p:nvSpPr>
          <p:cNvPr id="409" name="Google Shape;409;p67"/>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ja">
                <a:solidFill>
                  <a:schemeClr val="dk1"/>
                </a:solidFill>
              </a:rPr>
              <a:t>パターンと</a:t>
            </a:r>
            <a:r>
              <a:rPr lang="ja">
                <a:solidFill>
                  <a:schemeClr val="dk1"/>
                </a:solidFill>
                <a:latin typeface="Consolas"/>
                <a:ea typeface="Consolas"/>
                <a:cs typeface="Consolas"/>
                <a:sym typeface="Consolas"/>
              </a:rPr>
              <a:t>http.Handler</a:t>
            </a:r>
            <a:r>
              <a:rPr lang="ja">
                <a:solidFill>
                  <a:schemeClr val="dk1"/>
                </a:solidFill>
              </a:rPr>
              <a:t>を指定して登録する</a:t>
            </a:r>
            <a:endParaRPr>
              <a:solidFill>
                <a:schemeClr val="dk1"/>
              </a:solidFill>
            </a:endParaRPr>
          </a:p>
          <a:p>
            <a:pPr indent="-342900" lvl="1" marL="914400" rtl="0" algn="l">
              <a:spcBef>
                <a:spcPts val="0"/>
              </a:spcBef>
              <a:spcAft>
                <a:spcPts val="0"/>
              </a:spcAft>
              <a:buClr>
                <a:schemeClr val="dk1"/>
              </a:buClr>
              <a:buSzPts val="1800"/>
              <a:buChar char="●"/>
            </a:pPr>
            <a:r>
              <a:rPr lang="ja">
                <a:solidFill>
                  <a:schemeClr val="dk1"/>
                </a:solidFill>
              </a:rPr>
              <a:t>第1引数としてパターンを指定する</a:t>
            </a:r>
            <a:endParaRPr>
              <a:solidFill>
                <a:schemeClr val="dk1"/>
              </a:solidFill>
            </a:endParaRPr>
          </a:p>
          <a:p>
            <a:pPr indent="-342900" lvl="1" marL="914400" rtl="0" algn="l">
              <a:spcBef>
                <a:spcPts val="0"/>
              </a:spcBef>
              <a:spcAft>
                <a:spcPts val="0"/>
              </a:spcAft>
              <a:buClr>
                <a:schemeClr val="dk1"/>
              </a:buClr>
              <a:buSzPts val="1800"/>
              <a:buChar char="●"/>
            </a:pPr>
            <a:r>
              <a:rPr lang="ja">
                <a:solidFill>
                  <a:schemeClr val="dk1"/>
                </a:solidFill>
              </a:rPr>
              <a:t>第2引数として</a:t>
            </a:r>
            <a:r>
              <a:rPr lang="ja">
                <a:solidFill>
                  <a:schemeClr val="dk1"/>
                </a:solidFill>
                <a:latin typeface="Consolas"/>
                <a:ea typeface="Consolas"/>
                <a:cs typeface="Consolas"/>
                <a:sym typeface="Consolas"/>
              </a:rPr>
              <a:t>http.Handler</a:t>
            </a:r>
            <a:r>
              <a:rPr lang="ja">
                <a:solidFill>
                  <a:schemeClr val="dk1"/>
                </a:solidFill>
              </a:rPr>
              <a:t>を指定する</a:t>
            </a:r>
            <a:endParaRPr>
              <a:solidFill>
                <a:schemeClr val="dk1"/>
              </a:solidFill>
            </a:endParaRPr>
          </a:p>
          <a:p>
            <a:pPr indent="-342900" lvl="1" marL="914400" rtl="0" algn="l">
              <a:spcBef>
                <a:spcPts val="0"/>
              </a:spcBef>
              <a:spcAft>
                <a:spcPts val="0"/>
              </a:spcAft>
              <a:buClr>
                <a:schemeClr val="dk1"/>
              </a:buClr>
              <a:buSzPts val="1800"/>
              <a:buChar char="●"/>
            </a:pPr>
            <a:r>
              <a:rPr lang="ja">
                <a:solidFill>
                  <a:schemeClr val="dk1"/>
                </a:solidFill>
                <a:latin typeface="Consolas"/>
                <a:ea typeface="Consolas"/>
                <a:cs typeface="Consolas"/>
                <a:sym typeface="Consolas"/>
              </a:rPr>
              <a:t>http.DefaultServeMux</a:t>
            </a:r>
            <a:r>
              <a:rPr lang="ja">
                <a:solidFill>
                  <a:schemeClr val="dk1"/>
                </a:solidFill>
              </a:rPr>
              <a:t>に登録される</a:t>
            </a:r>
            <a:endParaRPr>
              <a:solidFill>
                <a:schemeClr val="dk1"/>
              </a:solidFill>
            </a:endParaRPr>
          </a:p>
        </p:txBody>
      </p:sp>
      <p:sp>
        <p:nvSpPr>
          <p:cNvPr id="415" name="Google Shape;415;p68"/>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latin typeface="Consolas"/>
                <a:ea typeface="Consolas"/>
                <a:cs typeface="Consolas"/>
                <a:sym typeface="Consolas"/>
              </a:rPr>
              <a:t>http.Handle</a:t>
            </a:r>
            <a:r>
              <a:rPr lang="ja"/>
              <a:t>でハンドラを登録</a:t>
            </a:r>
            <a:endParaRPr/>
          </a:p>
        </p:txBody>
      </p:sp>
      <p:sp>
        <p:nvSpPr>
          <p:cNvPr id="416" name="Google Shape;416;p68"/>
          <p:cNvSpPr txBox="1"/>
          <p:nvPr/>
        </p:nvSpPr>
        <p:spPr>
          <a:xfrm>
            <a:off x="1556700" y="2714475"/>
            <a:ext cx="6030600" cy="511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A71D5D"/>
                </a:solidFill>
                <a:latin typeface="Consolas"/>
                <a:ea typeface="Consolas"/>
                <a:cs typeface="Consolas"/>
                <a:sym typeface="Consolas"/>
              </a:rPr>
              <a:t>func</a:t>
            </a:r>
            <a:r>
              <a:rPr lang="ja" sz="1800">
                <a:solidFill>
                  <a:srgbClr val="333333"/>
                </a:solidFill>
                <a:latin typeface="Consolas"/>
                <a:ea typeface="Consolas"/>
                <a:cs typeface="Consolas"/>
                <a:sym typeface="Consolas"/>
              </a:rPr>
              <a:t> </a:t>
            </a:r>
            <a:r>
              <a:rPr lang="ja" sz="1800">
                <a:solidFill>
                  <a:srgbClr val="795DA3"/>
                </a:solidFill>
                <a:latin typeface="Consolas"/>
                <a:ea typeface="Consolas"/>
                <a:cs typeface="Consolas"/>
                <a:sym typeface="Consolas"/>
              </a:rPr>
              <a:t>Handle</a:t>
            </a:r>
            <a:r>
              <a:rPr lang="ja" sz="1800">
                <a:solidFill>
                  <a:srgbClr val="333333"/>
                </a:solidFill>
                <a:latin typeface="Consolas"/>
                <a:ea typeface="Consolas"/>
                <a:cs typeface="Consolas"/>
                <a:sym typeface="Consolas"/>
              </a:rPr>
              <a:t>(pattern </a:t>
            </a:r>
            <a:r>
              <a:rPr lang="ja" sz="1800">
                <a:solidFill>
                  <a:srgbClr val="A71D5D"/>
                </a:solidFill>
                <a:latin typeface="Consolas"/>
                <a:ea typeface="Consolas"/>
                <a:cs typeface="Consolas"/>
                <a:sym typeface="Consolas"/>
              </a:rPr>
              <a:t>string</a:t>
            </a:r>
            <a:r>
              <a:rPr lang="ja" sz="1800">
                <a:solidFill>
                  <a:srgbClr val="333333"/>
                </a:solidFill>
                <a:latin typeface="Consolas"/>
                <a:ea typeface="Consolas"/>
                <a:cs typeface="Consolas"/>
                <a:sym typeface="Consolas"/>
              </a:rPr>
              <a:t>, </a:t>
            </a:r>
            <a:r>
              <a:rPr lang="ja" sz="1800">
                <a:solidFill>
                  <a:srgbClr val="333333"/>
                </a:solidFill>
                <a:highlight>
                  <a:srgbClr val="F4CCCC"/>
                </a:highlight>
                <a:latin typeface="Consolas"/>
                <a:ea typeface="Consolas"/>
                <a:cs typeface="Consolas"/>
                <a:sym typeface="Consolas"/>
              </a:rPr>
              <a:t>handler Handler)</a:t>
            </a:r>
            <a:r>
              <a:rPr lang="ja" sz="1800">
                <a:solidFill>
                  <a:srgbClr val="333333"/>
                </a:solidFill>
                <a:highlight>
                  <a:srgbClr val="FFFFFF"/>
                </a:highlight>
                <a:latin typeface="Consolas"/>
                <a:ea typeface="Consolas"/>
                <a:cs typeface="Consolas"/>
                <a:sym typeface="Consolas"/>
              </a:rPr>
              <a:t> </a:t>
            </a:r>
            <a:endParaRPr sz="1800">
              <a:solidFill>
                <a:srgbClr val="6A737D"/>
              </a:solidFill>
              <a:latin typeface="Consolas"/>
              <a:ea typeface="Consolas"/>
              <a:cs typeface="Consolas"/>
              <a:sym typeface="Consolas"/>
            </a:endParaRPr>
          </a:p>
        </p:txBody>
      </p:sp>
      <p:sp>
        <p:nvSpPr>
          <p:cNvPr id="417" name="Google Shape;417;p68"/>
          <p:cNvSpPr/>
          <p:nvPr/>
        </p:nvSpPr>
        <p:spPr>
          <a:xfrm>
            <a:off x="1177600" y="3617275"/>
            <a:ext cx="6531900" cy="511500"/>
          </a:xfrm>
          <a:prstGeom prst="roundRect">
            <a:avLst>
              <a:gd fmla="val 7744" name="adj"/>
            </a:avLst>
          </a:prstGeom>
          <a:solidFill>
            <a:srgbClr val="F4CCCC"/>
          </a:solidFill>
          <a:ln cap="flat" cmpd="sng" w="38100">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solidFill>
                  <a:srgbClr val="FF0000"/>
                </a:solidFill>
                <a:latin typeface="Consolas"/>
                <a:ea typeface="Consolas"/>
                <a:cs typeface="Consolas"/>
                <a:sym typeface="Consolas"/>
              </a:rPr>
              <a:t>ServeHTTP</a:t>
            </a:r>
            <a:r>
              <a:rPr b="1" lang="ja" sz="1800">
                <a:solidFill>
                  <a:srgbClr val="FF0000"/>
                </a:solidFill>
              </a:rPr>
              <a:t>メソッドを持つ型がハンドラとして扱われる</a:t>
            </a:r>
            <a:endParaRPr b="1" sz="1800">
              <a:solidFill>
                <a:srgbClr val="FF0000"/>
              </a:solidFill>
            </a:endParaRPr>
          </a:p>
        </p:txBody>
      </p:sp>
      <p:sp>
        <p:nvSpPr>
          <p:cNvPr id="418" name="Google Shape;418;p68"/>
          <p:cNvSpPr/>
          <p:nvPr/>
        </p:nvSpPr>
        <p:spPr>
          <a:xfrm>
            <a:off x="2340900" y="2283575"/>
            <a:ext cx="5246400" cy="330000"/>
          </a:xfrm>
          <a:prstGeom prst="wedgeRoundRectCallout">
            <a:avLst>
              <a:gd fmla="val 23556" name="adj1"/>
              <a:gd fmla="val 83508"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t>実際には、</a:t>
            </a:r>
            <a:r>
              <a:rPr b="1" lang="ja">
                <a:latin typeface="Consolas"/>
                <a:ea typeface="Consolas"/>
                <a:cs typeface="Consolas"/>
                <a:sym typeface="Consolas"/>
              </a:rPr>
              <a:t>ServeHTTP</a:t>
            </a:r>
            <a:r>
              <a:rPr b="1" lang="ja"/>
              <a:t>メソッドを持つ型の具体的な値がくる</a:t>
            </a:r>
            <a:endParaRPr b="1"/>
          </a:p>
        </p:txBody>
      </p:sp>
      <p:sp>
        <p:nvSpPr>
          <p:cNvPr id="419" name="Google Shape;419;p68"/>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9"/>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latin typeface="Consolas"/>
                <a:ea typeface="Consolas"/>
                <a:cs typeface="Consolas"/>
                <a:sym typeface="Consolas"/>
              </a:rPr>
              <a:t>http.HandleFunc</a:t>
            </a:r>
            <a:r>
              <a:rPr lang="ja"/>
              <a:t>でハンドラを登録</a:t>
            </a:r>
            <a:endParaRPr/>
          </a:p>
        </p:txBody>
      </p:sp>
      <p:sp>
        <p:nvSpPr>
          <p:cNvPr id="425" name="Google Shape;425;p69"/>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ja">
                <a:solidFill>
                  <a:schemeClr val="dk1"/>
                </a:solidFill>
              </a:rPr>
              <a:t>パターンと</a:t>
            </a:r>
            <a:r>
              <a:rPr lang="ja">
                <a:solidFill>
                  <a:schemeClr val="dk1"/>
                </a:solidFill>
                <a:latin typeface="Courier New"/>
                <a:ea typeface="Courier New"/>
                <a:cs typeface="Courier New"/>
                <a:sym typeface="Courier New"/>
              </a:rPr>
              <a:t>関数</a:t>
            </a:r>
            <a:r>
              <a:rPr lang="ja">
                <a:solidFill>
                  <a:schemeClr val="dk1"/>
                </a:solidFill>
              </a:rPr>
              <a:t>を指定して登録する</a:t>
            </a:r>
            <a:endParaRPr>
              <a:solidFill>
                <a:schemeClr val="dk1"/>
              </a:solidFill>
            </a:endParaRPr>
          </a:p>
          <a:p>
            <a:pPr indent="-342900" lvl="1" marL="914400" rtl="0" algn="l">
              <a:spcBef>
                <a:spcPts val="0"/>
              </a:spcBef>
              <a:spcAft>
                <a:spcPts val="0"/>
              </a:spcAft>
              <a:buClr>
                <a:schemeClr val="dk1"/>
              </a:buClr>
              <a:buSzPts val="1800"/>
              <a:buChar char="●"/>
            </a:pPr>
            <a:r>
              <a:rPr lang="ja">
                <a:solidFill>
                  <a:schemeClr val="dk1"/>
                </a:solidFill>
              </a:rPr>
              <a:t>第1引数としてパターンを指定する</a:t>
            </a:r>
            <a:endParaRPr>
              <a:solidFill>
                <a:schemeClr val="dk1"/>
              </a:solidFill>
            </a:endParaRPr>
          </a:p>
          <a:p>
            <a:pPr indent="-342900" lvl="1" marL="914400" rtl="0" algn="l">
              <a:spcBef>
                <a:spcPts val="0"/>
              </a:spcBef>
              <a:spcAft>
                <a:spcPts val="0"/>
              </a:spcAft>
              <a:buClr>
                <a:schemeClr val="dk1"/>
              </a:buClr>
              <a:buSzPts val="1800"/>
              <a:buChar char="●"/>
            </a:pPr>
            <a:r>
              <a:rPr lang="ja">
                <a:solidFill>
                  <a:schemeClr val="dk1"/>
                </a:solidFill>
              </a:rPr>
              <a:t>第2引数として</a:t>
            </a:r>
            <a:r>
              <a:rPr lang="ja">
                <a:solidFill>
                  <a:schemeClr val="dk1"/>
                </a:solidFill>
                <a:latin typeface="Courier New"/>
                <a:ea typeface="Courier New"/>
                <a:cs typeface="Courier New"/>
                <a:sym typeface="Courier New"/>
              </a:rPr>
              <a:t>関数</a:t>
            </a:r>
            <a:r>
              <a:rPr lang="ja">
                <a:solidFill>
                  <a:schemeClr val="dk1"/>
                </a:solidFill>
              </a:rPr>
              <a:t>を指定する</a:t>
            </a:r>
            <a:endParaRPr>
              <a:solidFill>
                <a:schemeClr val="dk1"/>
              </a:solidFill>
            </a:endParaRPr>
          </a:p>
          <a:p>
            <a:pPr indent="-342900" lvl="1" marL="914400" rtl="0" algn="l">
              <a:spcBef>
                <a:spcPts val="0"/>
              </a:spcBef>
              <a:spcAft>
                <a:spcPts val="0"/>
              </a:spcAft>
              <a:buClr>
                <a:schemeClr val="dk1"/>
              </a:buClr>
              <a:buSzPts val="1800"/>
              <a:buChar char="●"/>
            </a:pPr>
            <a:r>
              <a:rPr lang="ja">
                <a:solidFill>
                  <a:schemeClr val="dk1"/>
                </a:solidFill>
                <a:latin typeface="Consolas"/>
                <a:ea typeface="Consolas"/>
                <a:cs typeface="Consolas"/>
                <a:sym typeface="Consolas"/>
              </a:rPr>
              <a:t>http.DefaultServeMux</a:t>
            </a:r>
            <a:r>
              <a:rPr lang="ja">
                <a:solidFill>
                  <a:schemeClr val="dk1"/>
                </a:solidFill>
              </a:rPr>
              <a:t>に登録される</a:t>
            </a:r>
            <a:endParaRPr/>
          </a:p>
        </p:txBody>
      </p:sp>
      <p:sp>
        <p:nvSpPr>
          <p:cNvPr id="426" name="Google Shape;426;p69"/>
          <p:cNvSpPr txBox="1"/>
          <p:nvPr/>
        </p:nvSpPr>
        <p:spPr>
          <a:xfrm>
            <a:off x="688975" y="2790675"/>
            <a:ext cx="7104900" cy="82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A71D5D"/>
                </a:solidFill>
                <a:latin typeface="Consolas"/>
                <a:ea typeface="Consolas"/>
                <a:cs typeface="Consolas"/>
                <a:sym typeface="Consolas"/>
              </a:rPr>
              <a:t>func</a:t>
            </a:r>
            <a:r>
              <a:rPr lang="ja" sz="1800">
                <a:solidFill>
                  <a:srgbClr val="333333"/>
                </a:solidFill>
                <a:latin typeface="Consolas"/>
                <a:ea typeface="Consolas"/>
                <a:cs typeface="Consolas"/>
                <a:sym typeface="Consolas"/>
              </a:rPr>
              <a:t> </a:t>
            </a:r>
            <a:r>
              <a:rPr lang="ja" sz="1800">
                <a:solidFill>
                  <a:srgbClr val="795DA3"/>
                </a:solidFill>
                <a:latin typeface="Consolas"/>
                <a:ea typeface="Consolas"/>
                <a:cs typeface="Consolas"/>
                <a:sym typeface="Consolas"/>
              </a:rPr>
              <a:t>HandleFunc</a:t>
            </a:r>
            <a:r>
              <a:rPr lang="ja" sz="1800">
                <a:solidFill>
                  <a:srgbClr val="333333"/>
                </a:solidFill>
                <a:latin typeface="Consolas"/>
                <a:ea typeface="Consolas"/>
                <a:cs typeface="Consolas"/>
                <a:sym typeface="Consolas"/>
              </a:rPr>
              <a:t>(pattern </a:t>
            </a:r>
            <a:r>
              <a:rPr lang="ja" sz="1800">
                <a:solidFill>
                  <a:srgbClr val="A71D5D"/>
                </a:solidFill>
                <a:latin typeface="Consolas"/>
                <a:ea typeface="Consolas"/>
                <a:cs typeface="Consolas"/>
                <a:sym typeface="Consolas"/>
              </a:rPr>
              <a:t>string</a:t>
            </a:r>
            <a:r>
              <a:rPr lang="ja"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1828800" rtl="0" algn="l">
              <a:lnSpc>
                <a:spcPct val="100000"/>
              </a:lnSpc>
              <a:spcBef>
                <a:spcPts val="0"/>
              </a:spcBef>
              <a:spcAft>
                <a:spcPts val="0"/>
              </a:spcAft>
              <a:buNone/>
            </a:pPr>
            <a:r>
              <a:rPr lang="ja" sz="1800">
                <a:solidFill>
                  <a:srgbClr val="333333"/>
                </a:solidFill>
                <a:latin typeface="Consolas"/>
                <a:ea typeface="Consolas"/>
                <a:cs typeface="Consolas"/>
                <a:sym typeface="Consolas"/>
              </a:rPr>
              <a:t> </a:t>
            </a:r>
            <a:r>
              <a:rPr lang="ja" sz="1800">
                <a:solidFill>
                  <a:srgbClr val="333333"/>
                </a:solidFill>
                <a:highlight>
                  <a:srgbClr val="F4CCCC"/>
                </a:highlight>
                <a:latin typeface="Consolas"/>
                <a:ea typeface="Consolas"/>
                <a:cs typeface="Consolas"/>
                <a:sym typeface="Consolas"/>
              </a:rPr>
              <a:t>handler func(ResponseWriter, *Request))</a:t>
            </a:r>
            <a:endParaRPr sz="1800">
              <a:solidFill>
                <a:srgbClr val="6A737D"/>
              </a:solidFill>
              <a:latin typeface="Consolas"/>
              <a:ea typeface="Consolas"/>
              <a:cs typeface="Consolas"/>
              <a:sym typeface="Consolas"/>
            </a:endParaRPr>
          </a:p>
        </p:txBody>
      </p:sp>
      <p:sp>
        <p:nvSpPr>
          <p:cNvPr id="427" name="Google Shape;427;p69"/>
          <p:cNvSpPr/>
          <p:nvPr/>
        </p:nvSpPr>
        <p:spPr>
          <a:xfrm>
            <a:off x="5084325" y="2370950"/>
            <a:ext cx="3405600" cy="597300"/>
          </a:xfrm>
          <a:prstGeom prst="wedgeRoundRectCallout">
            <a:avLst>
              <a:gd fmla="val -34064" name="adj1"/>
              <a:gd fmla="val 72623"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latin typeface="Consolas"/>
                <a:ea typeface="Consolas"/>
                <a:cs typeface="Consolas"/>
                <a:sym typeface="Consolas"/>
              </a:rPr>
              <a:t>http.Handlerの</a:t>
            </a:r>
            <a:br>
              <a:rPr b="1" lang="ja">
                <a:latin typeface="Consolas"/>
                <a:ea typeface="Consolas"/>
                <a:cs typeface="Consolas"/>
                <a:sym typeface="Consolas"/>
              </a:rPr>
            </a:br>
            <a:r>
              <a:rPr b="1" lang="ja">
                <a:latin typeface="Consolas"/>
                <a:ea typeface="Consolas"/>
                <a:cs typeface="Consolas"/>
                <a:sym typeface="Consolas"/>
              </a:rPr>
              <a:t>ServeHTTP</a:t>
            </a:r>
            <a:r>
              <a:rPr b="1" lang="ja"/>
              <a:t>メソッドと同じ引数の関数</a:t>
            </a:r>
            <a:endParaRPr b="1"/>
          </a:p>
        </p:txBody>
      </p:sp>
      <p:sp>
        <p:nvSpPr>
          <p:cNvPr id="428" name="Google Shape;428;p69"/>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0"/>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latin typeface="Consolas"/>
                <a:ea typeface="Consolas"/>
                <a:cs typeface="Consolas"/>
                <a:sym typeface="Consolas"/>
              </a:rPr>
              <a:t>http.HandlerFunc</a:t>
            </a:r>
            <a:r>
              <a:rPr lang="ja"/>
              <a:t>とは</a:t>
            </a:r>
            <a:endParaRPr/>
          </a:p>
        </p:txBody>
      </p:sp>
      <p:sp>
        <p:nvSpPr>
          <p:cNvPr id="434" name="Google Shape;434;p70"/>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関数に</a:t>
            </a:r>
            <a:r>
              <a:rPr lang="ja" sz="2400">
                <a:latin typeface="Consolas"/>
                <a:ea typeface="Consolas"/>
                <a:cs typeface="Consolas"/>
                <a:sym typeface="Consolas"/>
              </a:rPr>
              <a:t>http.Handler</a:t>
            </a:r>
            <a:r>
              <a:rPr lang="ja" sz="2400"/>
              <a:t>を実装させている</a:t>
            </a:r>
            <a:endParaRPr sz="2400"/>
          </a:p>
        </p:txBody>
      </p:sp>
      <p:sp>
        <p:nvSpPr>
          <p:cNvPr id="435" name="Google Shape;435;p70"/>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
        <p:nvSpPr>
          <p:cNvPr id="436" name="Google Shape;436;p70"/>
          <p:cNvSpPr txBox="1"/>
          <p:nvPr/>
        </p:nvSpPr>
        <p:spPr>
          <a:xfrm>
            <a:off x="481925" y="1845550"/>
            <a:ext cx="8332500" cy="186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A71D5D"/>
                </a:solidFill>
                <a:latin typeface="Consolas"/>
                <a:ea typeface="Consolas"/>
                <a:cs typeface="Consolas"/>
                <a:sym typeface="Consolas"/>
              </a:rPr>
              <a:t>type</a:t>
            </a:r>
            <a:r>
              <a:rPr lang="ja" sz="1800">
                <a:solidFill>
                  <a:srgbClr val="333333"/>
                </a:solidFill>
                <a:highlight>
                  <a:srgbClr val="FFFFFF"/>
                </a:highlight>
                <a:latin typeface="Consolas"/>
                <a:ea typeface="Consolas"/>
                <a:cs typeface="Consolas"/>
                <a:sym typeface="Consolas"/>
              </a:rPr>
              <a:t> HandlerFunc </a:t>
            </a:r>
            <a:r>
              <a:rPr lang="ja" sz="1800">
                <a:solidFill>
                  <a:srgbClr val="A71D5D"/>
                </a:solidFill>
                <a:highlight>
                  <a:srgbClr val="F4CCCC"/>
                </a:highlight>
                <a:latin typeface="Consolas"/>
                <a:ea typeface="Consolas"/>
                <a:cs typeface="Consolas"/>
                <a:sym typeface="Consolas"/>
              </a:rPr>
              <a:t>func</a:t>
            </a:r>
            <a:r>
              <a:rPr lang="ja" sz="1800">
                <a:solidFill>
                  <a:srgbClr val="333333"/>
                </a:solidFill>
                <a:highlight>
                  <a:srgbClr val="F4CCCC"/>
                </a:highlight>
                <a:latin typeface="Consolas"/>
                <a:ea typeface="Consolas"/>
                <a:cs typeface="Consolas"/>
                <a:sym typeface="Consolas"/>
              </a:rPr>
              <a:t>(ResponseWriter, *Request)</a:t>
            </a:r>
            <a:br>
              <a:rPr lang="ja" sz="1800">
                <a:solidFill>
                  <a:srgbClr val="333333"/>
                </a:solidFill>
                <a:latin typeface="Consolas"/>
                <a:ea typeface="Consolas"/>
                <a:cs typeface="Consolas"/>
                <a:sym typeface="Consolas"/>
              </a:rPr>
            </a:br>
            <a:br>
              <a:rPr lang="ja" sz="1800">
                <a:solidFill>
                  <a:srgbClr val="333333"/>
                </a:solidFill>
                <a:latin typeface="Consolas"/>
                <a:ea typeface="Consolas"/>
                <a:cs typeface="Consolas"/>
                <a:sym typeface="Consolas"/>
              </a:rPr>
            </a:br>
            <a:r>
              <a:rPr lang="ja" sz="1800">
                <a:solidFill>
                  <a:srgbClr val="795DA3"/>
                </a:solidFill>
                <a:latin typeface="Consolas"/>
                <a:ea typeface="Consolas"/>
                <a:cs typeface="Consolas"/>
                <a:sym typeface="Consolas"/>
              </a:rPr>
              <a:t>func</a:t>
            </a:r>
            <a:r>
              <a:rPr lang="ja" sz="1800">
                <a:solidFill>
                  <a:srgbClr val="333333"/>
                </a:solidFill>
                <a:latin typeface="Consolas"/>
                <a:ea typeface="Consolas"/>
                <a:cs typeface="Consolas"/>
                <a:sym typeface="Consolas"/>
              </a:rPr>
              <a:t> (f HandlerFunc) </a:t>
            </a:r>
            <a:r>
              <a:rPr lang="ja" sz="1800">
                <a:solidFill>
                  <a:srgbClr val="795DA3"/>
                </a:solidFill>
                <a:latin typeface="Consolas"/>
                <a:ea typeface="Consolas"/>
                <a:cs typeface="Consolas"/>
                <a:sym typeface="Consolas"/>
              </a:rPr>
              <a:t>ServeHTTP</a:t>
            </a:r>
            <a:r>
              <a:rPr lang="ja" sz="1800">
                <a:solidFill>
                  <a:srgbClr val="333333"/>
                </a:solidFill>
                <a:latin typeface="Consolas"/>
                <a:ea typeface="Consolas"/>
                <a:cs typeface="Consolas"/>
                <a:sym typeface="Consolas"/>
              </a:rPr>
              <a:t>(w ResponseWriter, r *Request)</a:t>
            </a:r>
            <a:r>
              <a:rPr lang="ja" sz="1800">
                <a:solidFill>
                  <a:srgbClr val="333333"/>
                </a:solidFill>
                <a:highlight>
                  <a:srgbClr val="FFFFFF"/>
                </a:highlight>
                <a:latin typeface="Consolas"/>
                <a:ea typeface="Consolas"/>
                <a:cs typeface="Consolas"/>
                <a:sym typeface="Consolas"/>
              </a:rPr>
              <a:t> {</a:t>
            </a:r>
            <a:br>
              <a:rPr lang="ja" sz="1800">
                <a:solidFill>
                  <a:srgbClr val="333333"/>
                </a:solidFill>
                <a:highlight>
                  <a:srgbClr val="FFFFFF"/>
                </a:highlight>
                <a:latin typeface="Consolas"/>
                <a:ea typeface="Consolas"/>
                <a:cs typeface="Consolas"/>
                <a:sym typeface="Consolas"/>
              </a:rPr>
            </a:br>
            <a:r>
              <a:rPr lang="ja" sz="1800">
                <a:solidFill>
                  <a:srgbClr val="333333"/>
                </a:solidFill>
                <a:highlight>
                  <a:srgbClr val="FFFFFF"/>
                </a:highlight>
                <a:latin typeface="Consolas"/>
                <a:ea typeface="Consolas"/>
                <a:cs typeface="Consolas"/>
                <a:sym typeface="Consolas"/>
              </a:rPr>
              <a:t>	</a:t>
            </a:r>
            <a:r>
              <a:rPr lang="ja" sz="1800">
                <a:solidFill>
                  <a:srgbClr val="333333"/>
                </a:solidFill>
                <a:highlight>
                  <a:srgbClr val="F4CCCC"/>
                </a:highlight>
                <a:latin typeface="Consolas"/>
                <a:ea typeface="Consolas"/>
                <a:cs typeface="Consolas"/>
                <a:sym typeface="Consolas"/>
              </a:rPr>
              <a:t>f(w, r)</a:t>
            </a:r>
            <a:br>
              <a:rPr lang="ja" sz="1800">
                <a:solidFill>
                  <a:srgbClr val="333333"/>
                </a:solidFill>
                <a:highlight>
                  <a:srgbClr val="FFFFFF"/>
                </a:highlight>
                <a:latin typeface="Consolas"/>
                <a:ea typeface="Consolas"/>
                <a:cs typeface="Consolas"/>
                <a:sym typeface="Consolas"/>
              </a:rPr>
            </a:br>
            <a:r>
              <a:rPr lang="ja" sz="1800">
                <a:solidFill>
                  <a:srgbClr val="333333"/>
                </a:solidFill>
                <a:highlight>
                  <a:srgbClr val="FFFFFF"/>
                </a:highlight>
                <a:latin typeface="Consolas"/>
                <a:ea typeface="Consolas"/>
                <a:cs typeface="Consolas"/>
                <a:sym typeface="Consolas"/>
              </a:rPr>
              <a:t>}</a:t>
            </a:r>
            <a:endParaRPr sz="1800">
              <a:solidFill>
                <a:srgbClr val="6A737D"/>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1"/>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latin typeface="Consolas"/>
                <a:ea typeface="Consolas"/>
                <a:cs typeface="Consolas"/>
                <a:sym typeface="Consolas"/>
              </a:rPr>
              <a:t>http.HandleFunc</a:t>
            </a:r>
            <a:r>
              <a:rPr lang="ja"/>
              <a:t>のしくみ</a:t>
            </a:r>
            <a:endParaRPr/>
          </a:p>
        </p:txBody>
      </p:sp>
      <p:sp>
        <p:nvSpPr>
          <p:cNvPr id="442" name="Google Shape;442;p71"/>
          <p:cNvSpPr txBox="1"/>
          <p:nvPr>
            <p:ph idx="1" type="body"/>
          </p:nvPr>
        </p:nvSpPr>
        <p:spPr>
          <a:xfrm>
            <a:off x="457200" y="838446"/>
            <a:ext cx="8229600" cy="1405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onsolas"/>
              <a:buChar char="■"/>
            </a:pPr>
            <a:r>
              <a:rPr lang="ja" sz="2400">
                <a:latin typeface="Consolas"/>
                <a:ea typeface="Consolas"/>
                <a:cs typeface="Consolas"/>
                <a:sym typeface="Consolas"/>
              </a:rPr>
              <a:t>http.HandleFunc</a:t>
            </a:r>
            <a:endParaRPr sz="1800">
              <a:latin typeface="Consolas"/>
              <a:ea typeface="Consolas"/>
              <a:cs typeface="Consolas"/>
              <a:sym typeface="Consolas"/>
            </a:endParaRPr>
          </a:p>
          <a:p>
            <a:pPr indent="-342900" lvl="1" marL="914400" rtl="0" algn="l">
              <a:lnSpc>
                <a:spcPct val="100000"/>
              </a:lnSpc>
              <a:spcBef>
                <a:spcPts val="0"/>
              </a:spcBef>
              <a:spcAft>
                <a:spcPts val="0"/>
              </a:spcAft>
              <a:buSzPts val="1800"/>
              <a:buChar char="●"/>
            </a:pPr>
            <a:r>
              <a:rPr lang="ja" sz="1800"/>
              <a:t>引数で受け取った関数を</a:t>
            </a:r>
            <a:r>
              <a:rPr lang="ja" sz="1800">
                <a:latin typeface="Consolas"/>
                <a:ea typeface="Consolas"/>
                <a:cs typeface="Consolas"/>
                <a:sym typeface="Consolas"/>
              </a:rPr>
              <a:t>http.HandlerFunc</a:t>
            </a:r>
            <a:r>
              <a:rPr lang="ja" sz="1800"/>
              <a:t>に変換する</a:t>
            </a:r>
            <a:endParaRPr sz="1800"/>
          </a:p>
          <a:p>
            <a:pPr indent="-342900" lvl="1" marL="914400" rtl="0" algn="l">
              <a:lnSpc>
                <a:spcPct val="100000"/>
              </a:lnSpc>
              <a:spcBef>
                <a:spcPts val="0"/>
              </a:spcBef>
              <a:spcAft>
                <a:spcPts val="0"/>
              </a:spcAft>
              <a:buSzPts val="1800"/>
              <a:buChar char="●"/>
            </a:pPr>
            <a:r>
              <a:rPr lang="ja" sz="1800">
                <a:latin typeface="Consolas"/>
                <a:ea typeface="Consolas"/>
                <a:cs typeface="Consolas"/>
                <a:sym typeface="Consolas"/>
              </a:rPr>
              <a:t>http.Handle</a:t>
            </a:r>
            <a:r>
              <a:rPr lang="ja" sz="1800"/>
              <a:t>で</a:t>
            </a:r>
            <a:r>
              <a:rPr lang="ja" sz="1800">
                <a:latin typeface="Consolas"/>
                <a:ea typeface="Consolas"/>
                <a:cs typeface="Consolas"/>
                <a:sym typeface="Consolas"/>
              </a:rPr>
              <a:t>http.Handler</a:t>
            </a:r>
            <a:r>
              <a:rPr lang="ja" sz="1800"/>
              <a:t>として登録する</a:t>
            </a:r>
            <a:endParaRPr sz="1800"/>
          </a:p>
        </p:txBody>
      </p:sp>
      <p:sp>
        <p:nvSpPr>
          <p:cNvPr id="443" name="Google Shape;443;p71"/>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
        <p:nvSpPr>
          <p:cNvPr id="444" name="Google Shape;444;p71"/>
          <p:cNvSpPr txBox="1"/>
          <p:nvPr/>
        </p:nvSpPr>
        <p:spPr>
          <a:xfrm>
            <a:off x="481925" y="2378950"/>
            <a:ext cx="8332500" cy="790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sz="1800">
                <a:solidFill>
                  <a:srgbClr val="A71D5D"/>
                </a:solidFill>
                <a:latin typeface="Consolas"/>
                <a:ea typeface="Consolas"/>
                <a:cs typeface="Consolas"/>
                <a:sym typeface="Consolas"/>
              </a:rPr>
              <a:t>func</a:t>
            </a:r>
            <a:r>
              <a:rPr lang="ja" sz="1800">
                <a:solidFill>
                  <a:srgbClr val="333333"/>
                </a:solidFill>
                <a:latin typeface="Consolas"/>
                <a:ea typeface="Consolas"/>
                <a:cs typeface="Consolas"/>
                <a:sym typeface="Consolas"/>
              </a:rPr>
              <a:t> </a:t>
            </a:r>
            <a:r>
              <a:rPr lang="ja" sz="1800">
                <a:solidFill>
                  <a:srgbClr val="795DA3"/>
                </a:solidFill>
                <a:latin typeface="Consolas"/>
                <a:ea typeface="Consolas"/>
                <a:cs typeface="Consolas"/>
                <a:sym typeface="Consolas"/>
              </a:rPr>
              <a:t>HandleFunc</a:t>
            </a:r>
            <a:r>
              <a:rPr lang="ja" sz="1800">
                <a:solidFill>
                  <a:srgbClr val="333333"/>
                </a:solidFill>
                <a:latin typeface="Consolas"/>
                <a:ea typeface="Consolas"/>
                <a:cs typeface="Consolas"/>
                <a:sym typeface="Consolas"/>
              </a:rPr>
              <a:t>(pattern </a:t>
            </a:r>
            <a:r>
              <a:rPr lang="ja" sz="1800">
                <a:solidFill>
                  <a:srgbClr val="A71D5D"/>
                </a:solidFill>
                <a:latin typeface="Consolas"/>
                <a:ea typeface="Consolas"/>
                <a:cs typeface="Consolas"/>
                <a:sym typeface="Consolas"/>
              </a:rPr>
              <a:t>string</a:t>
            </a:r>
            <a:r>
              <a:rPr lang="ja"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457200" lvl="0" marL="1371600" rtl="0" algn="l">
              <a:lnSpc>
                <a:spcPct val="115000"/>
              </a:lnSpc>
              <a:spcBef>
                <a:spcPts val="0"/>
              </a:spcBef>
              <a:spcAft>
                <a:spcPts val="0"/>
              </a:spcAft>
              <a:buNone/>
            </a:pPr>
            <a:r>
              <a:rPr lang="ja" sz="1800">
                <a:solidFill>
                  <a:srgbClr val="333333"/>
                </a:solidFill>
                <a:latin typeface="Consolas"/>
                <a:ea typeface="Consolas"/>
                <a:cs typeface="Consolas"/>
                <a:sym typeface="Consolas"/>
              </a:rPr>
              <a:t> </a:t>
            </a:r>
            <a:r>
              <a:rPr lang="ja" sz="1800">
                <a:solidFill>
                  <a:srgbClr val="333333"/>
                </a:solidFill>
                <a:highlight>
                  <a:srgbClr val="F4CCCC"/>
                </a:highlight>
                <a:latin typeface="Consolas"/>
                <a:ea typeface="Consolas"/>
                <a:cs typeface="Consolas"/>
                <a:sym typeface="Consolas"/>
              </a:rPr>
              <a:t>handler </a:t>
            </a:r>
            <a:r>
              <a:rPr lang="ja" sz="1800">
                <a:solidFill>
                  <a:srgbClr val="A71D5D"/>
                </a:solidFill>
                <a:highlight>
                  <a:srgbClr val="F4CCCC"/>
                </a:highlight>
                <a:latin typeface="Consolas"/>
                <a:ea typeface="Consolas"/>
                <a:cs typeface="Consolas"/>
                <a:sym typeface="Consolas"/>
              </a:rPr>
              <a:t>func</a:t>
            </a:r>
            <a:r>
              <a:rPr lang="ja" sz="1800">
                <a:solidFill>
                  <a:srgbClr val="333333"/>
                </a:solidFill>
                <a:highlight>
                  <a:srgbClr val="F4CCCC"/>
                </a:highlight>
                <a:latin typeface="Consolas"/>
                <a:ea typeface="Consolas"/>
                <a:cs typeface="Consolas"/>
                <a:sym typeface="Consolas"/>
              </a:rPr>
              <a:t>(ResponseWriter, *Request)</a:t>
            </a:r>
            <a:r>
              <a:rPr lang="ja" sz="1800">
                <a:solidFill>
                  <a:srgbClr val="333333"/>
                </a:solidFill>
                <a:latin typeface="Consolas"/>
                <a:ea typeface="Consolas"/>
                <a:cs typeface="Consolas"/>
                <a:sym typeface="Consolas"/>
              </a:rPr>
              <a:t>)</a:t>
            </a:r>
            <a:r>
              <a:rPr lang="ja" sz="1800">
                <a:solidFill>
                  <a:srgbClr val="333333"/>
                </a:solidFill>
                <a:highlight>
                  <a:srgbClr val="FFFFFF"/>
                </a:highlight>
                <a:latin typeface="Consolas"/>
                <a:ea typeface="Consolas"/>
                <a:cs typeface="Consolas"/>
                <a:sym typeface="Consolas"/>
              </a:rPr>
              <a:t> {}</a:t>
            </a:r>
            <a:endParaRPr sz="1800">
              <a:solidFill>
                <a:srgbClr val="6A737D"/>
              </a:solidFill>
              <a:latin typeface="Consolas"/>
              <a:ea typeface="Consolas"/>
              <a:cs typeface="Consolas"/>
              <a:sym typeface="Consolas"/>
            </a:endParaRPr>
          </a:p>
        </p:txBody>
      </p:sp>
      <p:sp>
        <p:nvSpPr>
          <p:cNvPr id="445" name="Google Shape;445;p71"/>
          <p:cNvSpPr/>
          <p:nvPr/>
        </p:nvSpPr>
        <p:spPr>
          <a:xfrm>
            <a:off x="2650000" y="3803625"/>
            <a:ext cx="3496500" cy="808800"/>
          </a:xfrm>
          <a:prstGeom prst="roundRect">
            <a:avLst>
              <a:gd fmla="val 7744" name="adj"/>
            </a:avLst>
          </a:prstGeom>
          <a:solidFill>
            <a:srgbClr val="F4CCCC"/>
          </a:solidFill>
          <a:ln cap="flat" cmpd="sng" w="38100">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solidFill>
                  <a:srgbClr val="FF0000"/>
                </a:solidFill>
                <a:latin typeface="Consolas"/>
                <a:ea typeface="Consolas"/>
                <a:cs typeface="Consolas"/>
                <a:sym typeface="Consolas"/>
              </a:rPr>
              <a:t>Handle</a:t>
            </a:r>
            <a:r>
              <a:rPr b="1" lang="ja" sz="1800" u="sng">
                <a:solidFill>
                  <a:srgbClr val="FF0000"/>
                </a:solidFill>
                <a:latin typeface="Consolas"/>
                <a:ea typeface="Consolas"/>
                <a:cs typeface="Consolas"/>
                <a:sym typeface="Consolas"/>
              </a:rPr>
              <a:t>r</a:t>
            </a:r>
            <a:r>
              <a:rPr b="1" lang="ja" sz="1800">
                <a:solidFill>
                  <a:srgbClr val="FF0000"/>
                </a:solidFill>
              </a:rPr>
              <a:t>は登録されるもの</a:t>
            </a:r>
            <a:endParaRPr b="1" sz="1800">
              <a:solidFill>
                <a:srgbClr val="FF0000"/>
              </a:solidFill>
            </a:endParaRPr>
          </a:p>
          <a:p>
            <a:pPr indent="0" lvl="0" marL="0" rtl="0" algn="ctr">
              <a:spcBef>
                <a:spcPts val="0"/>
              </a:spcBef>
              <a:spcAft>
                <a:spcPts val="0"/>
              </a:spcAft>
              <a:buNone/>
            </a:pPr>
            <a:r>
              <a:rPr b="1" lang="ja" sz="1800">
                <a:solidFill>
                  <a:srgbClr val="FF0000"/>
                </a:solidFill>
                <a:latin typeface="Consolas"/>
                <a:ea typeface="Consolas"/>
                <a:cs typeface="Consolas"/>
                <a:sym typeface="Consolas"/>
              </a:rPr>
              <a:t>Handle</a:t>
            </a:r>
            <a:r>
              <a:rPr b="1" lang="ja" sz="1800">
                <a:solidFill>
                  <a:srgbClr val="FF0000"/>
                </a:solidFill>
              </a:rPr>
              <a:t>は登録する関数</a:t>
            </a:r>
            <a:endParaRPr b="1" sz="180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2"/>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latin typeface="Consolas"/>
                <a:ea typeface="Consolas"/>
                <a:cs typeface="Consolas"/>
                <a:sym typeface="Consolas"/>
              </a:rPr>
              <a:t>http.ServeMux</a:t>
            </a:r>
            <a:endParaRPr>
              <a:latin typeface="Consolas"/>
              <a:ea typeface="Consolas"/>
              <a:cs typeface="Consolas"/>
              <a:sym typeface="Consolas"/>
            </a:endParaRPr>
          </a:p>
        </p:txBody>
      </p:sp>
      <p:sp>
        <p:nvSpPr>
          <p:cNvPr id="451" name="Google Shape;451;p72"/>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ja" sz="2400">
                <a:latin typeface="Consolas"/>
                <a:ea typeface="Consolas"/>
                <a:cs typeface="Consolas"/>
                <a:sym typeface="Consolas"/>
              </a:rPr>
              <a:t>http.ServeMux</a:t>
            </a:r>
            <a:r>
              <a:rPr lang="ja" sz="2400">
                <a:latin typeface="Courier New"/>
                <a:ea typeface="Courier New"/>
                <a:cs typeface="Courier New"/>
                <a:sym typeface="Courier New"/>
              </a:rPr>
              <a:t>とは？</a:t>
            </a:r>
            <a:endParaRPr sz="2400"/>
          </a:p>
          <a:p>
            <a:pPr indent="-342900" lvl="1" marL="914400" rtl="0" algn="l">
              <a:lnSpc>
                <a:spcPct val="100000"/>
              </a:lnSpc>
              <a:spcBef>
                <a:spcPts val="0"/>
              </a:spcBef>
              <a:spcAft>
                <a:spcPts val="0"/>
              </a:spcAft>
              <a:buSzPts val="1800"/>
              <a:buChar char="●"/>
            </a:pPr>
            <a:r>
              <a:rPr lang="ja" sz="1800"/>
              <a:t>複数のハンドラをまとめる</a:t>
            </a:r>
            <a:endParaRPr sz="1800"/>
          </a:p>
          <a:p>
            <a:pPr indent="-342900" lvl="1" marL="914400" rtl="0" algn="l">
              <a:lnSpc>
                <a:spcPct val="100000"/>
              </a:lnSpc>
              <a:spcBef>
                <a:spcPts val="0"/>
              </a:spcBef>
              <a:spcAft>
                <a:spcPts val="0"/>
              </a:spcAft>
              <a:buSzPts val="1800"/>
              <a:buChar char="●"/>
            </a:pPr>
            <a:r>
              <a:rPr lang="ja" sz="1800"/>
              <a:t>パスによって使うハンドラを切り替える</a:t>
            </a:r>
            <a:endParaRPr sz="1800"/>
          </a:p>
          <a:p>
            <a:pPr indent="-342900" lvl="1" marL="914400" rtl="0" algn="l">
              <a:lnSpc>
                <a:spcPct val="100000"/>
              </a:lnSpc>
              <a:spcBef>
                <a:spcPts val="0"/>
              </a:spcBef>
              <a:spcAft>
                <a:spcPts val="0"/>
              </a:spcAft>
              <a:buSzPts val="1800"/>
              <a:buChar char="●"/>
            </a:pPr>
            <a:r>
              <a:rPr lang="ja" sz="1800"/>
              <a:t>自身も</a:t>
            </a:r>
            <a:r>
              <a:rPr lang="ja" sz="1800">
                <a:latin typeface="Consolas"/>
                <a:ea typeface="Consolas"/>
                <a:cs typeface="Consolas"/>
                <a:sym typeface="Consolas"/>
              </a:rPr>
              <a:t>http.Handler</a:t>
            </a:r>
            <a:r>
              <a:rPr lang="ja" sz="1800"/>
              <a:t>を実装している</a:t>
            </a:r>
            <a:endParaRPr sz="1800"/>
          </a:p>
          <a:p>
            <a:pPr indent="-342900" lvl="1" marL="914400" rtl="0" algn="l">
              <a:lnSpc>
                <a:spcPct val="100000"/>
              </a:lnSpc>
              <a:spcBef>
                <a:spcPts val="0"/>
              </a:spcBef>
              <a:spcAft>
                <a:spcPts val="0"/>
              </a:spcAft>
              <a:buSzPts val="1800"/>
              <a:buChar char="●"/>
            </a:pPr>
            <a:r>
              <a:rPr lang="ja" sz="1800">
                <a:latin typeface="Consolas"/>
                <a:ea typeface="Consolas"/>
                <a:cs typeface="Consolas"/>
                <a:sym typeface="Consolas"/>
              </a:rPr>
              <a:t>http.Handle</a:t>
            </a:r>
            <a:r>
              <a:rPr lang="ja" sz="1800"/>
              <a:t>と</a:t>
            </a:r>
            <a:r>
              <a:rPr lang="ja" sz="1800">
                <a:latin typeface="Consolas"/>
                <a:ea typeface="Consolas"/>
                <a:cs typeface="Consolas"/>
                <a:sym typeface="Consolas"/>
              </a:rPr>
              <a:t>http.HandleFunc</a:t>
            </a:r>
            <a:r>
              <a:rPr lang="ja" sz="1800"/>
              <a:t>はデフォルトの</a:t>
            </a:r>
            <a:r>
              <a:rPr lang="ja" sz="1800">
                <a:latin typeface="Consolas"/>
                <a:ea typeface="Consolas"/>
                <a:cs typeface="Consolas"/>
                <a:sym typeface="Consolas"/>
              </a:rPr>
              <a:t>http.ServeMux</a:t>
            </a:r>
            <a:r>
              <a:rPr lang="ja" sz="1800"/>
              <a:t>である</a:t>
            </a:r>
            <a:r>
              <a:rPr lang="ja" sz="1800">
                <a:latin typeface="Consolas"/>
                <a:ea typeface="Consolas"/>
                <a:cs typeface="Consolas"/>
                <a:sym typeface="Consolas"/>
              </a:rPr>
              <a:t>http.DefaultServeMux</a:t>
            </a:r>
            <a:r>
              <a:rPr lang="ja" sz="1800"/>
              <a:t>を使用している</a:t>
            </a:r>
            <a:endParaRPr sz="1800"/>
          </a:p>
        </p:txBody>
      </p:sp>
      <p:sp>
        <p:nvSpPr>
          <p:cNvPr id="452" name="Google Shape;452;p72"/>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3"/>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HTTPサーバの起動</a:t>
            </a:r>
            <a:endParaRPr/>
          </a:p>
        </p:txBody>
      </p:sp>
      <p:sp>
        <p:nvSpPr>
          <p:cNvPr id="458" name="Google Shape;458;p73"/>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latin typeface="Consolas"/>
                <a:ea typeface="Consolas"/>
                <a:cs typeface="Consolas"/>
                <a:sym typeface="Consolas"/>
              </a:rPr>
              <a:t>http.ListenAndServe</a:t>
            </a:r>
            <a:r>
              <a:rPr lang="ja" sz="2400"/>
              <a:t>を使う</a:t>
            </a:r>
            <a:endParaRPr/>
          </a:p>
          <a:p>
            <a:pPr indent="-381000" lvl="1" marL="914400" rtl="0" algn="l">
              <a:spcBef>
                <a:spcPts val="0"/>
              </a:spcBef>
              <a:spcAft>
                <a:spcPts val="0"/>
              </a:spcAft>
              <a:buSzPts val="2400"/>
              <a:buChar char="●"/>
            </a:pPr>
            <a:r>
              <a:rPr lang="ja" sz="1800"/>
              <a:t>第1引数でホスト名とポート番号を指定</a:t>
            </a:r>
            <a:endParaRPr/>
          </a:p>
          <a:p>
            <a:pPr indent="-381000" lvl="2" marL="1371600" rtl="0" algn="l">
              <a:spcBef>
                <a:spcPts val="0"/>
              </a:spcBef>
              <a:spcAft>
                <a:spcPts val="0"/>
              </a:spcAft>
              <a:buSzPts val="2400"/>
              <a:buChar char="○"/>
            </a:pPr>
            <a:r>
              <a:rPr lang="ja" sz="1800"/>
              <a:t>ホスト名を省略した場合</a:t>
            </a:r>
            <a:r>
              <a:rPr lang="ja" sz="1800">
                <a:latin typeface="Consolas"/>
                <a:ea typeface="Consolas"/>
                <a:cs typeface="Consolas"/>
                <a:sym typeface="Consolas"/>
              </a:rPr>
              <a:t>localhost</a:t>
            </a:r>
            <a:endParaRPr>
              <a:latin typeface="Consolas"/>
              <a:ea typeface="Consolas"/>
              <a:cs typeface="Consolas"/>
              <a:sym typeface="Consolas"/>
            </a:endParaRPr>
          </a:p>
          <a:p>
            <a:pPr indent="-381000" lvl="1" marL="914400" rtl="0" algn="l">
              <a:spcBef>
                <a:spcPts val="0"/>
              </a:spcBef>
              <a:spcAft>
                <a:spcPts val="0"/>
              </a:spcAft>
              <a:buSzPts val="2400"/>
              <a:buChar char="●"/>
            </a:pPr>
            <a:r>
              <a:rPr lang="ja" sz="1800"/>
              <a:t>第2引数でHTTPハンドラを指定</a:t>
            </a:r>
            <a:endParaRPr/>
          </a:p>
          <a:p>
            <a:pPr indent="-381000" lvl="2" marL="1371600" rtl="0" algn="l">
              <a:spcBef>
                <a:spcPts val="0"/>
              </a:spcBef>
              <a:spcAft>
                <a:spcPts val="0"/>
              </a:spcAft>
              <a:buSzPts val="2400"/>
              <a:buChar char="○"/>
            </a:pPr>
            <a:r>
              <a:rPr lang="ja">
                <a:latin typeface="Consolas"/>
                <a:ea typeface="Consolas"/>
                <a:cs typeface="Consolas"/>
                <a:sym typeface="Consolas"/>
              </a:rPr>
              <a:t>nil</a:t>
            </a:r>
            <a:r>
              <a:rPr lang="ja"/>
              <a:t>で</a:t>
            </a:r>
            <a:r>
              <a:rPr lang="ja" sz="1800"/>
              <a:t>省略した場合は</a:t>
            </a:r>
            <a:r>
              <a:rPr lang="ja" sz="1800">
                <a:latin typeface="Consolas"/>
                <a:ea typeface="Consolas"/>
                <a:cs typeface="Consolas"/>
                <a:sym typeface="Consolas"/>
              </a:rPr>
              <a:t>http.HandleFunc</a:t>
            </a:r>
            <a:r>
              <a:rPr lang="ja" sz="1800"/>
              <a:t>などで登録した</a:t>
            </a:r>
            <a:br>
              <a:rPr lang="ja" sz="1800"/>
            </a:br>
            <a:r>
              <a:rPr lang="ja" sz="1800"/>
              <a:t>ハンドラが使用される</a:t>
            </a:r>
            <a:endParaRPr sz="1800"/>
          </a:p>
        </p:txBody>
      </p:sp>
      <p:sp>
        <p:nvSpPr>
          <p:cNvPr id="459" name="Google Shape;459;p73"/>
          <p:cNvSpPr txBox="1"/>
          <p:nvPr/>
        </p:nvSpPr>
        <p:spPr>
          <a:xfrm>
            <a:off x="1346725" y="3680563"/>
            <a:ext cx="6155100" cy="621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ja" sz="2400">
                <a:solidFill>
                  <a:srgbClr val="333333"/>
                </a:solidFill>
                <a:highlight>
                  <a:srgbClr val="FFFFFF"/>
                </a:highlight>
                <a:latin typeface="Consolas"/>
                <a:ea typeface="Consolas"/>
                <a:cs typeface="Consolas"/>
                <a:sym typeface="Consolas"/>
              </a:rPr>
              <a:t>http.ListenAndServe(</a:t>
            </a:r>
            <a:r>
              <a:rPr lang="ja" sz="2400">
                <a:solidFill>
                  <a:srgbClr val="DF5000"/>
                </a:solidFill>
                <a:latin typeface="Consolas"/>
                <a:ea typeface="Consolas"/>
                <a:cs typeface="Consolas"/>
                <a:sym typeface="Consolas"/>
              </a:rPr>
              <a:t>":8080"</a:t>
            </a:r>
            <a:r>
              <a:rPr lang="ja" sz="2400">
                <a:solidFill>
                  <a:srgbClr val="333333"/>
                </a:solidFill>
                <a:highlight>
                  <a:srgbClr val="FFFFFF"/>
                </a:highlight>
                <a:latin typeface="Consolas"/>
                <a:ea typeface="Consolas"/>
                <a:cs typeface="Consolas"/>
                <a:sym typeface="Consolas"/>
              </a:rPr>
              <a:t>, </a:t>
            </a:r>
            <a:r>
              <a:rPr lang="ja" sz="2400">
                <a:solidFill>
                  <a:srgbClr val="0086B3"/>
                </a:solidFill>
                <a:latin typeface="Consolas"/>
                <a:ea typeface="Consolas"/>
                <a:cs typeface="Consolas"/>
                <a:sym typeface="Consolas"/>
              </a:rPr>
              <a:t>nil</a:t>
            </a:r>
            <a:r>
              <a:rPr lang="ja" sz="2400">
                <a:solidFill>
                  <a:srgbClr val="333333"/>
                </a:solidFill>
                <a:highlight>
                  <a:srgbClr val="FFFFFF"/>
                </a:highlight>
                <a:latin typeface="Consolas"/>
                <a:ea typeface="Consolas"/>
                <a:cs typeface="Consolas"/>
                <a:sym typeface="Consolas"/>
              </a:rPr>
              <a:t>)</a:t>
            </a:r>
            <a:endParaRPr sz="2400">
              <a:solidFill>
                <a:srgbClr val="6A737D"/>
              </a:solidFill>
              <a:latin typeface="Consolas"/>
              <a:ea typeface="Consolas"/>
              <a:cs typeface="Consolas"/>
              <a:sym typeface="Consolas"/>
            </a:endParaRPr>
          </a:p>
        </p:txBody>
      </p:sp>
      <p:sp>
        <p:nvSpPr>
          <p:cNvPr id="460" name="Google Shape;460;p73"/>
          <p:cNvSpPr/>
          <p:nvPr/>
        </p:nvSpPr>
        <p:spPr>
          <a:xfrm>
            <a:off x="5280517" y="3156638"/>
            <a:ext cx="2052600" cy="435000"/>
          </a:xfrm>
          <a:prstGeom prst="wedgeRoundRectCallout">
            <a:avLst>
              <a:gd fmla="val 1552" name="adj1"/>
              <a:gd fmla="val 106083"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t>HTTPハンドラ</a:t>
            </a:r>
            <a:endParaRPr b="1">
              <a:solidFill>
                <a:srgbClr val="000000"/>
              </a:solidFill>
            </a:endParaRPr>
          </a:p>
        </p:txBody>
      </p:sp>
      <p:sp>
        <p:nvSpPr>
          <p:cNvPr id="461" name="Google Shape;461;p73"/>
          <p:cNvSpPr/>
          <p:nvPr/>
        </p:nvSpPr>
        <p:spPr>
          <a:xfrm>
            <a:off x="2943542" y="3169363"/>
            <a:ext cx="2052600" cy="435000"/>
          </a:xfrm>
          <a:prstGeom prst="wedgeRoundRectCallout">
            <a:avLst>
              <a:gd fmla="val 49154" name="adj1"/>
              <a:gd fmla="val 85641"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t>ホスト名:ポート番号</a:t>
            </a:r>
            <a:endParaRPr b="1">
              <a:solidFill>
                <a:srgbClr val="000000"/>
              </a:solidFill>
            </a:endParaRPr>
          </a:p>
        </p:txBody>
      </p:sp>
      <p:sp>
        <p:nvSpPr>
          <p:cNvPr id="462" name="Google Shape;462;p73"/>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6"/>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注意事項と免責事項</a:t>
            </a:r>
            <a:endParaRPr/>
          </a:p>
        </p:txBody>
      </p:sp>
      <p:sp>
        <p:nvSpPr>
          <p:cNvPr id="285" name="Google Shape;285;p56"/>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t>この資料はSNS等でのシェアは厳禁です</a:t>
            </a:r>
            <a:endParaRPr/>
          </a:p>
          <a:p>
            <a:pPr indent="-342900" lvl="1" marL="914400" rtl="0" algn="l">
              <a:spcBef>
                <a:spcPts val="0"/>
              </a:spcBef>
              <a:spcAft>
                <a:spcPts val="0"/>
              </a:spcAft>
              <a:buSzPts val="1800"/>
              <a:buChar char="●"/>
            </a:pPr>
            <a:r>
              <a:rPr lang="ja"/>
              <a:t>誰かに共有する場合は@tenntennまで連絡して許可を得てください</a:t>
            </a:r>
            <a:endParaRPr/>
          </a:p>
          <a:p>
            <a:pPr indent="-342900" lvl="1" marL="914400" rtl="0" algn="l">
              <a:spcBef>
                <a:spcPts val="0"/>
              </a:spcBef>
              <a:spcAft>
                <a:spcPts val="0"/>
              </a:spcAft>
              <a:buSzPts val="1800"/>
              <a:buChar char="●"/>
            </a:pPr>
            <a:r>
              <a:rPr lang="ja"/>
              <a:t>@tenntennが現在所属する企業内でのシェアは自由です</a:t>
            </a:r>
            <a:endParaRPr/>
          </a:p>
          <a:p>
            <a:pPr indent="-342900" lvl="2" marL="1371600" rtl="0" algn="l">
              <a:spcBef>
                <a:spcPts val="0"/>
              </a:spcBef>
              <a:spcAft>
                <a:spcPts val="0"/>
              </a:spcAft>
              <a:buSzPts val="1800"/>
              <a:buChar char="○"/>
            </a:pPr>
            <a:r>
              <a:rPr lang="ja"/>
              <a:t>過去所属していた企業は含みません</a:t>
            </a:r>
            <a:endParaRPr/>
          </a:p>
          <a:p>
            <a:pPr indent="-381000" lvl="0" marL="457200" rtl="0" algn="l">
              <a:spcBef>
                <a:spcPts val="1000"/>
              </a:spcBef>
              <a:spcAft>
                <a:spcPts val="0"/>
              </a:spcAft>
              <a:buSzPts val="2400"/>
              <a:buChar char="■"/>
            </a:pPr>
            <a:r>
              <a:rPr lang="ja"/>
              <a:t>利用は個人の学習の範囲内でお願いします</a:t>
            </a:r>
            <a:endParaRPr/>
          </a:p>
          <a:p>
            <a:pPr indent="-342900" lvl="1" marL="914400" rtl="0" algn="l">
              <a:spcBef>
                <a:spcPts val="0"/>
              </a:spcBef>
              <a:spcAft>
                <a:spcPts val="0"/>
              </a:spcAft>
              <a:buSzPts val="1800"/>
              <a:buChar char="●"/>
            </a:pPr>
            <a:r>
              <a:rPr lang="ja"/>
              <a:t>この資料は個人の学習を目的とした利用に限ります</a:t>
            </a:r>
            <a:endParaRPr/>
          </a:p>
          <a:p>
            <a:pPr indent="-342900" lvl="1" marL="914400" rtl="0" algn="l">
              <a:spcBef>
                <a:spcPts val="0"/>
              </a:spcBef>
              <a:spcAft>
                <a:spcPts val="0"/>
              </a:spcAft>
              <a:buSzPts val="1800"/>
              <a:buChar char="●"/>
            </a:pPr>
            <a:r>
              <a:rPr lang="ja"/>
              <a:t>この資料を使った講義等を行う場合は事前に@tenntennに許可を得てください</a:t>
            </a:r>
            <a:endParaRPr/>
          </a:p>
          <a:p>
            <a:pPr indent="-381000" lvl="0" marL="457200" rtl="0" algn="l">
              <a:spcBef>
                <a:spcPts val="1000"/>
              </a:spcBef>
              <a:spcAft>
                <a:spcPts val="0"/>
              </a:spcAft>
              <a:buSzPts val="2400"/>
              <a:buChar char="■"/>
            </a:pPr>
            <a:r>
              <a:rPr lang="ja"/>
              <a:t>免責事項</a:t>
            </a:r>
            <a:endParaRPr/>
          </a:p>
          <a:p>
            <a:pPr indent="-342900" lvl="1" marL="914400" rtl="0" algn="l">
              <a:spcBef>
                <a:spcPts val="0"/>
              </a:spcBef>
              <a:spcAft>
                <a:spcPts val="0"/>
              </a:spcAft>
              <a:buSzPts val="1800"/>
              <a:buChar char="●"/>
            </a:pPr>
            <a:r>
              <a:rPr lang="ja"/>
              <a:t>この資料を元に発生した問題、この資料を参考にして作成したソフトウェア等に基づく問題について作成者は責任を負いません</a:t>
            </a:r>
            <a:endParaRPr/>
          </a:p>
        </p:txBody>
      </p:sp>
      <p:sp>
        <p:nvSpPr>
          <p:cNvPr id="286" name="Google Shape;286;p56"/>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4"/>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【TRY】おみくじWebアプリの作成</a:t>
            </a:r>
            <a:endParaRPr/>
          </a:p>
        </p:txBody>
      </p:sp>
      <p:sp>
        <p:nvSpPr>
          <p:cNvPr id="468" name="Google Shape;468;p74"/>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t>Webアプリ化してみよう</a:t>
            </a:r>
            <a:endParaRPr/>
          </a:p>
          <a:p>
            <a:pPr indent="-342900" lvl="1" marL="914400" rtl="0" algn="l">
              <a:spcBef>
                <a:spcPts val="0"/>
              </a:spcBef>
              <a:spcAft>
                <a:spcPts val="0"/>
              </a:spcAft>
              <a:buSzPts val="1800"/>
              <a:buChar char="●"/>
            </a:pPr>
            <a:r>
              <a:rPr lang="ja"/>
              <a:t>HTTPサーバを作成する</a:t>
            </a:r>
            <a:endParaRPr/>
          </a:p>
          <a:p>
            <a:pPr indent="-342900" lvl="1" marL="914400" rtl="0" algn="l">
              <a:spcBef>
                <a:spcPts val="0"/>
              </a:spcBef>
              <a:spcAft>
                <a:spcPts val="0"/>
              </a:spcAft>
              <a:buSzPts val="1800"/>
              <a:buChar char="●"/>
            </a:pPr>
            <a:r>
              <a:rPr lang="ja"/>
              <a:t>リクエストが来たらおみくじの結果を返す</a:t>
            </a:r>
            <a:endParaRPr/>
          </a:p>
          <a:p>
            <a:pPr indent="-342900" lvl="1" marL="914400" rtl="0" algn="l">
              <a:spcBef>
                <a:spcPts val="0"/>
              </a:spcBef>
              <a:spcAft>
                <a:spcPts val="0"/>
              </a:spcAft>
              <a:buSzPts val="1800"/>
              <a:buChar char="●"/>
            </a:pPr>
            <a:r>
              <a:rPr lang="ja"/>
              <a:t>乱数の種は1回だけ初期化する</a:t>
            </a:r>
            <a:endParaRPr/>
          </a:p>
          <a:p>
            <a:pPr indent="-342900" lvl="2" marL="1371600" rtl="0" algn="l">
              <a:spcBef>
                <a:spcPts val="0"/>
              </a:spcBef>
              <a:spcAft>
                <a:spcPts val="0"/>
              </a:spcAft>
              <a:buSzPts val="1800"/>
              <a:buChar char="○"/>
            </a:pPr>
            <a:r>
              <a:rPr lang="ja"/>
              <a:t>HTTPサーバを起動する前に初期化する</a:t>
            </a:r>
            <a:endParaRPr/>
          </a:p>
        </p:txBody>
      </p:sp>
      <p:sp>
        <p:nvSpPr>
          <p:cNvPr id="469" name="Google Shape;469;p74"/>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5"/>
          <p:cNvSpPr txBox="1"/>
          <p:nvPr>
            <p:ph type="title"/>
          </p:nvPr>
        </p:nvSpPr>
        <p:spPr>
          <a:xfrm>
            <a:off x="20700" y="1571550"/>
            <a:ext cx="9102600" cy="200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10.2. レスポンスとリクエスト</a:t>
            </a:r>
            <a:endParaRPr/>
          </a:p>
        </p:txBody>
      </p:sp>
      <p:sp>
        <p:nvSpPr>
          <p:cNvPr id="475" name="Google Shape;475;p75"/>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6"/>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latin typeface="Consolas"/>
                <a:ea typeface="Consolas"/>
                <a:cs typeface="Consolas"/>
                <a:sym typeface="Consolas"/>
              </a:rPr>
              <a:t>http.ResponseWriter</a:t>
            </a:r>
            <a:r>
              <a:rPr lang="ja"/>
              <a:t>について</a:t>
            </a:r>
            <a:endParaRPr/>
          </a:p>
        </p:txBody>
      </p:sp>
      <p:sp>
        <p:nvSpPr>
          <p:cNvPr id="481" name="Google Shape;481;p76"/>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ja" sz="2400">
                <a:latin typeface="Consolas"/>
                <a:ea typeface="Consolas"/>
                <a:cs typeface="Consolas"/>
                <a:sym typeface="Consolas"/>
              </a:rPr>
              <a:t>http.ResponseWriter</a:t>
            </a:r>
            <a:r>
              <a:rPr lang="ja" sz="2400">
                <a:latin typeface="Courier New"/>
                <a:ea typeface="Courier New"/>
                <a:cs typeface="Courier New"/>
                <a:sym typeface="Courier New"/>
              </a:rPr>
              <a:t>インタフェース</a:t>
            </a:r>
            <a:endParaRPr sz="2400"/>
          </a:p>
          <a:p>
            <a:pPr indent="-342900" lvl="1" marL="914400" rtl="0" algn="l">
              <a:lnSpc>
                <a:spcPct val="100000"/>
              </a:lnSpc>
              <a:spcBef>
                <a:spcPts val="0"/>
              </a:spcBef>
              <a:spcAft>
                <a:spcPts val="0"/>
              </a:spcAft>
              <a:buSzPts val="1800"/>
              <a:buChar char="●"/>
            </a:pPr>
            <a:r>
              <a:rPr lang="ja" sz="1800">
                <a:latin typeface="Consolas"/>
                <a:ea typeface="Consolas"/>
                <a:cs typeface="Consolas"/>
                <a:sym typeface="Consolas"/>
              </a:rPr>
              <a:t>io.Writer</a:t>
            </a:r>
            <a:r>
              <a:rPr lang="ja" sz="1800"/>
              <a:t>と同じ</a:t>
            </a:r>
            <a:r>
              <a:rPr lang="ja" sz="1800">
                <a:latin typeface="Consolas"/>
                <a:ea typeface="Consolas"/>
                <a:cs typeface="Consolas"/>
                <a:sym typeface="Consolas"/>
              </a:rPr>
              <a:t>Write</a:t>
            </a:r>
            <a:r>
              <a:rPr lang="ja" sz="1800"/>
              <a:t>メソッドをもつ</a:t>
            </a:r>
            <a:endParaRPr sz="1800"/>
          </a:p>
          <a:p>
            <a:pPr indent="-342900" lvl="2" marL="1371600" rtl="0" algn="l">
              <a:lnSpc>
                <a:spcPct val="100000"/>
              </a:lnSpc>
              <a:spcBef>
                <a:spcPts val="0"/>
              </a:spcBef>
              <a:spcAft>
                <a:spcPts val="0"/>
              </a:spcAft>
              <a:buSzPts val="1800"/>
              <a:buChar char="○"/>
            </a:pPr>
            <a:r>
              <a:rPr lang="ja" sz="1800">
                <a:latin typeface="Consolas"/>
                <a:ea typeface="Consolas"/>
                <a:cs typeface="Consolas"/>
                <a:sym typeface="Consolas"/>
              </a:rPr>
              <a:t>ResposeWriter</a:t>
            </a:r>
            <a:r>
              <a:rPr lang="ja" sz="1800"/>
              <a:t>を満たすと</a:t>
            </a:r>
            <a:r>
              <a:rPr lang="ja" sz="1800">
                <a:latin typeface="Consolas"/>
                <a:ea typeface="Consolas"/>
                <a:cs typeface="Consolas"/>
                <a:sym typeface="Consolas"/>
              </a:rPr>
              <a:t>io.Writer</a:t>
            </a:r>
            <a:r>
              <a:rPr lang="ja" sz="1800"/>
              <a:t>を満たす</a:t>
            </a:r>
            <a:endParaRPr sz="1800"/>
          </a:p>
          <a:p>
            <a:pPr indent="-342900" lvl="1" marL="914400" rtl="0" algn="l">
              <a:lnSpc>
                <a:spcPct val="100000"/>
              </a:lnSpc>
              <a:spcBef>
                <a:spcPts val="0"/>
              </a:spcBef>
              <a:spcAft>
                <a:spcPts val="0"/>
              </a:spcAft>
              <a:buSzPts val="1800"/>
              <a:buChar char="●"/>
            </a:pPr>
            <a:r>
              <a:rPr lang="ja" sz="1800">
                <a:latin typeface="Consolas"/>
                <a:ea typeface="Consolas"/>
                <a:cs typeface="Consolas"/>
                <a:sym typeface="Consolas"/>
              </a:rPr>
              <a:t>io.Writer</a:t>
            </a:r>
            <a:r>
              <a:rPr lang="ja" sz="1800"/>
              <a:t>としても振る舞える</a:t>
            </a:r>
            <a:endParaRPr sz="1800"/>
          </a:p>
          <a:p>
            <a:pPr indent="-342900" lvl="2" marL="1371600" rtl="0" algn="l">
              <a:lnSpc>
                <a:spcPct val="100000"/>
              </a:lnSpc>
              <a:spcBef>
                <a:spcPts val="0"/>
              </a:spcBef>
              <a:spcAft>
                <a:spcPts val="0"/>
              </a:spcAft>
              <a:buSzPts val="1800"/>
              <a:buChar char="○"/>
            </a:pPr>
            <a:r>
              <a:rPr lang="ja" sz="1800">
                <a:latin typeface="Consolas"/>
                <a:ea typeface="Consolas"/>
                <a:cs typeface="Consolas"/>
                <a:sym typeface="Consolas"/>
              </a:rPr>
              <a:t>fmt.Fprint*</a:t>
            </a:r>
            <a:r>
              <a:rPr lang="ja" sz="1800"/>
              <a:t>の引数に取れる</a:t>
            </a:r>
            <a:endParaRPr sz="1800"/>
          </a:p>
          <a:p>
            <a:pPr indent="-342900" lvl="2" marL="1371600" rtl="0" algn="l">
              <a:lnSpc>
                <a:spcPct val="100000"/>
              </a:lnSpc>
              <a:spcBef>
                <a:spcPts val="0"/>
              </a:spcBef>
              <a:spcAft>
                <a:spcPts val="0"/>
              </a:spcAft>
              <a:buSzPts val="1800"/>
              <a:buChar char="○"/>
            </a:pPr>
            <a:r>
              <a:rPr lang="ja" sz="1800">
                <a:latin typeface="Consolas"/>
                <a:ea typeface="Consolas"/>
                <a:cs typeface="Consolas"/>
                <a:sym typeface="Consolas"/>
              </a:rPr>
              <a:t>json.NewEncoder</a:t>
            </a:r>
            <a:r>
              <a:rPr lang="ja" sz="1800"/>
              <a:t>の引数に取れる</a:t>
            </a:r>
            <a:endParaRPr sz="1800"/>
          </a:p>
        </p:txBody>
      </p:sp>
      <p:sp>
        <p:nvSpPr>
          <p:cNvPr id="482" name="Google Shape;482;p76"/>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
        <p:nvSpPr>
          <p:cNvPr id="483" name="Google Shape;483;p76"/>
          <p:cNvSpPr/>
          <p:nvPr/>
        </p:nvSpPr>
        <p:spPr>
          <a:xfrm>
            <a:off x="2297850" y="3626475"/>
            <a:ext cx="4179600" cy="801900"/>
          </a:xfrm>
          <a:prstGeom prst="roundRect">
            <a:avLst>
              <a:gd fmla="val 7744" name="adj"/>
            </a:avLst>
          </a:prstGeom>
          <a:solidFill>
            <a:srgbClr val="F4CCCC"/>
          </a:solidFill>
          <a:ln cap="flat" cmpd="sng" w="38100">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solidFill>
                  <a:srgbClr val="FF0000"/>
                </a:solidFill>
              </a:rPr>
              <a:t>インタフェースなので</a:t>
            </a:r>
            <a:endParaRPr b="1" sz="1800">
              <a:solidFill>
                <a:srgbClr val="FF0000"/>
              </a:solidFill>
            </a:endParaRPr>
          </a:p>
          <a:p>
            <a:pPr indent="0" lvl="0" marL="0" rtl="0" algn="ctr">
              <a:spcBef>
                <a:spcPts val="0"/>
              </a:spcBef>
              <a:spcAft>
                <a:spcPts val="0"/>
              </a:spcAft>
              <a:buNone/>
            </a:pPr>
            <a:r>
              <a:rPr b="1" lang="ja" sz="1800">
                <a:solidFill>
                  <a:srgbClr val="FF0000"/>
                </a:solidFill>
              </a:rPr>
              <a:t>モックも作りやすい＝テスト簡単</a:t>
            </a:r>
            <a:endParaRPr b="1" sz="180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7"/>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エラーを返す</a:t>
            </a:r>
            <a:endParaRPr/>
          </a:p>
        </p:txBody>
      </p:sp>
      <p:sp>
        <p:nvSpPr>
          <p:cNvPr id="489" name="Google Shape;489;p77"/>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latin typeface="Consolas"/>
                <a:ea typeface="Consolas"/>
                <a:cs typeface="Consolas"/>
                <a:sym typeface="Consolas"/>
              </a:rPr>
              <a:t>http.Error</a:t>
            </a:r>
            <a:r>
              <a:rPr lang="ja" sz="2400"/>
              <a:t>関数を使う</a:t>
            </a:r>
            <a:endParaRPr sz="2400"/>
          </a:p>
          <a:p>
            <a:pPr indent="-342900" lvl="1" marL="914400" rtl="0" algn="l">
              <a:spcBef>
                <a:spcPts val="0"/>
              </a:spcBef>
              <a:spcAft>
                <a:spcPts val="0"/>
              </a:spcAft>
              <a:buSzPts val="1800"/>
              <a:buChar char="●"/>
            </a:pPr>
            <a:r>
              <a:rPr lang="ja" sz="1800"/>
              <a:t>エラーメッセージとステータスコードを指定する</a:t>
            </a:r>
            <a:endParaRPr sz="1800"/>
          </a:p>
          <a:p>
            <a:pPr indent="-342900" lvl="1" marL="914400" rtl="0" algn="l">
              <a:spcBef>
                <a:spcPts val="0"/>
              </a:spcBef>
              <a:spcAft>
                <a:spcPts val="0"/>
              </a:spcAft>
              <a:buSzPts val="1800"/>
              <a:buChar char="●"/>
            </a:pPr>
            <a:r>
              <a:rPr lang="ja" sz="1800"/>
              <a:t>ステータスコードは定数として</a:t>
            </a:r>
            <a:r>
              <a:rPr lang="ja" sz="1800">
                <a:latin typeface="Consolas"/>
                <a:ea typeface="Consolas"/>
                <a:cs typeface="Consolas"/>
                <a:sym typeface="Consolas"/>
              </a:rPr>
              <a:t>http</a:t>
            </a:r>
            <a:r>
              <a:rPr lang="ja" sz="1800"/>
              <a:t>パッケージで定義されている</a:t>
            </a:r>
            <a:endParaRPr sz="1800"/>
          </a:p>
          <a:p>
            <a:pPr indent="-342900" lvl="2" marL="1371600" rtl="0" algn="l">
              <a:spcBef>
                <a:spcPts val="0"/>
              </a:spcBef>
              <a:spcAft>
                <a:spcPts val="0"/>
              </a:spcAft>
              <a:buSzPts val="1800"/>
              <a:buChar char="○"/>
            </a:pPr>
            <a:r>
              <a:rPr lang="ja" sz="1800">
                <a:latin typeface="Consolas"/>
                <a:ea typeface="Consolas"/>
                <a:cs typeface="Consolas"/>
                <a:sym typeface="Consolas"/>
              </a:rPr>
              <a:t>http.StatusOK</a:t>
            </a:r>
            <a:r>
              <a:rPr lang="ja" sz="1800"/>
              <a:t>や</a:t>
            </a:r>
            <a:r>
              <a:rPr lang="ja" sz="1800">
                <a:latin typeface="Consolas"/>
                <a:ea typeface="Consolas"/>
                <a:cs typeface="Consolas"/>
                <a:sym typeface="Consolas"/>
              </a:rPr>
              <a:t>http.StatusInternalServerError</a:t>
            </a:r>
            <a:endParaRPr sz="2400">
              <a:latin typeface="Consolas"/>
              <a:ea typeface="Consolas"/>
              <a:cs typeface="Consolas"/>
              <a:sym typeface="Consolas"/>
            </a:endParaRPr>
          </a:p>
        </p:txBody>
      </p:sp>
      <p:sp>
        <p:nvSpPr>
          <p:cNvPr id="490" name="Google Shape;490;p77"/>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
        <p:nvSpPr>
          <p:cNvPr id="491" name="Google Shape;491;p77"/>
          <p:cNvSpPr txBox="1"/>
          <p:nvPr/>
        </p:nvSpPr>
        <p:spPr>
          <a:xfrm>
            <a:off x="1023975" y="2554250"/>
            <a:ext cx="7096200" cy="511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A71D5D"/>
                </a:solidFill>
                <a:latin typeface="Consolas"/>
                <a:ea typeface="Consolas"/>
                <a:cs typeface="Consolas"/>
                <a:sym typeface="Consolas"/>
              </a:rPr>
              <a:t>func</a:t>
            </a:r>
            <a:r>
              <a:rPr lang="ja" sz="1800">
                <a:solidFill>
                  <a:srgbClr val="333333"/>
                </a:solidFill>
                <a:latin typeface="Consolas"/>
                <a:ea typeface="Consolas"/>
                <a:cs typeface="Consolas"/>
                <a:sym typeface="Consolas"/>
              </a:rPr>
              <a:t> </a:t>
            </a:r>
            <a:r>
              <a:rPr lang="ja" sz="1800">
                <a:solidFill>
                  <a:srgbClr val="795DA3"/>
                </a:solidFill>
                <a:latin typeface="Consolas"/>
                <a:ea typeface="Consolas"/>
                <a:cs typeface="Consolas"/>
                <a:sym typeface="Consolas"/>
              </a:rPr>
              <a:t>Error</a:t>
            </a:r>
            <a:r>
              <a:rPr lang="ja" sz="1800">
                <a:solidFill>
                  <a:srgbClr val="333333"/>
                </a:solidFill>
                <a:latin typeface="Consolas"/>
                <a:ea typeface="Consolas"/>
                <a:cs typeface="Consolas"/>
                <a:sym typeface="Consolas"/>
              </a:rPr>
              <a:t>(w ResponseWriter, error </a:t>
            </a:r>
            <a:r>
              <a:rPr lang="ja" sz="1800">
                <a:solidFill>
                  <a:srgbClr val="A71D5D"/>
                </a:solidFill>
                <a:latin typeface="Consolas"/>
                <a:ea typeface="Consolas"/>
                <a:cs typeface="Consolas"/>
                <a:sym typeface="Consolas"/>
              </a:rPr>
              <a:t>string</a:t>
            </a:r>
            <a:r>
              <a:rPr lang="ja" sz="1800">
                <a:solidFill>
                  <a:srgbClr val="333333"/>
                </a:solidFill>
                <a:latin typeface="Consolas"/>
                <a:ea typeface="Consolas"/>
                <a:cs typeface="Consolas"/>
                <a:sym typeface="Consolas"/>
              </a:rPr>
              <a:t>, code </a:t>
            </a:r>
            <a:r>
              <a:rPr lang="ja" sz="1800">
                <a:solidFill>
                  <a:srgbClr val="A71D5D"/>
                </a:solidFill>
                <a:latin typeface="Consolas"/>
                <a:ea typeface="Consolas"/>
                <a:cs typeface="Consolas"/>
                <a:sym typeface="Consolas"/>
              </a:rPr>
              <a:t>int</a:t>
            </a:r>
            <a:r>
              <a:rPr lang="ja" sz="1800">
                <a:solidFill>
                  <a:srgbClr val="333333"/>
                </a:solidFill>
                <a:latin typeface="Consolas"/>
                <a:ea typeface="Consolas"/>
                <a:cs typeface="Consolas"/>
                <a:sym typeface="Consolas"/>
              </a:rPr>
              <a:t>)</a:t>
            </a:r>
            <a:r>
              <a:rPr lang="ja" sz="1800">
                <a:solidFill>
                  <a:srgbClr val="333333"/>
                </a:solidFill>
                <a:highlight>
                  <a:srgbClr val="FFFFFF"/>
                </a:highlight>
                <a:latin typeface="Consolas"/>
                <a:ea typeface="Consolas"/>
                <a:cs typeface="Consolas"/>
                <a:sym typeface="Consolas"/>
              </a:rPr>
              <a:t> {}</a:t>
            </a:r>
            <a:endParaRPr sz="1800">
              <a:solidFill>
                <a:srgbClr val="6A737D"/>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8"/>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JSONを返す</a:t>
            </a:r>
            <a:endParaRPr/>
          </a:p>
        </p:txBody>
      </p:sp>
      <p:sp>
        <p:nvSpPr>
          <p:cNvPr id="497" name="Google Shape;497;p78"/>
          <p:cNvSpPr txBox="1"/>
          <p:nvPr>
            <p:ph idx="1" type="body"/>
          </p:nvPr>
        </p:nvSpPr>
        <p:spPr>
          <a:xfrm>
            <a:off x="457200" y="838447"/>
            <a:ext cx="8229600" cy="20958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ja" sz="2400">
                <a:latin typeface="Consolas"/>
                <a:ea typeface="Consolas"/>
                <a:cs typeface="Consolas"/>
                <a:sym typeface="Consolas"/>
              </a:rPr>
              <a:t>encoding/json</a:t>
            </a:r>
            <a:r>
              <a:rPr lang="ja" sz="2400"/>
              <a:t>パッケージを使う</a:t>
            </a:r>
            <a:endParaRPr sz="2400"/>
          </a:p>
          <a:p>
            <a:pPr indent="-342900" lvl="1" marL="914400" rtl="0" algn="l">
              <a:spcBef>
                <a:spcPts val="0"/>
              </a:spcBef>
              <a:spcAft>
                <a:spcPts val="0"/>
              </a:spcAft>
              <a:buSzPts val="1800"/>
              <a:buChar char="●"/>
            </a:pPr>
            <a:r>
              <a:rPr lang="ja"/>
              <a:t>機械的に処理しやすいJSONをレスポンスに用いる場合も多い</a:t>
            </a:r>
            <a:endParaRPr/>
          </a:p>
          <a:p>
            <a:pPr indent="-342900" lvl="1" marL="914400" rtl="0" algn="l">
              <a:spcBef>
                <a:spcPts val="0"/>
              </a:spcBef>
              <a:spcAft>
                <a:spcPts val="0"/>
              </a:spcAft>
              <a:buSzPts val="1800"/>
              <a:buChar char="●"/>
            </a:pPr>
            <a:r>
              <a:rPr lang="ja" sz="1800"/>
              <a:t>JSONエンコーダを使ってGoの値をJSONに変換する</a:t>
            </a:r>
            <a:endParaRPr sz="1800"/>
          </a:p>
          <a:p>
            <a:pPr indent="-342900" lvl="1" marL="914400" rtl="0" algn="l">
              <a:spcBef>
                <a:spcPts val="0"/>
              </a:spcBef>
              <a:spcAft>
                <a:spcPts val="0"/>
              </a:spcAft>
              <a:buSzPts val="1800"/>
              <a:buChar char="●"/>
            </a:pPr>
            <a:r>
              <a:rPr lang="ja" sz="1800"/>
              <a:t>構造体をやスライスをJSONのオブジェクトや配列にできる</a:t>
            </a:r>
            <a:endParaRPr/>
          </a:p>
        </p:txBody>
      </p:sp>
      <p:sp>
        <p:nvSpPr>
          <p:cNvPr id="498" name="Google Shape;498;p78"/>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grpSp>
        <p:nvGrpSpPr>
          <p:cNvPr id="499" name="Google Shape;499;p78"/>
          <p:cNvGrpSpPr/>
          <p:nvPr/>
        </p:nvGrpSpPr>
        <p:grpSpPr>
          <a:xfrm>
            <a:off x="607771" y="2806329"/>
            <a:ext cx="643192" cy="1301840"/>
            <a:chOff x="1679125" y="2321750"/>
            <a:chExt cx="836400" cy="1692900"/>
          </a:xfrm>
        </p:grpSpPr>
        <p:sp>
          <p:nvSpPr>
            <p:cNvPr id="500" name="Google Shape;500;p78"/>
            <p:cNvSpPr/>
            <p:nvPr/>
          </p:nvSpPr>
          <p:spPr>
            <a:xfrm>
              <a:off x="1679125" y="2321750"/>
              <a:ext cx="836400" cy="16929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8"/>
            <p:cNvSpPr/>
            <p:nvPr/>
          </p:nvSpPr>
          <p:spPr>
            <a:xfrm>
              <a:off x="1775725" y="2609225"/>
              <a:ext cx="643200" cy="112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8"/>
            <p:cNvSpPr/>
            <p:nvPr/>
          </p:nvSpPr>
          <p:spPr>
            <a:xfrm>
              <a:off x="1775725" y="2861075"/>
              <a:ext cx="643200" cy="112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8"/>
            <p:cNvSpPr/>
            <p:nvPr/>
          </p:nvSpPr>
          <p:spPr>
            <a:xfrm>
              <a:off x="1775725" y="3112925"/>
              <a:ext cx="643200" cy="112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4" name="Google Shape;504;p78"/>
          <p:cNvSpPr txBox="1"/>
          <p:nvPr/>
        </p:nvSpPr>
        <p:spPr>
          <a:xfrm>
            <a:off x="156900" y="4109700"/>
            <a:ext cx="1485000" cy="42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solidFill>
                  <a:srgbClr val="660000"/>
                </a:solidFill>
              </a:rPr>
              <a:t>サーバー</a:t>
            </a:r>
            <a:endParaRPr b="1" sz="1800">
              <a:solidFill>
                <a:srgbClr val="660000"/>
              </a:solidFill>
            </a:endParaRPr>
          </a:p>
        </p:txBody>
      </p:sp>
      <p:grpSp>
        <p:nvGrpSpPr>
          <p:cNvPr id="505" name="Google Shape;505;p78"/>
          <p:cNvGrpSpPr/>
          <p:nvPr/>
        </p:nvGrpSpPr>
        <p:grpSpPr>
          <a:xfrm>
            <a:off x="7949994" y="3035991"/>
            <a:ext cx="548714" cy="904713"/>
            <a:chOff x="5694150" y="3327950"/>
            <a:chExt cx="643200" cy="1060500"/>
          </a:xfrm>
        </p:grpSpPr>
        <p:sp>
          <p:nvSpPr>
            <p:cNvPr id="506" name="Google Shape;506;p78"/>
            <p:cNvSpPr/>
            <p:nvPr/>
          </p:nvSpPr>
          <p:spPr>
            <a:xfrm>
              <a:off x="5694150" y="3327950"/>
              <a:ext cx="643200" cy="10605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8"/>
            <p:cNvSpPr/>
            <p:nvPr/>
          </p:nvSpPr>
          <p:spPr>
            <a:xfrm>
              <a:off x="5959650" y="4226600"/>
              <a:ext cx="112200" cy="1122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8"/>
            <p:cNvSpPr/>
            <p:nvPr/>
          </p:nvSpPr>
          <p:spPr>
            <a:xfrm>
              <a:off x="5794200" y="3486375"/>
              <a:ext cx="443100" cy="6639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78"/>
          <p:cNvSpPr txBox="1"/>
          <p:nvPr/>
        </p:nvSpPr>
        <p:spPr>
          <a:xfrm>
            <a:off x="7420050" y="4109700"/>
            <a:ext cx="1608600" cy="42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solidFill>
                  <a:srgbClr val="1C4587"/>
                </a:solidFill>
              </a:rPr>
              <a:t>クライアント</a:t>
            </a:r>
            <a:endParaRPr b="1" sz="1800">
              <a:solidFill>
                <a:srgbClr val="1C4587"/>
              </a:solidFill>
            </a:endParaRPr>
          </a:p>
        </p:txBody>
      </p:sp>
      <p:sp>
        <p:nvSpPr>
          <p:cNvPr id="510" name="Google Shape;510;p78"/>
          <p:cNvSpPr/>
          <p:nvPr/>
        </p:nvSpPr>
        <p:spPr>
          <a:xfrm>
            <a:off x="1660248" y="2807925"/>
            <a:ext cx="5978700" cy="322500"/>
          </a:xfrm>
          <a:prstGeom prst="leftArrow">
            <a:avLst>
              <a:gd fmla="val 50000" name="adj1"/>
              <a:gd fmla="val 50000" name="adj2"/>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8"/>
          <p:cNvSpPr/>
          <p:nvPr/>
        </p:nvSpPr>
        <p:spPr>
          <a:xfrm rot="10800000">
            <a:off x="1652403" y="3472375"/>
            <a:ext cx="5976000" cy="322500"/>
          </a:xfrm>
          <a:prstGeom prst="leftArrow">
            <a:avLst>
              <a:gd fmla="val 50000" name="adj1"/>
              <a:gd fmla="val 50000" name="adj2"/>
            </a:avLst>
          </a:prstGeom>
          <a:solidFill>
            <a:srgbClr val="66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8"/>
          <p:cNvSpPr txBox="1"/>
          <p:nvPr/>
        </p:nvSpPr>
        <p:spPr>
          <a:xfrm>
            <a:off x="2957800" y="2553200"/>
            <a:ext cx="2825400" cy="42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solidFill>
                  <a:srgbClr val="1C4587"/>
                </a:solidFill>
              </a:rPr>
              <a:t>リクエスト</a:t>
            </a:r>
            <a:endParaRPr b="1" sz="1800">
              <a:solidFill>
                <a:srgbClr val="1C4587"/>
              </a:solidFill>
            </a:endParaRPr>
          </a:p>
        </p:txBody>
      </p:sp>
      <p:sp>
        <p:nvSpPr>
          <p:cNvPr id="513" name="Google Shape;513;p78"/>
          <p:cNvSpPr txBox="1"/>
          <p:nvPr/>
        </p:nvSpPr>
        <p:spPr>
          <a:xfrm>
            <a:off x="3088899" y="3189379"/>
            <a:ext cx="2607600" cy="42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solidFill>
                  <a:srgbClr val="660000"/>
                </a:solidFill>
              </a:rPr>
              <a:t>レスポンス</a:t>
            </a:r>
            <a:endParaRPr b="1" sz="1800">
              <a:solidFill>
                <a:srgbClr val="660000"/>
              </a:solidFill>
            </a:endParaRPr>
          </a:p>
        </p:txBody>
      </p:sp>
      <p:sp>
        <p:nvSpPr>
          <p:cNvPr id="514" name="Google Shape;514;p78"/>
          <p:cNvSpPr/>
          <p:nvPr/>
        </p:nvSpPr>
        <p:spPr>
          <a:xfrm>
            <a:off x="1823900" y="3848650"/>
            <a:ext cx="1162200" cy="6432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a:t>Goの</a:t>
            </a:r>
            <a:endParaRPr b="1"/>
          </a:p>
          <a:p>
            <a:pPr indent="0" lvl="0" marL="0" rtl="0" algn="ctr">
              <a:spcBef>
                <a:spcPts val="0"/>
              </a:spcBef>
              <a:spcAft>
                <a:spcPts val="0"/>
              </a:spcAft>
              <a:buNone/>
            </a:pPr>
            <a:r>
              <a:rPr b="1" lang="ja"/>
              <a:t>データ構造</a:t>
            </a:r>
            <a:endParaRPr b="1"/>
          </a:p>
        </p:txBody>
      </p:sp>
      <p:sp>
        <p:nvSpPr>
          <p:cNvPr id="515" name="Google Shape;515;p78"/>
          <p:cNvSpPr/>
          <p:nvPr/>
        </p:nvSpPr>
        <p:spPr>
          <a:xfrm>
            <a:off x="3824075" y="3848650"/>
            <a:ext cx="1162200" cy="6432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a:t>JSON</a:t>
            </a:r>
            <a:endParaRPr b="1"/>
          </a:p>
        </p:txBody>
      </p:sp>
      <p:sp>
        <p:nvSpPr>
          <p:cNvPr id="516" name="Google Shape;516;p78"/>
          <p:cNvSpPr/>
          <p:nvPr/>
        </p:nvSpPr>
        <p:spPr>
          <a:xfrm>
            <a:off x="5757925" y="3848650"/>
            <a:ext cx="1608600" cy="6432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a:t>JavaやSwiftの</a:t>
            </a:r>
            <a:endParaRPr b="1"/>
          </a:p>
          <a:p>
            <a:pPr indent="0" lvl="0" marL="0" rtl="0" algn="ctr">
              <a:spcBef>
                <a:spcPts val="0"/>
              </a:spcBef>
              <a:spcAft>
                <a:spcPts val="0"/>
              </a:spcAft>
              <a:buNone/>
            </a:pPr>
            <a:r>
              <a:rPr b="1" lang="ja"/>
              <a:t>データ構造</a:t>
            </a:r>
            <a:endParaRPr b="1"/>
          </a:p>
        </p:txBody>
      </p:sp>
      <p:sp>
        <p:nvSpPr>
          <p:cNvPr id="517" name="Google Shape;517;p78"/>
          <p:cNvSpPr/>
          <p:nvPr/>
        </p:nvSpPr>
        <p:spPr>
          <a:xfrm rot="5400000">
            <a:off x="3122400" y="4077250"/>
            <a:ext cx="537000" cy="186000"/>
          </a:xfrm>
          <a:prstGeom prst="triangle">
            <a:avLst>
              <a:gd fmla="val 5000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8"/>
          <p:cNvSpPr/>
          <p:nvPr/>
        </p:nvSpPr>
        <p:spPr>
          <a:xfrm rot="5400000">
            <a:off x="5103588" y="4077250"/>
            <a:ext cx="537000" cy="186000"/>
          </a:xfrm>
          <a:prstGeom prst="triangle">
            <a:avLst>
              <a:gd fmla="val 5000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8"/>
          <p:cNvSpPr txBox="1"/>
          <p:nvPr/>
        </p:nvSpPr>
        <p:spPr>
          <a:xfrm>
            <a:off x="2799050" y="4599825"/>
            <a:ext cx="11622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a:t>エンコード</a:t>
            </a:r>
            <a:endParaRPr/>
          </a:p>
        </p:txBody>
      </p:sp>
      <p:sp>
        <p:nvSpPr>
          <p:cNvPr id="520" name="Google Shape;520;p78"/>
          <p:cNvSpPr txBox="1"/>
          <p:nvPr/>
        </p:nvSpPr>
        <p:spPr>
          <a:xfrm>
            <a:off x="4791000" y="4599825"/>
            <a:ext cx="11622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a:t>デコード</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9"/>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JSONエンコード</a:t>
            </a:r>
            <a:endParaRPr/>
          </a:p>
        </p:txBody>
      </p:sp>
      <p:sp>
        <p:nvSpPr>
          <p:cNvPr id="526" name="Google Shape;526;p79"/>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latin typeface="Consolas"/>
                <a:ea typeface="Consolas"/>
                <a:cs typeface="Consolas"/>
                <a:sym typeface="Consolas"/>
              </a:rPr>
              <a:t>json.Encoder</a:t>
            </a:r>
            <a:r>
              <a:rPr lang="ja" sz="2400"/>
              <a:t>型を使う</a:t>
            </a:r>
            <a:endParaRPr sz="1800"/>
          </a:p>
        </p:txBody>
      </p:sp>
      <p:sp>
        <p:nvSpPr>
          <p:cNvPr id="527" name="Google Shape;527;p79"/>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
        <p:nvSpPr>
          <p:cNvPr id="528" name="Google Shape;528;p79"/>
          <p:cNvSpPr txBox="1"/>
          <p:nvPr/>
        </p:nvSpPr>
        <p:spPr>
          <a:xfrm>
            <a:off x="558125" y="1563650"/>
            <a:ext cx="8332500" cy="3273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A71D5D"/>
                </a:solidFill>
                <a:latin typeface="Consolas"/>
                <a:ea typeface="Consolas"/>
                <a:cs typeface="Consolas"/>
                <a:sym typeface="Consolas"/>
              </a:rPr>
              <a:t>type</a:t>
            </a:r>
            <a:r>
              <a:rPr lang="ja" sz="1800">
                <a:solidFill>
                  <a:srgbClr val="333333"/>
                </a:solidFill>
                <a:latin typeface="Consolas"/>
                <a:ea typeface="Consolas"/>
                <a:cs typeface="Consolas"/>
                <a:sym typeface="Consolas"/>
              </a:rPr>
              <a:t> Person </a:t>
            </a:r>
            <a:r>
              <a:rPr lang="ja" sz="1800">
                <a:solidFill>
                  <a:srgbClr val="A71D5D"/>
                </a:solidFill>
                <a:latin typeface="Consolas"/>
                <a:ea typeface="Consolas"/>
                <a:cs typeface="Consolas"/>
                <a:sym typeface="Consolas"/>
              </a:rPr>
              <a:t>struct</a:t>
            </a:r>
            <a:r>
              <a:rPr lang="ja" sz="1800">
                <a:solidFill>
                  <a:srgbClr val="333333"/>
                </a:solidFill>
                <a:latin typeface="Consolas"/>
                <a:ea typeface="Consolas"/>
                <a:cs typeface="Consolas"/>
                <a:sym typeface="Consolas"/>
              </a:rPr>
              <a:t> {</a:t>
            </a:r>
            <a:br>
              <a:rPr lang="ja" sz="1800">
                <a:solidFill>
                  <a:srgbClr val="333333"/>
                </a:solidFill>
                <a:latin typeface="Consolas"/>
                <a:ea typeface="Consolas"/>
                <a:cs typeface="Consolas"/>
                <a:sym typeface="Consolas"/>
              </a:rPr>
            </a:br>
            <a:r>
              <a:rPr lang="ja" sz="1800">
                <a:solidFill>
                  <a:srgbClr val="333333"/>
                </a:solidFill>
                <a:latin typeface="Consolas"/>
                <a:ea typeface="Consolas"/>
                <a:cs typeface="Consolas"/>
                <a:sym typeface="Consolas"/>
              </a:rPr>
              <a:t>	Name </a:t>
            </a:r>
            <a:r>
              <a:rPr lang="ja" sz="1800">
                <a:solidFill>
                  <a:srgbClr val="A71D5D"/>
                </a:solidFill>
                <a:latin typeface="Consolas"/>
                <a:ea typeface="Consolas"/>
                <a:cs typeface="Consolas"/>
                <a:sym typeface="Consolas"/>
              </a:rPr>
              <a:t>string</a:t>
            </a:r>
            <a:r>
              <a:rPr lang="ja" sz="1800">
                <a:solidFill>
                  <a:srgbClr val="333333"/>
                </a:solidFill>
                <a:latin typeface="Consolas"/>
                <a:ea typeface="Consolas"/>
                <a:cs typeface="Consolas"/>
                <a:sym typeface="Consolas"/>
              </a:rPr>
              <a:t> </a:t>
            </a:r>
            <a:r>
              <a:rPr lang="ja" sz="1800">
                <a:solidFill>
                  <a:srgbClr val="DF5000"/>
                </a:solidFill>
                <a:highlight>
                  <a:srgbClr val="F4CCCC"/>
                </a:highlight>
                <a:latin typeface="Consolas"/>
                <a:ea typeface="Consolas"/>
                <a:cs typeface="Consolas"/>
                <a:sym typeface="Consolas"/>
              </a:rPr>
              <a:t>`json:"name"`</a:t>
            </a:r>
            <a:br>
              <a:rPr lang="ja" sz="1800">
                <a:solidFill>
                  <a:srgbClr val="333333"/>
                </a:solidFill>
                <a:latin typeface="Consolas"/>
                <a:ea typeface="Consolas"/>
                <a:cs typeface="Consolas"/>
                <a:sym typeface="Consolas"/>
              </a:rPr>
            </a:br>
            <a:r>
              <a:rPr lang="ja" sz="1800">
                <a:solidFill>
                  <a:srgbClr val="333333"/>
                </a:solidFill>
                <a:latin typeface="Consolas"/>
                <a:ea typeface="Consolas"/>
                <a:cs typeface="Consolas"/>
                <a:sym typeface="Consolas"/>
              </a:rPr>
              <a:t>	Age    </a:t>
            </a:r>
            <a:r>
              <a:rPr lang="ja" sz="1800">
                <a:solidFill>
                  <a:srgbClr val="A71D5D"/>
                </a:solidFill>
                <a:latin typeface="Consolas"/>
                <a:ea typeface="Consolas"/>
                <a:cs typeface="Consolas"/>
                <a:sym typeface="Consolas"/>
              </a:rPr>
              <a:t>int</a:t>
            </a:r>
            <a:r>
              <a:rPr lang="ja" sz="1800">
                <a:solidFill>
                  <a:srgbClr val="333333"/>
                </a:solidFill>
                <a:latin typeface="Consolas"/>
                <a:ea typeface="Consolas"/>
                <a:cs typeface="Consolas"/>
                <a:sym typeface="Consolas"/>
              </a:rPr>
              <a:t>  </a:t>
            </a:r>
            <a:r>
              <a:rPr lang="ja" sz="1800">
                <a:solidFill>
                  <a:srgbClr val="DF5000"/>
                </a:solidFill>
                <a:latin typeface="Consolas"/>
                <a:ea typeface="Consolas"/>
                <a:cs typeface="Consolas"/>
                <a:sym typeface="Consolas"/>
              </a:rPr>
              <a:t>`json:"age"`</a:t>
            </a:r>
            <a:br>
              <a:rPr lang="ja" sz="1800">
                <a:solidFill>
                  <a:srgbClr val="333333"/>
                </a:solidFill>
                <a:latin typeface="Consolas"/>
                <a:ea typeface="Consolas"/>
                <a:cs typeface="Consolas"/>
                <a:sym typeface="Consolas"/>
              </a:rPr>
            </a:br>
            <a:r>
              <a:rPr lang="ja" sz="1800">
                <a:solidFill>
                  <a:srgbClr val="333333"/>
                </a:solidFill>
                <a:latin typeface="Consolas"/>
                <a:ea typeface="Consolas"/>
                <a:cs typeface="Consolas"/>
                <a:sym typeface="Consolas"/>
              </a:rPr>
              <a:t>}</a:t>
            </a:r>
            <a:br>
              <a:rPr lang="ja" sz="1800">
                <a:solidFill>
                  <a:srgbClr val="333333"/>
                </a:solidFill>
                <a:latin typeface="Consolas"/>
                <a:ea typeface="Consolas"/>
                <a:cs typeface="Consolas"/>
                <a:sym typeface="Consolas"/>
              </a:rPr>
            </a:br>
            <a:br>
              <a:rPr lang="ja" sz="1800">
                <a:solidFill>
                  <a:srgbClr val="333333"/>
                </a:solidFill>
                <a:latin typeface="Consolas"/>
                <a:ea typeface="Consolas"/>
                <a:cs typeface="Consolas"/>
                <a:sym typeface="Consolas"/>
              </a:rPr>
            </a:br>
            <a:r>
              <a:rPr lang="ja" sz="1800">
                <a:solidFill>
                  <a:srgbClr val="333333"/>
                </a:solidFill>
                <a:latin typeface="Consolas"/>
                <a:ea typeface="Consolas"/>
                <a:cs typeface="Consolas"/>
                <a:sym typeface="Consolas"/>
              </a:rPr>
              <a:t>p := &amp;Person{Name: </a:t>
            </a:r>
            <a:r>
              <a:rPr lang="ja" sz="1800">
                <a:solidFill>
                  <a:srgbClr val="DF5000"/>
                </a:solidFill>
                <a:latin typeface="Consolas"/>
                <a:ea typeface="Consolas"/>
                <a:cs typeface="Consolas"/>
                <a:sym typeface="Consolas"/>
              </a:rPr>
              <a:t>"tenntenn"</a:t>
            </a:r>
            <a:r>
              <a:rPr lang="ja" sz="1800">
                <a:solidFill>
                  <a:srgbClr val="333333"/>
                </a:solidFill>
                <a:latin typeface="Consolas"/>
                <a:ea typeface="Consolas"/>
                <a:cs typeface="Consolas"/>
                <a:sym typeface="Consolas"/>
              </a:rPr>
              <a:t>, Age: 32}</a:t>
            </a:r>
            <a:br>
              <a:rPr lang="ja" sz="1800">
                <a:solidFill>
                  <a:srgbClr val="333333"/>
                </a:solidFill>
                <a:latin typeface="Consolas"/>
                <a:ea typeface="Consolas"/>
                <a:cs typeface="Consolas"/>
                <a:sym typeface="Consolas"/>
              </a:rPr>
            </a:br>
            <a:br>
              <a:rPr lang="ja" sz="1800">
                <a:solidFill>
                  <a:srgbClr val="333333"/>
                </a:solidFill>
                <a:latin typeface="Consolas"/>
                <a:ea typeface="Consolas"/>
                <a:cs typeface="Consolas"/>
                <a:sym typeface="Consolas"/>
              </a:rPr>
            </a:br>
            <a:r>
              <a:rPr lang="ja" sz="1800">
                <a:solidFill>
                  <a:srgbClr val="A71D5D"/>
                </a:solidFill>
                <a:latin typeface="Consolas"/>
                <a:ea typeface="Consolas"/>
                <a:cs typeface="Consolas"/>
                <a:sym typeface="Consolas"/>
              </a:rPr>
              <a:t>var</a:t>
            </a:r>
            <a:r>
              <a:rPr lang="ja" sz="1800">
                <a:solidFill>
                  <a:srgbClr val="333333"/>
                </a:solidFill>
                <a:latin typeface="Consolas"/>
                <a:ea typeface="Consolas"/>
                <a:cs typeface="Consolas"/>
                <a:sym typeface="Consolas"/>
              </a:rPr>
              <a:t> buf bytes.Buffer</a:t>
            </a:r>
            <a:br>
              <a:rPr lang="ja" sz="1800">
                <a:solidFill>
                  <a:srgbClr val="333333"/>
                </a:solidFill>
                <a:latin typeface="Consolas"/>
                <a:ea typeface="Consolas"/>
                <a:cs typeface="Consolas"/>
                <a:sym typeface="Consolas"/>
              </a:rPr>
            </a:br>
            <a:r>
              <a:rPr lang="ja" sz="1800">
                <a:solidFill>
                  <a:srgbClr val="333333"/>
                </a:solidFill>
                <a:highlight>
                  <a:srgbClr val="F4CCCC"/>
                </a:highlight>
                <a:latin typeface="Consolas"/>
                <a:ea typeface="Consolas"/>
                <a:cs typeface="Consolas"/>
                <a:sym typeface="Consolas"/>
              </a:rPr>
              <a:t>enc := json.NewEncoder(&amp;buf)</a:t>
            </a:r>
            <a:br>
              <a:rPr lang="ja" sz="1800">
                <a:solidFill>
                  <a:srgbClr val="333333"/>
                </a:solidFill>
                <a:latin typeface="Consolas"/>
                <a:ea typeface="Consolas"/>
                <a:cs typeface="Consolas"/>
                <a:sym typeface="Consolas"/>
              </a:rPr>
            </a:br>
            <a:r>
              <a:rPr lang="ja" sz="1800">
                <a:solidFill>
                  <a:srgbClr val="A71D5D"/>
                </a:solidFill>
                <a:latin typeface="Consolas"/>
                <a:ea typeface="Consolas"/>
                <a:cs typeface="Consolas"/>
                <a:sym typeface="Consolas"/>
              </a:rPr>
              <a:t>if</a:t>
            </a:r>
            <a:r>
              <a:rPr lang="ja" sz="1800">
                <a:solidFill>
                  <a:srgbClr val="333333"/>
                </a:solidFill>
                <a:latin typeface="Consolas"/>
                <a:ea typeface="Consolas"/>
                <a:cs typeface="Consolas"/>
                <a:sym typeface="Consolas"/>
              </a:rPr>
              <a:t> err := </a:t>
            </a:r>
            <a:r>
              <a:rPr lang="ja" sz="1800">
                <a:solidFill>
                  <a:srgbClr val="333333"/>
                </a:solidFill>
                <a:highlight>
                  <a:srgbClr val="F4CCCC"/>
                </a:highlight>
                <a:latin typeface="Consolas"/>
                <a:ea typeface="Consolas"/>
                <a:cs typeface="Consolas"/>
                <a:sym typeface="Consolas"/>
              </a:rPr>
              <a:t>enc.Encode(p)</a:t>
            </a:r>
            <a:r>
              <a:rPr lang="ja" sz="1800">
                <a:solidFill>
                  <a:srgbClr val="333333"/>
                </a:solidFill>
                <a:latin typeface="Consolas"/>
                <a:ea typeface="Consolas"/>
                <a:cs typeface="Consolas"/>
                <a:sym typeface="Consolas"/>
              </a:rPr>
              <a:t>; err != </a:t>
            </a:r>
            <a:r>
              <a:rPr lang="ja" sz="1800">
                <a:solidFill>
                  <a:srgbClr val="0086B3"/>
                </a:solidFill>
                <a:latin typeface="Consolas"/>
                <a:ea typeface="Consolas"/>
                <a:cs typeface="Consolas"/>
                <a:sym typeface="Consolas"/>
              </a:rPr>
              <a:t>nil</a:t>
            </a:r>
            <a:r>
              <a:rPr lang="ja" sz="1800">
                <a:solidFill>
                  <a:srgbClr val="333333"/>
                </a:solidFill>
                <a:latin typeface="Consolas"/>
                <a:ea typeface="Consolas"/>
                <a:cs typeface="Consolas"/>
                <a:sym typeface="Consolas"/>
              </a:rPr>
              <a:t> {log.Fatal(err)}</a:t>
            </a:r>
            <a:br>
              <a:rPr lang="ja" sz="1800">
                <a:solidFill>
                  <a:srgbClr val="333333"/>
                </a:solidFill>
                <a:latin typeface="Consolas"/>
                <a:ea typeface="Consolas"/>
                <a:cs typeface="Consolas"/>
                <a:sym typeface="Consolas"/>
              </a:rPr>
            </a:br>
            <a:r>
              <a:rPr lang="ja" sz="1800">
                <a:solidFill>
                  <a:srgbClr val="333333"/>
                </a:solidFill>
                <a:latin typeface="Consolas"/>
                <a:ea typeface="Consolas"/>
                <a:cs typeface="Consolas"/>
                <a:sym typeface="Consolas"/>
              </a:rPr>
              <a:t>fmt.Println(buf.String())</a:t>
            </a:r>
            <a:endParaRPr sz="1800">
              <a:solidFill>
                <a:srgbClr val="6A737D"/>
              </a:solidFill>
              <a:latin typeface="Consolas"/>
              <a:ea typeface="Consolas"/>
              <a:cs typeface="Consolas"/>
              <a:sym typeface="Consolas"/>
            </a:endParaRPr>
          </a:p>
        </p:txBody>
      </p:sp>
      <p:sp>
        <p:nvSpPr>
          <p:cNvPr id="529" name="Google Shape;529;p79"/>
          <p:cNvSpPr/>
          <p:nvPr/>
        </p:nvSpPr>
        <p:spPr>
          <a:xfrm>
            <a:off x="4556400" y="1852600"/>
            <a:ext cx="3273000" cy="634500"/>
          </a:xfrm>
          <a:prstGeom prst="wedgeRoundRectCallout">
            <a:avLst>
              <a:gd fmla="val -55308" name="adj1"/>
              <a:gd fmla="val 12868"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t>構造体のタグで</a:t>
            </a:r>
            <a:endParaRPr b="1"/>
          </a:p>
          <a:p>
            <a:pPr indent="0" lvl="0" marL="0" rtl="0" algn="ctr">
              <a:lnSpc>
                <a:spcPct val="115000"/>
              </a:lnSpc>
              <a:spcBef>
                <a:spcPts val="0"/>
              </a:spcBef>
              <a:spcAft>
                <a:spcPts val="0"/>
              </a:spcAft>
              <a:buNone/>
            </a:pPr>
            <a:r>
              <a:rPr b="1" lang="ja"/>
              <a:t>JSONのフィールド名を指定</a:t>
            </a:r>
            <a:endParaRPr b="1">
              <a:solidFill>
                <a:srgbClr val="000000"/>
              </a:solidFill>
            </a:endParaRPr>
          </a:p>
        </p:txBody>
      </p:sp>
      <p:sp>
        <p:nvSpPr>
          <p:cNvPr id="530" name="Google Shape;530;p79"/>
          <p:cNvSpPr txBox="1"/>
          <p:nvPr/>
        </p:nvSpPr>
        <p:spPr>
          <a:xfrm>
            <a:off x="6493500" y="1419142"/>
            <a:ext cx="2101800" cy="292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u="sng">
                <a:solidFill>
                  <a:srgbClr val="1155CC"/>
                </a:solidFill>
                <a:hlinkClick r:id="rId3">
                  <a:extLst>
                    <a:ext uri="{A12FA001-AC4F-418D-AE19-62706E023703}">
                      <ahyp:hlinkClr val="tx"/>
                    </a:ext>
                  </a:extLst>
                </a:hlinkClick>
              </a:rPr>
              <a:t>Playgroundで動かす</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0"/>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JSONデコード</a:t>
            </a:r>
            <a:endParaRPr/>
          </a:p>
        </p:txBody>
      </p:sp>
      <p:sp>
        <p:nvSpPr>
          <p:cNvPr id="536" name="Google Shape;536;p80"/>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latin typeface="Consolas"/>
                <a:ea typeface="Consolas"/>
                <a:cs typeface="Consolas"/>
                <a:sym typeface="Consolas"/>
              </a:rPr>
              <a:t>json.Decoder</a:t>
            </a:r>
            <a:r>
              <a:rPr lang="ja" sz="2400"/>
              <a:t>型を使う</a:t>
            </a:r>
            <a:endParaRPr sz="1800"/>
          </a:p>
        </p:txBody>
      </p:sp>
      <p:sp>
        <p:nvSpPr>
          <p:cNvPr id="537" name="Google Shape;537;p80"/>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
        <p:nvSpPr>
          <p:cNvPr id="538" name="Google Shape;538;p80"/>
          <p:cNvSpPr txBox="1"/>
          <p:nvPr/>
        </p:nvSpPr>
        <p:spPr>
          <a:xfrm>
            <a:off x="558125" y="1563650"/>
            <a:ext cx="8332500" cy="192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A71D5D"/>
                </a:solidFill>
                <a:latin typeface="Verdana"/>
                <a:ea typeface="Verdana"/>
                <a:cs typeface="Verdana"/>
                <a:sym typeface="Verdana"/>
              </a:rPr>
              <a:t>var</a:t>
            </a:r>
            <a:r>
              <a:rPr lang="ja" sz="1800">
                <a:solidFill>
                  <a:srgbClr val="333333"/>
                </a:solidFill>
                <a:highlight>
                  <a:srgbClr val="FFFFFF"/>
                </a:highlight>
                <a:latin typeface="Verdana"/>
                <a:ea typeface="Verdana"/>
                <a:cs typeface="Verdana"/>
                <a:sym typeface="Verdana"/>
              </a:rPr>
              <a:t> p2 Person</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dec := json.NewDecoder(&amp;buf)</a:t>
            </a:r>
            <a:br>
              <a:rPr lang="ja" sz="1800">
                <a:solidFill>
                  <a:srgbClr val="333333"/>
                </a:solidFill>
                <a:highlight>
                  <a:srgbClr val="FFFFFF"/>
                </a:highlight>
                <a:latin typeface="Verdana"/>
                <a:ea typeface="Verdana"/>
                <a:cs typeface="Verdana"/>
                <a:sym typeface="Verdana"/>
              </a:rPr>
            </a:br>
            <a:r>
              <a:rPr lang="ja" sz="1800">
                <a:solidFill>
                  <a:srgbClr val="A71D5D"/>
                </a:solidFill>
                <a:latin typeface="Verdana"/>
                <a:ea typeface="Verdana"/>
                <a:cs typeface="Verdana"/>
                <a:sym typeface="Verdana"/>
              </a:rPr>
              <a:t>if</a:t>
            </a:r>
            <a:r>
              <a:rPr lang="ja" sz="1800">
                <a:solidFill>
                  <a:srgbClr val="333333"/>
                </a:solidFill>
                <a:highlight>
                  <a:srgbClr val="FFFFFF"/>
                </a:highlight>
                <a:latin typeface="Verdana"/>
                <a:ea typeface="Verdana"/>
                <a:cs typeface="Verdana"/>
                <a:sym typeface="Verdana"/>
              </a:rPr>
              <a:t> err := dec.Decode(&amp;p2); err != </a:t>
            </a:r>
            <a:r>
              <a:rPr lang="ja" sz="1800">
                <a:solidFill>
                  <a:srgbClr val="0086B3"/>
                </a:solidFill>
                <a:latin typeface="Verdana"/>
                <a:ea typeface="Verdana"/>
                <a:cs typeface="Verdana"/>
                <a:sym typeface="Verdana"/>
              </a:rPr>
              <a:t>nil</a:t>
            </a:r>
            <a:r>
              <a:rPr lang="ja" sz="1800">
                <a:solidFill>
                  <a:srgbClr val="333333"/>
                </a:solidFill>
                <a:highlight>
                  <a:srgbClr val="FFFFFF"/>
                </a:highlight>
                <a:latin typeface="Verdana"/>
                <a:ea typeface="Verdana"/>
                <a:cs typeface="Verdana"/>
                <a:sym typeface="Verdana"/>
              </a:rPr>
              <a:t> {</a:t>
            </a:r>
            <a:endParaRPr sz="1800">
              <a:solidFill>
                <a:srgbClr val="333333"/>
              </a:solidFill>
              <a:highlight>
                <a:srgbClr val="FFFFFF"/>
              </a:highlight>
              <a:latin typeface="Verdana"/>
              <a:ea typeface="Verdana"/>
              <a:cs typeface="Verdana"/>
              <a:sym typeface="Verdana"/>
            </a:endParaRPr>
          </a:p>
          <a:p>
            <a:pPr indent="457200" lvl="0" marL="0" rtl="0" algn="l">
              <a:lnSpc>
                <a:spcPct val="100000"/>
              </a:lnSpc>
              <a:spcBef>
                <a:spcPts val="0"/>
              </a:spcBef>
              <a:spcAft>
                <a:spcPts val="0"/>
              </a:spcAft>
              <a:buNone/>
            </a:pPr>
            <a:r>
              <a:rPr lang="ja" sz="1800">
                <a:solidFill>
                  <a:srgbClr val="333333"/>
                </a:solidFill>
                <a:highlight>
                  <a:srgbClr val="FFFFFF"/>
                </a:highlight>
                <a:latin typeface="Verdana"/>
                <a:ea typeface="Verdana"/>
                <a:cs typeface="Verdana"/>
                <a:sym typeface="Verdana"/>
              </a:rPr>
              <a:t>log.Fatal(err)</a:t>
            </a:r>
            <a:endParaRPr sz="1800">
              <a:solidFill>
                <a:srgbClr val="333333"/>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None/>
            </a:pPr>
            <a:r>
              <a:rPr lang="ja" sz="1800">
                <a:solidFill>
                  <a:srgbClr val="333333"/>
                </a:solidFill>
                <a:highlight>
                  <a:srgbClr val="FFFFFF"/>
                </a:highlight>
                <a:latin typeface="Verdana"/>
                <a:ea typeface="Verdana"/>
                <a:cs typeface="Verdana"/>
                <a:sym typeface="Verdana"/>
              </a:rPr>
              <a:t>}</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fmt.Println(p2)</a:t>
            </a:r>
            <a:endParaRPr sz="1800">
              <a:solidFill>
                <a:srgbClr val="6A737D"/>
              </a:solidFill>
              <a:latin typeface="Consolas"/>
              <a:ea typeface="Consolas"/>
              <a:cs typeface="Consolas"/>
              <a:sym typeface="Consolas"/>
            </a:endParaRPr>
          </a:p>
        </p:txBody>
      </p:sp>
      <p:sp>
        <p:nvSpPr>
          <p:cNvPr id="539" name="Google Shape;539;p80"/>
          <p:cNvSpPr txBox="1"/>
          <p:nvPr/>
        </p:nvSpPr>
        <p:spPr>
          <a:xfrm>
            <a:off x="6493500" y="1419142"/>
            <a:ext cx="2101800" cy="292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u="sng">
                <a:solidFill>
                  <a:srgbClr val="1155CC"/>
                </a:solidFill>
                <a:hlinkClick r:id="rId3">
                  <a:extLst>
                    <a:ext uri="{A12FA001-AC4F-418D-AE19-62706E023703}">
                      <ahyp:hlinkClr val="tx"/>
                    </a:ext>
                  </a:extLst>
                </a:hlinkClick>
              </a:rPr>
              <a:t>Playgroundで動かす</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1"/>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レスポンスヘッダーを設定する</a:t>
            </a:r>
            <a:endParaRPr/>
          </a:p>
        </p:txBody>
      </p:sp>
      <p:sp>
        <p:nvSpPr>
          <p:cNvPr id="545" name="Google Shape;545;p81"/>
          <p:cNvSpPr txBox="1"/>
          <p:nvPr/>
        </p:nvSpPr>
        <p:spPr>
          <a:xfrm>
            <a:off x="122050" y="1716050"/>
            <a:ext cx="8916600" cy="320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r>
              <a:rPr lang="ja" sz="1800">
                <a:solidFill>
                  <a:srgbClr val="6F42C1"/>
                </a:solidFill>
                <a:latin typeface="Consolas"/>
                <a:ea typeface="Consolas"/>
                <a:cs typeface="Consolas"/>
                <a:sym typeface="Consolas"/>
              </a:rPr>
              <a:t>handler</a:t>
            </a:r>
            <a:r>
              <a:rPr lang="ja" sz="1800">
                <a:solidFill>
                  <a:srgbClr val="24292E"/>
                </a:solidFill>
                <a:latin typeface="Consolas"/>
                <a:ea typeface="Consolas"/>
                <a:cs typeface="Consolas"/>
                <a:sym typeface="Consolas"/>
              </a:rPr>
              <a:t>(</a:t>
            </a:r>
            <a:r>
              <a:rPr lang="ja" sz="1800">
                <a:solidFill>
                  <a:srgbClr val="E36209"/>
                </a:solidFill>
                <a:latin typeface="Consolas"/>
                <a:ea typeface="Consolas"/>
                <a:cs typeface="Consolas"/>
                <a:sym typeface="Consolas"/>
              </a:rPr>
              <a:t>w</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http</a:t>
            </a:r>
            <a:r>
              <a:rPr lang="ja" sz="1800">
                <a:solidFill>
                  <a:srgbClr val="24292E"/>
                </a:solidFill>
                <a:latin typeface="Consolas"/>
                <a:ea typeface="Consolas"/>
                <a:cs typeface="Consolas"/>
                <a:sym typeface="Consolas"/>
              </a:rPr>
              <a:t>.</a:t>
            </a:r>
            <a:r>
              <a:rPr lang="ja" sz="1800">
                <a:solidFill>
                  <a:srgbClr val="E36209"/>
                </a:solidFill>
                <a:latin typeface="Consolas"/>
                <a:ea typeface="Consolas"/>
                <a:cs typeface="Consolas"/>
                <a:sym typeface="Consolas"/>
              </a:rPr>
              <a:t>ResponseWriter</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req</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http</a:t>
            </a:r>
            <a:r>
              <a:rPr lang="ja" sz="1800">
                <a:solidFill>
                  <a:srgbClr val="24292E"/>
                </a:solidFill>
                <a:latin typeface="Consolas"/>
                <a:ea typeface="Consolas"/>
                <a:cs typeface="Consolas"/>
                <a:sym typeface="Consolas"/>
              </a:rPr>
              <a:t>.</a:t>
            </a:r>
            <a:r>
              <a:rPr lang="ja" sz="1800">
                <a:solidFill>
                  <a:srgbClr val="E36209"/>
                </a:solidFill>
                <a:latin typeface="Consolas"/>
                <a:ea typeface="Consolas"/>
                <a:cs typeface="Consolas"/>
                <a:sym typeface="Consolas"/>
              </a:rPr>
              <a:t>Request</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24292E"/>
                </a:solidFill>
                <a:highlight>
                  <a:srgbClr val="F4CCCC"/>
                </a:highlight>
                <a:latin typeface="Consolas"/>
                <a:ea typeface="Consolas"/>
                <a:cs typeface="Consolas"/>
                <a:sym typeface="Consolas"/>
              </a:rPr>
              <a:t>w.</a:t>
            </a:r>
            <a:r>
              <a:rPr lang="ja" sz="1800">
                <a:solidFill>
                  <a:srgbClr val="005CC5"/>
                </a:solidFill>
                <a:highlight>
                  <a:srgbClr val="F4CCCC"/>
                </a:highlight>
                <a:latin typeface="Consolas"/>
                <a:ea typeface="Consolas"/>
                <a:cs typeface="Consolas"/>
                <a:sym typeface="Consolas"/>
              </a:rPr>
              <a:t>Header</a:t>
            </a:r>
            <a:r>
              <a:rPr lang="ja" sz="1800">
                <a:solidFill>
                  <a:srgbClr val="24292E"/>
                </a:solidFill>
                <a:highlight>
                  <a:srgbClr val="F4CCCC"/>
                </a:highlight>
                <a:latin typeface="Consolas"/>
                <a:ea typeface="Consolas"/>
                <a:cs typeface="Consolas"/>
                <a:sym typeface="Consolas"/>
              </a:rPr>
              <a:t>().</a:t>
            </a:r>
            <a:r>
              <a:rPr lang="ja" sz="1800">
                <a:solidFill>
                  <a:srgbClr val="005CC5"/>
                </a:solidFill>
                <a:highlight>
                  <a:srgbClr val="F4CCCC"/>
                </a:highlight>
                <a:latin typeface="Consolas"/>
                <a:ea typeface="Consolas"/>
                <a:cs typeface="Consolas"/>
                <a:sym typeface="Consolas"/>
              </a:rPr>
              <a:t>Set</a:t>
            </a:r>
            <a:r>
              <a:rPr lang="ja" sz="1800">
                <a:solidFill>
                  <a:srgbClr val="24292E"/>
                </a:solidFill>
                <a:highlight>
                  <a:srgbClr val="F4CCCC"/>
                </a:highlight>
                <a:latin typeface="Consolas"/>
                <a:ea typeface="Consolas"/>
                <a:cs typeface="Consolas"/>
                <a:sym typeface="Consolas"/>
              </a:rPr>
              <a:t>(</a:t>
            </a:r>
            <a:r>
              <a:rPr lang="ja" sz="1800">
                <a:solidFill>
                  <a:srgbClr val="032F62"/>
                </a:solidFill>
                <a:highlight>
                  <a:srgbClr val="F4CCCC"/>
                </a:highlight>
                <a:latin typeface="Consolas"/>
                <a:ea typeface="Consolas"/>
                <a:cs typeface="Consolas"/>
                <a:sym typeface="Consolas"/>
              </a:rPr>
              <a:t>"Content-Type"</a:t>
            </a:r>
            <a:r>
              <a:rPr lang="ja" sz="1800">
                <a:solidFill>
                  <a:srgbClr val="24292E"/>
                </a:solidFill>
                <a:highlight>
                  <a:srgbClr val="F4CCCC"/>
                </a:highlight>
                <a:latin typeface="Consolas"/>
                <a:ea typeface="Consolas"/>
                <a:cs typeface="Consolas"/>
                <a:sym typeface="Consolas"/>
              </a:rPr>
              <a:t>, </a:t>
            </a:r>
            <a:r>
              <a:rPr lang="ja" sz="1800">
                <a:solidFill>
                  <a:srgbClr val="032F62"/>
                </a:solidFill>
                <a:highlight>
                  <a:srgbClr val="F4CCCC"/>
                </a:highlight>
                <a:latin typeface="Consolas"/>
                <a:ea typeface="Consolas"/>
                <a:cs typeface="Consolas"/>
                <a:sym typeface="Consolas"/>
              </a:rPr>
              <a:t>"application/json; charset=utf-8"</a:t>
            </a:r>
            <a:r>
              <a:rPr lang="ja" sz="1800">
                <a:solidFill>
                  <a:srgbClr val="24292E"/>
                </a:solidFill>
                <a:highlight>
                  <a:srgbClr val="F4CCCC"/>
                </a:highlight>
                <a:latin typeface="Consolas"/>
                <a:ea typeface="Consolas"/>
                <a:cs typeface="Consolas"/>
                <a:sym typeface="Consolas"/>
              </a:rPr>
              <a:t>)</a:t>
            </a:r>
            <a:endParaRPr sz="1800">
              <a:solidFill>
                <a:srgbClr val="24292E"/>
              </a:solidFill>
              <a:highlight>
                <a:srgbClr val="F4CCCC"/>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v </a:t>
            </a:r>
            <a:r>
              <a:rPr lang="ja" sz="1800">
                <a:solidFill>
                  <a:srgbClr val="D73A49"/>
                </a:solidFill>
                <a:latin typeface="Consolas"/>
                <a:ea typeface="Consolas"/>
                <a:cs typeface="Consolas"/>
                <a:sym typeface="Consolas"/>
              </a:rPr>
              <a:t>:=</a:t>
            </a: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struct</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Msg </a:t>
            </a:r>
            <a:r>
              <a:rPr lang="ja" sz="1800">
                <a:solidFill>
                  <a:srgbClr val="D73A49"/>
                </a:solidFill>
                <a:latin typeface="Consolas"/>
                <a:ea typeface="Consolas"/>
                <a:cs typeface="Consolas"/>
                <a:sym typeface="Consolas"/>
              </a:rPr>
              <a:t>string</a:t>
            </a:r>
            <a:r>
              <a:rPr lang="ja" sz="1800">
                <a:solidFill>
                  <a:srgbClr val="24292E"/>
                </a:solidFill>
                <a:latin typeface="Consolas"/>
                <a:ea typeface="Consolas"/>
                <a:cs typeface="Consolas"/>
                <a:sym typeface="Consolas"/>
              </a:rPr>
              <a:t> </a:t>
            </a:r>
            <a:r>
              <a:rPr lang="ja" sz="1800">
                <a:solidFill>
                  <a:srgbClr val="032F62"/>
                </a:solidFill>
                <a:latin typeface="Consolas"/>
                <a:ea typeface="Consolas"/>
                <a:cs typeface="Consolas"/>
                <a:sym typeface="Consolas"/>
              </a:rPr>
              <a:t>`json:"msg"`</a:t>
            </a:r>
            <a:endParaRPr sz="1800">
              <a:solidFill>
                <a:srgbClr val="032F62"/>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Msg: </a:t>
            </a:r>
            <a:r>
              <a:rPr lang="ja" sz="1800">
                <a:solidFill>
                  <a:srgbClr val="032F62"/>
                </a:solidFill>
                <a:latin typeface="Consolas"/>
                <a:ea typeface="Consolas"/>
                <a:cs typeface="Consolas"/>
                <a:sym typeface="Consolas"/>
              </a:rPr>
              <a:t>"hello"</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if</a:t>
            </a:r>
            <a:r>
              <a:rPr lang="ja" sz="1800">
                <a:solidFill>
                  <a:srgbClr val="24292E"/>
                </a:solidFill>
                <a:latin typeface="Consolas"/>
                <a:ea typeface="Consolas"/>
                <a:cs typeface="Consolas"/>
                <a:sym typeface="Consolas"/>
              </a:rPr>
              <a:t> err </a:t>
            </a:r>
            <a:r>
              <a:rPr lang="ja" sz="1800">
                <a:solidFill>
                  <a:srgbClr val="D73A49"/>
                </a:solidFill>
                <a:latin typeface="Consolas"/>
                <a:ea typeface="Consolas"/>
                <a:cs typeface="Consolas"/>
                <a:sym typeface="Consolas"/>
              </a:rPr>
              <a:t>:=</a:t>
            </a:r>
            <a:r>
              <a:rPr lang="ja" sz="1800">
                <a:solidFill>
                  <a:srgbClr val="24292E"/>
                </a:solidFill>
                <a:latin typeface="Consolas"/>
                <a:ea typeface="Consolas"/>
                <a:cs typeface="Consolas"/>
                <a:sym typeface="Consolas"/>
              </a:rPr>
              <a:t> json.</a:t>
            </a:r>
            <a:r>
              <a:rPr lang="ja" sz="1800">
                <a:solidFill>
                  <a:srgbClr val="005CC5"/>
                </a:solidFill>
                <a:latin typeface="Consolas"/>
                <a:ea typeface="Consolas"/>
                <a:cs typeface="Consolas"/>
                <a:sym typeface="Consolas"/>
              </a:rPr>
              <a:t>NewEncoder</a:t>
            </a:r>
            <a:r>
              <a:rPr lang="ja" sz="1800">
                <a:solidFill>
                  <a:srgbClr val="24292E"/>
                </a:solidFill>
                <a:latin typeface="Consolas"/>
                <a:ea typeface="Consolas"/>
                <a:cs typeface="Consolas"/>
                <a:sym typeface="Consolas"/>
              </a:rPr>
              <a:t>(w).</a:t>
            </a:r>
            <a:r>
              <a:rPr lang="ja" sz="1800">
                <a:solidFill>
                  <a:srgbClr val="005CC5"/>
                </a:solidFill>
                <a:latin typeface="Consolas"/>
                <a:ea typeface="Consolas"/>
                <a:cs typeface="Consolas"/>
                <a:sym typeface="Consolas"/>
              </a:rPr>
              <a:t>Encode</a:t>
            </a:r>
            <a:r>
              <a:rPr lang="ja" sz="1800">
                <a:solidFill>
                  <a:srgbClr val="24292E"/>
                </a:solidFill>
                <a:latin typeface="Consolas"/>
                <a:ea typeface="Consolas"/>
                <a:cs typeface="Consolas"/>
                <a:sym typeface="Consolas"/>
              </a:rPr>
              <a:t>(v); err != </a:t>
            </a:r>
            <a:r>
              <a:rPr lang="ja" sz="1800">
                <a:solidFill>
                  <a:srgbClr val="005CC5"/>
                </a:solidFill>
                <a:latin typeface="Consolas"/>
                <a:ea typeface="Consolas"/>
                <a:cs typeface="Consolas"/>
                <a:sym typeface="Consolas"/>
              </a:rPr>
              <a:t>nil</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log.</a:t>
            </a:r>
            <a:r>
              <a:rPr lang="ja" sz="1800">
                <a:solidFill>
                  <a:srgbClr val="005CC5"/>
                </a:solidFill>
                <a:latin typeface="Consolas"/>
                <a:ea typeface="Consolas"/>
                <a:cs typeface="Consolas"/>
                <a:sym typeface="Consolas"/>
              </a:rPr>
              <a:t>Println</a:t>
            </a:r>
            <a:r>
              <a:rPr lang="ja" sz="1800">
                <a:solidFill>
                  <a:srgbClr val="24292E"/>
                </a:solidFill>
                <a:latin typeface="Consolas"/>
                <a:ea typeface="Consolas"/>
                <a:cs typeface="Consolas"/>
                <a:sym typeface="Consolas"/>
              </a:rPr>
              <a:t>(</a:t>
            </a:r>
            <a:r>
              <a:rPr lang="ja" sz="1800">
                <a:solidFill>
                  <a:srgbClr val="032F62"/>
                </a:solidFill>
                <a:latin typeface="Consolas"/>
                <a:ea typeface="Consolas"/>
                <a:cs typeface="Consolas"/>
                <a:sym typeface="Consolas"/>
              </a:rPr>
              <a:t>"Error:"</a:t>
            </a:r>
            <a:r>
              <a:rPr lang="ja" sz="1800">
                <a:solidFill>
                  <a:srgbClr val="24292E"/>
                </a:solidFill>
                <a:latin typeface="Consolas"/>
                <a:ea typeface="Consolas"/>
                <a:cs typeface="Consolas"/>
                <a:sym typeface="Consolas"/>
              </a:rPr>
              <a:t>, err)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a:t>
            </a:r>
            <a:endParaRPr sz="1800">
              <a:solidFill>
                <a:srgbClr val="333333"/>
              </a:solidFill>
              <a:latin typeface="Verdana"/>
              <a:ea typeface="Verdana"/>
              <a:cs typeface="Verdana"/>
              <a:sym typeface="Verdana"/>
            </a:endParaRPr>
          </a:p>
        </p:txBody>
      </p:sp>
      <p:sp>
        <p:nvSpPr>
          <p:cNvPr id="546" name="Google Shape;546;p81"/>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latin typeface="Consolas"/>
                <a:ea typeface="Consolas"/>
                <a:cs typeface="Consolas"/>
                <a:sym typeface="Consolas"/>
              </a:rPr>
              <a:t>ResponseWriter</a:t>
            </a:r>
            <a:r>
              <a:rPr lang="ja"/>
              <a:t>の</a:t>
            </a:r>
            <a:r>
              <a:rPr lang="ja">
                <a:latin typeface="Consolas"/>
                <a:ea typeface="Consolas"/>
                <a:cs typeface="Consolas"/>
                <a:sym typeface="Consolas"/>
              </a:rPr>
              <a:t>Header</a:t>
            </a:r>
            <a:r>
              <a:rPr lang="ja"/>
              <a:t>メソッドを使う</a:t>
            </a:r>
            <a:endParaRPr/>
          </a:p>
          <a:p>
            <a:pPr indent="-342900" lvl="1" marL="914400" rtl="0" algn="l">
              <a:spcBef>
                <a:spcPts val="0"/>
              </a:spcBef>
              <a:spcAft>
                <a:spcPts val="0"/>
              </a:spcAft>
              <a:buSzPts val="1800"/>
              <a:buChar char="●"/>
            </a:pPr>
            <a:r>
              <a:rPr lang="ja">
                <a:latin typeface="Consolas"/>
                <a:ea typeface="Consolas"/>
                <a:cs typeface="Consolas"/>
                <a:sym typeface="Consolas"/>
              </a:rPr>
              <a:t>Write</a:t>
            </a:r>
            <a:r>
              <a:rPr lang="ja"/>
              <a:t>や</a:t>
            </a:r>
            <a:r>
              <a:rPr lang="ja">
                <a:latin typeface="Consolas"/>
                <a:ea typeface="Consolas"/>
                <a:cs typeface="Consolas"/>
                <a:sym typeface="Consolas"/>
              </a:rPr>
              <a:t>WriteHeader</a:t>
            </a:r>
            <a:r>
              <a:rPr lang="ja"/>
              <a:t>を呼び出した後に設定しても効果がない</a:t>
            </a:r>
            <a:endParaRPr/>
          </a:p>
        </p:txBody>
      </p:sp>
      <p:sp>
        <p:nvSpPr>
          <p:cNvPr id="547" name="Google Shape;547;p81"/>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82"/>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リクエストパラメタの取得</a:t>
            </a:r>
            <a:endParaRPr/>
          </a:p>
        </p:txBody>
      </p:sp>
      <p:sp>
        <p:nvSpPr>
          <p:cNvPr id="553" name="Google Shape;553;p82"/>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latin typeface="Consolas"/>
                <a:ea typeface="Consolas"/>
                <a:cs typeface="Consolas"/>
                <a:sym typeface="Consolas"/>
              </a:rPr>
              <a:t>(*http.Request).FormValue</a:t>
            </a:r>
            <a:r>
              <a:rPr lang="ja"/>
              <a:t>から名前を指定して取得</a:t>
            </a:r>
            <a:endParaRPr/>
          </a:p>
          <a:p>
            <a:pPr indent="-342900" lvl="1" marL="914400" rtl="0" algn="l">
              <a:spcBef>
                <a:spcPts val="0"/>
              </a:spcBef>
              <a:spcAft>
                <a:spcPts val="0"/>
              </a:spcAft>
              <a:buSzPts val="1800"/>
              <a:buChar char="●"/>
            </a:pPr>
            <a:r>
              <a:rPr lang="ja"/>
              <a:t>パラメタ指定の例：</a:t>
            </a:r>
            <a:r>
              <a:rPr lang="ja" u="sng">
                <a:solidFill>
                  <a:schemeClr val="hlink"/>
                </a:solidFill>
                <a:hlinkClick r:id="rId3"/>
              </a:rPr>
              <a:t>http://localhost:8080?msg=Gophers</a:t>
            </a:r>
            <a:endParaRPr/>
          </a:p>
          <a:p>
            <a:pPr indent="-342900" lvl="1" marL="914400" rtl="0" algn="l">
              <a:spcBef>
                <a:spcPts val="0"/>
              </a:spcBef>
              <a:spcAft>
                <a:spcPts val="0"/>
              </a:spcAft>
              <a:buSzPts val="1800"/>
              <a:buChar char="●"/>
            </a:pPr>
            <a:r>
              <a:rPr lang="ja"/>
              <a:t>複数ある場合は</a:t>
            </a:r>
            <a:r>
              <a:rPr lang="ja">
                <a:latin typeface="Consolas"/>
                <a:ea typeface="Consolas"/>
                <a:cs typeface="Consolas"/>
                <a:sym typeface="Consolas"/>
              </a:rPr>
              <a:t>&amp;</a:t>
            </a:r>
            <a:r>
              <a:rPr lang="ja"/>
              <a:t>でつなぐ</a:t>
            </a:r>
            <a:endParaRPr/>
          </a:p>
          <a:p>
            <a:pPr indent="-342900" lvl="2" marL="1371600" rtl="0" algn="l">
              <a:spcBef>
                <a:spcPts val="0"/>
              </a:spcBef>
              <a:spcAft>
                <a:spcPts val="0"/>
              </a:spcAft>
              <a:buSzPts val="1800"/>
              <a:buChar char="○"/>
            </a:pPr>
            <a:r>
              <a:rPr lang="ja" u="sng">
                <a:solidFill>
                  <a:schemeClr val="hlink"/>
                </a:solidFill>
                <a:hlinkClick r:id="rId4"/>
              </a:rPr>
              <a:t>http://localhost:8080?a=100&amp;b=200</a:t>
            </a:r>
            <a:endParaRPr/>
          </a:p>
        </p:txBody>
      </p:sp>
      <p:sp>
        <p:nvSpPr>
          <p:cNvPr id="554" name="Google Shape;554;p82"/>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
        <p:nvSpPr>
          <p:cNvPr id="555" name="Google Shape;555;p82"/>
          <p:cNvSpPr txBox="1"/>
          <p:nvPr/>
        </p:nvSpPr>
        <p:spPr>
          <a:xfrm>
            <a:off x="251300" y="2706650"/>
            <a:ext cx="8715600" cy="107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http.HandleFunc(</a:t>
            </a:r>
            <a:r>
              <a:rPr lang="ja" sz="1800">
                <a:solidFill>
                  <a:srgbClr val="DF5000"/>
                </a:solidFill>
                <a:latin typeface="Consolas"/>
                <a:ea typeface="Consolas"/>
                <a:cs typeface="Consolas"/>
                <a:sym typeface="Consolas"/>
              </a:rPr>
              <a:t>"/"</a:t>
            </a:r>
            <a:r>
              <a:rPr lang="ja" sz="1800">
                <a:solidFill>
                  <a:srgbClr val="333333"/>
                </a:solidFill>
                <a:latin typeface="Consolas"/>
                <a:ea typeface="Consolas"/>
                <a:cs typeface="Consolas"/>
                <a:sym typeface="Consolas"/>
              </a:rPr>
              <a:t>, </a:t>
            </a:r>
            <a:r>
              <a:rPr lang="ja" sz="1800">
                <a:solidFill>
                  <a:srgbClr val="A71D5D"/>
                </a:solidFill>
                <a:latin typeface="Consolas"/>
                <a:ea typeface="Consolas"/>
                <a:cs typeface="Consolas"/>
                <a:sym typeface="Consolas"/>
              </a:rPr>
              <a:t>func</a:t>
            </a:r>
            <a:r>
              <a:rPr lang="ja" sz="1800">
                <a:solidFill>
                  <a:srgbClr val="333333"/>
                </a:solidFill>
                <a:latin typeface="Consolas"/>
                <a:ea typeface="Consolas"/>
                <a:cs typeface="Consolas"/>
                <a:sym typeface="Consolas"/>
              </a:rPr>
              <a:t>(w http.ResponseWriter, r *http.Request) {</a:t>
            </a:r>
            <a:br>
              <a:rPr lang="ja" sz="1800">
                <a:solidFill>
                  <a:srgbClr val="333333"/>
                </a:solidFill>
                <a:latin typeface="Consolas"/>
                <a:ea typeface="Consolas"/>
                <a:cs typeface="Consolas"/>
                <a:sym typeface="Consolas"/>
              </a:rPr>
            </a:br>
            <a:r>
              <a:rPr lang="ja" sz="1800">
                <a:solidFill>
                  <a:srgbClr val="333333"/>
                </a:solidFill>
                <a:latin typeface="Consolas"/>
                <a:ea typeface="Consolas"/>
                <a:cs typeface="Consolas"/>
                <a:sym typeface="Consolas"/>
              </a:rPr>
              <a:t>	fmt.Fprintln(w, </a:t>
            </a:r>
            <a:r>
              <a:rPr lang="ja" sz="1800">
                <a:solidFill>
                  <a:srgbClr val="DF5000"/>
                </a:solidFill>
                <a:latin typeface="Consolas"/>
                <a:ea typeface="Consolas"/>
                <a:cs typeface="Consolas"/>
                <a:sym typeface="Consolas"/>
              </a:rPr>
              <a:t>"hello"</a:t>
            </a:r>
            <a:r>
              <a:rPr lang="ja" sz="1800">
                <a:solidFill>
                  <a:srgbClr val="333333"/>
                </a:solidFill>
                <a:latin typeface="Consolas"/>
                <a:ea typeface="Consolas"/>
                <a:cs typeface="Consolas"/>
                <a:sym typeface="Consolas"/>
              </a:rPr>
              <a:t>, r.FormValue(</a:t>
            </a:r>
            <a:r>
              <a:rPr lang="ja" sz="1800">
                <a:solidFill>
                  <a:srgbClr val="DF5000"/>
                </a:solidFill>
                <a:latin typeface="Consolas"/>
                <a:ea typeface="Consolas"/>
                <a:cs typeface="Consolas"/>
                <a:sym typeface="Consolas"/>
              </a:rPr>
              <a:t>"msg"</a:t>
            </a:r>
            <a:r>
              <a:rPr lang="ja" sz="1800">
                <a:solidFill>
                  <a:srgbClr val="333333"/>
                </a:solidFill>
                <a:latin typeface="Consolas"/>
                <a:ea typeface="Consolas"/>
                <a:cs typeface="Consolas"/>
                <a:sym typeface="Consolas"/>
              </a:rPr>
              <a:t>))</a:t>
            </a:r>
            <a:br>
              <a:rPr lang="ja" sz="1800">
                <a:solidFill>
                  <a:srgbClr val="333333"/>
                </a:solidFill>
                <a:latin typeface="Consolas"/>
                <a:ea typeface="Consolas"/>
                <a:cs typeface="Consolas"/>
                <a:sym typeface="Consolas"/>
              </a:rPr>
            </a:br>
            <a:r>
              <a:rPr lang="ja" sz="1800">
                <a:solidFill>
                  <a:srgbClr val="333333"/>
                </a:solidFill>
                <a:latin typeface="Consolas"/>
                <a:ea typeface="Consolas"/>
                <a:cs typeface="Consolas"/>
                <a:sym typeface="Consolas"/>
              </a:rPr>
              <a:t>})</a:t>
            </a:r>
            <a:endParaRPr sz="1800">
              <a:solidFill>
                <a:srgbClr val="6A737D"/>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83"/>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リクエストボディの取得</a:t>
            </a:r>
            <a:endParaRPr/>
          </a:p>
        </p:txBody>
      </p:sp>
      <p:sp>
        <p:nvSpPr>
          <p:cNvPr id="561" name="Google Shape;561;p83"/>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solidFill>
                  <a:schemeClr val="dk1"/>
                </a:solidFill>
                <a:latin typeface="Consolas"/>
                <a:ea typeface="Consolas"/>
                <a:cs typeface="Consolas"/>
                <a:sym typeface="Consolas"/>
              </a:rPr>
              <a:t>(*http.Request).Body</a:t>
            </a:r>
            <a:r>
              <a:rPr lang="ja">
                <a:solidFill>
                  <a:schemeClr val="dk1"/>
                </a:solidFill>
              </a:rPr>
              <a:t>から取得する</a:t>
            </a:r>
            <a:endParaRPr>
              <a:solidFill>
                <a:schemeClr val="dk1"/>
              </a:solidFill>
            </a:endParaRPr>
          </a:p>
          <a:p>
            <a:pPr indent="-342900" lvl="1" marL="914400" rtl="0" algn="l">
              <a:spcBef>
                <a:spcPts val="0"/>
              </a:spcBef>
              <a:spcAft>
                <a:spcPts val="0"/>
              </a:spcAft>
              <a:buClr>
                <a:schemeClr val="dk1"/>
              </a:buClr>
              <a:buSzPts val="1800"/>
              <a:buChar char="●"/>
            </a:pPr>
            <a:r>
              <a:rPr lang="ja">
                <a:solidFill>
                  <a:schemeClr val="dk1"/>
                </a:solidFill>
                <a:latin typeface="Consolas"/>
                <a:ea typeface="Consolas"/>
                <a:cs typeface="Consolas"/>
                <a:sym typeface="Consolas"/>
              </a:rPr>
              <a:t>io.ReadCloser</a:t>
            </a:r>
            <a:r>
              <a:rPr lang="ja">
                <a:solidFill>
                  <a:schemeClr val="dk1"/>
                </a:solidFill>
              </a:rPr>
              <a:t>を実装している</a:t>
            </a:r>
            <a:endParaRPr>
              <a:solidFill>
                <a:schemeClr val="dk1"/>
              </a:solidFill>
            </a:endParaRPr>
          </a:p>
        </p:txBody>
      </p:sp>
      <p:sp>
        <p:nvSpPr>
          <p:cNvPr id="562" name="Google Shape;562;p83"/>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
        <p:nvSpPr>
          <p:cNvPr id="563" name="Google Shape;563;p83"/>
          <p:cNvSpPr txBox="1"/>
          <p:nvPr/>
        </p:nvSpPr>
        <p:spPr>
          <a:xfrm>
            <a:off x="229419" y="2173250"/>
            <a:ext cx="8704500" cy="2676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http.HandleFunc(</a:t>
            </a:r>
            <a:r>
              <a:rPr lang="ja" sz="1800">
                <a:solidFill>
                  <a:srgbClr val="DF5000"/>
                </a:solidFill>
                <a:latin typeface="Consolas"/>
                <a:ea typeface="Consolas"/>
                <a:cs typeface="Consolas"/>
                <a:sym typeface="Consolas"/>
              </a:rPr>
              <a:t>"/"</a:t>
            </a:r>
            <a:r>
              <a:rPr lang="ja" sz="1800">
                <a:solidFill>
                  <a:srgbClr val="333333"/>
                </a:solidFill>
                <a:latin typeface="Consolas"/>
                <a:ea typeface="Consolas"/>
                <a:cs typeface="Consolas"/>
                <a:sym typeface="Consolas"/>
              </a:rPr>
              <a:t>, </a:t>
            </a:r>
            <a:r>
              <a:rPr lang="ja" sz="1800">
                <a:solidFill>
                  <a:srgbClr val="A71D5D"/>
                </a:solidFill>
                <a:latin typeface="Consolas"/>
                <a:ea typeface="Consolas"/>
                <a:cs typeface="Consolas"/>
                <a:sym typeface="Consolas"/>
              </a:rPr>
              <a:t>func</a:t>
            </a:r>
            <a:r>
              <a:rPr lang="ja" sz="1800">
                <a:solidFill>
                  <a:srgbClr val="333333"/>
                </a:solidFill>
                <a:latin typeface="Consolas"/>
                <a:ea typeface="Consolas"/>
                <a:cs typeface="Consolas"/>
                <a:sym typeface="Consolas"/>
              </a:rPr>
              <a:t>(w http.ResponseWriter, r *http.Request) {</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	defer r.Body.Close()</a:t>
            </a:r>
            <a:endParaRPr sz="1800">
              <a:solidFill>
                <a:srgbClr val="333333"/>
              </a:solidFill>
              <a:latin typeface="Consolas"/>
              <a:ea typeface="Consolas"/>
              <a:cs typeface="Consolas"/>
              <a:sym typeface="Consolas"/>
            </a:endParaRPr>
          </a:p>
          <a:p>
            <a:pPr indent="457200" lvl="0" marL="0" rtl="0" algn="l">
              <a:lnSpc>
                <a:spcPct val="100000"/>
              </a:lnSpc>
              <a:spcBef>
                <a:spcPts val="0"/>
              </a:spcBef>
              <a:spcAft>
                <a:spcPts val="0"/>
              </a:spcAft>
              <a:buNone/>
            </a:pPr>
            <a:r>
              <a:rPr lang="ja" sz="1800">
                <a:solidFill>
                  <a:srgbClr val="A71D5D"/>
                </a:solidFill>
                <a:latin typeface="Consolas"/>
                <a:ea typeface="Consolas"/>
                <a:cs typeface="Consolas"/>
                <a:sym typeface="Consolas"/>
              </a:rPr>
              <a:t>var</a:t>
            </a:r>
            <a:r>
              <a:rPr lang="ja" sz="1800">
                <a:solidFill>
                  <a:srgbClr val="333333"/>
                </a:solidFill>
                <a:latin typeface="Consolas"/>
                <a:ea typeface="Consolas"/>
                <a:cs typeface="Consolas"/>
                <a:sym typeface="Consolas"/>
              </a:rPr>
              <a:t> p Person</a:t>
            </a:r>
            <a:endParaRPr sz="1800">
              <a:solidFill>
                <a:srgbClr val="333333"/>
              </a:solidFill>
              <a:latin typeface="Consolas"/>
              <a:ea typeface="Consolas"/>
              <a:cs typeface="Consolas"/>
              <a:sym typeface="Consolas"/>
            </a:endParaRPr>
          </a:p>
          <a:p>
            <a:pPr indent="0" lvl="0" marL="457200" rtl="0" algn="l">
              <a:lnSpc>
                <a:spcPct val="100000"/>
              </a:lnSpc>
              <a:spcBef>
                <a:spcPts val="0"/>
              </a:spcBef>
              <a:spcAft>
                <a:spcPts val="0"/>
              </a:spcAft>
              <a:buNone/>
            </a:pPr>
            <a:r>
              <a:rPr lang="ja" sz="1800">
                <a:solidFill>
                  <a:srgbClr val="333333"/>
                </a:solidFill>
                <a:latin typeface="Consolas"/>
                <a:ea typeface="Consolas"/>
                <a:cs typeface="Consolas"/>
                <a:sym typeface="Consolas"/>
              </a:rPr>
              <a:t>dec := json.NewDecoder(</a:t>
            </a:r>
            <a:r>
              <a:rPr lang="ja" sz="1800">
                <a:solidFill>
                  <a:srgbClr val="333333"/>
                </a:solidFill>
                <a:highlight>
                  <a:srgbClr val="F4CCCC"/>
                </a:highlight>
                <a:latin typeface="Consolas"/>
                <a:ea typeface="Consolas"/>
                <a:cs typeface="Consolas"/>
                <a:sym typeface="Consolas"/>
              </a:rPr>
              <a:t>r.Body</a:t>
            </a:r>
            <a:r>
              <a:rPr lang="ja"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457200" rtl="0" algn="l">
              <a:lnSpc>
                <a:spcPct val="100000"/>
              </a:lnSpc>
              <a:spcBef>
                <a:spcPts val="0"/>
              </a:spcBef>
              <a:spcAft>
                <a:spcPts val="0"/>
              </a:spcAft>
              <a:buNone/>
            </a:pPr>
            <a:r>
              <a:rPr lang="ja" sz="1800">
                <a:solidFill>
                  <a:srgbClr val="A71D5D"/>
                </a:solidFill>
                <a:latin typeface="Consolas"/>
                <a:ea typeface="Consolas"/>
                <a:cs typeface="Consolas"/>
                <a:sym typeface="Consolas"/>
              </a:rPr>
              <a:t>if</a:t>
            </a:r>
            <a:r>
              <a:rPr lang="ja" sz="1800">
                <a:solidFill>
                  <a:srgbClr val="333333"/>
                </a:solidFill>
                <a:latin typeface="Consolas"/>
                <a:ea typeface="Consolas"/>
                <a:cs typeface="Consolas"/>
                <a:sym typeface="Consolas"/>
              </a:rPr>
              <a:t> err := dec.Decode(&amp;p); err != </a:t>
            </a:r>
            <a:r>
              <a:rPr lang="ja" sz="1800">
                <a:solidFill>
                  <a:srgbClr val="0086B3"/>
                </a:solidFill>
                <a:latin typeface="Consolas"/>
                <a:ea typeface="Consolas"/>
                <a:cs typeface="Consolas"/>
                <a:sym typeface="Consolas"/>
              </a:rPr>
              <a:t>nil</a:t>
            </a:r>
            <a:r>
              <a:rPr lang="ja"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457200" rtl="0" algn="l">
              <a:lnSpc>
                <a:spcPct val="100000"/>
              </a:lnSpc>
              <a:spcBef>
                <a:spcPts val="0"/>
              </a:spcBef>
              <a:spcAft>
                <a:spcPts val="0"/>
              </a:spcAft>
              <a:buNone/>
            </a:pPr>
            <a:r>
              <a:rPr lang="ja" sz="1800">
                <a:solidFill>
                  <a:srgbClr val="333333"/>
                </a:solidFill>
                <a:latin typeface="Consolas"/>
                <a:ea typeface="Consolas"/>
                <a:cs typeface="Consolas"/>
                <a:sym typeface="Consolas"/>
              </a:rPr>
              <a:t>	// ... エラー処理 …</a:t>
            </a:r>
            <a:endParaRPr sz="1800">
              <a:solidFill>
                <a:srgbClr val="333333"/>
              </a:solidFill>
              <a:latin typeface="Consolas"/>
              <a:ea typeface="Consolas"/>
              <a:cs typeface="Consolas"/>
              <a:sym typeface="Consolas"/>
            </a:endParaRPr>
          </a:p>
          <a:p>
            <a:pPr indent="0" lvl="0" marL="457200" rtl="0" algn="l">
              <a:lnSpc>
                <a:spcPct val="100000"/>
              </a:lnSpc>
              <a:spcBef>
                <a:spcPts val="0"/>
              </a:spcBef>
              <a:spcAft>
                <a:spcPts val="0"/>
              </a:spcAft>
              <a:buNone/>
            </a:pPr>
            <a:r>
              <a:rPr lang="ja"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457200" rtl="0" algn="l">
              <a:lnSpc>
                <a:spcPct val="100000"/>
              </a:lnSpc>
              <a:spcBef>
                <a:spcPts val="0"/>
              </a:spcBef>
              <a:spcAft>
                <a:spcPts val="0"/>
              </a:spcAft>
              <a:buNone/>
            </a:pPr>
            <a:r>
              <a:rPr lang="ja" sz="1800">
                <a:solidFill>
                  <a:srgbClr val="333333"/>
                </a:solidFill>
                <a:latin typeface="Consolas"/>
                <a:ea typeface="Consolas"/>
                <a:cs typeface="Consolas"/>
                <a:sym typeface="Consolas"/>
              </a:rPr>
              <a:t>fmt.Println(p)</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a:t>
            </a:r>
            <a:endParaRPr sz="1800">
              <a:solidFill>
                <a:srgbClr val="6A737D"/>
              </a:solidFill>
              <a:latin typeface="Consolas"/>
              <a:ea typeface="Consolas"/>
              <a:cs typeface="Consolas"/>
              <a:sym typeface="Consolas"/>
            </a:endParaRPr>
          </a:p>
        </p:txBody>
      </p:sp>
      <p:sp>
        <p:nvSpPr>
          <p:cNvPr id="564" name="Google Shape;564;p83"/>
          <p:cNvSpPr/>
          <p:nvPr/>
        </p:nvSpPr>
        <p:spPr>
          <a:xfrm>
            <a:off x="4649469" y="3047650"/>
            <a:ext cx="2355000" cy="297000"/>
          </a:xfrm>
          <a:prstGeom prst="wedgeRoundRectCallout">
            <a:avLst>
              <a:gd fmla="val -55308" name="adj1"/>
              <a:gd fmla="val 12868"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latin typeface="Consolas"/>
                <a:ea typeface="Consolas"/>
                <a:cs typeface="Consolas"/>
                <a:sym typeface="Consolas"/>
              </a:rPr>
              <a:t>io.Reader</a:t>
            </a:r>
            <a:r>
              <a:rPr b="1" lang="ja"/>
              <a:t>を実装している</a:t>
            </a:r>
            <a:endParaRPr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7"/>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目次</a:t>
            </a:r>
            <a:endParaRPr/>
          </a:p>
        </p:txBody>
      </p:sp>
      <p:sp>
        <p:nvSpPr>
          <p:cNvPr id="292" name="Google Shape;292;p57"/>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AutoNum type="arabicPeriod"/>
            </a:pPr>
            <a:r>
              <a:rPr lang="ja" u="sng">
                <a:solidFill>
                  <a:schemeClr val="hlink"/>
                </a:solidFill>
                <a:hlinkClick action="ppaction://hlinksldjump" r:id="rId3"/>
              </a:rPr>
              <a:t>HTTPサーバをたてる</a:t>
            </a:r>
            <a:endParaRPr/>
          </a:p>
          <a:p>
            <a:pPr indent="-381000" lvl="0" marL="457200" rtl="0" algn="l">
              <a:lnSpc>
                <a:spcPct val="150000"/>
              </a:lnSpc>
              <a:spcBef>
                <a:spcPts val="0"/>
              </a:spcBef>
              <a:spcAft>
                <a:spcPts val="0"/>
              </a:spcAft>
              <a:buSzPts val="2400"/>
              <a:buAutoNum type="arabicPeriod"/>
            </a:pPr>
            <a:r>
              <a:rPr lang="ja" u="sng">
                <a:solidFill>
                  <a:schemeClr val="hlink"/>
                </a:solidFill>
                <a:hlinkClick action="ppaction://hlinksldjump" r:id="rId4"/>
              </a:rPr>
              <a:t>レスポンスとリクエスト</a:t>
            </a:r>
            <a:endParaRPr/>
          </a:p>
          <a:p>
            <a:pPr indent="-381000" lvl="0" marL="457200" rtl="0" algn="l">
              <a:lnSpc>
                <a:spcPct val="150000"/>
              </a:lnSpc>
              <a:spcBef>
                <a:spcPts val="0"/>
              </a:spcBef>
              <a:spcAft>
                <a:spcPts val="0"/>
              </a:spcAft>
              <a:buSzPts val="2400"/>
              <a:buAutoNum type="arabicPeriod"/>
            </a:pPr>
            <a:r>
              <a:rPr lang="ja" u="sng">
                <a:solidFill>
                  <a:schemeClr val="hlink"/>
                </a:solidFill>
                <a:hlinkClick action="ppaction://hlinksldjump" r:id="rId5"/>
              </a:rPr>
              <a:t>HTTPハンドラのテスト</a:t>
            </a:r>
            <a:endParaRPr/>
          </a:p>
          <a:p>
            <a:pPr indent="-381000" lvl="0" marL="457200" rtl="0" algn="l">
              <a:lnSpc>
                <a:spcPct val="150000"/>
              </a:lnSpc>
              <a:spcBef>
                <a:spcPts val="0"/>
              </a:spcBef>
              <a:spcAft>
                <a:spcPts val="0"/>
              </a:spcAft>
              <a:buSzPts val="2400"/>
              <a:buAutoNum type="arabicPeriod"/>
            </a:pPr>
            <a:r>
              <a:rPr lang="ja" u="sng">
                <a:solidFill>
                  <a:schemeClr val="hlink"/>
                </a:solidFill>
                <a:hlinkClick action="ppaction://hlinksldjump" r:id="rId6"/>
              </a:rPr>
              <a:t>HTTPクライアント</a:t>
            </a:r>
            <a:endParaRPr/>
          </a:p>
        </p:txBody>
      </p:sp>
      <p:sp>
        <p:nvSpPr>
          <p:cNvPr id="293" name="Google Shape;293;p57"/>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84"/>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リクエストヘッダーを取得</a:t>
            </a:r>
            <a:endParaRPr/>
          </a:p>
        </p:txBody>
      </p:sp>
      <p:sp>
        <p:nvSpPr>
          <p:cNvPr id="570" name="Google Shape;570;p84"/>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latin typeface="Consolas"/>
                <a:ea typeface="Consolas"/>
                <a:cs typeface="Consolas"/>
                <a:sym typeface="Consolas"/>
              </a:rPr>
              <a:t>Request</a:t>
            </a:r>
            <a:r>
              <a:rPr lang="ja"/>
              <a:t>の</a:t>
            </a:r>
            <a:r>
              <a:rPr lang="ja">
                <a:latin typeface="Consolas"/>
                <a:ea typeface="Consolas"/>
                <a:cs typeface="Consolas"/>
                <a:sym typeface="Consolas"/>
              </a:rPr>
              <a:t>Header</a:t>
            </a:r>
            <a:r>
              <a:rPr lang="ja"/>
              <a:t>フィールドを使う</a:t>
            </a:r>
            <a:endParaRPr/>
          </a:p>
          <a:p>
            <a:pPr indent="-342900" lvl="1" marL="914400" rtl="0" algn="l">
              <a:spcBef>
                <a:spcPts val="0"/>
              </a:spcBef>
              <a:spcAft>
                <a:spcPts val="0"/>
              </a:spcAft>
              <a:buSzPts val="1800"/>
              <a:buChar char="●"/>
            </a:pPr>
            <a:r>
              <a:rPr lang="ja">
                <a:latin typeface="Consolas"/>
                <a:ea typeface="Consolas"/>
                <a:cs typeface="Consolas"/>
                <a:sym typeface="Consolas"/>
              </a:rPr>
              <a:t>Get</a:t>
            </a:r>
            <a:r>
              <a:rPr lang="ja"/>
              <a:t>メソッドを使うとヘッダー名を指定して取得できる</a:t>
            </a:r>
            <a:endParaRPr/>
          </a:p>
        </p:txBody>
      </p:sp>
      <p:sp>
        <p:nvSpPr>
          <p:cNvPr id="571" name="Google Shape;571;p84"/>
          <p:cNvSpPr txBox="1"/>
          <p:nvPr/>
        </p:nvSpPr>
        <p:spPr>
          <a:xfrm>
            <a:off x="558125" y="2020850"/>
            <a:ext cx="8332500" cy="128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r>
              <a:rPr lang="ja" sz="1800">
                <a:solidFill>
                  <a:srgbClr val="6F42C1"/>
                </a:solidFill>
                <a:latin typeface="Consolas"/>
                <a:ea typeface="Consolas"/>
                <a:cs typeface="Consolas"/>
                <a:sym typeface="Consolas"/>
              </a:rPr>
              <a:t>handler</a:t>
            </a:r>
            <a:r>
              <a:rPr lang="ja" sz="1800">
                <a:solidFill>
                  <a:srgbClr val="24292E"/>
                </a:solidFill>
                <a:latin typeface="Consolas"/>
                <a:ea typeface="Consolas"/>
                <a:cs typeface="Consolas"/>
                <a:sym typeface="Consolas"/>
              </a:rPr>
              <a:t>(</a:t>
            </a:r>
            <a:r>
              <a:rPr lang="ja" sz="1800">
                <a:solidFill>
                  <a:srgbClr val="E36209"/>
                </a:solidFill>
                <a:latin typeface="Consolas"/>
                <a:ea typeface="Consolas"/>
                <a:cs typeface="Consolas"/>
                <a:sym typeface="Consolas"/>
              </a:rPr>
              <a:t>w</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http</a:t>
            </a:r>
            <a:r>
              <a:rPr lang="ja" sz="1800">
                <a:solidFill>
                  <a:srgbClr val="24292E"/>
                </a:solidFill>
                <a:latin typeface="Consolas"/>
                <a:ea typeface="Consolas"/>
                <a:cs typeface="Consolas"/>
                <a:sym typeface="Consolas"/>
              </a:rPr>
              <a:t>.</a:t>
            </a:r>
            <a:r>
              <a:rPr lang="ja" sz="1800">
                <a:solidFill>
                  <a:srgbClr val="E36209"/>
                </a:solidFill>
                <a:latin typeface="Consolas"/>
                <a:ea typeface="Consolas"/>
                <a:cs typeface="Consolas"/>
                <a:sym typeface="Consolas"/>
              </a:rPr>
              <a:t>ResponseWriter</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req</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http</a:t>
            </a:r>
            <a:r>
              <a:rPr lang="ja" sz="1800">
                <a:solidFill>
                  <a:srgbClr val="24292E"/>
                </a:solidFill>
                <a:latin typeface="Consolas"/>
                <a:ea typeface="Consolas"/>
                <a:cs typeface="Consolas"/>
                <a:sym typeface="Consolas"/>
              </a:rPr>
              <a:t>.</a:t>
            </a:r>
            <a:r>
              <a:rPr lang="ja" sz="1800">
                <a:solidFill>
                  <a:srgbClr val="E36209"/>
                </a:solidFill>
                <a:latin typeface="Consolas"/>
                <a:ea typeface="Consolas"/>
                <a:cs typeface="Consolas"/>
                <a:sym typeface="Consolas"/>
              </a:rPr>
              <a:t>Request</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contentType </a:t>
            </a:r>
            <a:r>
              <a:rPr lang="ja" sz="1800">
                <a:solidFill>
                  <a:srgbClr val="D73A49"/>
                </a:solidFill>
                <a:latin typeface="Consolas"/>
                <a:ea typeface="Consolas"/>
                <a:cs typeface="Consolas"/>
                <a:sym typeface="Consolas"/>
              </a:rPr>
              <a:t>:=</a:t>
            </a:r>
            <a:r>
              <a:rPr lang="ja" sz="1800">
                <a:solidFill>
                  <a:srgbClr val="24292E"/>
                </a:solidFill>
                <a:latin typeface="Consolas"/>
                <a:ea typeface="Consolas"/>
                <a:cs typeface="Consolas"/>
                <a:sym typeface="Consolas"/>
              </a:rPr>
              <a:t> req.Header.</a:t>
            </a:r>
            <a:r>
              <a:rPr lang="ja" sz="1800">
                <a:solidFill>
                  <a:srgbClr val="005CC5"/>
                </a:solidFill>
                <a:latin typeface="Consolas"/>
                <a:ea typeface="Consolas"/>
                <a:cs typeface="Consolas"/>
                <a:sym typeface="Consolas"/>
              </a:rPr>
              <a:t>Get</a:t>
            </a:r>
            <a:r>
              <a:rPr lang="ja" sz="1800">
                <a:solidFill>
                  <a:srgbClr val="24292E"/>
                </a:solidFill>
                <a:latin typeface="Consolas"/>
                <a:ea typeface="Consolas"/>
                <a:cs typeface="Consolas"/>
                <a:sym typeface="Consolas"/>
              </a:rPr>
              <a:t>(</a:t>
            </a:r>
            <a:r>
              <a:rPr lang="ja" sz="1800">
                <a:solidFill>
                  <a:srgbClr val="032F62"/>
                </a:solidFill>
                <a:latin typeface="Consolas"/>
                <a:ea typeface="Consolas"/>
                <a:cs typeface="Consolas"/>
                <a:sym typeface="Consolas"/>
              </a:rPr>
              <a:t>"Content-Type"</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fmt.</a:t>
            </a:r>
            <a:r>
              <a:rPr lang="ja" sz="1800">
                <a:solidFill>
                  <a:srgbClr val="005CC5"/>
                </a:solidFill>
                <a:latin typeface="Consolas"/>
                <a:ea typeface="Consolas"/>
                <a:cs typeface="Consolas"/>
                <a:sym typeface="Consolas"/>
              </a:rPr>
              <a:t>Fprintln</a:t>
            </a:r>
            <a:r>
              <a:rPr lang="ja" sz="1800">
                <a:solidFill>
                  <a:srgbClr val="24292E"/>
                </a:solidFill>
                <a:latin typeface="Consolas"/>
                <a:ea typeface="Consolas"/>
                <a:cs typeface="Consolas"/>
                <a:sym typeface="Consolas"/>
              </a:rPr>
              <a:t>(w, contentType)</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a:t>
            </a:r>
            <a:endParaRPr sz="1800">
              <a:solidFill>
                <a:srgbClr val="333333"/>
              </a:solidFill>
              <a:latin typeface="Consolas"/>
              <a:ea typeface="Consolas"/>
              <a:cs typeface="Consolas"/>
              <a:sym typeface="Consolas"/>
            </a:endParaRPr>
          </a:p>
        </p:txBody>
      </p:sp>
      <p:sp>
        <p:nvSpPr>
          <p:cNvPr id="572" name="Google Shape;572;p84"/>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5"/>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【TRY】リクエストパラメタの使用</a:t>
            </a:r>
            <a:endParaRPr/>
          </a:p>
        </p:txBody>
      </p:sp>
      <p:sp>
        <p:nvSpPr>
          <p:cNvPr id="578" name="Google Shape;578;p85"/>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latin typeface="Consolas"/>
                <a:ea typeface="Consolas"/>
                <a:cs typeface="Consolas"/>
                <a:sym typeface="Consolas"/>
              </a:rPr>
              <a:t>リクエスト</a:t>
            </a:r>
            <a:r>
              <a:rPr lang="ja"/>
              <a:t>パラメタを取得しよう</a:t>
            </a:r>
            <a:endParaRPr/>
          </a:p>
          <a:p>
            <a:pPr indent="-342900" lvl="1" marL="914400" rtl="0" algn="l">
              <a:spcBef>
                <a:spcPts val="0"/>
              </a:spcBef>
              <a:spcAft>
                <a:spcPts val="0"/>
              </a:spcAft>
              <a:buSzPts val="1800"/>
              <a:buChar char="●"/>
            </a:pPr>
            <a:r>
              <a:rPr lang="ja" u="sng">
                <a:solidFill>
                  <a:schemeClr val="hlink"/>
                </a:solidFill>
                <a:hlinkClick r:id="rId3"/>
              </a:rPr>
              <a:t>http://localhost:8080?p=Gopher</a:t>
            </a:r>
            <a:r>
              <a:rPr lang="ja"/>
              <a:t> というアクセスがあった場合</a:t>
            </a:r>
            <a:br>
              <a:rPr lang="ja"/>
            </a:br>
            <a:r>
              <a:rPr lang="ja"/>
              <a:t>	Gopherさんの運勢は「大吉」です！</a:t>
            </a:r>
            <a:br>
              <a:rPr lang="ja"/>
            </a:br>
            <a:r>
              <a:rPr lang="ja"/>
              <a:t>のように表示してください</a:t>
            </a:r>
            <a:endParaRPr/>
          </a:p>
        </p:txBody>
      </p:sp>
      <p:sp>
        <p:nvSpPr>
          <p:cNvPr id="579" name="Google Shape;579;p85"/>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86"/>
          <p:cNvSpPr txBox="1"/>
          <p:nvPr/>
        </p:nvSpPr>
        <p:spPr>
          <a:xfrm>
            <a:off x="595200" y="2304525"/>
            <a:ext cx="7023900" cy="71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333333"/>
                </a:solidFill>
                <a:highlight>
                  <a:srgbClr val="FFFFFF"/>
                </a:highlight>
                <a:latin typeface="Verdana"/>
                <a:ea typeface="Verdana"/>
                <a:cs typeface="Verdana"/>
                <a:sym typeface="Verdana"/>
              </a:rPr>
              <a:t>template.Must(template.New(</a:t>
            </a:r>
            <a:r>
              <a:rPr lang="ja" sz="1800">
                <a:solidFill>
                  <a:srgbClr val="DF5000"/>
                </a:solidFill>
                <a:latin typeface="Verdana"/>
                <a:ea typeface="Verdana"/>
                <a:cs typeface="Verdana"/>
                <a:sym typeface="Verdana"/>
              </a:rPr>
              <a:t>"sign"</a:t>
            </a:r>
            <a:r>
              <a:rPr lang="ja" sz="1800">
                <a:solidFill>
                  <a:srgbClr val="333333"/>
                </a:solidFill>
                <a:highlight>
                  <a:srgbClr val="FFFFFF"/>
                </a:highlight>
                <a:latin typeface="Verdana"/>
                <a:ea typeface="Verdana"/>
                <a:cs typeface="Verdana"/>
                <a:sym typeface="Verdana"/>
              </a:rPr>
              <a:t>).</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	Parse("&lt;html&gt;&lt;body&gt;{{.}}&lt;/body&gt;&lt;/html&gt;"))</a:t>
            </a:r>
            <a:endParaRPr sz="1800">
              <a:solidFill>
                <a:srgbClr val="D73A49"/>
              </a:solidFill>
              <a:latin typeface="Consolas"/>
              <a:ea typeface="Consolas"/>
              <a:cs typeface="Consolas"/>
              <a:sym typeface="Consolas"/>
            </a:endParaRPr>
          </a:p>
        </p:txBody>
      </p:sp>
      <p:sp>
        <p:nvSpPr>
          <p:cNvPr id="585" name="Google Shape;585;p86"/>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t>テンプレートエンジンの利用</a:t>
            </a:r>
            <a:endParaRPr/>
          </a:p>
        </p:txBody>
      </p:sp>
      <p:sp>
        <p:nvSpPr>
          <p:cNvPr id="586" name="Google Shape;586;p86"/>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
        <p:nvSpPr>
          <p:cNvPr id="587" name="Google Shape;587;p86"/>
          <p:cNvSpPr txBox="1"/>
          <p:nvPr>
            <p:ph idx="1" type="body"/>
          </p:nvPr>
        </p:nvSpPr>
        <p:spPr>
          <a:xfrm>
            <a:off x="457200" y="838453"/>
            <a:ext cx="8229600" cy="644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latin typeface="Consolas"/>
                <a:ea typeface="Consolas"/>
                <a:cs typeface="Consolas"/>
                <a:sym typeface="Consolas"/>
              </a:rPr>
              <a:t>html/template</a:t>
            </a:r>
            <a:r>
              <a:rPr lang="ja" sz="2400"/>
              <a:t>を使う</a:t>
            </a:r>
            <a:endParaRPr sz="2400"/>
          </a:p>
          <a:p>
            <a:pPr indent="-342900" lvl="1" marL="914400" rtl="0" algn="l">
              <a:spcBef>
                <a:spcPts val="0"/>
              </a:spcBef>
              <a:spcAft>
                <a:spcPts val="0"/>
              </a:spcAft>
              <a:buSzPts val="1800"/>
              <a:buChar char="●"/>
            </a:pPr>
            <a:r>
              <a:rPr lang="ja" sz="1800"/>
              <a:t>Go標準のテンプレートエンジン</a:t>
            </a:r>
            <a:endParaRPr sz="1800"/>
          </a:p>
          <a:p>
            <a:pPr indent="-342900" lvl="1" marL="914400" rtl="0" algn="l">
              <a:spcBef>
                <a:spcPts val="0"/>
              </a:spcBef>
              <a:spcAft>
                <a:spcPts val="0"/>
              </a:spcAft>
              <a:buSzPts val="1800"/>
              <a:buChar char="●"/>
            </a:pPr>
            <a:r>
              <a:rPr lang="ja" sz="1800">
                <a:latin typeface="Consolas"/>
                <a:ea typeface="Consolas"/>
                <a:cs typeface="Consolas"/>
                <a:sym typeface="Consolas"/>
              </a:rPr>
              <a:t>text/template</a:t>
            </a:r>
            <a:r>
              <a:rPr lang="ja" sz="1800"/>
              <a:t>のHTML特化版</a:t>
            </a:r>
            <a:endParaRPr sz="1800"/>
          </a:p>
          <a:p>
            <a:pPr indent="-381000" lvl="0" marL="457200" rtl="0" algn="l">
              <a:spcBef>
                <a:spcPts val="1000"/>
              </a:spcBef>
              <a:spcAft>
                <a:spcPts val="0"/>
              </a:spcAft>
              <a:buSzPts val="2400"/>
              <a:buChar char="■"/>
            </a:pPr>
            <a:r>
              <a:rPr lang="ja" sz="2400"/>
              <a:t>テンプレートの生成</a:t>
            </a:r>
            <a:endParaRPr sz="2400"/>
          </a:p>
          <a:p>
            <a:pPr indent="-381000" lvl="0" marL="457200" rtl="0" algn="l">
              <a:spcBef>
                <a:spcPts val="9000"/>
              </a:spcBef>
              <a:spcAft>
                <a:spcPts val="0"/>
              </a:spcAft>
              <a:buSzPts val="2400"/>
              <a:buChar char="■"/>
            </a:pPr>
            <a:r>
              <a:rPr lang="ja" sz="2400"/>
              <a:t>テンプレートに埋め込む</a:t>
            </a:r>
            <a:endParaRPr/>
          </a:p>
        </p:txBody>
      </p:sp>
      <p:sp>
        <p:nvSpPr>
          <p:cNvPr id="588" name="Google Shape;588;p86"/>
          <p:cNvSpPr/>
          <p:nvPr/>
        </p:nvSpPr>
        <p:spPr>
          <a:xfrm>
            <a:off x="4917550" y="1910925"/>
            <a:ext cx="2418600" cy="393600"/>
          </a:xfrm>
          <a:prstGeom prst="wedgeRoundRectCallout">
            <a:avLst>
              <a:gd fmla="val -67888" name="adj1"/>
              <a:gd fmla="val 66762"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t>テンプレート名</a:t>
            </a:r>
            <a:endParaRPr b="1">
              <a:solidFill>
                <a:srgbClr val="000000"/>
              </a:solidFill>
            </a:endParaRPr>
          </a:p>
        </p:txBody>
      </p:sp>
      <p:sp>
        <p:nvSpPr>
          <p:cNvPr id="589" name="Google Shape;589;p86"/>
          <p:cNvSpPr/>
          <p:nvPr/>
        </p:nvSpPr>
        <p:spPr>
          <a:xfrm>
            <a:off x="5101150" y="3096225"/>
            <a:ext cx="1899000" cy="350400"/>
          </a:xfrm>
          <a:prstGeom prst="wedgeRoundRectCallout">
            <a:avLst>
              <a:gd fmla="val -38370" name="adj1"/>
              <a:gd fmla="val -72312"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t>HTML</a:t>
            </a:r>
            <a:endParaRPr b="1">
              <a:solidFill>
                <a:srgbClr val="000000"/>
              </a:solidFill>
            </a:endParaRPr>
          </a:p>
        </p:txBody>
      </p:sp>
      <p:sp>
        <p:nvSpPr>
          <p:cNvPr id="590" name="Google Shape;590;p86"/>
          <p:cNvSpPr txBox="1"/>
          <p:nvPr/>
        </p:nvSpPr>
        <p:spPr>
          <a:xfrm>
            <a:off x="595200" y="3917100"/>
            <a:ext cx="70239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333333"/>
                </a:solidFill>
                <a:highlight>
                  <a:srgbClr val="FFFFFF"/>
                </a:highlight>
                <a:latin typeface="Verdana"/>
                <a:ea typeface="Verdana"/>
                <a:cs typeface="Verdana"/>
                <a:sym typeface="Verdana"/>
              </a:rPr>
              <a:t>tmpl.</a:t>
            </a:r>
            <a:r>
              <a:rPr lang="ja" sz="1800">
                <a:solidFill>
                  <a:srgbClr val="333333"/>
                </a:solidFill>
                <a:highlight>
                  <a:srgbClr val="F4CCCC"/>
                </a:highlight>
                <a:latin typeface="Verdana"/>
                <a:ea typeface="Verdana"/>
                <a:cs typeface="Verdana"/>
                <a:sym typeface="Verdana"/>
              </a:rPr>
              <a:t>Execute</a:t>
            </a:r>
            <a:r>
              <a:rPr lang="ja" sz="1800">
                <a:solidFill>
                  <a:srgbClr val="333333"/>
                </a:solidFill>
                <a:highlight>
                  <a:srgbClr val="FFFFFF"/>
                </a:highlight>
                <a:latin typeface="Verdana"/>
                <a:ea typeface="Verdana"/>
                <a:cs typeface="Verdana"/>
                <a:sym typeface="Verdana"/>
              </a:rPr>
              <a:t>(w, </a:t>
            </a:r>
            <a:r>
              <a:rPr lang="ja" sz="1800">
                <a:solidFill>
                  <a:srgbClr val="333333"/>
                </a:solidFill>
                <a:highlight>
                  <a:srgbClr val="F4CCCC"/>
                </a:highlight>
                <a:latin typeface="Verdana"/>
                <a:ea typeface="Verdana"/>
                <a:cs typeface="Verdana"/>
                <a:sym typeface="Verdana"/>
              </a:rPr>
              <a:t>r.FormValue(</a:t>
            </a:r>
            <a:r>
              <a:rPr lang="ja" sz="1800">
                <a:solidFill>
                  <a:srgbClr val="DF5000"/>
                </a:solidFill>
                <a:highlight>
                  <a:srgbClr val="F4CCCC"/>
                </a:highlight>
                <a:latin typeface="Verdana"/>
                <a:ea typeface="Verdana"/>
                <a:cs typeface="Verdana"/>
                <a:sym typeface="Verdana"/>
              </a:rPr>
              <a:t>"content"</a:t>
            </a:r>
            <a:r>
              <a:rPr lang="ja" sz="1800">
                <a:solidFill>
                  <a:srgbClr val="333333"/>
                </a:solidFill>
                <a:highlight>
                  <a:srgbClr val="F4CCCC"/>
                </a:highlight>
                <a:latin typeface="Verdana"/>
                <a:ea typeface="Verdana"/>
                <a:cs typeface="Verdana"/>
                <a:sym typeface="Verdana"/>
              </a:rPr>
              <a:t>)</a:t>
            </a:r>
            <a:r>
              <a:rPr lang="ja" sz="1800">
                <a:solidFill>
                  <a:srgbClr val="333333"/>
                </a:solidFill>
                <a:highlight>
                  <a:srgbClr val="FFFFFF"/>
                </a:highlight>
                <a:latin typeface="Verdana"/>
                <a:ea typeface="Verdana"/>
                <a:cs typeface="Verdana"/>
                <a:sym typeface="Verdana"/>
              </a:rPr>
              <a:t>)</a:t>
            </a:r>
            <a:endParaRPr sz="1800">
              <a:solidFill>
                <a:srgbClr val="D73A49"/>
              </a:solidFill>
              <a:latin typeface="Consolas"/>
              <a:ea typeface="Consolas"/>
              <a:cs typeface="Consolas"/>
              <a:sym typeface="Consolas"/>
            </a:endParaRPr>
          </a:p>
        </p:txBody>
      </p:sp>
      <p:sp>
        <p:nvSpPr>
          <p:cNvPr id="591" name="Google Shape;591;p86"/>
          <p:cNvSpPr/>
          <p:nvPr/>
        </p:nvSpPr>
        <p:spPr>
          <a:xfrm>
            <a:off x="3827350" y="4404400"/>
            <a:ext cx="3386400" cy="393600"/>
          </a:xfrm>
          <a:prstGeom prst="wedgeRoundRectCallout">
            <a:avLst>
              <a:gd fmla="val -11134" name="adj1"/>
              <a:gd fmla="val -70309"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t>リクエストから貰った値を埋め込む</a:t>
            </a:r>
            <a:endParaRPr b="1">
              <a:solidFill>
                <a:srgbClr val="000000"/>
              </a:solidFill>
            </a:endParaRPr>
          </a:p>
        </p:txBody>
      </p:sp>
      <p:sp>
        <p:nvSpPr>
          <p:cNvPr id="592" name="Google Shape;592;p86"/>
          <p:cNvSpPr/>
          <p:nvPr/>
        </p:nvSpPr>
        <p:spPr>
          <a:xfrm>
            <a:off x="1152475" y="4457775"/>
            <a:ext cx="1458300" cy="393600"/>
          </a:xfrm>
          <a:prstGeom prst="wedgeRoundRectCallout">
            <a:avLst>
              <a:gd fmla="val 33421" name="adj1"/>
              <a:gd fmla="val -98863"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latin typeface="Courier New"/>
                <a:ea typeface="Courier New"/>
                <a:cs typeface="Courier New"/>
                <a:sym typeface="Courier New"/>
              </a:rPr>
              <a:t>io.Writer</a:t>
            </a:r>
            <a:endParaRPr b="1">
              <a:solidFill>
                <a:srgbClr val="000000"/>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87"/>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t>よく使うテンプレートの記法</a:t>
            </a:r>
            <a:endParaRPr/>
          </a:p>
        </p:txBody>
      </p:sp>
      <p:sp>
        <p:nvSpPr>
          <p:cNvPr id="598" name="Google Shape;598;p87"/>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その文脈でトップレベルのデータを埋め込む</a:t>
            </a:r>
            <a:endParaRPr sz="2400"/>
          </a:p>
          <a:p>
            <a:pPr indent="-342900" lvl="1" marL="914400" rtl="0" algn="l">
              <a:spcBef>
                <a:spcPts val="0"/>
              </a:spcBef>
              <a:spcAft>
                <a:spcPts val="0"/>
              </a:spcAft>
              <a:buSzPts val="1800"/>
              <a:buFont typeface="Consolas"/>
              <a:buChar char="●"/>
            </a:pPr>
            <a:r>
              <a:rPr lang="ja" sz="1800">
                <a:latin typeface="Consolas"/>
                <a:ea typeface="Consolas"/>
                <a:cs typeface="Consolas"/>
                <a:sym typeface="Consolas"/>
              </a:rPr>
              <a:t>{{.}}</a:t>
            </a:r>
            <a:endParaRPr sz="1800">
              <a:latin typeface="Consolas"/>
              <a:ea typeface="Consolas"/>
              <a:cs typeface="Consolas"/>
              <a:sym typeface="Consolas"/>
            </a:endParaRPr>
          </a:p>
          <a:p>
            <a:pPr indent="-381000" lvl="0" marL="457200" rtl="0" algn="l">
              <a:spcBef>
                <a:spcPts val="1000"/>
              </a:spcBef>
              <a:spcAft>
                <a:spcPts val="0"/>
              </a:spcAft>
              <a:buSzPts val="2400"/>
              <a:buChar char="■"/>
            </a:pPr>
            <a:r>
              <a:rPr lang="ja" sz="2400"/>
              <a:t> フィールドやメソッド</a:t>
            </a:r>
            <a:endParaRPr sz="2400"/>
          </a:p>
          <a:p>
            <a:pPr indent="-342900" lvl="1" marL="914400" rtl="0" algn="l">
              <a:spcBef>
                <a:spcPts val="0"/>
              </a:spcBef>
              <a:spcAft>
                <a:spcPts val="0"/>
              </a:spcAft>
              <a:buSzPts val="1800"/>
              <a:buFont typeface="Consolas"/>
              <a:buChar char="●"/>
            </a:pPr>
            <a:r>
              <a:rPr lang="ja" sz="1800">
                <a:latin typeface="Consolas"/>
                <a:ea typeface="Consolas"/>
                <a:cs typeface="Consolas"/>
                <a:sym typeface="Consolas"/>
              </a:rPr>
              <a:t>{{.Filed}}</a:t>
            </a:r>
            <a:endParaRPr sz="1800">
              <a:latin typeface="Consolas"/>
              <a:ea typeface="Consolas"/>
              <a:cs typeface="Consolas"/>
              <a:sym typeface="Consolas"/>
            </a:endParaRPr>
          </a:p>
          <a:p>
            <a:pPr indent="-342900" lvl="1" marL="914400" rtl="0" algn="l">
              <a:spcBef>
                <a:spcPts val="0"/>
              </a:spcBef>
              <a:spcAft>
                <a:spcPts val="0"/>
              </a:spcAft>
              <a:buSzPts val="1800"/>
              <a:buFont typeface="Consolas"/>
              <a:buChar char="●"/>
            </a:pPr>
            <a:r>
              <a:rPr lang="ja" sz="1800">
                <a:latin typeface="Consolas"/>
                <a:ea typeface="Consolas"/>
                <a:cs typeface="Consolas"/>
                <a:sym typeface="Consolas"/>
              </a:rPr>
              <a:t>{{.Method arg1 arg2}}</a:t>
            </a:r>
            <a:endParaRPr sz="1800">
              <a:latin typeface="Consolas"/>
              <a:ea typeface="Consolas"/>
              <a:cs typeface="Consolas"/>
              <a:sym typeface="Consolas"/>
            </a:endParaRPr>
          </a:p>
          <a:p>
            <a:pPr indent="-381000" lvl="0" marL="457200" rtl="0" algn="l">
              <a:spcBef>
                <a:spcPts val="1000"/>
              </a:spcBef>
              <a:spcAft>
                <a:spcPts val="0"/>
              </a:spcAft>
              <a:buSzPts val="2400"/>
              <a:buChar char="■"/>
            </a:pPr>
            <a:r>
              <a:rPr lang="ja" sz="2400"/>
              <a:t> 条件分岐</a:t>
            </a:r>
            <a:endParaRPr sz="2400"/>
          </a:p>
          <a:p>
            <a:pPr indent="-342900" lvl="1" marL="914400" rtl="0" algn="l">
              <a:spcBef>
                <a:spcPts val="0"/>
              </a:spcBef>
              <a:spcAft>
                <a:spcPts val="0"/>
              </a:spcAft>
              <a:buSzPts val="1800"/>
              <a:buFont typeface="Consolas"/>
              <a:buChar char="●"/>
            </a:pPr>
            <a:r>
              <a:rPr lang="ja" sz="1800">
                <a:latin typeface="Consolas"/>
                <a:ea typeface="Consolas"/>
                <a:cs typeface="Consolas"/>
                <a:sym typeface="Consolas"/>
              </a:rPr>
              <a:t>{{if .}}{{.Filed}}{{else}}NO{{end}}</a:t>
            </a:r>
            <a:endParaRPr sz="1800">
              <a:latin typeface="Consolas"/>
              <a:ea typeface="Consolas"/>
              <a:cs typeface="Consolas"/>
              <a:sym typeface="Consolas"/>
            </a:endParaRPr>
          </a:p>
          <a:p>
            <a:pPr indent="-381000" lvl="0" marL="457200" rtl="0" algn="l">
              <a:spcBef>
                <a:spcPts val="1000"/>
              </a:spcBef>
              <a:spcAft>
                <a:spcPts val="0"/>
              </a:spcAft>
              <a:buSzPts val="2400"/>
              <a:buChar char="■"/>
            </a:pPr>
            <a:r>
              <a:rPr lang="ja" sz="2400"/>
              <a:t>繰り返し</a:t>
            </a:r>
            <a:endParaRPr sz="2400"/>
          </a:p>
          <a:p>
            <a:pPr indent="-342900" lvl="1" marL="914400" rtl="0" algn="l">
              <a:spcBef>
                <a:spcPts val="0"/>
              </a:spcBef>
              <a:spcAft>
                <a:spcPts val="0"/>
              </a:spcAft>
              <a:buSzPts val="1800"/>
              <a:buFont typeface="Consolas"/>
              <a:buChar char="●"/>
            </a:pPr>
            <a:r>
              <a:rPr lang="ja" sz="1800">
                <a:latin typeface="Consolas"/>
                <a:ea typeface="Consolas"/>
                <a:cs typeface="Consolas"/>
                <a:sym typeface="Consolas"/>
              </a:rPr>
              <a:t>{{range .}}{{.}}{{end}</a:t>
            </a:r>
            <a:endParaRPr sz="1800">
              <a:latin typeface="Consolas"/>
              <a:ea typeface="Consolas"/>
              <a:cs typeface="Consolas"/>
              <a:sym typeface="Consolas"/>
            </a:endParaRPr>
          </a:p>
        </p:txBody>
      </p:sp>
      <p:sp>
        <p:nvSpPr>
          <p:cNvPr id="599" name="Google Shape;599;p87"/>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
        <p:nvSpPr>
          <p:cNvPr id="600" name="Google Shape;600;p87"/>
          <p:cNvSpPr/>
          <p:nvPr/>
        </p:nvSpPr>
        <p:spPr>
          <a:xfrm>
            <a:off x="2357525" y="4510475"/>
            <a:ext cx="3101700" cy="537900"/>
          </a:xfrm>
          <a:prstGeom prst="wedgeRoundRectCallout">
            <a:avLst>
              <a:gd fmla="val -16398" name="adj1"/>
              <a:gd fmla="val -87056"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latin typeface="Courier New"/>
                <a:ea typeface="Courier New"/>
                <a:cs typeface="Courier New"/>
                <a:sym typeface="Courier New"/>
              </a:rPr>
              <a:t>range</a:t>
            </a:r>
            <a:r>
              <a:rPr b="1" lang="ja"/>
              <a:t>の中の</a:t>
            </a:r>
            <a:r>
              <a:rPr lang="ja">
                <a:latin typeface="Consolas"/>
                <a:ea typeface="Consolas"/>
                <a:cs typeface="Consolas"/>
                <a:sym typeface="Consolas"/>
              </a:rPr>
              <a:t>{{.}}</a:t>
            </a:r>
            <a:r>
              <a:rPr b="1" lang="ja"/>
              <a:t>は要素になる</a:t>
            </a:r>
            <a:endParaRPr b="1">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8"/>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【TRY】テンプレートエンジンの使用</a:t>
            </a:r>
            <a:endParaRPr/>
          </a:p>
        </p:txBody>
      </p:sp>
      <p:sp>
        <p:nvSpPr>
          <p:cNvPr id="606" name="Google Shape;606;p88"/>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latin typeface="Consolas"/>
                <a:ea typeface="Consolas"/>
                <a:cs typeface="Consolas"/>
                <a:sym typeface="Consolas"/>
              </a:rPr>
              <a:t>html/template</a:t>
            </a:r>
            <a:r>
              <a:rPr lang="ja"/>
              <a:t>を利用しよう</a:t>
            </a:r>
            <a:endParaRPr/>
          </a:p>
          <a:p>
            <a:pPr indent="-342900" lvl="1" marL="914400" rtl="0" algn="l">
              <a:spcBef>
                <a:spcPts val="0"/>
              </a:spcBef>
              <a:spcAft>
                <a:spcPts val="0"/>
              </a:spcAft>
              <a:buSzPts val="1800"/>
              <a:buChar char="●"/>
            </a:pPr>
            <a:r>
              <a:rPr lang="ja" u="sng">
                <a:solidFill>
                  <a:schemeClr val="hlink"/>
                </a:solidFill>
                <a:hlinkClick r:id="rId3"/>
              </a:rPr>
              <a:t>http://localhost:8080?p=Gopher</a:t>
            </a:r>
            <a:r>
              <a:rPr lang="ja"/>
              <a:t> というアクセスがあった場合</a:t>
            </a:r>
            <a:br>
              <a:rPr lang="ja"/>
            </a:br>
            <a:r>
              <a:rPr lang="ja"/>
              <a:t>	Gopherさんの運勢は「</a:t>
            </a:r>
            <a:r>
              <a:rPr b="1" lang="ja"/>
              <a:t>大吉</a:t>
            </a:r>
            <a:r>
              <a:rPr lang="ja"/>
              <a:t>」です！</a:t>
            </a:r>
            <a:br>
              <a:rPr lang="ja"/>
            </a:br>
            <a:r>
              <a:rPr lang="ja"/>
              <a:t>のように表示してください</a:t>
            </a:r>
            <a:endParaRPr/>
          </a:p>
          <a:p>
            <a:pPr indent="-342900" lvl="1" marL="914400" rtl="0" algn="l">
              <a:spcBef>
                <a:spcPts val="0"/>
              </a:spcBef>
              <a:spcAft>
                <a:spcPts val="0"/>
              </a:spcAft>
              <a:buSzPts val="1800"/>
              <a:buFont typeface="Consolas"/>
              <a:buChar char="●"/>
            </a:pPr>
            <a:r>
              <a:rPr lang="ja">
                <a:latin typeface="Consolas"/>
                <a:ea typeface="Consolas"/>
                <a:cs typeface="Consolas"/>
                <a:sym typeface="Consolas"/>
              </a:rPr>
              <a:t>&lt;html&gt;&lt;body&gt;Gopherさんの運勢は「&lt;b&gt;大吉&lt;/b&gt;」です&lt;/body&gt;&lt;/html&gt;</a:t>
            </a:r>
            <a:endParaRPr>
              <a:latin typeface="Consolas"/>
              <a:ea typeface="Consolas"/>
              <a:cs typeface="Consolas"/>
              <a:sym typeface="Consolas"/>
            </a:endParaRPr>
          </a:p>
          <a:p>
            <a:pPr indent="-342900" lvl="1" marL="914400" rtl="0" algn="l">
              <a:spcBef>
                <a:spcPts val="0"/>
              </a:spcBef>
              <a:spcAft>
                <a:spcPts val="0"/>
              </a:spcAft>
              <a:buSzPts val="1800"/>
              <a:buChar char="●"/>
            </a:pPr>
            <a:r>
              <a:rPr lang="ja"/>
              <a:t>テンプレートの初期化は1回だけ行いパッケージ変数にいれる</a:t>
            </a:r>
            <a:endParaRPr/>
          </a:p>
        </p:txBody>
      </p:sp>
      <p:sp>
        <p:nvSpPr>
          <p:cNvPr id="607" name="Google Shape;607;p88"/>
          <p:cNvSpPr txBox="1"/>
          <p:nvPr/>
        </p:nvSpPr>
        <p:spPr>
          <a:xfrm>
            <a:off x="0" y="4596300"/>
            <a:ext cx="90999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u="sng">
                <a:solidFill>
                  <a:schemeClr val="hlink"/>
                </a:solidFill>
                <a:hlinkClick r:id="rId4"/>
              </a:rPr>
              <a:t>https://play.golang.org/p/DZZZjBwO5CN</a:t>
            </a:r>
            <a:endParaRPr/>
          </a:p>
        </p:txBody>
      </p:sp>
      <p:sp>
        <p:nvSpPr>
          <p:cNvPr id="608" name="Google Shape;608;p88"/>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89"/>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ミドルウェアを作る</a:t>
            </a:r>
            <a:endParaRPr/>
          </a:p>
        </p:txBody>
      </p:sp>
      <p:sp>
        <p:nvSpPr>
          <p:cNvPr id="614" name="Google Shape;614;p89"/>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t>ハンドラより前に行う共通処理</a:t>
            </a:r>
            <a:endParaRPr/>
          </a:p>
          <a:p>
            <a:pPr indent="-342900" lvl="1" marL="914400" rtl="0" algn="l">
              <a:spcBef>
                <a:spcPts val="0"/>
              </a:spcBef>
              <a:spcAft>
                <a:spcPts val="0"/>
              </a:spcAft>
              <a:buSzPts val="1800"/>
              <a:buChar char="●"/>
            </a:pPr>
            <a:r>
              <a:rPr lang="ja"/>
              <a:t>ライブラリを使ってもOK</a:t>
            </a:r>
            <a:endParaRPr/>
          </a:p>
        </p:txBody>
      </p:sp>
      <p:sp>
        <p:nvSpPr>
          <p:cNvPr id="615" name="Google Shape;615;p89"/>
          <p:cNvSpPr txBox="1"/>
          <p:nvPr/>
        </p:nvSpPr>
        <p:spPr>
          <a:xfrm>
            <a:off x="503100" y="1620125"/>
            <a:ext cx="8294100" cy="349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type</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MiddleWare</a:t>
            </a: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interface</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ServeNext</a:t>
            </a:r>
            <a:r>
              <a:rPr lang="ja" sz="1800">
                <a:solidFill>
                  <a:srgbClr val="24292E"/>
                </a:solidFill>
                <a:latin typeface="Consolas"/>
                <a:ea typeface="Consolas"/>
                <a:cs typeface="Consolas"/>
                <a:sym typeface="Consolas"/>
              </a:rPr>
              <a:t>(h http.Handler) http.Handler</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1000"/>
              </a:spcBef>
              <a:spcAft>
                <a:spcPts val="0"/>
              </a:spcAft>
              <a:buNone/>
            </a:pPr>
            <a:r>
              <a:rPr lang="ja" sz="1800">
                <a:solidFill>
                  <a:srgbClr val="D73A49"/>
                </a:solidFill>
                <a:highlight>
                  <a:srgbClr val="FFFFFF"/>
                </a:highlight>
                <a:latin typeface="Consolas"/>
                <a:ea typeface="Consolas"/>
                <a:cs typeface="Consolas"/>
                <a:sym typeface="Consolas"/>
              </a:rPr>
              <a:t>type</a:t>
            </a:r>
            <a:r>
              <a:rPr lang="ja" sz="1800">
                <a:solidFill>
                  <a:srgbClr val="24292E"/>
                </a:solidFill>
                <a:highlight>
                  <a:srgbClr val="FFFFFF"/>
                </a:highlight>
                <a:latin typeface="Consolas"/>
                <a:ea typeface="Consolas"/>
                <a:cs typeface="Consolas"/>
                <a:sym typeface="Consolas"/>
              </a:rPr>
              <a:t> </a:t>
            </a:r>
            <a:r>
              <a:rPr lang="ja" sz="1800">
                <a:solidFill>
                  <a:srgbClr val="E36209"/>
                </a:solidFill>
                <a:highlight>
                  <a:srgbClr val="FFFFFF"/>
                </a:highlight>
                <a:latin typeface="Consolas"/>
                <a:ea typeface="Consolas"/>
                <a:cs typeface="Consolas"/>
                <a:sym typeface="Consolas"/>
              </a:rPr>
              <a:t>MiddleWareFunc</a:t>
            </a:r>
            <a:r>
              <a:rPr lang="ja" sz="1800">
                <a:solidFill>
                  <a:srgbClr val="24292E"/>
                </a:solidFill>
                <a:highlight>
                  <a:srgbClr val="FFFFFF"/>
                </a:highlight>
                <a:latin typeface="Consolas"/>
                <a:ea typeface="Consolas"/>
                <a:cs typeface="Consolas"/>
                <a:sym typeface="Consolas"/>
              </a:rPr>
              <a:t> </a:t>
            </a:r>
            <a:r>
              <a:rPr lang="ja" sz="1800">
                <a:solidFill>
                  <a:srgbClr val="D73A49"/>
                </a:solidFill>
                <a:highlight>
                  <a:srgbClr val="FFFFFF"/>
                </a:highlight>
                <a:latin typeface="Consolas"/>
                <a:ea typeface="Consolas"/>
                <a:cs typeface="Consolas"/>
                <a:sym typeface="Consolas"/>
              </a:rPr>
              <a:t>func</a:t>
            </a:r>
            <a:r>
              <a:rPr lang="ja" sz="1800">
                <a:solidFill>
                  <a:srgbClr val="24292E"/>
                </a:solidFill>
                <a:highlight>
                  <a:srgbClr val="FFFFFF"/>
                </a:highlight>
                <a:latin typeface="Consolas"/>
                <a:ea typeface="Consolas"/>
                <a:cs typeface="Consolas"/>
                <a:sym typeface="Consolas"/>
              </a:rPr>
              <a:t>(h http.Handler) http.Handler</a:t>
            </a:r>
            <a:endParaRPr sz="18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highlight>
                  <a:srgbClr val="FFFFFF"/>
                </a:highlight>
                <a:latin typeface="Consolas"/>
                <a:ea typeface="Consolas"/>
                <a:cs typeface="Consolas"/>
                <a:sym typeface="Consolas"/>
              </a:rPr>
              <a:t>func</a:t>
            </a:r>
            <a:r>
              <a:rPr lang="ja" sz="1800">
                <a:solidFill>
                  <a:srgbClr val="24292E"/>
                </a:solidFill>
                <a:highlight>
                  <a:srgbClr val="FFFFFF"/>
                </a:highlight>
                <a:latin typeface="Consolas"/>
                <a:ea typeface="Consolas"/>
                <a:cs typeface="Consolas"/>
                <a:sym typeface="Consolas"/>
              </a:rPr>
              <a:t> </a:t>
            </a:r>
            <a:r>
              <a:rPr lang="ja" sz="1800">
                <a:solidFill>
                  <a:srgbClr val="6F42C1"/>
                </a:solidFill>
                <a:highlight>
                  <a:srgbClr val="FFFFFF"/>
                </a:highlight>
                <a:latin typeface="Consolas"/>
                <a:ea typeface="Consolas"/>
                <a:cs typeface="Consolas"/>
                <a:sym typeface="Consolas"/>
              </a:rPr>
              <a:t>(</a:t>
            </a:r>
            <a:r>
              <a:rPr lang="ja" sz="1800">
                <a:solidFill>
                  <a:srgbClr val="E36209"/>
                </a:solidFill>
                <a:highlight>
                  <a:srgbClr val="FFFFFF"/>
                </a:highlight>
                <a:latin typeface="Consolas"/>
                <a:ea typeface="Consolas"/>
                <a:cs typeface="Consolas"/>
                <a:sym typeface="Consolas"/>
              </a:rPr>
              <a:t>f</a:t>
            </a:r>
            <a:r>
              <a:rPr lang="ja" sz="1800">
                <a:solidFill>
                  <a:srgbClr val="6F42C1"/>
                </a:solidFill>
                <a:highlight>
                  <a:srgbClr val="FFFFFF"/>
                </a:highlight>
                <a:latin typeface="Consolas"/>
                <a:ea typeface="Consolas"/>
                <a:cs typeface="Consolas"/>
                <a:sym typeface="Consolas"/>
              </a:rPr>
              <a:t> </a:t>
            </a:r>
            <a:r>
              <a:rPr lang="ja" sz="1800">
                <a:solidFill>
                  <a:srgbClr val="E36209"/>
                </a:solidFill>
                <a:highlight>
                  <a:srgbClr val="FFFFFF"/>
                </a:highlight>
                <a:latin typeface="Consolas"/>
                <a:ea typeface="Consolas"/>
                <a:cs typeface="Consolas"/>
                <a:sym typeface="Consolas"/>
              </a:rPr>
              <a:t>MiddleWareFunc</a:t>
            </a:r>
            <a:r>
              <a:rPr lang="ja" sz="1800">
                <a:solidFill>
                  <a:srgbClr val="6F42C1"/>
                </a:solidFill>
                <a:highlight>
                  <a:srgbClr val="FFFFFF"/>
                </a:highlight>
                <a:latin typeface="Consolas"/>
                <a:ea typeface="Consolas"/>
                <a:cs typeface="Consolas"/>
                <a:sym typeface="Consolas"/>
              </a:rPr>
              <a:t>) ServeNext</a:t>
            </a:r>
            <a:r>
              <a:rPr lang="ja" sz="1800">
                <a:solidFill>
                  <a:srgbClr val="24292E"/>
                </a:solidFill>
                <a:highlight>
                  <a:srgbClr val="FFFFFF"/>
                </a:highlight>
                <a:latin typeface="Consolas"/>
                <a:ea typeface="Consolas"/>
                <a:cs typeface="Consolas"/>
                <a:sym typeface="Consolas"/>
              </a:rPr>
              <a:t>(</a:t>
            </a:r>
            <a:r>
              <a:rPr lang="ja" sz="1800">
                <a:solidFill>
                  <a:srgbClr val="E36209"/>
                </a:solidFill>
                <a:highlight>
                  <a:srgbClr val="FFFFFF"/>
                </a:highlight>
                <a:latin typeface="Consolas"/>
                <a:ea typeface="Consolas"/>
                <a:cs typeface="Consolas"/>
                <a:sym typeface="Consolas"/>
              </a:rPr>
              <a:t>h</a:t>
            </a:r>
            <a:r>
              <a:rPr lang="ja" sz="1800">
                <a:solidFill>
                  <a:srgbClr val="24292E"/>
                </a:solidFill>
                <a:highlight>
                  <a:srgbClr val="FFFFFF"/>
                </a:highlight>
                <a:latin typeface="Consolas"/>
                <a:ea typeface="Consolas"/>
                <a:cs typeface="Consolas"/>
                <a:sym typeface="Consolas"/>
              </a:rPr>
              <a:t> </a:t>
            </a:r>
            <a:r>
              <a:rPr lang="ja" sz="1800">
                <a:solidFill>
                  <a:srgbClr val="E36209"/>
                </a:solidFill>
                <a:highlight>
                  <a:srgbClr val="FFFFFF"/>
                </a:highlight>
                <a:latin typeface="Consolas"/>
                <a:ea typeface="Consolas"/>
                <a:cs typeface="Consolas"/>
                <a:sym typeface="Consolas"/>
              </a:rPr>
              <a:t>http</a:t>
            </a:r>
            <a:r>
              <a:rPr lang="ja" sz="1800">
                <a:solidFill>
                  <a:srgbClr val="24292E"/>
                </a:solidFill>
                <a:highlight>
                  <a:srgbClr val="FFFFFF"/>
                </a:highlight>
                <a:latin typeface="Consolas"/>
                <a:ea typeface="Consolas"/>
                <a:cs typeface="Consolas"/>
                <a:sym typeface="Consolas"/>
              </a:rPr>
              <a:t>.</a:t>
            </a:r>
            <a:r>
              <a:rPr lang="ja" sz="1800">
                <a:solidFill>
                  <a:srgbClr val="E36209"/>
                </a:solidFill>
                <a:highlight>
                  <a:srgbClr val="FFFFFF"/>
                </a:highlight>
                <a:latin typeface="Consolas"/>
                <a:ea typeface="Consolas"/>
                <a:cs typeface="Consolas"/>
                <a:sym typeface="Consolas"/>
              </a:rPr>
              <a:t>Handler</a:t>
            </a:r>
            <a:r>
              <a:rPr lang="ja" sz="1800">
                <a:solidFill>
                  <a:srgbClr val="24292E"/>
                </a:solidFill>
                <a:highlight>
                  <a:srgbClr val="FFFFFF"/>
                </a:highlight>
                <a:latin typeface="Consolas"/>
                <a:ea typeface="Consolas"/>
                <a:cs typeface="Consolas"/>
                <a:sym typeface="Consolas"/>
              </a:rPr>
              <a:t>) </a:t>
            </a:r>
            <a:r>
              <a:rPr lang="ja" sz="1800">
                <a:solidFill>
                  <a:srgbClr val="E36209"/>
                </a:solidFill>
                <a:highlight>
                  <a:srgbClr val="FFFFFF"/>
                </a:highlight>
                <a:latin typeface="Consolas"/>
                <a:ea typeface="Consolas"/>
                <a:cs typeface="Consolas"/>
                <a:sym typeface="Consolas"/>
              </a:rPr>
              <a:t>http</a:t>
            </a:r>
            <a:r>
              <a:rPr lang="ja" sz="1800">
                <a:solidFill>
                  <a:srgbClr val="24292E"/>
                </a:solidFill>
                <a:highlight>
                  <a:srgbClr val="FFFFFF"/>
                </a:highlight>
                <a:latin typeface="Consolas"/>
                <a:ea typeface="Consolas"/>
                <a:cs typeface="Consolas"/>
                <a:sym typeface="Consolas"/>
              </a:rPr>
              <a:t>.</a:t>
            </a:r>
            <a:r>
              <a:rPr lang="ja" sz="1800">
                <a:solidFill>
                  <a:srgbClr val="E36209"/>
                </a:solidFill>
                <a:highlight>
                  <a:srgbClr val="FFFFFF"/>
                </a:highlight>
                <a:latin typeface="Consolas"/>
                <a:ea typeface="Consolas"/>
                <a:cs typeface="Consolas"/>
                <a:sym typeface="Consolas"/>
              </a:rPr>
              <a:t>Handler</a:t>
            </a:r>
            <a:r>
              <a:rPr lang="ja" sz="1800">
                <a:solidFill>
                  <a:srgbClr val="24292E"/>
                </a:solidFill>
                <a:highlight>
                  <a:srgbClr val="FFFFFF"/>
                </a:highlight>
                <a:latin typeface="Consolas"/>
                <a:ea typeface="Consolas"/>
                <a:cs typeface="Consolas"/>
                <a:sym typeface="Consolas"/>
              </a:rPr>
              <a:t> {</a:t>
            </a:r>
            <a:endParaRPr sz="18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highlight>
                  <a:srgbClr val="FFFFFF"/>
                </a:highlight>
                <a:latin typeface="Consolas"/>
                <a:ea typeface="Consolas"/>
                <a:cs typeface="Consolas"/>
                <a:sym typeface="Consolas"/>
              </a:rPr>
              <a:t>	</a:t>
            </a:r>
            <a:r>
              <a:rPr lang="ja" sz="1800">
                <a:solidFill>
                  <a:srgbClr val="D73A49"/>
                </a:solidFill>
                <a:highlight>
                  <a:srgbClr val="FFFFFF"/>
                </a:highlight>
                <a:latin typeface="Consolas"/>
                <a:ea typeface="Consolas"/>
                <a:cs typeface="Consolas"/>
                <a:sym typeface="Consolas"/>
              </a:rPr>
              <a:t>return</a:t>
            </a:r>
            <a:r>
              <a:rPr lang="ja" sz="1800">
                <a:solidFill>
                  <a:srgbClr val="24292E"/>
                </a:solidFill>
                <a:highlight>
                  <a:srgbClr val="FFFFFF"/>
                </a:highlight>
                <a:latin typeface="Consolas"/>
                <a:ea typeface="Consolas"/>
                <a:cs typeface="Consolas"/>
                <a:sym typeface="Consolas"/>
              </a:rPr>
              <a:t> </a:t>
            </a:r>
            <a:r>
              <a:rPr lang="ja" sz="1800">
                <a:solidFill>
                  <a:srgbClr val="005CC5"/>
                </a:solidFill>
                <a:highlight>
                  <a:srgbClr val="FFFFFF"/>
                </a:highlight>
                <a:latin typeface="Consolas"/>
                <a:ea typeface="Consolas"/>
                <a:cs typeface="Consolas"/>
                <a:sym typeface="Consolas"/>
              </a:rPr>
              <a:t>f</a:t>
            </a:r>
            <a:r>
              <a:rPr lang="ja" sz="1800">
                <a:solidFill>
                  <a:srgbClr val="24292E"/>
                </a:solidFill>
                <a:highlight>
                  <a:srgbClr val="FFFFFF"/>
                </a:highlight>
                <a:latin typeface="Consolas"/>
                <a:ea typeface="Consolas"/>
                <a:cs typeface="Consolas"/>
                <a:sym typeface="Consolas"/>
              </a:rPr>
              <a:t>(h)</a:t>
            </a:r>
            <a:endParaRPr sz="18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highlight>
                  <a:srgbClr val="FFFFFF"/>
                </a:highlight>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1000"/>
              </a:spcBef>
              <a:spcAft>
                <a:spcPts val="0"/>
              </a:spcAft>
              <a:buNone/>
            </a:pP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r>
              <a:rPr lang="ja" sz="1800">
                <a:solidFill>
                  <a:srgbClr val="6F42C1"/>
                </a:solidFill>
                <a:latin typeface="Consolas"/>
                <a:ea typeface="Consolas"/>
                <a:cs typeface="Consolas"/>
                <a:sym typeface="Consolas"/>
              </a:rPr>
              <a:t>With</a:t>
            </a:r>
            <a:r>
              <a:rPr lang="ja" sz="1800">
                <a:solidFill>
                  <a:srgbClr val="24292E"/>
                </a:solidFill>
                <a:latin typeface="Consolas"/>
                <a:ea typeface="Consolas"/>
                <a:cs typeface="Consolas"/>
                <a:sym typeface="Consolas"/>
              </a:rPr>
              <a:t>(</a:t>
            </a:r>
            <a:r>
              <a:rPr lang="ja" sz="1800">
                <a:solidFill>
                  <a:srgbClr val="E36209"/>
                </a:solidFill>
                <a:latin typeface="Consolas"/>
                <a:ea typeface="Consolas"/>
                <a:cs typeface="Consolas"/>
                <a:sym typeface="Consolas"/>
              </a:rPr>
              <a:t>h</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http</a:t>
            </a:r>
            <a:r>
              <a:rPr lang="ja" sz="1800">
                <a:solidFill>
                  <a:srgbClr val="24292E"/>
                </a:solidFill>
                <a:latin typeface="Consolas"/>
                <a:ea typeface="Consolas"/>
                <a:cs typeface="Consolas"/>
                <a:sym typeface="Consolas"/>
              </a:rPr>
              <a:t>.</a:t>
            </a:r>
            <a:r>
              <a:rPr lang="ja" sz="1800">
                <a:solidFill>
                  <a:srgbClr val="E36209"/>
                </a:solidFill>
                <a:latin typeface="Consolas"/>
                <a:ea typeface="Consolas"/>
                <a:cs typeface="Consolas"/>
                <a:sym typeface="Consolas"/>
              </a:rPr>
              <a:t>Handler</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ms</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MiddleWare</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http</a:t>
            </a:r>
            <a:r>
              <a:rPr lang="ja" sz="1800">
                <a:solidFill>
                  <a:srgbClr val="24292E"/>
                </a:solidFill>
                <a:latin typeface="Consolas"/>
                <a:ea typeface="Consolas"/>
                <a:cs typeface="Consolas"/>
                <a:sym typeface="Consolas"/>
              </a:rPr>
              <a:t>.</a:t>
            </a:r>
            <a:r>
              <a:rPr lang="ja" sz="1800">
                <a:solidFill>
                  <a:srgbClr val="E36209"/>
                </a:solidFill>
                <a:latin typeface="Consolas"/>
                <a:ea typeface="Consolas"/>
                <a:cs typeface="Consolas"/>
                <a:sym typeface="Consolas"/>
              </a:rPr>
              <a:t>Handler</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for</a:t>
            </a:r>
            <a:r>
              <a:rPr lang="ja" sz="1800">
                <a:solidFill>
                  <a:srgbClr val="24292E"/>
                </a:solidFill>
                <a:latin typeface="Consolas"/>
                <a:ea typeface="Consolas"/>
                <a:cs typeface="Consolas"/>
                <a:sym typeface="Consolas"/>
              </a:rPr>
              <a:t> _, m </a:t>
            </a:r>
            <a:r>
              <a:rPr lang="ja" sz="1800">
                <a:solidFill>
                  <a:srgbClr val="D73A49"/>
                </a:solidFill>
                <a:latin typeface="Consolas"/>
                <a:ea typeface="Consolas"/>
                <a:cs typeface="Consolas"/>
                <a:sym typeface="Consolas"/>
              </a:rPr>
              <a:t>:=</a:t>
            </a: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range</a:t>
            </a:r>
            <a:r>
              <a:rPr lang="ja" sz="1800">
                <a:solidFill>
                  <a:srgbClr val="24292E"/>
                </a:solidFill>
                <a:latin typeface="Consolas"/>
                <a:ea typeface="Consolas"/>
                <a:cs typeface="Consolas"/>
                <a:sym typeface="Consolas"/>
              </a:rPr>
              <a:t> ms { h = m.</a:t>
            </a:r>
            <a:r>
              <a:rPr lang="ja" sz="1800">
                <a:solidFill>
                  <a:srgbClr val="005CC5"/>
                </a:solidFill>
                <a:latin typeface="Consolas"/>
                <a:ea typeface="Consolas"/>
                <a:cs typeface="Consolas"/>
                <a:sym typeface="Consolas"/>
              </a:rPr>
              <a:t>ServeNext</a:t>
            </a:r>
            <a:r>
              <a:rPr lang="ja" sz="1800">
                <a:solidFill>
                  <a:srgbClr val="24292E"/>
                </a:solidFill>
                <a:latin typeface="Consolas"/>
                <a:ea typeface="Consolas"/>
                <a:cs typeface="Consolas"/>
                <a:sym typeface="Consolas"/>
              </a:rPr>
              <a:t>(h)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return</a:t>
            </a:r>
            <a:r>
              <a:rPr lang="ja" sz="1800">
                <a:solidFill>
                  <a:srgbClr val="24292E"/>
                </a:solidFill>
                <a:latin typeface="Consolas"/>
                <a:ea typeface="Consolas"/>
                <a:cs typeface="Consolas"/>
                <a:sym typeface="Consolas"/>
              </a:rPr>
              <a:t> h</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p:txBody>
      </p:sp>
      <p:sp>
        <p:nvSpPr>
          <p:cNvPr id="616" name="Google Shape;616;p89"/>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90"/>
          <p:cNvSpPr txBox="1"/>
          <p:nvPr>
            <p:ph type="title"/>
          </p:nvPr>
        </p:nvSpPr>
        <p:spPr>
          <a:xfrm>
            <a:off x="20700" y="1571550"/>
            <a:ext cx="9102600" cy="200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10.3. HTTPハンドラのテスト</a:t>
            </a:r>
            <a:endParaRPr/>
          </a:p>
        </p:txBody>
      </p:sp>
      <p:sp>
        <p:nvSpPr>
          <p:cNvPr id="622" name="Google Shape;622;p90"/>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91"/>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3000"/>
              <a:t>HTTPハンドラのテスト</a:t>
            </a:r>
            <a:endParaRPr sz="3000"/>
          </a:p>
        </p:txBody>
      </p:sp>
      <p:sp>
        <p:nvSpPr>
          <p:cNvPr id="628" name="Google Shape;628;p91"/>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latin typeface="Consolas"/>
                <a:ea typeface="Consolas"/>
                <a:cs typeface="Consolas"/>
                <a:sym typeface="Consolas"/>
              </a:rPr>
              <a:t>net/http/httptest</a:t>
            </a:r>
            <a:r>
              <a:rPr lang="ja" sz="2400"/>
              <a:t>を使う</a:t>
            </a:r>
            <a:endParaRPr sz="2400"/>
          </a:p>
          <a:p>
            <a:pPr indent="-342900" lvl="1" marL="914400" rtl="0" algn="l">
              <a:lnSpc>
                <a:spcPct val="115000"/>
              </a:lnSpc>
              <a:spcBef>
                <a:spcPts val="0"/>
              </a:spcBef>
              <a:spcAft>
                <a:spcPts val="0"/>
              </a:spcAft>
              <a:buSzPts val="1800"/>
              <a:buChar char="●"/>
            </a:pPr>
            <a:r>
              <a:rPr lang="ja" sz="1800"/>
              <a:t>ハンドラのテストのための機能など提供</a:t>
            </a:r>
            <a:endParaRPr sz="1800"/>
          </a:p>
          <a:p>
            <a:pPr indent="-342900" lvl="1" marL="914400" rtl="0" algn="l">
              <a:lnSpc>
                <a:spcPct val="115000"/>
              </a:lnSpc>
              <a:spcBef>
                <a:spcPts val="0"/>
              </a:spcBef>
              <a:spcAft>
                <a:spcPts val="0"/>
              </a:spcAft>
              <a:buSzPts val="1800"/>
              <a:buFont typeface="Consolas"/>
              <a:buChar char="●"/>
            </a:pPr>
            <a:r>
              <a:rPr lang="ja">
                <a:latin typeface="Consolas"/>
                <a:ea typeface="Consolas"/>
                <a:cs typeface="Consolas"/>
                <a:sym typeface="Consolas"/>
              </a:rPr>
              <a:t>httptest.</a:t>
            </a:r>
            <a:r>
              <a:rPr lang="ja" sz="1800">
                <a:latin typeface="Consolas"/>
                <a:ea typeface="Consolas"/>
                <a:cs typeface="Consolas"/>
                <a:sym typeface="Consolas"/>
              </a:rPr>
              <a:t>ResponseRecorder</a:t>
            </a:r>
            <a:endParaRPr sz="1800">
              <a:latin typeface="Consolas"/>
              <a:ea typeface="Consolas"/>
              <a:cs typeface="Consolas"/>
              <a:sym typeface="Consolas"/>
            </a:endParaRPr>
          </a:p>
          <a:p>
            <a:pPr indent="-342900" lvl="2" marL="1371600" rtl="0" algn="l">
              <a:lnSpc>
                <a:spcPct val="115000"/>
              </a:lnSpc>
              <a:spcBef>
                <a:spcPts val="0"/>
              </a:spcBef>
              <a:spcAft>
                <a:spcPts val="0"/>
              </a:spcAft>
              <a:buSzPts val="1800"/>
              <a:buChar char="○"/>
            </a:pPr>
            <a:r>
              <a:rPr lang="ja">
                <a:latin typeface="Consolas"/>
                <a:ea typeface="Consolas"/>
                <a:cs typeface="Consolas"/>
                <a:sym typeface="Consolas"/>
              </a:rPr>
              <a:t>http.</a:t>
            </a:r>
            <a:r>
              <a:rPr lang="ja" sz="1800">
                <a:latin typeface="Consolas"/>
                <a:ea typeface="Consolas"/>
                <a:cs typeface="Consolas"/>
                <a:sym typeface="Consolas"/>
              </a:rPr>
              <a:t>ResponseWriter</a:t>
            </a:r>
            <a:r>
              <a:rPr lang="ja">
                <a:latin typeface="Consolas"/>
                <a:ea typeface="Consolas"/>
                <a:cs typeface="Consolas"/>
                <a:sym typeface="Consolas"/>
              </a:rPr>
              <a:t>インタフェース</a:t>
            </a:r>
            <a:r>
              <a:rPr lang="ja" sz="1800"/>
              <a:t>を実装している</a:t>
            </a:r>
            <a:endParaRPr sz="1800"/>
          </a:p>
          <a:p>
            <a:pPr indent="-342900" lvl="1" marL="914400" rtl="0" algn="l">
              <a:lnSpc>
                <a:spcPct val="115000"/>
              </a:lnSpc>
              <a:spcBef>
                <a:spcPts val="0"/>
              </a:spcBef>
              <a:spcAft>
                <a:spcPts val="0"/>
              </a:spcAft>
              <a:buSzPts val="1800"/>
              <a:buChar char="●"/>
            </a:pPr>
            <a:r>
              <a:rPr lang="ja" sz="1800">
                <a:latin typeface="Consolas"/>
                <a:ea typeface="Consolas"/>
                <a:cs typeface="Consolas"/>
                <a:sym typeface="Consolas"/>
              </a:rPr>
              <a:t>NewRequest</a:t>
            </a:r>
            <a:r>
              <a:rPr lang="ja" sz="1800"/>
              <a:t>メソッド(1.7以上)</a:t>
            </a:r>
            <a:endParaRPr sz="1800"/>
          </a:p>
          <a:p>
            <a:pPr indent="-342900" lvl="2" marL="1371600" rtl="0" algn="l">
              <a:lnSpc>
                <a:spcPct val="115000"/>
              </a:lnSpc>
              <a:spcBef>
                <a:spcPts val="0"/>
              </a:spcBef>
              <a:spcAft>
                <a:spcPts val="0"/>
              </a:spcAft>
              <a:buSzPts val="1800"/>
              <a:buChar char="○"/>
            </a:pPr>
            <a:r>
              <a:rPr lang="ja" sz="1800"/>
              <a:t>簡単にテスト用のリクエストが作れる</a:t>
            </a:r>
            <a:endParaRPr sz="1800"/>
          </a:p>
        </p:txBody>
      </p:sp>
      <p:sp>
        <p:nvSpPr>
          <p:cNvPr id="629" name="Google Shape;629;p91"/>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92"/>
          <p:cNvSpPr txBox="1"/>
          <p:nvPr>
            <p:ph type="title"/>
          </p:nvPr>
        </p:nvSpPr>
        <p:spPr>
          <a:xfrm>
            <a:off x="457200" y="205984"/>
            <a:ext cx="8229600" cy="5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ハンドラのテストの例</a:t>
            </a:r>
            <a:endParaRPr/>
          </a:p>
        </p:txBody>
      </p:sp>
      <p:sp>
        <p:nvSpPr>
          <p:cNvPr id="635" name="Google Shape;635;p92"/>
          <p:cNvSpPr txBox="1"/>
          <p:nvPr/>
        </p:nvSpPr>
        <p:spPr>
          <a:xfrm>
            <a:off x="43750" y="869125"/>
            <a:ext cx="9050400" cy="772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a:solidFill>
                  <a:srgbClr val="A71D5D"/>
                </a:solidFill>
                <a:latin typeface="Consolas"/>
                <a:ea typeface="Consolas"/>
                <a:cs typeface="Consolas"/>
                <a:sym typeface="Consolas"/>
              </a:rPr>
              <a:t>func</a:t>
            </a:r>
            <a:r>
              <a:rPr lang="ja">
                <a:solidFill>
                  <a:srgbClr val="333333"/>
                </a:solidFill>
                <a:latin typeface="Consolas"/>
                <a:ea typeface="Consolas"/>
                <a:cs typeface="Consolas"/>
                <a:sym typeface="Consolas"/>
              </a:rPr>
              <a:t> </a:t>
            </a:r>
            <a:r>
              <a:rPr lang="ja">
                <a:solidFill>
                  <a:srgbClr val="795DA3"/>
                </a:solidFill>
                <a:latin typeface="Consolas"/>
                <a:ea typeface="Consolas"/>
                <a:cs typeface="Consolas"/>
                <a:sym typeface="Consolas"/>
              </a:rPr>
              <a:t>handler</a:t>
            </a:r>
            <a:r>
              <a:rPr lang="ja">
                <a:solidFill>
                  <a:srgbClr val="333333"/>
                </a:solidFill>
                <a:latin typeface="Consolas"/>
                <a:ea typeface="Consolas"/>
                <a:cs typeface="Consolas"/>
                <a:sym typeface="Consolas"/>
              </a:rPr>
              <a:t>(w http.ResponseWriter, r *http.Request)</a:t>
            </a:r>
            <a:r>
              <a:rPr lang="ja">
                <a:solidFill>
                  <a:srgbClr val="333333"/>
                </a:solidFill>
                <a:highlight>
                  <a:srgbClr val="FFFFFF"/>
                </a:highlight>
                <a:latin typeface="Consolas"/>
                <a:ea typeface="Consolas"/>
                <a:cs typeface="Consolas"/>
                <a:sym typeface="Consolas"/>
              </a:rPr>
              <a:t> {</a:t>
            </a:r>
            <a:br>
              <a:rPr lang="ja">
                <a:solidFill>
                  <a:srgbClr val="333333"/>
                </a:solidFill>
                <a:highlight>
                  <a:srgbClr val="FFFFFF"/>
                </a:highlight>
                <a:latin typeface="Consolas"/>
                <a:ea typeface="Consolas"/>
                <a:cs typeface="Consolas"/>
                <a:sym typeface="Consolas"/>
              </a:rPr>
            </a:br>
            <a:r>
              <a:rPr lang="ja">
                <a:solidFill>
                  <a:srgbClr val="333333"/>
                </a:solidFill>
                <a:highlight>
                  <a:srgbClr val="FFFFFF"/>
                </a:highlight>
                <a:latin typeface="Consolas"/>
                <a:ea typeface="Consolas"/>
                <a:cs typeface="Consolas"/>
                <a:sym typeface="Consolas"/>
              </a:rPr>
              <a:t>        fmt.Fprint(w, </a:t>
            </a:r>
            <a:r>
              <a:rPr lang="ja">
                <a:solidFill>
                  <a:srgbClr val="DF5000"/>
                </a:solidFill>
                <a:latin typeface="Consolas"/>
                <a:ea typeface="Consolas"/>
                <a:cs typeface="Consolas"/>
                <a:sym typeface="Consolas"/>
              </a:rPr>
              <a:t>"Hello, net/http!"</a:t>
            </a:r>
            <a:r>
              <a:rPr lang="ja">
                <a:solidFill>
                  <a:srgbClr val="333333"/>
                </a:solidFill>
                <a:highlight>
                  <a:srgbClr val="FFFFFF"/>
                </a:highlight>
                <a:latin typeface="Consolas"/>
                <a:ea typeface="Consolas"/>
                <a:cs typeface="Consolas"/>
                <a:sym typeface="Consolas"/>
              </a:rPr>
              <a:t>)</a:t>
            </a:r>
            <a:br>
              <a:rPr lang="ja">
                <a:solidFill>
                  <a:srgbClr val="333333"/>
                </a:solidFill>
                <a:highlight>
                  <a:srgbClr val="FFFFFF"/>
                </a:highlight>
                <a:latin typeface="Consolas"/>
                <a:ea typeface="Consolas"/>
                <a:cs typeface="Consolas"/>
                <a:sym typeface="Consolas"/>
              </a:rPr>
            </a:br>
            <a:r>
              <a:rPr lang="ja">
                <a:solidFill>
                  <a:srgbClr val="333333"/>
                </a:solidFill>
                <a:highlight>
                  <a:srgbClr val="FFFFFF"/>
                </a:highlight>
                <a:latin typeface="Consolas"/>
                <a:ea typeface="Consolas"/>
                <a:cs typeface="Consolas"/>
                <a:sym typeface="Consolas"/>
              </a:rPr>
              <a:t>}</a:t>
            </a:r>
            <a:endParaRPr>
              <a:solidFill>
                <a:srgbClr val="D73A49"/>
              </a:solidFill>
              <a:latin typeface="Consolas"/>
              <a:ea typeface="Consolas"/>
              <a:cs typeface="Consolas"/>
              <a:sym typeface="Consolas"/>
            </a:endParaRPr>
          </a:p>
        </p:txBody>
      </p:sp>
      <p:sp>
        <p:nvSpPr>
          <p:cNvPr id="636" name="Google Shape;636;p92"/>
          <p:cNvSpPr txBox="1"/>
          <p:nvPr/>
        </p:nvSpPr>
        <p:spPr>
          <a:xfrm>
            <a:off x="43750" y="1824775"/>
            <a:ext cx="9050400" cy="323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600">
                <a:solidFill>
                  <a:srgbClr val="A71D5D"/>
                </a:solidFill>
                <a:latin typeface="Consolas"/>
                <a:ea typeface="Consolas"/>
                <a:cs typeface="Consolas"/>
                <a:sym typeface="Consolas"/>
              </a:rPr>
              <a:t>func</a:t>
            </a:r>
            <a:r>
              <a:rPr lang="ja" sz="1600">
                <a:solidFill>
                  <a:srgbClr val="333333"/>
                </a:solidFill>
                <a:latin typeface="Consolas"/>
                <a:ea typeface="Consolas"/>
                <a:cs typeface="Consolas"/>
                <a:sym typeface="Consolas"/>
              </a:rPr>
              <a:t> </a:t>
            </a:r>
            <a:r>
              <a:rPr lang="ja" sz="1600">
                <a:solidFill>
                  <a:srgbClr val="795DA3"/>
                </a:solidFill>
                <a:latin typeface="Consolas"/>
                <a:ea typeface="Consolas"/>
                <a:cs typeface="Consolas"/>
                <a:sym typeface="Consolas"/>
              </a:rPr>
              <a:t>TestSample</a:t>
            </a:r>
            <a:r>
              <a:rPr lang="ja" sz="1600">
                <a:solidFill>
                  <a:srgbClr val="333333"/>
                </a:solidFill>
                <a:latin typeface="Consolas"/>
                <a:ea typeface="Consolas"/>
                <a:cs typeface="Consolas"/>
                <a:sym typeface="Consolas"/>
              </a:rPr>
              <a:t>(t *testing.T) {</a:t>
            </a:r>
            <a:br>
              <a:rPr lang="ja" sz="1600">
                <a:solidFill>
                  <a:srgbClr val="333333"/>
                </a:solidFill>
                <a:latin typeface="Consolas"/>
                <a:ea typeface="Consolas"/>
                <a:cs typeface="Consolas"/>
                <a:sym typeface="Consolas"/>
              </a:rPr>
            </a:br>
            <a:r>
              <a:rPr lang="ja" sz="1600">
                <a:solidFill>
                  <a:srgbClr val="333333"/>
                </a:solidFill>
                <a:latin typeface="Consolas"/>
                <a:ea typeface="Consolas"/>
                <a:cs typeface="Consolas"/>
                <a:sym typeface="Consolas"/>
              </a:rPr>
              <a:t>	</a:t>
            </a:r>
            <a:r>
              <a:rPr lang="ja" sz="1600">
                <a:solidFill>
                  <a:srgbClr val="333333"/>
                </a:solidFill>
                <a:highlight>
                  <a:srgbClr val="F4CCCC"/>
                </a:highlight>
                <a:latin typeface="Consolas"/>
                <a:ea typeface="Consolas"/>
                <a:cs typeface="Consolas"/>
                <a:sym typeface="Consolas"/>
              </a:rPr>
              <a:t>w := httptest.NewRecorder()</a:t>
            </a:r>
            <a:br>
              <a:rPr lang="ja" sz="1600">
                <a:solidFill>
                  <a:srgbClr val="333333"/>
                </a:solidFill>
                <a:highlight>
                  <a:srgbClr val="F4CCCC"/>
                </a:highlight>
                <a:latin typeface="Consolas"/>
                <a:ea typeface="Consolas"/>
                <a:cs typeface="Consolas"/>
                <a:sym typeface="Consolas"/>
              </a:rPr>
            </a:br>
            <a:r>
              <a:rPr lang="ja" sz="1600">
                <a:solidFill>
                  <a:srgbClr val="333333"/>
                </a:solidFill>
                <a:highlight>
                  <a:srgbClr val="F4CCCC"/>
                </a:highlight>
                <a:latin typeface="Consolas"/>
                <a:ea typeface="Consolas"/>
                <a:cs typeface="Consolas"/>
                <a:sym typeface="Consolas"/>
              </a:rPr>
              <a:t>	r := httptest.NewRequest(</a:t>
            </a:r>
            <a:r>
              <a:rPr lang="ja" sz="1600">
                <a:solidFill>
                  <a:srgbClr val="DF5000"/>
                </a:solidFill>
                <a:highlight>
                  <a:srgbClr val="F4CCCC"/>
                </a:highlight>
                <a:latin typeface="Consolas"/>
                <a:ea typeface="Consolas"/>
                <a:cs typeface="Consolas"/>
                <a:sym typeface="Consolas"/>
              </a:rPr>
              <a:t>"GET"</a:t>
            </a:r>
            <a:r>
              <a:rPr lang="ja" sz="1600">
                <a:solidFill>
                  <a:srgbClr val="333333"/>
                </a:solidFill>
                <a:highlight>
                  <a:srgbClr val="F4CCCC"/>
                </a:highlight>
                <a:latin typeface="Consolas"/>
                <a:ea typeface="Consolas"/>
                <a:cs typeface="Consolas"/>
                <a:sym typeface="Consolas"/>
              </a:rPr>
              <a:t>, </a:t>
            </a:r>
            <a:r>
              <a:rPr lang="ja" sz="1600">
                <a:solidFill>
                  <a:srgbClr val="DF5000"/>
                </a:solidFill>
                <a:highlight>
                  <a:srgbClr val="F4CCCC"/>
                </a:highlight>
                <a:latin typeface="Consolas"/>
                <a:ea typeface="Consolas"/>
                <a:cs typeface="Consolas"/>
                <a:sym typeface="Consolas"/>
              </a:rPr>
              <a:t>"/"</a:t>
            </a:r>
            <a:r>
              <a:rPr lang="ja" sz="1600">
                <a:solidFill>
                  <a:srgbClr val="333333"/>
                </a:solidFill>
                <a:highlight>
                  <a:srgbClr val="F4CCCC"/>
                </a:highlight>
                <a:latin typeface="Consolas"/>
                <a:ea typeface="Consolas"/>
                <a:cs typeface="Consolas"/>
                <a:sym typeface="Consolas"/>
              </a:rPr>
              <a:t>, </a:t>
            </a:r>
            <a:r>
              <a:rPr lang="ja" sz="1600">
                <a:solidFill>
                  <a:srgbClr val="0086B3"/>
                </a:solidFill>
                <a:highlight>
                  <a:srgbClr val="F4CCCC"/>
                </a:highlight>
                <a:latin typeface="Consolas"/>
                <a:ea typeface="Consolas"/>
                <a:cs typeface="Consolas"/>
                <a:sym typeface="Consolas"/>
              </a:rPr>
              <a:t>nil</a:t>
            </a:r>
            <a:r>
              <a:rPr lang="ja" sz="1600">
                <a:solidFill>
                  <a:srgbClr val="333333"/>
                </a:solidFill>
                <a:highlight>
                  <a:srgbClr val="F4CCCC"/>
                </a:highlight>
                <a:latin typeface="Consolas"/>
                <a:ea typeface="Consolas"/>
                <a:cs typeface="Consolas"/>
                <a:sym typeface="Consolas"/>
              </a:rPr>
              <a:t>)</a:t>
            </a:r>
            <a:br>
              <a:rPr lang="ja" sz="1600">
                <a:solidFill>
                  <a:srgbClr val="333333"/>
                </a:solidFill>
                <a:highlight>
                  <a:srgbClr val="F4CCCC"/>
                </a:highlight>
                <a:latin typeface="Consolas"/>
                <a:ea typeface="Consolas"/>
                <a:cs typeface="Consolas"/>
                <a:sym typeface="Consolas"/>
              </a:rPr>
            </a:br>
            <a:r>
              <a:rPr lang="ja" sz="1600">
                <a:solidFill>
                  <a:srgbClr val="333333"/>
                </a:solidFill>
                <a:highlight>
                  <a:srgbClr val="F4CCCC"/>
                </a:highlight>
                <a:latin typeface="Consolas"/>
                <a:ea typeface="Consolas"/>
                <a:cs typeface="Consolas"/>
                <a:sym typeface="Consolas"/>
              </a:rPr>
              <a:t>	handler(w, r)</a:t>
            </a:r>
            <a:br>
              <a:rPr lang="ja" sz="1600">
                <a:solidFill>
                  <a:srgbClr val="333333"/>
                </a:solidFill>
                <a:highlight>
                  <a:srgbClr val="F4CCCC"/>
                </a:highlight>
                <a:latin typeface="Consolas"/>
                <a:ea typeface="Consolas"/>
                <a:cs typeface="Consolas"/>
                <a:sym typeface="Consolas"/>
              </a:rPr>
            </a:br>
            <a:r>
              <a:rPr lang="ja" sz="1600">
                <a:solidFill>
                  <a:srgbClr val="333333"/>
                </a:solidFill>
                <a:highlight>
                  <a:srgbClr val="F4CCCC"/>
                </a:highlight>
                <a:latin typeface="Consolas"/>
                <a:ea typeface="Consolas"/>
                <a:cs typeface="Consolas"/>
                <a:sym typeface="Consolas"/>
              </a:rPr>
              <a:t>	rw := w.Result()</a:t>
            </a:r>
            <a:br>
              <a:rPr lang="ja" sz="1600">
                <a:solidFill>
                  <a:srgbClr val="333333"/>
                </a:solidFill>
                <a:latin typeface="Consolas"/>
                <a:ea typeface="Consolas"/>
                <a:cs typeface="Consolas"/>
                <a:sym typeface="Consolas"/>
              </a:rPr>
            </a:br>
            <a:r>
              <a:rPr lang="ja" sz="1600">
                <a:solidFill>
                  <a:srgbClr val="333333"/>
                </a:solidFill>
                <a:latin typeface="Consolas"/>
                <a:ea typeface="Consolas"/>
                <a:cs typeface="Consolas"/>
                <a:sym typeface="Consolas"/>
              </a:rPr>
              <a:t>	</a:t>
            </a:r>
            <a:r>
              <a:rPr lang="ja" sz="1600">
                <a:solidFill>
                  <a:srgbClr val="A71D5D"/>
                </a:solidFill>
                <a:latin typeface="Consolas"/>
                <a:ea typeface="Consolas"/>
                <a:cs typeface="Consolas"/>
                <a:sym typeface="Consolas"/>
              </a:rPr>
              <a:t>defer</a:t>
            </a:r>
            <a:r>
              <a:rPr lang="ja" sz="1600">
                <a:solidFill>
                  <a:srgbClr val="333333"/>
                </a:solidFill>
                <a:latin typeface="Consolas"/>
                <a:ea typeface="Consolas"/>
                <a:cs typeface="Consolas"/>
                <a:sym typeface="Consolas"/>
              </a:rPr>
              <a:t> rw.Body.Close()</a:t>
            </a:r>
            <a:br>
              <a:rPr lang="ja" sz="1600">
                <a:solidFill>
                  <a:srgbClr val="333333"/>
                </a:solidFill>
                <a:latin typeface="Consolas"/>
                <a:ea typeface="Consolas"/>
                <a:cs typeface="Consolas"/>
                <a:sym typeface="Consolas"/>
              </a:rPr>
            </a:br>
            <a:r>
              <a:rPr lang="ja" sz="1600">
                <a:solidFill>
                  <a:srgbClr val="333333"/>
                </a:solidFill>
                <a:latin typeface="Consolas"/>
                <a:ea typeface="Consolas"/>
                <a:cs typeface="Consolas"/>
                <a:sym typeface="Consolas"/>
              </a:rPr>
              <a:t>	</a:t>
            </a:r>
            <a:r>
              <a:rPr lang="ja" sz="1600">
                <a:solidFill>
                  <a:srgbClr val="A71D5D"/>
                </a:solidFill>
                <a:latin typeface="Consolas"/>
                <a:ea typeface="Consolas"/>
                <a:cs typeface="Consolas"/>
                <a:sym typeface="Consolas"/>
              </a:rPr>
              <a:t>if</a:t>
            </a:r>
            <a:r>
              <a:rPr lang="ja" sz="1600">
                <a:solidFill>
                  <a:srgbClr val="333333"/>
                </a:solidFill>
                <a:latin typeface="Consolas"/>
                <a:ea typeface="Consolas"/>
                <a:cs typeface="Consolas"/>
                <a:sym typeface="Consolas"/>
              </a:rPr>
              <a:t> rw.StatusCode != http.StatusOK { t.Fatal(</a:t>
            </a:r>
            <a:r>
              <a:rPr lang="ja" sz="1600">
                <a:solidFill>
                  <a:srgbClr val="DF5000"/>
                </a:solidFill>
                <a:latin typeface="Consolas"/>
                <a:ea typeface="Consolas"/>
                <a:cs typeface="Consolas"/>
                <a:sym typeface="Consolas"/>
              </a:rPr>
              <a:t>"unexpected status code"</a:t>
            </a:r>
            <a:r>
              <a:rPr lang="ja" sz="1600">
                <a:solidFill>
                  <a:srgbClr val="333333"/>
                </a:solidFill>
                <a:latin typeface="Consolas"/>
                <a:ea typeface="Consolas"/>
                <a:cs typeface="Consolas"/>
                <a:sym typeface="Consolas"/>
              </a:rPr>
              <a:t>) }</a:t>
            </a:r>
            <a:br>
              <a:rPr lang="ja" sz="1600">
                <a:solidFill>
                  <a:srgbClr val="333333"/>
                </a:solidFill>
                <a:latin typeface="Consolas"/>
                <a:ea typeface="Consolas"/>
                <a:cs typeface="Consolas"/>
                <a:sym typeface="Consolas"/>
              </a:rPr>
            </a:br>
            <a:r>
              <a:rPr lang="ja" sz="1600">
                <a:solidFill>
                  <a:srgbClr val="333333"/>
                </a:solidFill>
                <a:latin typeface="Consolas"/>
                <a:ea typeface="Consolas"/>
                <a:cs typeface="Consolas"/>
                <a:sym typeface="Consolas"/>
              </a:rPr>
              <a:t>	b, err := ioutil.ReadAll(rw.Body)</a:t>
            </a:r>
            <a:br>
              <a:rPr lang="ja" sz="1600">
                <a:solidFill>
                  <a:srgbClr val="333333"/>
                </a:solidFill>
                <a:latin typeface="Consolas"/>
                <a:ea typeface="Consolas"/>
                <a:cs typeface="Consolas"/>
                <a:sym typeface="Consolas"/>
              </a:rPr>
            </a:br>
            <a:r>
              <a:rPr lang="ja" sz="1600">
                <a:solidFill>
                  <a:srgbClr val="333333"/>
                </a:solidFill>
                <a:latin typeface="Consolas"/>
                <a:ea typeface="Consolas"/>
                <a:cs typeface="Consolas"/>
                <a:sym typeface="Consolas"/>
              </a:rPr>
              <a:t>	</a:t>
            </a:r>
            <a:r>
              <a:rPr lang="ja" sz="1600">
                <a:solidFill>
                  <a:srgbClr val="A71D5D"/>
                </a:solidFill>
                <a:latin typeface="Consolas"/>
                <a:ea typeface="Consolas"/>
                <a:cs typeface="Consolas"/>
                <a:sym typeface="Consolas"/>
              </a:rPr>
              <a:t>if</a:t>
            </a:r>
            <a:r>
              <a:rPr lang="ja" sz="1600">
                <a:solidFill>
                  <a:srgbClr val="333333"/>
                </a:solidFill>
                <a:latin typeface="Consolas"/>
                <a:ea typeface="Consolas"/>
                <a:cs typeface="Consolas"/>
                <a:sym typeface="Consolas"/>
              </a:rPr>
              <a:t> err != </a:t>
            </a:r>
            <a:r>
              <a:rPr lang="ja" sz="1600">
                <a:solidFill>
                  <a:srgbClr val="0086B3"/>
                </a:solidFill>
                <a:latin typeface="Consolas"/>
                <a:ea typeface="Consolas"/>
                <a:cs typeface="Consolas"/>
                <a:sym typeface="Consolas"/>
              </a:rPr>
              <a:t>nil</a:t>
            </a:r>
            <a:r>
              <a:rPr lang="ja" sz="1600">
                <a:solidFill>
                  <a:srgbClr val="333333"/>
                </a:solidFill>
                <a:latin typeface="Consolas"/>
                <a:ea typeface="Consolas"/>
                <a:cs typeface="Consolas"/>
                <a:sym typeface="Consolas"/>
              </a:rPr>
              <a:t> { t.Fatal(</a:t>
            </a:r>
            <a:r>
              <a:rPr lang="ja" sz="1600">
                <a:solidFill>
                  <a:srgbClr val="DF5000"/>
                </a:solidFill>
                <a:latin typeface="Consolas"/>
                <a:ea typeface="Consolas"/>
                <a:cs typeface="Consolas"/>
                <a:sym typeface="Consolas"/>
              </a:rPr>
              <a:t>"unexpected error"</a:t>
            </a:r>
            <a:r>
              <a:rPr lang="ja" sz="1600">
                <a:solidFill>
                  <a:srgbClr val="333333"/>
                </a:solidFill>
                <a:latin typeface="Consolas"/>
                <a:ea typeface="Consolas"/>
                <a:cs typeface="Consolas"/>
                <a:sym typeface="Consolas"/>
              </a:rPr>
              <a:t>) }</a:t>
            </a:r>
            <a:br>
              <a:rPr lang="ja" sz="1600">
                <a:solidFill>
                  <a:srgbClr val="333333"/>
                </a:solidFill>
                <a:latin typeface="Consolas"/>
                <a:ea typeface="Consolas"/>
                <a:cs typeface="Consolas"/>
                <a:sym typeface="Consolas"/>
              </a:rPr>
            </a:br>
            <a:r>
              <a:rPr lang="ja" sz="1600">
                <a:solidFill>
                  <a:srgbClr val="333333"/>
                </a:solidFill>
                <a:latin typeface="Consolas"/>
                <a:ea typeface="Consolas"/>
                <a:cs typeface="Consolas"/>
                <a:sym typeface="Consolas"/>
              </a:rPr>
              <a:t>	</a:t>
            </a:r>
            <a:r>
              <a:rPr lang="ja" sz="1600">
                <a:solidFill>
                  <a:srgbClr val="A71D5D"/>
                </a:solidFill>
                <a:latin typeface="Consolas"/>
                <a:ea typeface="Consolas"/>
                <a:cs typeface="Consolas"/>
                <a:sym typeface="Consolas"/>
              </a:rPr>
              <a:t>const</a:t>
            </a:r>
            <a:r>
              <a:rPr lang="ja" sz="1600">
                <a:solidFill>
                  <a:srgbClr val="333333"/>
                </a:solidFill>
                <a:latin typeface="Consolas"/>
                <a:ea typeface="Consolas"/>
                <a:cs typeface="Consolas"/>
                <a:sym typeface="Consolas"/>
              </a:rPr>
              <a:t> expected = </a:t>
            </a:r>
            <a:r>
              <a:rPr lang="ja" sz="1600">
                <a:solidFill>
                  <a:srgbClr val="DF5000"/>
                </a:solidFill>
                <a:latin typeface="Consolas"/>
                <a:ea typeface="Consolas"/>
                <a:cs typeface="Consolas"/>
                <a:sym typeface="Consolas"/>
              </a:rPr>
              <a:t>"Hello, net/http!"</a:t>
            </a:r>
            <a:br>
              <a:rPr lang="ja" sz="1600">
                <a:solidFill>
                  <a:srgbClr val="333333"/>
                </a:solidFill>
                <a:latin typeface="Consolas"/>
                <a:ea typeface="Consolas"/>
                <a:cs typeface="Consolas"/>
                <a:sym typeface="Consolas"/>
              </a:rPr>
            </a:br>
            <a:r>
              <a:rPr lang="ja" sz="1600">
                <a:solidFill>
                  <a:srgbClr val="333333"/>
                </a:solidFill>
                <a:latin typeface="Consolas"/>
                <a:ea typeface="Consolas"/>
                <a:cs typeface="Consolas"/>
                <a:sym typeface="Consolas"/>
              </a:rPr>
              <a:t>	</a:t>
            </a:r>
            <a:r>
              <a:rPr lang="ja" sz="1600">
                <a:solidFill>
                  <a:srgbClr val="A71D5D"/>
                </a:solidFill>
                <a:latin typeface="Consolas"/>
                <a:ea typeface="Consolas"/>
                <a:cs typeface="Consolas"/>
                <a:sym typeface="Consolas"/>
              </a:rPr>
              <a:t>if</a:t>
            </a:r>
            <a:r>
              <a:rPr lang="ja" sz="1600">
                <a:solidFill>
                  <a:srgbClr val="333333"/>
                </a:solidFill>
                <a:latin typeface="Consolas"/>
                <a:ea typeface="Consolas"/>
                <a:cs typeface="Consolas"/>
                <a:sym typeface="Consolas"/>
              </a:rPr>
              <a:t> s := </a:t>
            </a:r>
            <a:r>
              <a:rPr lang="ja" sz="1600">
                <a:solidFill>
                  <a:srgbClr val="A71D5D"/>
                </a:solidFill>
                <a:latin typeface="Consolas"/>
                <a:ea typeface="Consolas"/>
                <a:cs typeface="Consolas"/>
                <a:sym typeface="Consolas"/>
              </a:rPr>
              <a:t>string</a:t>
            </a:r>
            <a:r>
              <a:rPr lang="ja" sz="1600">
                <a:solidFill>
                  <a:srgbClr val="333333"/>
                </a:solidFill>
                <a:latin typeface="Consolas"/>
                <a:ea typeface="Consolas"/>
                <a:cs typeface="Consolas"/>
                <a:sym typeface="Consolas"/>
              </a:rPr>
              <a:t>(b); s != expected { t.Fatalf(</a:t>
            </a:r>
            <a:r>
              <a:rPr lang="ja" sz="1600">
                <a:solidFill>
                  <a:srgbClr val="DF5000"/>
                </a:solidFill>
                <a:latin typeface="Consolas"/>
                <a:ea typeface="Consolas"/>
                <a:cs typeface="Consolas"/>
                <a:sym typeface="Consolas"/>
              </a:rPr>
              <a:t>"unexpected response: %s"</a:t>
            </a:r>
            <a:r>
              <a:rPr lang="ja" sz="1600">
                <a:solidFill>
                  <a:srgbClr val="333333"/>
                </a:solidFill>
                <a:latin typeface="Consolas"/>
                <a:ea typeface="Consolas"/>
                <a:cs typeface="Consolas"/>
                <a:sym typeface="Consolas"/>
              </a:rPr>
              <a:t>, s) }</a:t>
            </a:r>
            <a:br>
              <a:rPr lang="ja" sz="1600">
                <a:solidFill>
                  <a:srgbClr val="333333"/>
                </a:solidFill>
                <a:latin typeface="Consolas"/>
                <a:ea typeface="Consolas"/>
                <a:cs typeface="Consolas"/>
                <a:sym typeface="Consolas"/>
              </a:rPr>
            </a:br>
            <a:r>
              <a:rPr lang="ja" sz="1600">
                <a:solidFill>
                  <a:srgbClr val="333333"/>
                </a:solidFill>
                <a:latin typeface="Consolas"/>
                <a:ea typeface="Consolas"/>
                <a:cs typeface="Consolas"/>
                <a:sym typeface="Consolas"/>
              </a:rPr>
              <a:t>}</a:t>
            </a:r>
            <a:endParaRPr sz="1600">
              <a:solidFill>
                <a:srgbClr val="D73A49"/>
              </a:solidFill>
              <a:latin typeface="Consolas"/>
              <a:ea typeface="Consolas"/>
              <a:cs typeface="Consolas"/>
              <a:sym typeface="Consolas"/>
            </a:endParaRPr>
          </a:p>
        </p:txBody>
      </p:sp>
      <p:sp>
        <p:nvSpPr>
          <p:cNvPr id="637" name="Google Shape;637;p92"/>
          <p:cNvSpPr txBox="1"/>
          <p:nvPr/>
        </p:nvSpPr>
        <p:spPr>
          <a:xfrm>
            <a:off x="7431175" y="739000"/>
            <a:ext cx="1319100" cy="252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t>テスト対象</a:t>
            </a:r>
            <a:endParaRPr b="1"/>
          </a:p>
        </p:txBody>
      </p:sp>
      <p:sp>
        <p:nvSpPr>
          <p:cNvPr id="638" name="Google Shape;638;p92"/>
          <p:cNvSpPr txBox="1"/>
          <p:nvPr/>
        </p:nvSpPr>
        <p:spPr>
          <a:xfrm>
            <a:off x="7431175" y="1718125"/>
            <a:ext cx="1319100" cy="252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t>テストコード</a:t>
            </a:r>
            <a:endParaRPr b="1"/>
          </a:p>
        </p:txBody>
      </p:sp>
      <p:sp>
        <p:nvSpPr>
          <p:cNvPr id="639" name="Google Shape;639;p92"/>
          <p:cNvSpPr txBox="1"/>
          <p:nvPr>
            <p:ph idx="12" type="sldNum"/>
          </p:nvPr>
        </p:nvSpPr>
        <p:spPr>
          <a:xfrm>
            <a:off x="8595309" y="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93"/>
          <p:cNvSpPr txBox="1"/>
          <p:nvPr>
            <p:ph type="title"/>
          </p:nvPr>
        </p:nvSpPr>
        <p:spPr>
          <a:xfrm>
            <a:off x="20700" y="1571550"/>
            <a:ext cx="9102600" cy="200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10.4. HTTPクライアント</a:t>
            </a:r>
            <a:endParaRPr/>
          </a:p>
        </p:txBody>
      </p:sp>
      <p:sp>
        <p:nvSpPr>
          <p:cNvPr id="645" name="Google Shape;645;p93"/>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8"/>
          <p:cNvSpPr txBox="1"/>
          <p:nvPr>
            <p:ph type="title"/>
          </p:nvPr>
        </p:nvSpPr>
        <p:spPr>
          <a:xfrm>
            <a:off x="20700" y="1571550"/>
            <a:ext cx="9102600" cy="200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10.1. HTTPサーバをたてる</a:t>
            </a:r>
            <a:endParaRPr/>
          </a:p>
        </p:txBody>
      </p:sp>
      <p:sp>
        <p:nvSpPr>
          <p:cNvPr id="299" name="Google Shape;299;p58"/>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94"/>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HTTPリクエストを送る</a:t>
            </a:r>
            <a:endParaRPr/>
          </a:p>
        </p:txBody>
      </p:sp>
      <p:sp>
        <p:nvSpPr>
          <p:cNvPr id="651" name="Google Shape;651;p94"/>
          <p:cNvSpPr txBox="1"/>
          <p:nvPr>
            <p:ph idx="1" type="body"/>
          </p:nvPr>
        </p:nvSpPr>
        <p:spPr>
          <a:xfrm>
            <a:off x="457200" y="838446"/>
            <a:ext cx="8229600" cy="1281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latin typeface="Consolas"/>
                <a:ea typeface="Consolas"/>
                <a:cs typeface="Consolas"/>
                <a:sym typeface="Consolas"/>
              </a:rPr>
              <a:t>http.DefaultClient</a:t>
            </a:r>
            <a:r>
              <a:rPr lang="ja"/>
              <a:t>を用いる</a:t>
            </a:r>
            <a:endParaRPr/>
          </a:p>
          <a:p>
            <a:pPr indent="-342900" lvl="1" marL="914400" rtl="0" algn="l">
              <a:spcBef>
                <a:spcPts val="0"/>
              </a:spcBef>
              <a:spcAft>
                <a:spcPts val="0"/>
              </a:spcAft>
              <a:buSzPts val="1800"/>
              <a:buChar char="●"/>
            </a:pPr>
            <a:r>
              <a:rPr lang="ja"/>
              <a:t>デフォルトのHTTPクライアント</a:t>
            </a:r>
            <a:endParaRPr/>
          </a:p>
          <a:p>
            <a:pPr indent="-342900" lvl="1" marL="914400" rtl="0" algn="l">
              <a:spcBef>
                <a:spcPts val="0"/>
              </a:spcBef>
              <a:spcAft>
                <a:spcPts val="0"/>
              </a:spcAft>
              <a:buSzPts val="1800"/>
              <a:buChar char="●"/>
            </a:pPr>
            <a:r>
              <a:rPr lang="ja">
                <a:latin typeface="Consolas"/>
                <a:ea typeface="Consolas"/>
                <a:cs typeface="Consolas"/>
                <a:sym typeface="Consolas"/>
              </a:rPr>
              <a:t>http.Get</a:t>
            </a:r>
            <a:r>
              <a:rPr lang="ja"/>
              <a:t>や</a:t>
            </a:r>
            <a:r>
              <a:rPr lang="ja">
                <a:latin typeface="Consolas"/>
                <a:ea typeface="Consolas"/>
                <a:cs typeface="Consolas"/>
                <a:sym typeface="Consolas"/>
              </a:rPr>
              <a:t>http.Post</a:t>
            </a:r>
            <a:r>
              <a:rPr lang="ja"/>
              <a:t>は</a:t>
            </a:r>
            <a:r>
              <a:rPr lang="ja">
                <a:latin typeface="Consolas"/>
                <a:ea typeface="Consolas"/>
                <a:cs typeface="Consolas"/>
                <a:sym typeface="Consolas"/>
              </a:rPr>
              <a:t>http.DefaultClient</a:t>
            </a:r>
            <a:r>
              <a:rPr lang="ja"/>
              <a:t>のラッパー</a:t>
            </a:r>
            <a:endParaRPr/>
          </a:p>
        </p:txBody>
      </p:sp>
      <p:sp>
        <p:nvSpPr>
          <p:cNvPr id="652" name="Google Shape;652;p94"/>
          <p:cNvSpPr txBox="1"/>
          <p:nvPr/>
        </p:nvSpPr>
        <p:spPr>
          <a:xfrm>
            <a:off x="471050" y="3341125"/>
            <a:ext cx="8215800" cy="660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ja" sz="1600">
                <a:solidFill>
                  <a:srgbClr val="24292E"/>
                </a:solidFill>
                <a:latin typeface="Consolas"/>
                <a:ea typeface="Consolas"/>
                <a:cs typeface="Consolas"/>
                <a:sym typeface="Consolas"/>
              </a:rPr>
              <a:t>v </a:t>
            </a:r>
            <a:r>
              <a:rPr lang="ja" sz="1600">
                <a:solidFill>
                  <a:srgbClr val="D73A49"/>
                </a:solidFill>
                <a:latin typeface="Consolas"/>
                <a:ea typeface="Consolas"/>
                <a:cs typeface="Consolas"/>
                <a:sym typeface="Consolas"/>
              </a:rPr>
              <a:t>:=</a:t>
            </a:r>
            <a:r>
              <a:rPr lang="ja" sz="1600">
                <a:solidFill>
                  <a:srgbClr val="24292E"/>
                </a:solidFill>
                <a:latin typeface="Consolas"/>
                <a:ea typeface="Consolas"/>
                <a:cs typeface="Consolas"/>
                <a:sym typeface="Consolas"/>
              </a:rPr>
              <a:t> url.Values{</a:t>
            </a:r>
            <a:r>
              <a:rPr lang="ja" sz="1600">
                <a:solidFill>
                  <a:srgbClr val="032F62"/>
                </a:solidFill>
                <a:latin typeface="Consolas"/>
                <a:ea typeface="Consolas"/>
                <a:cs typeface="Consolas"/>
                <a:sym typeface="Consolas"/>
              </a:rPr>
              <a:t>"key"</a:t>
            </a:r>
            <a:r>
              <a:rPr lang="ja" sz="1600">
                <a:solidFill>
                  <a:srgbClr val="24292E"/>
                </a:solidFill>
                <a:latin typeface="Consolas"/>
                <a:ea typeface="Consolas"/>
                <a:cs typeface="Consolas"/>
                <a:sym typeface="Consolas"/>
              </a:rPr>
              <a:t>: {</a:t>
            </a:r>
            <a:r>
              <a:rPr lang="ja" sz="1600">
                <a:solidFill>
                  <a:srgbClr val="032F62"/>
                </a:solidFill>
                <a:latin typeface="Consolas"/>
                <a:ea typeface="Consolas"/>
                <a:cs typeface="Consolas"/>
                <a:sym typeface="Consolas"/>
              </a:rPr>
              <a:t>"Value"</a:t>
            </a:r>
            <a:r>
              <a:rPr lang="ja" sz="1600">
                <a:solidFill>
                  <a:srgbClr val="24292E"/>
                </a:solidFill>
                <a:latin typeface="Consolas"/>
                <a:ea typeface="Consolas"/>
                <a:cs typeface="Consolas"/>
                <a:sym typeface="Consolas"/>
              </a:rPr>
              <a:t>}, </a:t>
            </a:r>
            <a:r>
              <a:rPr lang="ja" sz="1600">
                <a:solidFill>
                  <a:srgbClr val="032F62"/>
                </a:solidFill>
                <a:latin typeface="Consolas"/>
                <a:ea typeface="Consolas"/>
                <a:cs typeface="Consolas"/>
                <a:sym typeface="Consolas"/>
              </a:rPr>
              <a:t>"id"</a:t>
            </a:r>
            <a:r>
              <a:rPr lang="ja" sz="1600">
                <a:solidFill>
                  <a:srgbClr val="24292E"/>
                </a:solidFill>
                <a:latin typeface="Consolas"/>
                <a:ea typeface="Consolas"/>
                <a:cs typeface="Consolas"/>
                <a:sym typeface="Consolas"/>
              </a:rPr>
              <a:t>: {</a:t>
            </a:r>
            <a:r>
              <a:rPr lang="ja" sz="1600">
                <a:solidFill>
                  <a:srgbClr val="032F62"/>
                </a:solidFill>
                <a:latin typeface="Consolas"/>
                <a:ea typeface="Consolas"/>
                <a:cs typeface="Consolas"/>
                <a:sym typeface="Consolas"/>
              </a:rPr>
              <a:t>"123"</a:t>
            </a:r>
            <a:r>
              <a:rPr lang="ja" sz="1600">
                <a:solidFill>
                  <a:srgbClr val="24292E"/>
                </a:solidFill>
                <a:latin typeface="Consolas"/>
                <a:ea typeface="Consolas"/>
                <a:cs typeface="Consolas"/>
                <a:sym typeface="Consolas"/>
              </a:rPr>
              <a:t>}}</a:t>
            </a:r>
            <a:endParaRPr sz="16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latin typeface="Consolas"/>
                <a:ea typeface="Consolas"/>
                <a:cs typeface="Consolas"/>
                <a:sym typeface="Consolas"/>
              </a:rPr>
              <a:t>resp, err </a:t>
            </a:r>
            <a:r>
              <a:rPr lang="ja" sz="1600">
                <a:solidFill>
                  <a:srgbClr val="D73A49"/>
                </a:solidFill>
                <a:latin typeface="Consolas"/>
                <a:ea typeface="Consolas"/>
                <a:cs typeface="Consolas"/>
                <a:sym typeface="Consolas"/>
              </a:rPr>
              <a:t>:=</a:t>
            </a:r>
            <a:r>
              <a:rPr lang="ja" sz="1600">
                <a:solidFill>
                  <a:srgbClr val="24292E"/>
                </a:solidFill>
                <a:latin typeface="Consolas"/>
                <a:ea typeface="Consolas"/>
                <a:cs typeface="Consolas"/>
                <a:sym typeface="Consolas"/>
              </a:rPr>
              <a:t> http.</a:t>
            </a:r>
            <a:r>
              <a:rPr lang="ja" sz="1600">
                <a:solidFill>
                  <a:srgbClr val="005CC5"/>
                </a:solidFill>
                <a:latin typeface="Consolas"/>
                <a:ea typeface="Consolas"/>
                <a:cs typeface="Consolas"/>
                <a:sym typeface="Consolas"/>
              </a:rPr>
              <a:t>PostForm</a:t>
            </a:r>
            <a:r>
              <a:rPr lang="ja" sz="1600">
                <a:solidFill>
                  <a:srgbClr val="24292E"/>
                </a:solidFill>
                <a:latin typeface="Consolas"/>
                <a:ea typeface="Consolas"/>
                <a:cs typeface="Consolas"/>
                <a:sym typeface="Consolas"/>
              </a:rPr>
              <a:t>(</a:t>
            </a:r>
            <a:r>
              <a:rPr lang="ja" sz="1600">
                <a:solidFill>
                  <a:srgbClr val="032F62"/>
                </a:solidFill>
                <a:latin typeface="Consolas"/>
                <a:ea typeface="Consolas"/>
                <a:cs typeface="Consolas"/>
                <a:sym typeface="Consolas"/>
              </a:rPr>
              <a:t>"http://example.com/form"</a:t>
            </a:r>
            <a:r>
              <a:rPr lang="ja" sz="1600">
                <a:solidFill>
                  <a:srgbClr val="24292E"/>
                </a:solidFill>
                <a:latin typeface="Consolas"/>
                <a:ea typeface="Consolas"/>
                <a:cs typeface="Consolas"/>
                <a:sym typeface="Consolas"/>
              </a:rPr>
              <a:t>, v)</a:t>
            </a:r>
            <a:endParaRPr sz="1600">
              <a:solidFill>
                <a:srgbClr val="333333"/>
              </a:solidFill>
              <a:latin typeface="Consolas"/>
              <a:ea typeface="Consolas"/>
              <a:cs typeface="Consolas"/>
              <a:sym typeface="Consolas"/>
            </a:endParaRPr>
          </a:p>
        </p:txBody>
      </p:sp>
      <p:sp>
        <p:nvSpPr>
          <p:cNvPr id="653" name="Google Shape;653;p94"/>
          <p:cNvSpPr txBox="1"/>
          <p:nvPr/>
        </p:nvSpPr>
        <p:spPr>
          <a:xfrm>
            <a:off x="471062" y="2159225"/>
            <a:ext cx="8194200" cy="43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600">
                <a:solidFill>
                  <a:srgbClr val="24292E"/>
                </a:solidFill>
                <a:latin typeface="Consolas"/>
                <a:ea typeface="Consolas"/>
                <a:cs typeface="Consolas"/>
                <a:sym typeface="Consolas"/>
              </a:rPr>
              <a:t>resp, err </a:t>
            </a:r>
            <a:r>
              <a:rPr lang="ja" sz="1600">
                <a:solidFill>
                  <a:srgbClr val="D73A49"/>
                </a:solidFill>
                <a:latin typeface="Consolas"/>
                <a:ea typeface="Consolas"/>
                <a:cs typeface="Consolas"/>
                <a:sym typeface="Consolas"/>
              </a:rPr>
              <a:t>:=</a:t>
            </a:r>
            <a:r>
              <a:rPr lang="ja" sz="1600">
                <a:solidFill>
                  <a:srgbClr val="24292E"/>
                </a:solidFill>
                <a:latin typeface="Consolas"/>
                <a:ea typeface="Consolas"/>
                <a:cs typeface="Consolas"/>
                <a:sym typeface="Consolas"/>
              </a:rPr>
              <a:t> http.</a:t>
            </a:r>
            <a:r>
              <a:rPr lang="ja" sz="1600">
                <a:solidFill>
                  <a:srgbClr val="005CC5"/>
                </a:solidFill>
                <a:latin typeface="Consolas"/>
                <a:ea typeface="Consolas"/>
                <a:cs typeface="Consolas"/>
                <a:sym typeface="Consolas"/>
              </a:rPr>
              <a:t>Get</a:t>
            </a:r>
            <a:r>
              <a:rPr lang="ja" sz="1600">
                <a:solidFill>
                  <a:srgbClr val="24292E"/>
                </a:solidFill>
                <a:latin typeface="Consolas"/>
                <a:ea typeface="Consolas"/>
                <a:cs typeface="Consolas"/>
                <a:sym typeface="Consolas"/>
              </a:rPr>
              <a:t>(</a:t>
            </a:r>
            <a:r>
              <a:rPr lang="ja" sz="1600">
                <a:solidFill>
                  <a:srgbClr val="032F62"/>
                </a:solidFill>
                <a:latin typeface="Consolas"/>
                <a:ea typeface="Consolas"/>
                <a:cs typeface="Consolas"/>
                <a:sym typeface="Consolas"/>
              </a:rPr>
              <a:t>"http://example.com/"</a:t>
            </a:r>
            <a:r>
              <a:rPr lang="ja" sz="1600">
                <a:solidFill>
                  <a:srgbClr val="24292E"/>
                </a:solidFill>
                <a:latin typeface="Consolas"/>
                <a:ea typeface="Consolas"/>
                <a:cs typeface="Consolas"/>
                <a:sym typeface="Consolas"/>
              </a:rPr>
              <a:t>)</a:t>
            </a:r>
            <a:endParaRPr sz="1600">
              <a:solidFill>
                <a:srgbClr val="222222"/>
              </a:solidFill>
              <a:latin typeface="Consolas"/>
              <a:ea typeface="Consolas"/>
              <a:cs typeface="Consolas"/>
              <a:sym typeface="Consolas"/>
            </a:endParaRPr>
          </a:p>
        </p:txBody>
      </p:sp>
      <p:sp>
        <p:nvSpPr>
          <p:cNvPr id="654" name="Google Shape;654;p94"/>
          <p:cNvSpPr txBox="1"/>
          <p:nvPr/>
        </p:nvSpPr>
        <p:spPr>
          <a:xfrm>
            <a:off x="473629" y="2760975"/>
            <a:ext cx="8194200" cy="40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600">
                <a:solidFill>
                  <a:srgbClr val="24292E"/>
                </a:solidFill>
                <a:latin typeface="Consolas"/>
                <a:ea typeface="Consolas"/>
                <a:cs typeface="Consolas"/>
                <a:sym typeface="Consolas"/>
              </a:rPr>
              <a:t>resp, err </a:t>
            </a:r>
            <a:r>
              <a:rPr lang="ja" sz="1600">
                <a:solidFill>
                  <a:srgbClr val="D73A49"/>
                </a:solidFill>
                <a:latin typeface="Consolas"/>
                <a:ea typeface="Consolas"/>
                <a:cs typeface="Consolas"/>
                <a:sym typeface="Consolas"/>
              </a:rPr>
              <a:t>:=</a:t>
            </a:r>
            <a:r>
              <a:rPr lang="ja" sz="1600">
                <a:solidFill>
                  <a:srgbClr val="24292E"/>
                </a:solidFill>
                <a:latin typeface="Consolas"/>
                <a:ea typeface="Consolas"/>
                <a:cs typeface="Consolas"/>
                <a:sym typeface="Consolas"/>
              </a:rPr>
              <a:t> http.</a:t>
            </a:r>
            <a:r>
              <a:rPr lang="ja" sz="1600">
                <a:solidFill>
                  <a:srgbClr val="005CC5"/>
                </a:solidFill>
                <a:latin typeface="Consolas"/>
                <a:ea typeface="Consolas"/>
                <a:cs typeface="Consolas"/>
                <a:sym typeface="Consolas"/>
              </a:rPr>
              <a:t>Post</a:t>
            </a:r>
            <a:r>
              <a:rPr lang="ja" sz="1600">
                <a:solidFill>
                  <a:srgbClr val="24292E"/>
                </a:solidFill>
                <a:latin typeface="Consolas"/>
                <a:ea typeface="Consolas"/>
                <a:cs typeface="Consolas"/>
                <a:sym typeface="Consolas"/>
              </a:rPr>
              <a:t>(</a:t>
            </a:r>
            <a:r>
              <a:rPr lang="ja" sz="1600">
                <a:solidFill>
                  <a:srgbClr val="032F62"/>
                </a:solidFill>
                <a:latin typeface="Consolas"/>
                <a:ea typeface="Consolas"/>
                <a:cs typeface="Consolas"/>
                <a:sym typeface="Consolas"/>
              </a:rPr>
              <a:t>"http://example.com/upload"</a:t>
            </a:r>
            <a:r>
              <a:rPr lang="ja" sz="1600">
                <a:solidFill>
                  <a:srgbClr val="24292E"/>
                </a:solidFill>
                <a:latin typeface="Consolas"/>
                <a:ea typeface="Consolas"/>
                <a:cs typeface="Consolas"/>
                <a:sym typeface="Consolas"/>
              </a:rPr>
              <a:t>, </a:t>
            </a:r>
            <a:r>
              <a:rPr lang="ja" sz="1600">
                <a:solidFill>
                  <a:srgbClr val="032F62"/>
                </a:solidFill>
                <a:latin typeface="Consolas"/>
                <a:ea typeface="Consolas"/>
                <a:cs typeface="Consolas"/>
                <a:sym typeface="Consolas"/>
              </a:rPr>
              <a:t>"image/jpeg"</a:t>
            </a:r>
            <a:r>
              <a:rPr lang="ja" sz="1600">
                <a:solidFill>
                  <a:srgbClr val="24292E"/>
                </a:solidFill>
                <a:latin typeface="Consolas"/>
                <a:ea typeface="Consolas"/>
                <a:cs typeface="Consolas"/>
                <a:sym typeface="Consolas"/>
              </a:rPr>
              <a:t>, &amp;buf)</a:t>
            </a:r>
            <a:endParaRPr sz="1600">
              <a:solidFill>
                <a:srgbClr val="24292E"/>
              </a:solidFill>
              <a:latin typeface="Consolas"/>
              <a:ea typeface="Consolas"/>
              <a:cs typeface="Consolas"/>
              <a:sym typeface="Consolas"/>
            </a:endParaRPr>
          </a:p>
        </p:txBody>
      </p:sp>
      <p:sp>
        <p:nvSpPr>
          <p:cNvPr id="655" name="Google Shape;655;p94"/>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95"/>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レスポンスを読み取る</a:t>
            </a:r>
            <a:endParaRPr/>
          </a:p>
        </p:txBody>
      </p:sp>
      <p:sp>
        <p:nvSpPr>
          <p:cNvPr id="661" name="Google Shape;661;p95"/>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latin typeface="Consolas"/>
                <a:ea typeface="Consolas"/>
                <a:cs typeface="Consolas"/>
                <a:sym typeface="Consolas"/>
              </a:rPr>
              <a:t>(*http.Response).Body</a:t>
            </a:r>
            <a:r>
              <a:rPr lang="ja"/>
              <a:t>を使う</a:t>
            </a:r>
            <a:endParaRPr/>
          </a:p>
          <a:p>
            <a:pPr indent="-342900" lvl="1" marL="914400" rtl="0" algn="l">
              <a:spcBef>
                <a:spcPts val="0"/>
              </a:spcBef>
              <a:spcAft>
                <a:spcPts val="0"/>
              </a:spcAft>
              <a:buClr>
                <a:schemeClr val="dk1"/>
              </a:buClr>
              <a:buSzPts val="1800"/>
              <a:buChar char="●"/>
            </a:pPr>
            <a:r>
              <a:rPr lang="ja">
                <a:solidFill>
                  <a:schemeClr val="dk1"/>
                </a:solidFill>
                <a:latin typeface="Consolas"/>
                <a:ea typeface="Consolas"/>
                <a:cs typeface="Consolas"/>
                <a:sym typeface="Consolas"/>
              </a:rPr>
              <a:t>io.ReadCloser</a:t>
            </a:r>
            <a:r>
              <a:rPr lang="ja">
                <a:solidFill>
                  <a:schemeClr val="dk1"/>
                </a:solidFill>
              </a:rPr>
              <a:t>を実装している</a:t>
            </a:r>
            <a:endParaRPr>
              <a:solidFill>
                <a:schemeClr val="dk1"/>
              </a:solidFill>
            </a:endParaRPr>
          </a:p>
          <a:p>
            <a:pPr indent="-342900" lvl="1" marL="914400" rtl="0" algn="l">
              <a:spcBef>
                <a:spcPts val="0"/>
              </a:spcBef>
              <a:spcAft>
                <a:spcPts val="0"/>
              </a:spcAft>
              <a:buClr>
                <a:schemeClr val="dk1"/>
              </a:buClr>
              <a:buSzPts val="1800"/>
              <a:buChar char="●"/>
            </a:pPr>
            <a:r>
              <a:rPr lang="ja">
                <a:solidFill>
                  <a:schemeClr val="dk1"/>
                </a:solidFill>
              </a:rPr>
              <a:t>読み込んだら</a:t>
            </a:r>
            <a:r>
              <a:rPr lang="ja">
                <a:solidFill>
                  <a:schemeClr val="dk1"/>
                </a:solidFill>
                <a:latin typeface="Consolas"/>
                <a:ea typeface="Consolas"/>
                <a:cs typeface="Consolas"/>
                <a:sym typeface="Consolas"/>
              </a:rPr>
              <a:t>Close</a:t>
            </a:r>
            <a:r>
              <a:rPr lang="ja">
                <a:solidFill>
                  <a:schemeClr val="dk1"/>
                </a:solidFill>
              </a:rPr>
              <a:t>メソッドを呼ぶ</a:t>
            </a:r>
            <a:endParaRPr/>
          </a:p>
        </p:txBody>
      </p:sp>
      <p:sp>
        <p:nvSpPr>
          <p:cNvPr id="662" name="Google Shape;662;p95"/>
          <p:cNvSpPr txBox="1"/>
          <p:nvPr/>
        </p:nvSpPr>
        <p:spPr>
          <a:xfrm>
            <a:off x="219750" y="1967175"/>
            <a:ext cx="8704500" cy="311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func main() {</a:t>
            </a:r>
            <a:endParaRPr sz="1800">
              <a:solidFill>
                <a:srgbClr val="333333"/>
              </a:solidFill>
              <a:latin typeface="Consolas"/>
              <a:ea typeface="Consolas"/>
              <a:cs typeface="Consolas"/>
              <a:sym typeface="Consolas"/>
            </a:endParaRPr>
          </a:p>
          <a:p>
            <a:pPr indent="457200" lvl="0" marL="0" rtl="0" algn="l">
              <a:spcBef>
                <a:spcPts val="0"/>
              </a:spcBef>
              <a:spcAft>
                <a:spcPts val="0"/>
              </a:spcAft>
              <a:buNone/>
            </a:pPr>
            <a:r>
              <a:rPr lang="ja" sz="1600">
                <a:solidFill>
                  <a:srgbClr val="24292E"/>
                </a:solidFill>
                <a:latin typeface="Consolas"/>
                <a:ea typeface="Consolas"/>
                <a:cs typeface="Consolas"/>
                <a:sym typeface="Consolas"/>
              </a:rPr>
              <a:t>resp, err </a:t>
            </a:r>
            <a:r>
              <a:rPr lang="ja" sz="1600">
                <a:solidFill>
                  <a:srgbClr val="D73A49"/>
                </a:solidFill>
                <a:latin typeface="Consolas"/>
                <a:ea typeface="Consolas"/>
                <a:cs typeface="Consolas"/>
                <a:sym typeface="Consolas"/>
              </a:rPr>
              <a:t>:=</a:t>
            </a:r>
            <a:r>
              <a:rPr lang="ja" sz="1600">
                <a:solidFill>
                  <a:srgbClr val="24292E"/>
                </a:solidFill>
                <a:latin typeface="Consolas"/>
                <a:ea typeface="Consolas"/>
                <a:cs typeface="Consolas"/>
                <a:sym typeface="Consolas"/>
              </a:rPr>
              <a:t> http.</a:t>
            </a:r>
            <a:r>
              <a:rPr lang="ja" sz="1600">
                <a:solidFill>
                  <a:srgbClr val="005CC5"/>
                </a:solidFill>
                <a:latin typeface="Consolas"/>
                <a:ea typeface="Consolas"/>
                <a:cs typeface="Consolas"/>
                <a:sym typeface="Consolas"/>
              </a:rPr>
              <a:t>Get</a:t>
            </a:r>
            <a:r>
              <a:rPr lang="ja" sz="1600">
                <a:solidFill>
                  <a:srgbClr val="24292E"/>
                </a:solidFill>
                <a:latin typeface="Consolas"/>
                <a:ea typeface="Consolas"/>
                <a:cs typeface="Consolas"/>
                <a:sym typeface="Consolas"/>
              </a:rPr>
              <a:t>(</a:t>
            </a:r>
            <a:r>
              <a:rPr lang="ja" sz="1600">
                <a:solidFill>
                  <a:srgbClr val="032F62"/>
                </a:solidFill>
                <a:latin typeface="Consolas"/>
                <a:ea typeface="Consolas"/>
                <a:cs typeface="Consolas"/>
                <a:sym typeface="Consolas"/>
              </a:rPr>
              <a:t>"</a:t>
            </a:r>
            <a:r>
              <a:rPr lang="ja" sz="1600" u="sng">
                <a:solidFill>
                  <a:schemeClr val="hlink"/>
                </a:solidFill>
                <a:latin typeface="Consolas"/>
                <a:ea typeface="Consolas"/>
                <a:cs typeface="Consolas"/>
                <a:sym typeface="Consolas"/>
                <a:hlinkClick r:id="rId3"/>
              </a:rPr>
              <a:t>http://example.com/</a:t>
            </a:r>
            <a:r>
              <a:rPr lang="ja" sz="1600">
                <a:solidFill>
                  <a:srgbClr val="032F62"/>
                </a:solidFill>
                <a:latin typeface="Consolas"/>
                <a:ea typeface="Consolas"/>
                <a:cs typeface="Consolas"/>
                <a:sym typeface="Consolas"/>
              </a:rPr>
              <a:t>"</a:t>
            </a:r>
            <a:r>
              <a:rPr lang="ja" sz="1600">
                <a:solidFill>
                  <a:srgbClr val="24292E"/>
                </a:solidFill>
                <a:latin typeface="Consolas"/>
                <a:ea typeface="Consolas"/>
                <a:cs typeface="Consolas"/>
                <a:sym typeface="Consolas"/>
              </a:rPr>
              <a:t>)</a:t>
            </a:r>
            <a:endParaRPr sz="1600">
              <a:solidFill>
                <a:srgbClr val="24292E"/>
              </a:solidFill>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ja" sz="1600">
                <a:solidFill>
                  <a:srgbClr val="24292E"/>
                </a:solidFill>
                <a:latin typeface="Consolas"/>
                <a:ea typeface="Consolas"/>
                <a:cs typeface="Consolas"/>
                <a:sym typeface="Consolas"/>
              </a:rPr>
              <a:t>if err != nil { /* エラー処理 */ }</a:t>
            </a:r>
            <a:endParaRPr sz="1600">
              <a:solidFill>
                <a:srgbClr val="24292E"/>
              </a:solidFill>
              <a:latin typeface="Consolas"/>
              <a:ea typeface="Consolas"/>
              <a:cs typeface="Consolas"/>
              <a:sym typeface="Consolas"/>
            </a:endParaRPr>
          </a:p>
          <a:p>
            <a:pPr indent="45720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defer </a:t>
            </a:r>
            <a:r>
              <a:rPr lang="ja" sz="1800">
                <a:solidFill>
                  <a:srgbClr val="333333"/>
                </a:solidFill>
                <a:highlight>
                  <a:srgbClr val="F4CCCC"/>
                </a:highlight>
                <a:latin typeface="Consolas"/>
                <a:ea typeface="Consolas"/>
                <a:cs typeface="Consolas"/>
                <a:sym typeface="Consolas"/>
              </a:rPr>
              <a:t>resp.Body.Close()</a:t>
            </a:r>
            <a:endParaRPr sz="1800">
              <a:solidFill>
                <a:srgbClr val="333333"/>
              </a:solidFill>
              <a:highlight>
                <a:srgbClr val="F4CCCC"/>
              </a:highlight>
              <a:latin typeface="Consolas"/>
              <a:ea typeface="Consolas"/>
              <a:cs typeface="Consolas"/>
              <a:sym typeface="Consolas"/>
            </a:endParaRPr>
          </a:p>
          <a:p>
            <a:pPr indent="457200" lvl="0" marL="0" rtl="0" algn="l">
              <a:lnSpc>
                <a:spcPct val="100000"/>
              </a:lnSpc>
              <a:spcBef>
                <a:spcPts val="0"/>
              </a:spcBef>
              <a:spcAft>
                <a:spcPts val="0"/>
              </a:spcAft>
              <a:buNone/>
            </a:pPr>
            <a:r>
              <a:rPr lang="ja" sz="1800">
                <a:solidFill>
                  <a:srgbClr val="A71D5D"/>
                </a:solidFill>
                <a:latin typeface="Consolas"/>
                <a:ea typeface="Consolas"/>
                <a:cs typeface="Consolas"/>
                <a:sym typeface="Consolas"/>
              </a:rPr>
              <a:t>var</a:t>
            </a:r>
            <a:r>
              <a:rPr lang="ja" sz="1800">
                <a:solidFill>
                  <a:srgbClr val="333333"/>
                </a:solidFill>
                <a:latin typeface="Consolas"/>
                <a:ea typeface="Consolas"/>
                <a:cs typeface="Consolas"/>
                <a:sym typeface="Consolas"/>
              </a:rPr>
              <a:t> p Person</a:t>
            </a:r>
            <a:endParaRPr sz="1800">
              <a:solidFill>
                <a:srgbClr val="333333"/>
              </a:solidFill>
              <a:latin typeface="Consolas"/>
              <a:ea typeface="Consolas"/>
              <a:cs typeface="Consolas"/>
              <a:sym typeface="Consolas"/>
            </a:endParaRPr>
          </a:p>
          <a:p>
            <a:pPr indent="0" lvl="0" marL="457200" rtl="0" algn="l">
              <a:lnSpc>
                <a:spcPct val="100000"/>
              </a:lnSpc>
              <a:spcBef>
                <a:spcPts val="0"/>
              </a:spcBef>
              <a:spcAft>
                <a:spcPts val="0"/>
              </a:spcAft>
              <a:buNone/>
            </a:pPr>
            <a:r>
              <a:rPr lang="ja" sz="1800">
                <a:solidFill>
                  <a:srgbClr val="333333"/>
                </a:solidFill>
                <a:latin typeface="Consolas"/>
                <a:ea typeface="Consolas"/>
                <a:cs typeface="Consolas"/>
                <a:sym typeface="Consolas"/>
              </a:rPr>
              <a:t>dec := json.NewDecoder(</a:t>
            </a:r>
            <a:r>
              <a:rPr lang="ja" sz="1800">
                <a:solidFill>
                  <a:srgbClr val="333333"/>
                </a:solidFill>
                <a:highlight>
                  <a:srgbClr val="F4CCCC"/>
                </a:highlight>
                <a:latin typeface="Consolas"/>
                <a:ea typeface="Consolas"/>
                <a:cs typeface="Consolas"/>
                <a:sym typeface="Consolas"/>
              </a:rPr>
              <a:t>resp.Body</a:t>
            </a:r>
            <a:r>
              <a:rPr lang="ja"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457200" rtl="0" algn="l">
              <a:lnSpc>
                <a:spcPct val="100000"/>
              </a:lnSpc>
              <a:spcBef>
                <a:spcPts val="0"/>
              </a:spcBef>
              <a:spcAft>
                <a:spcPts val="0"/>
              </a:spcAft>
              <a:buNone/>
            </a:pPr>
            <a:r>
              <a:rPr lang="ja" sz="1800">
                <a:solidFill>
                  <a:srgbClr val="A71D5D"/>
                </a:solidFill>
                <a:latin typeface="Consolas"/>
                <a:ea typeface="Consolas"/>
                <a:cs typeface="Consolas"/>
                <a:sym typeface="Consolas"/>
              </a:rPr>
              <a:t>if</a:t>
            </a:r>
            <a:r>
              <a:rPr lang="ja" sz="1800">
                <a:solidFill>
                  <a:srgbClr val="333333"/>
                </a:solidFill>
                <a:latin typeface="Consolas"/>
                <a:ea typeface="Consolas"/>
                <a:cs typeface="Consolas"/>
                <a:sym typeface="Consolas"/>
              </a:rPr>
              <a:t> err := dec.Decode(&amp;p); err != </a:t>
            </a:r>
            <a:r>
              <a:rPr lang="ja" sz="1800">
                <a:solidFill>
                  <a:srgbClr val="0086B3"/>
                </a:solidFill>
                <a:latin typeface="Consolas"/>
                <a:ea typeface="Consolas"/>
                <a:cs typeface="Consolas"/>
                <a:sym typeface="Consolas"/>
              </a:rPr>
              <a:t>nil</a:t>
            </a:r>
            <a:r>
              <a:rPr lang="ja"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457200" rtl="0" algn="l">
              <a:lnSpc>
                <a:spcPct val="100000"/>
              </a:lnSpc>
              <a:spcBef>
                <a:spcPts val="0"/>
              </a:spcBef>
              <a:spcAft>
                <a:spcPts val="0"/>
              </a:spcAft>
              <a:buNone/>
            </a:pPr>
            <a:r>
              <a:rPr lang="ja" sz="1800">
                <a:solidFill>
                  <a:srgbClr val="333333"/>
                </a:solidFill>
                <a:latin typeface="Consolas"/>
                <a:ea typeface="Consolas"/>
                <a:cs typeface="Consolas"/>
                <a:sym typeface="Consolas"/>
              </a:rPr>
              <a:t>	// ... エラー処理 …</a:t>
            </a:r>
            <a:endParaRPr sz="1800">
              <a:solidFill>
                <a:srgbClr val="333333"/>
              </a:solidFill>
              <a:latin typeface="Consolas"/>
              <a:ea typeface="Consolas"/>
              <a:cs typeface="Consolas"/>
              <a:sym typeface="Consolas"/>
            </a:endParaRPr>
          </a:p>
          <a:p>
            <a:pPr indent="0" lvl="0" marL="457200" rtl="0" algn="l">
              <a:lnSpc>
                <a:spcPct val="100000"/>
              </a:lnSpc>
              <a:spcBef>
                <a:spcPts val="0"/>
              </a:spcBef>
              <a:spcAft>
                <a:spcPts val="0"/>
              </a:spcAft>
              <a:buNone/>
            </a:pPr>
            <a:r>
              <a:rPr lang="ja"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457200" rtl="0" algn="l">
              <a:lnSpc>
                <a:spcPct val="100000"/>
              </a:lnSpc>
              <a:spcBef>
                <a:spcPts val="0"/>
              </a:spcBef>
              <a:spcAft>
                <a:spcPts val="0"/>
              </a:spcAft>
              <a:buNone/>
            </a:pPr>
            <a:r>
              <a:rPr lang="ja" sz="1800">
                <a:solidFill>
                  <a:srgbClr val="333333"/>
                </a:solidFill>
                <a:latin typeface="Consolas"/>
                <a:ea typeface="Consolas"/>
                <a:cs typeface="Consolas"/>
                <a:sym typeface="Consolas"/>
              </a:rPr>
              <a:t>fmt.Println(p)</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p:txBody>
      </p:sp>
      <p:sp>
        <p:nvSpPr>
          <p:cNvPr id="663" name="Google Shape;663;p95"/>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96"/>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リクエストを指定する</a:t>
            </a:r>
            <a:endParaRPr/>
          </a:p>
        </p:txBody>
      </p:sp>
      <p:sp>
        <p:nvSpPr>
          <p:cNvPr id="669" name="Google Shape;669;p96"/>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latin typeface="Consolas"/>
                <a:ea typeface="Consolas"/>
                <a:cs typeface="Consolas"/>
                <a:sym typeface="Consolas"/>
              </a:rPr>
              <a:t>http.Client.Do</a:t>
            </a:r>
            <a:r>
              <a:rPr lang="ja"/>
              <a:t>を用いる</a:t>
            </a:r>
            <a:endParaRPr/>
          </a:p>
          <a:p>
            <a:pPr indent="-342900" lvl="1" marL="914400" rtl="0" algn="l">
              <a:spcBef>
                <a:spcPts val="0"/>
              </a:spcBef>
              <a:spcAft>
                <a:spcPts val="0"/>
              </a:spcAft>
              <a:buSzPts val="1800"/>
              <a:buChar char="●"/>
            </a:pPr>
            <a:r>
              <a:rPr lang="ja"/>
              <a:t>引数に</a:t>
            </a:r>
            <a:r>
              <a:rPr lang="ja">
                <a:latin typeface="Consolas"/>
                <a:ea typeface="Consolas"/>
                <a:cs typeface="Consolas"/>
                <a:sym typeface="Consolas"/>
              </a:rPr>
              <a:t>*http.Request</a:t>
            </a:r>
            <a:r>
              <a:rPr lang="ja"/>
              <a:t>を渡すことができる</a:t>
            </a:r>
            <a:endParaRPr/>
          </a:p>
        </p:txBody>
      </p:sp>
      <p:sp>
        <p:nvSpPr>
          <p:cNvPr id="670" name="Google Shape;670;p96"/>
          <p:cNvSpPr txBox="1"/>
          <p:nvPr/>
        </p:nvSpPr>
        <p:spPr>
          <a:xfrm>
            <a:off x="518025" y="2035475"/>
            <a:ext cx="8229600" cy="113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ja" sz="1800">
                <a:solidFill>
                  <a:srgbClr val="24292E"/>
                </a:solidFill>
                <a:highlight>
                  <a:srgbClr val="FFFFFF"/>
                </a:highlight>
                <a:latin typeface="Consolas"/>
                <a:ea typeface="Consolas"/>
                <a:cs typeface="Consolas"/>
                <a:sym typeface="Consolas"/>
              </a:rPr>
              <a:t>req, err </a:t>
            </a:r>
            <a:r>
              <a:rPr lang="ja" sz="1800">
                <a:solidFill>
                  <a:srgbClr val="D73A49"/>
                </a:solidFill>
                <a:highlight>
                  <a:srgbClr val="FFFFFF"/>
                </a:highlight>
                <a:latin typeface="Consolas"/>
                <a:ea typeface="Consolas"/>
                <a:cs typeface="Consolas"/>
                <a:sym typeface="Consolas"/>
              </a:rPr>
              <a:t>:=</a:t>
            </a:r>
            <a:r>
              <a:rPr lang="ja" sz="1800">
                <a:solidFill>
                  <a:srgbClr val="24292E"/>
                </a:solidFill>
                <a:highlight>
                  <a:srgbClr val="FFFFFF"/>
                </a:highlight>
                <a:latin typeface="Consolas"/>
                <a:ea typeface="Consolas"/>
                <a:cs typeface="Consolas"/>
                <a:sym typeface="Consolas"/>
              </a:rPr>
              <a:t> http.</a:t>
            </a:r>
            <a:r>
              <a:rPr lang="ja" sz="1800">
                <a:solidFill>
                  <a:srgbClr val="005CC5"/>
                </a:solidFill>
                <a:highlight>
                  <a:srgbClr val="FFFFFF"/>
                </a:highlight>
                <a:latin typeface="Consolas"/>
                <a:ea typeface="Consolas"/>
                <a:cs typeface="Consolas"/>
                <a:sym typeface="Consolas"/>
              </a:rPr>
              <a:t>NewRequest</a:t>
            </a:r>
            <a:r>
              <a:rPr lang="ja" sz="1800">
                <a:solidFill>
                  <a:srgbClr val="24292E"/>
                </a:solidFill>
                <a:highlight>
                  <a:srgbClr val="FFFFFF"/>
                </a:highlight>
                <a:latin typeface="Consolas"/>
                <a:ea typeface="Consolas"/>
                <a:cs typeface="Consolas"/>
                <a:sym typeface="Consolas"/>
              </a:rPr>
              <a:t>(</a:t>
            </a:r>
            <a:r>
              <a:rPr lang="ja" sz="1800">
                <a:solidFill>
                  <a:srgbClr val="032F62"/>
                </a:solidFill>
                <a:highlight>
                  <a:srgbClr val="FFFFFF"/>
                </a:highlight>
                <a:latin typeface="Consolas"/>
                <a:ea typeface="Consolas"/>
                <a:cs typeface="Consolas"/>
                <a:sym typeface="Consolas"/>
              </a:rPr>
              <a:t>"GET"</a:t>
            </a:r>
            <a:r>
              <a:rPr lang="ja" sz="1800">
                <a:solidFill>
                  <a:srgbClr val="24292E"/>
                </a:solidFill>
                <a:highlight>
                  <a:srgbClr val="FFFFFF"/>
                </a:highlight>
                <a:latin typeface="Consolas"/>
                <a:ea typeface="Consolas"/>
                <a:cs typeface="Consolas"/>
                <a:sym typeface="Consolas"/>
              </a:rPr>
              <a:t>, </a:t>
            </a:r>
            <a:r>
              <a:rPr lang="ja" sz="1800">
                <a:solidFill>
                  <a:srgbClr val="032F62"/>
                </a:solidFill>
                <a:highlight>
                  <a:srgbClr val="FFFFFF"/>
                </a:highlight>
                <a:latin typeface="Consolas"/>
                <a:ea typeface="Consolas"/>
                <a:cs typeface="Consolas"/>
                <a:sym typeface="Consolas"/>
              </a:rPr>
              <a:t>"http://example.com"</a:t>
            </a:r>
            <a:r>
              <a:rPr lang="ja" sz="1800">
                <a:solidFill>
                  <a:srgbClr val="24292E"/>
                </a:solidFill>
                <a:highlight>
                  <a:srgbClr val="FFFFFF"/>
                </a:highlight>
                <a:latin typeface="Consolas"/>
                <a:ea typeface="Consolas"/>
                <a:cs typeface="Consolas"/>
                <a:sym typeface="Consolas"/>
              </a:rPr>
              <a:t>, </a:t>
            </a:r>
            <a:r>
              <a:rPr lang="ja" sz="1800">
                <a:solidFill>
                  <a:srgbClr val="005CC5"/>
                </a:solidFill>
                <a:highlight>
                  <a:srgbClr val="FFFFFF"/>
                </a:highlight>
                <a:latin typeface="Consolas"/>
                <a:ea typeface="Consolas"/>
                <a:cs typeface="Consolas"/>
                <a:sym typeface="Consolas"/>
              </a:rPr>
              <a:t>nil</a:t>
            </a:r>
            <a:r>
              <a:rPr lang="ja" sz="1800">
                <a:solidFill>
                  <a:srgbClr val="24292E"/>
                </a:solidFill>
                <a:highlight>
                  <a:srgbClr val="FFFFFF"/>
                </a:highlight>
                <a:latin typeface="Consolas"/>
                <a:ea typeface="Consolas"/>
                <a:cs typeface="Consolas"/>
                <a:sym typeface="Consolas"/>
              </a:rPr>
              <a:t>)</a:t>
            </a:r>
            <a:endParaRPr sz="18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ja" sz="1800">
                <a:solidFill>
                  <a:srgbClr val="24292E"/>
                </a:solidFill>
                <a:highlight>
                  <a:srgbClr val="FFFFFF"/>
                </a:highlight>
                <a:latin typeface="Consolas"/>
                <a:ea typeface="Consolas"/>
                <a:cs typeface="Consolas"/>
                <a:sym typeface="Consolas"/>
              </a:rPr>
              <a:t>req.Header.</a:t>
            </a:r>
            <a:r>
              <a:rPr lang="ja" sz="1800">
                <a:solidFill>
                  <a:srgbClr val="005CC5"/>
                </a:solidFill>
                <a:highlight>
                  <a:srgbClr val="FFFFFF"/>
                </a:highlight>
                <a:latin typeface="Consolas"/>
                <a:ea typeface="Consolas"/>
                <a:cs typeface="Consolas"/>
                <a:sym typeface="Consolas"/>
              </a:rPr>
              <a:t>Add</a:t>
            </a:r>
            <a:r>
              <a:rPr lang="ja" sz="1800">
                <a:solidFill>
                  <a:srgbClr val="24292E"/>
                </a:solidFill>
                <a:highlight>
                  <a:srgbClr val="FFFFFF"/>
                </a:highlight>
                <a:latin typeface="Consolas"/>
                <a:ea typeface="Consolas"/>
                <a:cs typeface="Consolas"/>
                <a:sym typeface="Consolas"/>
              </a:rPr>
              <a:t>(</a:t>
            </a:r>
            <a:r>
              <a:rPr lang="ja" sz="1800">
                <a:solidFill>
                  <a:srgbClr val="032F62"/>
                </a:solidFill>
                <a:highlight>
                  <a:srgbClr val="FFFFFF"/>
                </a:highlight>
                <a:latin typeface="Consolas"/>
                <a:ea typeface="Consolas"/>
                <a:cs typeface="Consolas"/>
                <a:sym typeface="Consolas"/>
              </a:rPr>
              <a:t>"If-None-Match"</a:t>
            </a:r>
            <a:r>
              <a:rPr lang="ja" sz="1800">
                <a:solidFill>
                  <a:srgbClr val="24292E"/>
                </a:solidFill>
                <a:highlight>
                  <a:srgbClr val="FFFFFF"/>
                </a:highlight>
                <a:latin typeface="Consolas"/>
                <a:ea typeface="Consolas"/>
                <a:cs typeface="Consolas"/>
                <a:sym typeface="Consolas"/>
              </a:rPr>
              <a:t>, </a:t>
            </a:r>
            <a:r>
              <a:rPr lang="ja" sz="1800">
                <a:solidFill>
                  <a:srgbClr val="032F62"/>
                </a:solidFill>
                <a:highlight>
                  <a:srgbClr val="FFFFFF"/>
                </a:highlight>
                <a:latin typeface="Consolas"/>
                <a:ea typeface="Consolas"/>
                <a:cs typeface="Consolas"/>
                <a:sym typeface="Consolas"/>
              </a:rPr>
              <a:t>`W/"wyzzy"`</a:t>
            </a:r>
            <a:r>
              <a:rPr lang="ja" sz="1800">
                <a:solidFill>
                  <a:srgbClr val="24292E"/>
                </a:solidFill>
                <a:highlight>
                  <a:srgbClr val="FFFFFF"/>
                </a:highlight>
                <a:latin typeface="Consolas"/>
                <a:ea typeface="Consolas"/>
                <a:cs typeface="Consolas"/>
                <a:sym typeface="Consolas"/>
              </a:rPr>
              <a:t>)</a:t>
            </a:r>
            <a:endParaRPr sz="18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highlight>
                  <a:srgbClr val="FFFFFF"/>
                </a:highlight>
                <a:latin typeface="Consolas"/>
                <a:ea typeface="Consolas"/>
                <a:cs typeface="Consolas"/>
                <a:sym typeface="Consolas"/>
              </a:rPr>
              <a:t>resp, err </a:t>
            </a:r>
            <a:r>
              <a:rPr lang="ja" sz="1800">
                <a:solidFill>
                  <a:srgbClr val="D73A49"/>
                </a:solidFill>
                <a:highlight>
                  <a:srgbClr val="FFFFFF"/>
                </a:highlight>
                <a:latin typeface="Consolas"/>
                <a:ea typeface="Consolas"/>
                <a:cs typeface="Consolas"/>
                <a:sym typeface="Consolas"/>
              </a:rPr>
              <a:t>:=</a:t>
            </a:r>
            <a:r>
              <a:rPr lang="ja" sz="1800">
                <a:solidFill>
                  <a:srgbClr val="24292E"/>
                </a:solidFill>
                <a:highlight>
                  <a:srgbClr val="FFFFFF"/>
                </a:highlight>
                <a:latin typeface="Consolas"/>
                <a:ea typeface="Consolas"/>
                <a:cs typeface="Consolas"/>
                <a:sym typeface="Consolas"/>
              </a:rPr>
              <a:t> client.</a:t>
            </a:r>
            <a:r>
              <a:rPr lang="ja" sz="1800">
                <a:solidFill>
                  <a:srgbClr val="005CC5"/>
                </a:solidFill>
                <a:highlight>
                  <a:srgbClr val="FFFFFF"/>
                </a:highlight>
                <a:latin typeface="Consolas"/>
                <a:ea typeface="Consolas"/>
                <a:cs typeface="Consolas"/>
                <a:sym typeface="Consolas"/>
              </a:rPr>
              <a:t>Do</a:t>
            </a:r>
            <a:r>
              <a:rPr lang="ja" sz="1800">
                <a:solidFill>
                  <a:srgbClr val="24292E"/>
                </a:solidFill>
                <a:highlight>
                  <a:srgbClr val="FFFFFF"/>
                </a:highlight>
                <a:latin typeface="Consolas"/>
                <a:ea typeface="Consolas"/>
                <a:cs typeface="Consolas"/>
                <a:sym typeface="Consolas"/>
              </a:rPr>
              <a:t>(req)</a:t>
            </a:r>
            <a:endParaRPr b="1" sz="1800">
              <a:solidFill>
                <a:schemeClr val="dk1"/>
              </a:solidFill>
              <a:latin typeface="Consolas"/>
              <a:ea typeface="Consolas"/>
              <a:cs typeface="Consolas"/>
              <a:sym typeface="Consolas"/>
            </a:endParaRPr>
          </a:p>
        </p:txBody>
      </p:sp>
      <p:sp>
        <p:nvSpPr>
          <p:cNvPr id="671" name="Google Shape;671;p96"/>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97"/>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リクエストとコンテキスト</a:t>
            </a:r>
            <a:endParaRPr/>
          </a:p>
        </p:txBody>
      </p:sp>
      <p:sp>
        <p:nvSpPr>
          <p:cNvPr id="677" name="Google Shape;677;p97"/>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dk1"/>
              </a:buClr>
              <a:buSzPts val="2400"/>
              <a:buChar char="■"/>
            </a:pPr>
            <a:r>
              <a:rPr lang="ja">
                <a:solidFill>
                  <a:schemeClr val="dk1"/>
                </a:solidFill>
                <a:latin typeface="Consolas"/>
                <a:ea typeface="Consolas"/>
                <a:cs typeface="Consolas"/>
                <a:sym typeface="Consolas"/>
              </a:rPr>
              <a:t>*http.Request</a:t>
            </a:r>
            <a:r>
              <a:rPr lang="ja">
                <a:solidFill>
                  <a:schemeClr val="dk1"/>
                </a:solidFill>
              </a:rPr>
              <a:t>から取得する（サーバ）</a:t>
            </a:r>
            <a:endParaRPr>
              <a:solidFill>
                <a:schemeClr val="dk1"/>
              </a:solidFill>
            </a:endParaRPr>
          </a:p>
          <a:p>
            <a:pPr indent="-381000" lvl="0" marL="457200" rtl="0" algn="l">
              <a:spcBef>
                <a:spcPts val="10000"/>
              </a:spcBef>
              <a:spcAft>
                <a:spcPts val="0"/>
              </a:spcAft>
              <a:buClr>
                <a:schemeClr val="dk1"/>
              </a:buClr>
              <a:buSzPts val="2400"/>
              <a:buChar char="■"/>
            </a:pPr>
            <a:r>
              <a:rPr lang="ja">
                <a:solidFill>
                  <a:schemeClr val="dk1"/>
                </a:solidFill>
              </a:rPr>
              <a:t>コンテキストを更新する（クライアント）</a:t>
            </a:r>
            <a:endParaRPr>
              <a:solidFill>
                <a:schemeClr val="dk1"/>
              </a:solidFill>
            </a:endParaRPr>
          </a:p>
          <a:p>
            <a:pPr indent="-342900" lvl="1" marL="914400" rtl="0" algn="l">
              <a:spcBef>
                <a:spcPts val="0"/>
              </a:spcBef>
              <a:spcAft>
                <a:spcPts val="0"/>
              </a:spcAft>
              <a:buClr>
                <a:schemeClr val="dk1"/>
              </a:buClr>
              <a:buSzPts val="1800"/>
              <a:buChar char="●"/>
            </a:pPr>
            <a:r>
              <a:rPr lang="ja">
                <a:solidFill>
                  <a:schemeClr val="dk1"/>
                </a:solidFill>
              </a:rPr>
              <a:t>新しい</a:t>
            </a:r>
            <a:r>
              <a:rPr lang="ja">
                <a:solidFill>
                  <a:schemeClr val="dk1"/>
                </a:solidFill>
                <a:latin typeface="Consolas"/>
                <a:ea typeface="Consolas"/>
                <a:cs typeface="Consolas"/>
                <a:sym typeface="Consolas"/>
              </a:rPr>
              <a:t>*http.Request</a:t>
            </a:r>
            <a:r>
              <a:rPr lang="ja">
                <a:solidFill>
                  <a:schemeClr val="dk1"/>
                </a:solidFill>
              </a:rPr>
              <a:t>が生成される</a:t>
            </a:r>
            <a:endParaRPr/>
          </a:p>
        </p:txBody>
      </p:sp>
      <p:sp>
        <p:nvSpPr>
          <p:cNvPr id="678" name="Google Shape;678;p97"/>
          <p:cNvSpPr txBox="1"/>
          <p:nvPr/>
        </p:nvSpPr>
        <p:spPr>
          <a:xfrm>
            <a:off x="1204025" y="1645650"/>
            <a:ext cx="6225900" cy="611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ctx </a:t>
            </a:r>
            <a:r>
              <a:rPr lang="ja" sz="1800">
                <a:solidFill>
                  <a:srgbClr val="D73A49"/>
                </a:solidFill>
                <a:latin typeface="Consolas"/>
                <a:ea typeface="Consolas"/>
                <a:cs typeface="Consolas"/>
                <a:sym typeface="Consolas"/>
              </a:rPr>
              <a:t>:=</a:t>
            </a:r>
            <a:r>
              <a:rPr lang="ja" sz="1800">
                <a:solidFill>
                  <a:srgbClr val="24292E"/>
                </a:solidFill>
                <a:latin typeface="Consolas"/>
                <a:ea typeface="Consolas"/>
                <a:cs typeface="Consolas"/>
                <a:sym typeface="Consolas"/>
              </a:rPr>
              <a:t> req.</a:t>
            </a:r>
            <a:r>
              <a:rPr lang="ja" sz="1800">
                <a:solidFill>
                  <a:srgbClr val="005CC5"/>
                </a:solidFill>
                <a:latin typeface="Consolas"/>
                <a:ea typeface="Consolas"/>
                <a:cs typeface="Consolas"/>
                <a:sym typeface="Consolas"/>
              </a:rPr>
              <a:t>Context</a:t>
            </a:r>
            <a:r>
              <a:rPr lang="ja" sz="1800">
                <a:solidFill>
                  <a:srgbClr val="24292E"/>
                </a:solidFill>
                <a:latin typeface="Consolas"/>
                <a:ea typeface="Consolas"/>
                <a:cs typeface="Consolas"/>
                <a:sym typeface="Consolas"/>
              </a:rPr>
              <a:t>()</a:t>
            </a:r>
            <a:endParaRPr sz="1800">
              <a:solidFill>
                <a:srgbClr val="005CC5"/>
              </a:solidFill>
              <a:latin typeface="Consolas"/>
              <a:ea typeface="Consolas"/>
              <a:cs typeface="Consolas"/>
              <a:sym typeface="Consolas"/>
            </a:endParaRPr>
          </a:p>
        </p:txBody>
      </p:sp>
      <p:sp>
        <p:nvSpPr>
          <p:cNvPr id="679" name="Google Shape;679;p97"/>
          <p:cNvSpPr txBox="1"/>
          <p:nvPr/>
        </p:nvSpPr>
        <p:spPr>
          <a:xfrm>
            <a:off x="1204025" y="3380648"/>
            <a:ext cx="6225900" cy="611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req </a:t>
            </a:r>
            <a:r>
              <a:rPr lang="ja" sz="1800">
                <a:solidFill>
                  <a:srgbClr val="D73A49"/>
                </a:solidFill>
                <a:latin typeface="Consolas"/>
                <a:ea typeface="Consolas"/>
                <a:cs typeface="Consolas"/>
                <a:sym typeface="Consolas"/>
              </a:rPr>
              <a:t>=</a:t>
            </a:r>
            <a:r>
              <a:rPr lang="ja" sz="1800">
                <a:solidFill>
                  <a:srgbClr val="24292E"/>
                </a:solidFill>
                <a:latin typeface="Consolas"/>
                <a:ea typeface="Consolas"/>
                <a:cs typeface="Consolas"/>
                <a:sym typeface="Consolas"/>
              </a:rPr>
              <a:t> req.</a:t>
            </a:r>
            <a:r>
              <a:rPr lang="ja" sz="1800">
                <a:solidFill>
                  <a:srgbClr val="005CC5"/>
                </a:solidFill>
                <a:latin typeface="Consolas"/>
                <a:ea typeface="Consolas"/>
                <a:cs typeface="Consolas"/>
                <a:sym typeface="Consolas"/>
              </a:rPr>
              <a:t>WithConntext</a:t>
            </a:r>
            <a:r>
              <a:rPr lang="ja" sz="1800">
                <a:solidFill>
                  <a:srgbClr val="24292E"/>
                </a:solidFill>
                <a:latin typeface="Consolas"/>
                <a:ea typeface="Consolas"/>
                <a:cs typeface="Consolas"/>
                <a:sym typeface="Consolas"/>
              </a:rPr>
              <a:t>(ctx)</a:t>
            </a:r>
            <a:endParaRPr sz="1800">
              <a:solidFill>
                <a:srgbClr val="005CC5"/>
              </a:solidFill>
              <a:latin typeface="Consolas"/>
              <a:ea typeface="Consolas"/>
              <a:cs typeface="Consolas"/>
              <a:sym typeface="Consolas"/>
            </a:endParaRPr>
          </a:p>
        </p:txBody>
      </p:sp>
      <p:sp>
        <p:nvSpPr>
          <p:cNvPr id="680" name="Google Shape;680;p97"/>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98"/>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【TRY】リクエストを送ってみよう</a:t>
            </a:r>
            <a:endParaRPr/>
          </a:p>
        </p:txBody>
      </p:sp>
      <p:sp>
        <p:nvSpPr>
          <p:cNvPr id="686" name="Google Shape;686;p98"/>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latin typeface="Consolas"/>
                <a:ea typeface="Consolas"/>
                <a:cs typeface="Consolas"/>
                <a:sym typeface="Consolas"/>
              </a:rPr>
              <a:t>http.Get</a:t>
            </a:r>
            <a:r>
              <a:rPr lang="ja"/>
              <a:t>でおみくじWebアプリにリクエストを送ってみよう</a:t>
            </a:r>
            <a:endParaRPr/>
          </a:p>
          <a:p>
            <a:pPr indent="-342900" lvl="1" marL="914400" rtl="0" algn="l">
              <a:spcBef>
                <a:spcPts val="0"/>
              </a:spcBef>
              <a:spcAft>
                <a:spcPts val="0"/>
              </a:spcAft>
              <a:buSzPts val="1800"/>
              <a:buChar char="●"/>
            </a:pPr>
            <a:r>
              <a:rPr lang="ja" u="sng">
                <a:solidFill>
                  <a:schemeClr val="hlink"/>
                </a:solidFill>
                <a:hlinkClick r:id="rId3"/>
              </a:rPr>
              <a:t>http://localhost:8080?p=Gopher</a:t>
            </a:r>
            <a:r>
              <a:rPr lang="ja"/>
              <a:t> </a:t>
            </a:r>
            <a:endParaRPr/>
          </a:p>
        </p:txBody>
      </p:sp>
      <p:sp>
        <p:nvSpPr>
          <p:cNvPr id="687" name="Google Shape;687;p98"/>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99"/>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latin typeface="Consolas"/>
                <a:ea typeface="Consolas"/>
                <a:cs typeface="Consolas"/>
                <a:sym typeface="Consolas"/>
              </a:rPr>
              <a:t>http.Client</a:t>
            </a:r>
            <a:r>
              <a:rPr lang="ja"/>
              <a:t>と</a:t>
            </a:r>
            <a:r>
              <a:rPr lang="ja">
                <a:latin typeface="Consolas"/>
                <a:ea typeface="Consolas"/>
                <a:cs typeface="Consolas"/>
                <a:sym typeface="Consolas"/>
              </a:rPr>
              <a:t>http.Transport</a:t>
            </a:r>
            <a:endParaRPr>
              <a:latin typeface="Consolas"/>
              <a:ea typeface="Consolas"/>
              <a:cs typeface="Consolas"/>
              <a:sym typeface="Consolas"/>
            </a:endParaRPr>
          </a:p>
        </p:txBody>
      </p:sp>
      <p:sp>
        <p:nvSpPr>
          <p:cNvPr id="693" name="Google Shape;693;p99"/>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onsolas"/>
              <a:buChar char="■"/>
            </a:pPr>
            <a:r>
              <a:rPr lang="ja">
                <a:latin typeface="Consolas"/>
                <a:ea typeface="Consolas"/>
                <a:cs typeface="Consolas"/>
                <a:sym typeface="Consolas"/>
              </a:rPr>
              <a:t>http.Transport</a:t>
            </a:r>
            <a:r>
              <a:rPr lang="ja"/>
              <a:t>型</a:t>
            </a:r>
            <a:endParaRPr/>
          </a:p>
          <a:p>
            <a:pPr indent="-342900" lvl="1" marL="914400" rtl="0" algn="l">
              <a:spcBef>
                <a:spcPts val="0"/>
              </a:spcBef>
              <a:spcAft>
                <a:spcPts val="0"/>
              </a:spcAft>
              <a:buSzPts val="1800"/>
              <a:buChar char="●"/>
            </a:pPr>
            <a:r>
              <a:rPr lang="ja">
                <a:latin typeface="Consolas"/>
                <a:ea typeface="Consolas"/>
                <a:cs typeface="Consolas"/>
                <a:sym typeface="Consolas"/>
              </a:rPr>
              <a:t>http.RoundTriper</a:t>
            </a:r>
            <a:r>
              <a:rPr lang="ja"/>
              <a:t>を実装した型</a:t>
            </a:r>
            <a:endParaRPr/>
          </a:p>
          <a:p>
            <a:pPr indent="-342900" lvl="1" marL="914400" rtl="0" algn="l">
              <a:spcBef>
                <a:spcPts val="0"/>
              </a:spcBef>
              <a:spcAft>
                <a:spcPts val="0"/>
              </a:spcAft>
              <a:buSzPts val="1800"/>
              <a:buChar char="●"/>
            </a:pPr>
            <a:r>
              <a:rPr lang="ja"/>
              <a:t>HTTP/HTTPS/HTTPプロキシに対応している</a:t>
            </a:r>
            <a:endParaRPr/>
          </a:p>
          <a:p>
            <a:pPr indent="-342900" lvl="1" marL="914400" rtl="0" algn="l">
              <a:spcBef>
                <a:spcPts val="0"/>
              </a:spcBef>
              <a:spcAft>
                <a:spcPts val="0"/>
              </a:spcAft>
              <a:buSzPts val="1800"/>
              <a:buChar char="●"/>
            </a:pPr>
            <a:r>
              <a:rPr lang="ja"/>
              <a:t>コネクションのキャッシュを行う</a:t>
            </a:r>
            <a:endParaRPr/>
          </a:p>
          <a:p>
            <a:pPr indent="-342900" lvl="1" marL="914400" rtl="0" algn="l">
              <a:spcBef>
                <a:spcPts val="0"/>
              </a:spcBef>
              <a:spcAft>
                <a:spcPts val="0"/>
              </a:spcAft>
              <a:buSzPts val="1800"/>
              <a:buChar char="●"/>
            </a:pPr>
            <a:r>
              <a:rPr lang="ja"/>
              <a:t>実際にHTTP通信ところ</a:t>
            </a:r>
            <a:endParaRPr/>
          </a:p>
        </p:txBody>
      </p:sp>
      <p:sp>
        <p:nvSpPr>
          <p:cNvPr id="694" name="Google Shape;694;p99"/>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00"/>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latin typeface="Consolas"/>
                <a:ea typeface="Consolas"/>
                <a:cs typeface="Consolas"/>
                <a:sym typeface="Consolas"/>
              </a:rPr>
              <a:t>http.DefaultTransport</a:t>
            </a:r>
            <a:endParaRPr>
              <a:latin typeface="Consolas"/>
              <a:ea typeface="Consolas"/>
              <a:cs typeface="Consolas"/>
              <a:sym typeface="Consolas"/>
            </a:endParaRPr>
          </a:p>
        </p:txBody>
      </p:sp>
      <p:sp>
        <p:nvSpPr>
          <p:cNvPr id="700" name="Google Shape;700;p100"/>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onsolas"/>
              <a:buChar char="■"/>
            </a:pPr>
            <a:r>
              <a:rPr lang="ja">
                <a:latin typeface="Consolas"/>
                <a:ea typeface="Consolas"/>
                <a:cs typeface="Consolas"/>
                <a:sym typeface="Consolas"/>
              </a:rPr>
              <a:t>http.DefaultTransport</a:t>
            </a:r>
            <a:endParaRPr>
              <a:latin typeface="Consolas"/>
              <a:ea typeface="Consolas"/>
              <a:cs typeface="Consolas"/>
              <a:sym typeface="Consolas"/>
            </a:endParaRPr>
          </a:p>
          <a:p>
            <a:pPr indent="-342900" lvl="1" marL="914400" rtl="0" algn="l">
              <a:spcBef>
                <a:spcPts val="0"/>
              </a:spcBef>
              <a:spcAft>
                <a:spcPts val="0"/>
              </a:spcAft>
              <a:buSzPts val="1800"/>
              <a:buChar char="●"/>
            </a:pPr>
            <a:r>
              <a:rPr lang="ja">
                <a:latin typeface="Consolas"/>
                <a:ea typeface="Consolas"/>
                <a:cs typeface="Consolas"/>
                <a:sym typeface="Consolas"/>
              </a:rPr>
              <a:t>http.Client</a:t>
            </a:r>
            <a:r>
              <a:rPr lang="ja"/>
              <a:t>の</a:t>
            </a:r>
            <a:r>
              <a:rPr lang="ja">
                <a:latin typeface="Consolas"/>
                <a:ea typeface="Consolas"/>
                <a:cs typeface="Consolas"/>
                <a:sym typeface="Consolas"/>
              </a:rPr>
              <a:t>Transport</a:t>
            </a:r>
            <a:r>
              <a:rPr lang="ja"/>
              <a:t>フィールドが</a:t>
            </a:r>
            <a:r>
              <a:rPr lang="ja">
                <a:latin typeface="Consolas"/>
                <a:ea typeface="Consolas"/>
                <a:cs typeface="Consolas"/>
                <a:sym typeface="Consolas"/>
              </a:rPr>
              <a:t>nil</a:t>
            </a:r>
            <a:r>
              <a:rPr lang="ja"/>
              <a:t>の時に使われる</a:t>
            </a:r>
            <a:endParaRPr/>
          </a:p>
        </p:txBody>
      </p:sp>
      <p:sp>
        <p:nvSpPr>
          <p:cNvPr id="701" name="Google Shape;701;p100"/>
          <p:cNvSpPr txBox="1"/>
          <p:nvPr/>
        </p:nvSpPr>
        <p:spPr>
          <a:xfrm>
            <a:off x="1527325" y="1761000"/>
            <a:ext cx="5883900" cy="3088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ja" sz="1600">
                <a:solidFill>
                  <a:srgbClr val="D73A49"/>
                </a:solidFill>
                <a:highlight>
                  <a:srgbClr val="FFFFFF"/>
                </a:highlight>
                <a:latin typeface="Consolas"/>
                <a:ea typeface="Consolas"/>
                <a:cs typeface="Consolas"/>
                <a:sym typeface="Consolas"/>
              </a:rPr>
              <a:t>var</a:t>
            </a:r>
            <a:r>
              <a:rPr lang="ja" sz="1600">
                <a:solidFill>
                  <a:srgbClr val="24292E"/>
                </a:solidFill>
                <a:highlight>
                  <a:srgbClr val="FFFFFF"/>
                </a:highlight>
                <a:latin typeface="Consolas"/>
                <a:ea typeface="Consolas"/>
                <a:cs typeface="Consolas"/>
                <a:sym typeface="Consolas"/>
              </a:rPr>
              <a:t> DefaultTransport </a:t>
            </a:r>
            <a:r>
              <a:rPr lang="ja" sz="1600">
                <a:solidFill>
                  <a:srgbClr val="E36209"/>
                </a:solidFill>
                <a:highlight>
                  <a:srgbClr val="FFFFFF"/>
                </a:highlight>
                <a:latin typeface="Consolas"/>
                <a:ea typeface="Consolas"/>
                <a:cs typeface="Consolas"/>
                <a:sym typeface="Consolas"/>
              </a:rPr>
              <a:t>RoundTripper</a:t>
            </a:r>
            <a:r>
              <a:rPr lang="ja" sz="1600">
                <a:solidFill>
                  <a:srgbClr val="24292E"/>
                </a:solidFill>
                <a:highlight>
                  <a:srgbClr val="FFFFFF"/>
                </a:highlight>
                <a:latin typeface="Consolas"/>
                <a:ea typeface="Consolas"/>
                <a:cs typeface="Consolas"/>
                <a:sym typeface="Consolas"/>
              </a:rPr>
              <a:t> = &amp;Transport{</a:t>
            </a:r>
            <a:endParaRPr sz="16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highlight>
                  <a:srgbClr val="FFFFFF"/>
                </a:highlight>
                <a:latin typeface="Consolas"/>
                <a:ea typeface="Consolas"/>
                <a:cs typeface="Consolas"/>
                <a:sym typeface="Consolas"/>
              </a:rPr>
              <a:t>       </a:t>
            </a:r>
            <a:r>
              <a:rPr lang="ja" sz="1600">
                <a:solidFill>
                  <a:srgbClr val="E36209"/>
                </a:solidFill>
                <a:highlight>
                  <a:srgbClr val="FFFFFF"/>
                </a:highlight>
                <a:latin typeface="Consolas"/>
                <a:ea typeface="Consolas"/>
                <a:cs typeface="Consolas"/>
                <a:sym typeface="Consolas"/>
              </a:rPr>
              <a:t>Proxy</a:t>
            </a:r>
            <a:r>
              <a:rPr lang="ja" sz="1600">
                <a:solidFill>
                  <a:srgbClr val="24292E"/>
                </a:solidFill>
                <a:highlight>
                  <a:srgbClr val="FFFFFF"/>
                </a:highlight>
                <a:latin typeface="Consolas"/>
                <a:ea typeface="Consolas"/>
                <a:cs typeface="Consolas"/>
                <a:sym typeface="Consolas"/>
              </a:rPr>
              <a:t>: </a:t>
            </a:r>
            <a:r>
              <a:rPr lang="ja" sz="1600">
                <a:solidFill>
                  <a:srgbClr val="E36209"/>
                </a:solidFill>
                <a:highlight>
                  <a:srgbClr val="FFFFFF"/>
                </a:highlight>
                <a:latin typeface="Consolas"/>
                <a:ea typeface="Consolas"/>
                <a:cs typeface="Consolas"/>
                <a:sym typeface="Consolas"/>
              </a:rPr>
              <a:t>ProxyFromEnvironment</a:t>
            </a:r>
            <a:r>
              <a:rPr lang="ja" sz="1600">
                <a:solidFill>
                  <a:srgbClr val="24292E"/>
                </a:solidFill>
                <a:highlight>
                  <a:srgbClr val="FFFFFF"/>
                </a:highlight>
                <a:latin typeface="Consolas"/>
                <a:ea typeface="Consolas"/>
                <a:cs typeface="Consolas"/>
                <a:sym typeface="Consolas"/>
              </a:rPr>
              <a:t>,</a:t>
            </a:r>
            <a:endParaRPr sz="16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highlight>
                  <a:srgbClr val="FFFFFF"/>
                </a:highlight>
                <a:latin typeface="Consolas"/>
                <a:ea typeface="Consolas"/>
                <a:cs typeface="Consolas"/>
                <a:sym typeface="Consolas"/>
              </a:rPr>
              <a:t>       </a:t>
            </a:r>
            <a:r>
              <a:rPr lang="ja" sz="1600">
                <a:solidFill>
                  <a:srgbClr val="E36209"/>
                </a:solidFill>
                <a:highlight>
                  <a:srgbClr val="FFFFFF"/>
                </a:highlight>
                <a:latin typeface="Consolas"/>
                <a:ea typeface="Consolas"/>
                <a:cs typeface="Consolas"/>
                <a:sym typeface="Consolas"/>
              </a:rPr>
              <a:t>DialContext</a:t>
            </a:r>
            <a:r>
              <a:rPr lang="ja" sz="1600">
                <a:solidFill>
                  <a:srgbClr val="24292E"/>
                </a:solidFill>
                <a:highlight>
                  <a:srgbClr val="FFFFFF"/>
                </a:highlight>
                <a:latin typeface="Consolas"/>
                <a:ea typeface="Consolas"/>
                <a:cs typeface="Consolas"/>
                <a:sym typeface="Consolas"/>
              </a:rPr>
              <a:t>: (&amp;net.Dialer{</a:t>
            </a:r>
            <a:endParaRPr sz="16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highlight>
                  <a:srgbClr val="FFFFFF"/>
                </a:highlight>
                <a:latin typeface="Consolas"/>
                <a:ea typeface="Consolas"/>
                <a:cs typeface="Consolas"/>
                <a:sym typeface="Consolas"/>
              </a:rPr>
              <a:t>               Timeout:   </a:t>
            </a:r>
            <a:r>
              <a:rPr lang="ja" sz="1600">
                <a:solidFill>
                  <a:srgbClr val="005CC5"/>
                </a:solidFill>
                <a:highlight>
                  <a:srgbClr val="FFFFFF"/>
                </a:highlight>
                <a:latin typeface="Consolas"/>
                <a:ea typeface="Consolas"/>
                <a:cs typeface="Consolas"/>
                <a:sym typeface="Consolas"/>
              </a:rPr>
              <a:t>30</a:t>
            </a:r>
            <a:r>
              <a:rPr lang="ja" sz="1600">
                <a:solidFill>
                  <a:srgbClr val="24292E"/>
                </a:solidFill>
                <a:highlight>
                  <a:srgbClr val="FFFFFF"/>
                </a:highlight>
                <a:latin typeface="Consolas"/>
                <a:ea typeface="Consolas"/>
                <a:cs typeface="Consolas"/>
                <a:sym typeface="Consolas"/>
              </a:rPr>
              <a:t> * time.Second,</a:t>
            </a:r>
            <a:endParaRPr sz="16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highlight>
                  <a:srgbClr val="FFFFFF"/>
                </a:highlight>
                <a:latin typeface="Consolas"/>
                <a:ea typeface="Consolas"/>
                <a:cs typeface="Consolas"/>
                <a:sym typeface="Consolas"/>
              </a:rPr>
              <a:t>               KeepAlive: </a:t>
            </a:r>
            <a:r>
              <a:rPr lang="ja" sz="1600">
                <a:solidFill>
                  <a:srgbClr val="005CC5"/>
                </a:solidFill>
                <a:highlight>
                  <a:srgbClr val="FFFFFF"/>
                </a:highlight>
                <a:latin typeface="Consolas"/>
                <a:ea typeface="Consolas"/>
                <a:cs typeface="Consolas"/>
                <a:sym typeface="Consolas"/>
              </a:rPr>
              <a:t>30</a:t>
            </a:r>
            <a:r>
              <a:rPr lang="ja" sz="1600">
                <a:solidFill>
                  <a:srgbClr val="24292E"/>
                </a:solidFill>
                <a:highlight>
                  <a:srgbClr val="FFFFFF"/>
                </a:highlight>
                <a:latin typeface="Consolas"/>
                <a:ea typeface="Consolas"/>
                <a:cs typeface="Consolas"/>
                <a:sym typeface="Consolas"/>
              </a:rPr>
              <a:t> * time.Second,</a:t>
            </a:r>
            <a:endParaRPr sz="16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highlight>
                  <a:srgbClr val="FFFFFF"/>
                </a:highlight>
                <a:latin typeface="Consolas"/>
                <a:ea typeface="Consolas"/>
                <a:cs typeface="Consolas"/>
                <a:sym typeface="Consolas"/>
              </a:rPr>
              <a:t>               DualStack: </a:t>
            </a:r>
            <a:r>
              <a:rPr lang="ja" sz="1600">
                <a:solidFill>
                  <a:srgbClr val="005CC5"/>
                </a:solidFill>
                <a:highlight>
                  <a:srgbClr val="FFFFFF"/>
                </a:highlight>
                <a:latin typeface="Consolas"/>
                <a:ea typeface="Consolas"/>
                <a:cs typeface="Consolas"/>
                <a:sym typeface="Consolas"/>
              </a:rPr>
              <a:t>true</a:t>
            </a:r>
            <a:r>
              <a:rPr lang="ja" sz="1600">
                <a:solidFill>
                  <a:srgbClr val="24292E"/>
                </a:solidFill>
                <a:highlight>
                  <a:srgbClr val="FFFFFF"/>
                </a:highlight>
                <a:latin typeface="Consolas"/>
                <a:ea typeface="Consolas"/>
                <a:cs typeface="Consolas"/>
                <a:sym typeface="Consolas"/>
              </a:rPr>
              <a:t>,</a:t>
            </a:r>
            <a:endParaRPr sz="16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highlight>
                  <a:srgbClr val="FFFFFF"/>
                </a:highlight>
                <a:latin typeface="Consolas"/>
                <a:ea typeface="Consolas"/>
                <a:cs typeface="Consolas"/>
                <a:sym typeface="Consolas"/>
              </a:rPr>
              <a:t>       }).DialContext,</a:t>
            </a:r>
            <a:endParaRPr sz="16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highlight>
                  <a:srgbClr val="FFFFFF"/>
                </a:highlight>
                <a:latin typeface="Consolas"/>
                <a:ea typeface="Consolas"/>
                <a:cs typeface="Consolas"/>
                <a:sym typeface="Consolas"/>
              </a:rPr>
              <a:t>       </a:t>
            </a:r>
            <a:r>
              <a:rPr lang="ja" sz="1600">
                <a:solidFill>
                  <a:srgbClr val="E36209"/>
                </a:solidFill>
                <a:highlight>
                  <a:srgbClr val="FFFFFF"/>
                </a:highlight>
                <a:latin typeface="Consolas"/>
                <a:ea typeface="Consolas"/>
                <a:cs typeface="Consolas"/>
                <a:sym typeface="Consolas"/>
              </a:rPr>
              <a:t>MaxIdleConns</a:t>
            </a:r>
            <a:r>
              <a:rPr lang="ja" sz="1600">
                <a:solidFill>
                  <a:srgbClr val="24292E"/>
                </a:solidFill>
                <a:highlight>
                  <a:srgbClr val="FFFFFF"/>
                </a:highlight>
                <a:latin typeface="Consolas"/>
                <a:ea typeface="Consolas"/>
                <a:cs typeface="Consolas"/>
                <a:sym typeface="Consolas"/>
              </a:rPr>
              <a:t>:          </a:t>
            </a:r>
            <a:r>
              <a:rPr lang="ja" sz="1600">
                <a:solidFill>
                  <a:srgbClr val="005CC5"/>
                </a:solidFill>
                <a:highlight>
                  <a:srgbClr val="FFFFFF"/>
                </a:highlight>
                <a:latin typeface="Consolas"/>
                <a:ea typeface="Consolas"/>
                <a:cs typeface="Consolas"/>
                <a:sym typeface="Consolas"/>
              </a:rPr>
              <a:t>100</a:t>
            </a:r>
            <a:r>
              <a:rPr lang="ja" sz="1600">
                <a:solidFill>
                  <a:srgbClr val="24292E"/>
                </a:solidFill>
                <a:highlight>
                  <a:srgbClr val="FFFFFF"/>
                </a:highlight>
                <a:latin typeface="Consolas"/>
                <a:ea typeface="Consolas"/>
                <a:cs typeface="Consolas"/>
                <a:sym typeface="Consolas"/>
              </a:rPr>
              <a:t>,</a:t>
            </a:r>
            <a:endParaRPr sz="16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highlight>
                  <a:srgbClr val="FFFFFF"/>
                </a:highlight>
                <a:latin typeface="Consolas"/>
                <a:ea typeface="Consolas"/>
                <a:cs typeface="Consolas"/>
                <a:sym typeface="Consolas"/>
              </a:rPr>
              <a:t>       </a:t>
            </a:r>
            <a:r>
              <a:rPr lang="ja" sz="1600">
                <a:solidFill>
                  <a:srgbClr val="E36209"/>
                </a:solidFill>
                <a:highlight>
                  <a:srgbClr val="FFFFFF"/>
                </a:highlight>
                <a:latin typeface="Consolas"/>
                <a:ea typeface="Consolas"/>
                <a:cs typeface="Consolas"/>
                <a:sym typeface="Consolas"/>
              </a:rPr>
              <a:t>IdleConnTimeout</a:t>
            </a:r>
            <a:r>
              <a:rPr lang="ja" sz="1600">
                <a:solidFill>
                  <a:srgbClr val="24292E"/>
                </a:solidFill>
                <a:highlight>
                  <a:srgbClr val="FFFFFF"/>
                </a:highlight>
                <a:latin typeface="Consolas"/>
                <a:ea typeface="Consolas"/>
                <a:cs typeface="Consolas"/>
                <a:sym typeface="Consolas"/>
              </a:rPr>
              <a:t>:       </a:t>
            </a:r>
            <a:r>
              <a:rPr lang="ja" sz="1600">
                <a:solidFill>
                  <a:srgbClr val="005CC5"/>
                </a:solidFill>
                <a:highlight>
                  <a:srgbClr val="FFFFFF"/>
                </a:highlight>
                <a:latin typeface="Consolas"/>
                <a:ea typeface="Consolas"/>
                <a:cs typeface="Consolas"/>
                <a:sym typeface="Consolas"/>
              </a:rPr>
              <a:t>90</a:t>
            </a:r>
            <a:r>
              <a:rPr lang="ja" sz="1600">
                <a:solidFill>
                  <a:srgbClr val="24292E"/>
                </a:solidFill>
                <a:highlight>
                  <a:srgbClr val="FFFFFF"/>
                </a:highlight>
                <a:latin typeface="Consolas"/>
                <a:ea typeface="Consolas"/>
                <a:cs typeface="Consolas"/>
                <a:sym typeface="Consolas"/>
              </a:rPr>
              <a:t> * time.Second,</a:t>
            </a:r>
            <a:endParaRPr sz="16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highlight>
                  <a:srgbClr val="FFFFFF"/>
                </a:highlight>
                <a:latin typeface="Consolas"/>
                <a:ea typeface="Consolas"/>
                <a:cs typeface="Consolas"/>
                <a:sym typeface="Consolas"/>
              </a:rPr>
              <a:t>       </a:t>
            </a:r>
            <a:r>
              <a:rPr lang="ja" sz="1600">
                <a:solidFill>
                  <a:srgbClr val="E36209"/>
                </a:solidFill>
                <a:highlight>
                  <a:srgbClr val="FFFFFF"/>
                </a:highlight>
                <a:latin typeface="Consolas"/>
                <a:ea typeface="Consolas"/>
                <a:cs typeface="Consolas"/>
                <a:sym typeface="Consolas"/>
              </a:rPr>
              <a:t>TLSHandshakeTimeout</a:t>
            </a:r>
            <a:r>
              <a:rPr lang="ja" sz="1600">
                <a:solidFill>
                  <a:srgbClr val="24292E"/>
                </a:solidFill>
                <a:highlight>
                  <a:srgbClr val="FFFFFF"/>
                </a:highlight>
                <a:latin typeface="Consolas"/>
                <a:ea typeface="Consolas"/>
                <a:cs typeface="Consolas"/>
                <a:sym typeface="Consolas"/>
              </a:rPr>
              <a:t>:   </a:t>
            </a:r>
            <a:r>
              <a:rPr lang="ja" sz="1600">
                <a:solidFill>
                  <a:srgbClr val="005CC5"/>
                </a:solidFill>
                <a:highlight>
                  <a:srgbClr val="FFFFFF"/>
                </a:highlight>
                <a:latin typeface="Consolas"/>
                <a:ea typeface="Consolas"/>
                <a:cs typeface="Consolas"/>
                <a:sym typeface="Consolas"/>
              </a:rPr>
              <a:t>10</a:t>
            </a:r>
            <a:r>
              <a:rPr lang="ja" sz="1600">
                <a:solidFill>
                  <a:srgbClr val="24292E"/>
                </a:solidFill>
                <a:highlight>
                  <a:srgbClr val="FFFFFF"/>
                </a:highlight>
                <a:latin typeface="Consolas"/>
                <a:ea typeface="Consolas"/>
                <a:cs typeface="Consolas"/>
                <a:sym typeface="Consolas"/>
              </a:rPr>
              <a:t> * time.Second,</a:t>
            </a:r>
            <a:endParaRPr sz="16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highlight>
                  <a:srgbClr val="FFFFFF"/>
                </a:highlight>
                <a:latin typeface="Consolas"/>
                <a:ea typeface="Consolas"/>
                <a:cs typeface="Consolas"/>
                <a:sym typeface="Consolas"/>
              </a:rPr>
              <a:t>       </a:t>
            </a:r>
            <a:r>
              <a:rPr lang="ja" sz="1600">
                <a:solidFill>
                  <a:srgbClr val="E36209"/>
                </a:solidFill>
                <a:highlight>
                  <a:srgbClr val="FFFFFF"/>
                </a:highlight>
                <a:latin typeface="Consolas"/>
                <a:ea typeface="Consolas"/>
                <a:cs typeface="Consolas"/>
                <a:sym typeface="Consolas"/>
              </a:rPr>
              <a:t>ExpectContinueTimeout</a:t>
            </a:r>
            <a:r>
              <a:rPr lang="ja" sz="1600">
                <a:solidFill>
                  <a:srgbClr val="24292E"/>
                </a:solidFill>
                <a:highlight>
                  <a:srgbClr val="FFFFFF"/>
                </a:highlight>
                <a:latin typeface="Consolas"/>
                <a:ea typeface="Consolas"/>
                <a:cs typeface="Consolas"/>
                <a:sym typeface="Consolas"/>
              </a:rPr>
              <a:t>: </a:t>
            </a:r>
            <a:r>
              <a:rPr lang="ja" sz="1600">
                <a:solidFill>
                  <a:srgbClr val="005CC5"/>
                </a:solidFill>
                <a:highlight>
                  <a:srgbClr val="FFFFFF"/>
                </a:highlight>
                <a:latin typeface="Consolas"/>
                <a:ea typeface="Consolas"/>
                <a:cs typeface="Consolas"/>
                <a:sym typeface="Consolas"/>
              </a:rPr>
              <a:t>1</a:t>
            </a:r>
            <a:r>
              <a:rPr lang="ja" sz="1600">
                <a:solidFill>
                  <a:srgbClr val="24292E"/>
                </a:solidFill>
                <a:highlight>
                  <a:srgbClr val="FFFFFF"/>
                </a:highlight>
                <a:latin typeface="Consolas"/>
                <a:ea typeface="Consolas"/>
                <a:cs typeface="Consolas"/>
                <a:sym typeface="Consolas"/>
              </a:rPr>
              <a:t> * time.Second,</a:t>
            </a:r>
            <a:endParaRPr sz="16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highlight>
                  <a:srgbClr val="FFFFFF"/>
                </a:highlight>
                <a:latin typeface="Consolas"/>
                <a:ea typeface="Consolas"/>
                <a:cs typeface="Consolas"/>
                <a:sym typeface="Consolas"/>
              </a:rPr>
              <a:t>}</a:t>
            </a:r>
            <a:endParaRPr sz="1600">
              <a:solidFill>
                <a:srgbClr val="24292E"/>
              </a:solidFill>
              <a:latin typeface="Consolas"/>
              <a:ea typeface="Consolas"/>
              <a:cs typeface="Consolas"/>
              <a:sym typeface="Consolas"/>
            </a:endParaRPr>
          </a:p>
        </p:txBody>
      </p:sp>
      <p:sp>
        <p:nvSpPr>
          <p:cNvPr id="702" name="Google Shape;702;p100"/>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01"/>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latin typeface="Consolas"/>
                <a:ea typeface="Consolas"/>
                <a:cs typeface="Consolas"/>
                <a:sym typeface="Consolas"/>
              </a:rPr>
              <a:t>http.RondTripper</a:t>
            </a:r>
            <a:endParaRPr>
              <a:latin typeface="Consolas"/>
              <a:ea typeface="Consolas"/>
              <a:cs typeface="Consolas"/>
              <a:sym typeface="Consolas"/>
            </a:endParaRPr>
          </a:p>
        </p:txBody>
      </p:sp>
      <p:sp>
        <p:nvSpPr>
          <p:cNvPr id="708" name="Google Shape;708;p101"/>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t>HTTPのトランザクションを行うインタフェース</a:t>
            </a:r>
            <a:endParaRPr/>
          </a:p>
          <a:p>
            <a:pPr indent="-342900" lvl="1" marL="914400" rtl="0" algn="l">
              <a:spcBef>
                <a:spcPts val="0"/>
              </a:spcBef>
              <a:spcAft>
                <a:spcPts val="0"/>
              </a:spcAft>
              <a:buSzPts val="1800"/>
              <a:buChar char="●"/>
            </a:pPr>
            <a:r>
              <a:rPr lang="ja"/>
              <a:t>実装しているもの</a:t>
            </a:r>
            <a:endParaRPr/>
          </a:p>
          <a:p>
            <a:pPr indent="-342900" lvl="2" marL="1371600" rtl="0" algn="l">
              <a:spcBef>
                <a:spcPts val="0"/>
              </a:spcBef>
              <a:spcAft>
                <a:spcPts val="0"/>
              </a:spcAft>
              <a:buSzPts val="1800"/>
              <a:buFont typeface="Consolas"/>
              <a:buChar char="○"/>
            </a:pPr>
            <a:r>
              <a:rPr lang="ja">
                <a:latin typeface="Consolas"/>
                <a:ea typeface="Consolas"/>
                <a:cs typeface="Consolas"/>
                <a:sym typeface="Consolas"/>
              </a:rPr>
              <a:t>http.Transport</a:t>
            </a:r>
            <a:endParaRPr>
              <a:latin typeface="Consolas"/>
              <a:ea typeface="Consolas"/>
              <a:cs typeface="Consolas"/>
              <a:sym typeface="Consolas"/>
            </a:endParaRPr>
          </a:p>
          <a:p>
            <a:pPr indent="-342900" lvl="2" marL="1371600" rtl="0" algn="l">
              <a:spcBef>
                <a:spcPts val="0"/>
              </a:spcBef>
              <a:spcAft>
                <a:spcPts val="0"/>
              </a:spcAft>
              <a:buSzPts val="1800"/>
              <a:buChar char="○"/>
            </a:pPr>
            <a:r>
              <a:rPr lang="ja">
                <a:latin typeface="Consolas"/>
                <a:ea typeface="Consolas"/>
                <a:cs typeface="Consolas"/>
                <a:sym typeface="Consolas"/>
              </a:rPr>
              <a:t>http.NewFileTransport</a:t>
            </a:r>
            <a:r>
              <a:rPr lang="ja"/>
              <a:t>で取得できる値</a:t>
            </a:r>
            <a:endParaRPr/>
          </a:p>
          <a:p>
            <a:pPr indent="-342900" lvl="1" marL="914400" rtl="0" algn="l">
              <a:spcBef>
                <a:spcPts val="0"/>
              </a:spcBef>
              <a:spcAft>
                <a:spcPts val="0"/>
              </a:spcAft>
              <a:buSzPts val="1800"/>
              <a:buChar char="●"/>
            </a:pPr>
            <a:r>
              <a:rPr lang="ja">
                <a:latin typeface="Consolas"/>
                <a:ea typeface="Consolas"/>
                <a:cs typeface="Consolas"/>
                <a:sym typeface="Consolas"/>
              </a:rPr>
              <a:t>http.RoundTripper</a:t>
            </a:r>
            <a:r>
              <a:rPr lang="ja"/>
              <a:t>を実装する場面</a:t>
            </a:r>
            <a:endParaRPr/>
          </a:p>
          <a:p>
            <a:pPr indent="-342900" lvl="2" marL="1371600" rtl="0" algn="l">
              <a:spcBef>
                <a:spcPts val="0"/>
              </a:spcBef>
              <a:spcAft>
                <a:spcPts val="0"/>
              </a:spcAft>
              <a:buClr>
                <a:schemeClr val="dk1"/>
              </a:buClr>
              <a:buSzPts val="1800"/>
              <a:buChar char="○"/>
            </a:pPr>
            <a:r>
              <a:rPr lang="ja">
                <a:solidFill>
                  <a:schemeClr val="dk1"/>
                </a:solidFill>
              </a:rPr>
              <a:t>リクエストの度に前処理や後処理を行いたい場合</a:t>
            </a:r>
            <a:endParaRPr>
              <a:solidFill>
                <a:schemeClr val="dk1"/>
              </a:solidFill>
            </a:endParaRPr>
          </a:p>
          <a:p>
            <a:pPr indent="-342900" lvl="2" marL="1371600" rtl="0" algn="l">
              <a:spcBef>
                <a:spcPts val="0"/>
              </a:spcBef>
              <a:spcAft>
                <a:spcPts val="0"/>
              </a:spcAft>
              <a:buClr>
                <a:schemeClr val="dk1"/>
              </a:buClr>
              <a:buSzPts val="1800"/>
              <a:buChar char="○"/>
            </a:pPr>
            <a:r>
              <a:rPr lang="ja">
                <a:solidFill>
                  <a:schemeClr val="dk1"/>
                </a:solidFill>
              </a:rPr>
              <a:t>モックサーバを作りたい場合</a:t>
            </a:r>
            <a:endParaRPr/>
          </a:p>
        </p:txBody>
      </p:sp>
      <p:sp>
        <p:nvSpPr>
          <p:cNvPr id="709" name="Google Shape;709;p101"/>
          <p:cNvSpPr txBox="1"/>
          <p:nvPr/>
        </p:nvSpPr>
        <p:spPr>
          <a:xfrm>
            <a:off x="1527325" y="3268300"/>
            <a:ext cx="5883900" cy="134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42857"/>
              </a:lnSpc>
              <a:spcBef>
                <a:spcPts val="0"/>
              </a:spcBef>
              <a:spcAft>
                <a:spcPts val="0"/>
              </a:spcAft>
              <a:buNone/>
            </a:pPr>
            <a:r>
              <a:rPr lang="ja" sz="1800">
                <a:solidFill>
                  <a:srgbClr val="D73A49"/>
                </a:solidFill>
                <a:latin typeface="Consolas"/>
                <a:ea typeface="Consolas"/>
                <a:cs typeface="Consolas"/>
                <a:sym typeface="Consolas"/>
              </a:rPr>
              <a:t>type</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RoundTripper</a:t>
            </a: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interface</a:t>
            </a:r>
            <a:r>
              <a:rPr lang="ja" sz="1800">
                <a:solidFill>
                  <a:srgbClr val="24292E"/>
                </a:solidFill>
                <a:latin typeface="Consolas"/>
                <a:ea typeface="Consolas"/>
                <a:cs typeface="Consolas"/>
                <a:sym typeface="Consolas"/>
              </a:rPr>
              <a:t> {    </a:t>
            </a:r>
            <a:endParaRPr sz="1800">
              <a:solidFill>
                <a:srgbClr val="24292E"/>
              </a:solidFill>
              <a:latin typeface="Consolas"/>
              <a:ea typeface="Consolas"/>
              <a:cs typeface="Consolas"/>
              <a:sym typeface="Consolas"/>
            </a:endParaRPr>
          </a:p>
          <a:p>
            <a:pPr indent="0" lvl="0" marL="0" rtl="0" algn="l">
              <a:lnSpc>
                <a:spcPct val="142857"/>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RoundTrip</a:t>
            </a:r>
            <a:r>
              <a:rPr lang="ja" sz="1800">
                <a:solidFill>
                  <a:srgbClr val="24292E"/>
                </a:solidFill>
                <a:latin typeface="Consolas"/>
                <a:ea typeface="Consolas"/>
                <a:cs typeface="Consolas"/>
                <a:sym typeface="Consolas"/>
              </a:rPr>
              <a:t>(*Request) (*Response, </a:t>
            </a:r>
            <a:r>
              <a:rPr lang="ja" sz="1800">
                <a:solidFill>
                  <a:srgbClr val="D73A49"/>
                </a:solidFill>
                <a:latin typeface="Consolas"/>
                <a:ea typeface="Consolas"/>
                <a:cs typeface="Consolas"/>
                <a:sym typeface="Consolas"/>
              </a:rPr>
              <a:t>error</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42857"/>
              </a:lnSpc>
              <a:spcBef>
                <a:spcPts val="0"/>
              </a:spcBef>
              <a:spcAft>
                <a:spcPts val="0"/>
              </a:spcAft>
              <a:buNone/>
            </a:pP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sp>
        <p:nvSpPr>
          <p:cNvPr id="710" name="Google Shape;710;p101"/>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02"/>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3000">
                <a:latin typeface="Consolas"/>
                <a:ea typeface="Consolas"/>
                <a:cs typeface="Consolas"/>
                <a:sym typeface="Consolas"/>
              </a:rPr>
              <a:t>http.RoundTriper</a:t>
            </a:r>
            <a:r>
              <a:rPr lang="ja" sz="3000"/>
              <a:t>を実装する場合のTIPS</a:t>
            </a:r>
            <a:endParaRPr sz="3000"/>
          </a:p>
        </p:txBody>
      </p:sp>
      <p:sp>
        <p:nvSpPr>
          <p:cNvPr id="716" name="Google Shape;716;p102"/>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t>注意点</a:t>
            </a:r>
            <a:endParaRPr/>
          </a:p>
          <a:p>
            <a:pPr indent="-342900" lvl="1" marL="914400" rtl="0" algn="l">
              <a:spcBef>
                <a:spcPts val="0"/>
              </a:spcBef>
              <a:spcAft>
                <a:spcPts val="0"/>
              </a:spcAft>
              <a:buSzPts val="1800"/>
              <a:buChar char="●"/>
            </a:pPr>
            <a:r>
              <a:rPr lang="ja"/>
              <a:t>レスポンスを返す場合はエラーは</a:t>
            </a:r>
            <a:r>
              <a:rPr lang="ja">
                <a:latin typeface="Consolas"/>
                <a:ea typeface="Consolas"/>
                <a:cs typeface="Consolas"/>
                <a:sym typeface="Consolas"/>
              </a:rPr>
              <a:t>nil</a:t>
            </a:r>
            <a:r>
              <a:rPr lang="ja"/>
              <a:t>にすること</a:t>
            </a:r>
            <a:endParaRPr/>
          </a:p>
          <a:p>
            <a:pPr indent="-342900" lvl="1" marL="914400" rtl="0" algn="l">
              <a:spcBef>
                <a:spcPts val="0"/>
              </a:spcBef>
              <a:spcAft>
                <a:spcPts val="0"/>
              </a:spcAft>
              <a:buSzPts val="1800"/>
              <a:buChar char="●"/>
            </a:pPr>
            <a:r>
              <a:rPr lang="ja"/>
              <a:t>リクエストは変更しない</a:t>
            </a:r>
            <a:endParaRPr/>
          </a:p>
          <a:p>
            <a:pPr indent="-342900" lvl="1" marL="914400" rtl="0" algn="l">
              <a:spcBef>
                <a:spcPts val="0"/>
              </a:spcBef>
              <a:spcAft>
                <a:spcPts val="0"/>
              </a:spcAft>
              <a:buSzPts val="1800"/>
              <a:buChar char="●"/>
            </a:pPr>
            <a:r>
              <a:rPr lang="ja"/>
              <a:t>リクエストは他のゴールーチンから参照される可能性がある</a:t>
            </a:r>
            <a:endParaRPr/>
          </a:p>
          <a:p>
            <a:pPr indent="-381000" lvl="0" marL="457200" rtl="0" algn="l">
              <a:spcBef>
                <a:spcPts val="1000"/>
              </a:spcBef>
              <a:spcAft>
                <a:spcPts val="0"/>
              </a:spcAft>
              <a:buSzPts val="2400"/>
              <a:buChar char="■"/>
            </a:pPr>
            <a:r>
              <a:rPr lang="ja"/>
              <a:t>TIPS</a:t>
            </a:r>
            <a:endParaRPr/>
          </a:p>
          <a:p>
            <a:pPr indent="-342900" lvl="1" marL="914400" rtl="0" algn="l">
              <a:spcBef>
                <a:spcPts val="0"/>
              </a:spcBef>
              <a:spcAft>
                <a:spcPts val="0"/>
              </a:spcAft>
              <a:buSzPts val="1800"/>
              <a:buChar char="●"/>
            </a:pPr>
            <a:r>
              <a:rPr lang="ja"/>
              <a:t>元になる</a:t>
            </a:r>
            <a:r>
              <a:rPr lang="ja">
                <a:latin typeface="Consolas"/>
                <a:ea typeface="Consolas"/>
                <a:cs typeface="Consolas"/>
                <a:sym typeface="Consolas"/>
              </a:rPr>
              <a:t>http.RoundTripper</a:t>
            </a:r>
            <a:r>
              <a:rPr lang="ja"/>
              <a:t>をラップしておく</a:t>
            </a:r>
            <a:endParaRPr/>
          </a:p>
          <a:p>
            <a:pPr indent="-342900" lvl="2" marL="1371600" rtl="0" algn="l">
              <a:spcBef>
                <a:spcPts val="0"/>
              </a:spcBef>
              <a:spcAft>
                <a:spcPts val="0"/>
              </a:spcAft>
              <a:buSzPts val="1800"/>
              <a:buChar char="○"/>
            </a:pPr>
            <a:r>
              <a:rPr lang="ja"/>
              <a:t>フィールドで設定できるようにしておく</a:t>
            </a:r>
            <a:endParaRPr/>
          </a:p>
          <a:p>
            <a:pPr indent="-342900" lvl="2" marL="1371600" rtl="0" algn="l">
              <a:spcBef>
                <a:spcPts val="0"/>
              </a:spcBef>
              <a:spcAft>
                <a:spcPts val="0"/>
              </a:spcAft>
              <a:buSzPts val="1800"/>
              <a:buChar char="○"/>
            </a:pPr>
            <a:r>
              <a:rPr lang="ja"/>
              <a:t>HTTP通信の部分は親の</a:t>
            </a:r>
            <a:r>
              <a:rPr lang="ja">
                <a:latin typeface="Consolas"/>
                <a:ea typeface="Consolas"/>
                <a:cs typeface="Consolas"/>
                <a:sym typeface="Consolas"/>
              </a:rPr>
              <a:t>RoundTrip</a:t>
            </a:r>
            <a:r>
              <a:rPr lang="ja"/>
              <a:t>メソッドを呼ぶ</a:t>
            </a:r>
            <a:endParaRPr/>
          </a:p>
          <a:p>
            <a:pPr indent="-342900" lvl="2" marL="1371600" rtl="0" algn="l">
              <a:spcBef>
                <a:spcPts val="0"/>
              </a:spcBef>
              <a:spcAft>
                <a:spcPts val="0"/>
              </a:spcAft>
              <a:buSzPts val="1800"/>
              <a:buChar char="○"/>
            </a:pPr>
            <a:r>
              <a:rPr lang="ja"/>
              <a:t>フィールドが</a:t>
            </a:r>
            <a:r>
              <a:rPr lang="ja">
                <a:latin typeface="Consolas"/>
                <a:ea typeface="Consolas"/>
                <a:cs typeface="Consolas"/>
                <a:sym typeface="Consolas"/>
              </a:rPr>
              <a:t>nil</a:t>
            </a:r>
            <a:r>
              <a:rPr lang="ja"/>
              <a:t>の場合は</a:t>
            </a:r>
            <a:r>
              <a:rPr lang="ja">
                <a:latin typeface="Consolas"/>
                <a:ea typeface="Consolas"/>
                <a:cs typeface="Consolas"/>
                <a:sym typeface="Consolas"/>
              </a:rPr>
              <a:t>http.DefaultTransport</a:t>
            </a:r>
            <a:r>
              <a:rPr lang="ja"/>
              <a:t>を使う</a:t>
            </a:r>
            <a:endParaRPr/>
          </a:p>
        </p:txBody>
      </p:sp>
      <p:sp>
        <p:nvSpPr>
          <p:cNvPr id="717" name="Google Shape;717;p102"/>
          <p:cNvSpPr txBox="1"/>
          <p:nvPr/>
        </p:nvSpPr>
        <p:spPr>
          <a:xfrm>
            <a:off x="0" y="4799175"/>
            <a:ext cx="61980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参考：</a:t>
            </a:r>
            <a:r>
              <a:rPr lang="ja" u="sng">
                <a:solidFill>
                  <a:schemeClr val="hlink"/>
                </a:solidFill>
                <a:hlinkClick r:id="rId3"/>
              </a:rPr>
              <a:t>https://oinume.hatenablog.com/entry/mocking-http-access-in-golang</a:t>
            </a:r>
            <a:endParaRPr/>
          </a:p>
        </p:txBody>
      </p:sp>
      <p:sp>
        <p:nvSpPr>
          <p:cNvPr id="718" name="Google Shape;718;p102"/>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03"/>
          <p:cNvSpPr txBox="1"/>
          <p:nvPr>
            <p:ph type="title"/>
          </p:nvPr>
        </p:nvSpPr>
        <p:spPr>
          <a:xfrm>
            <a:off x="20700" y="1571550"/>
            <a:ext cx="9102600" cy="200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u="sng">
                <a:solidFill>
                  <a:schemeClr val="hlink"/>
                </a:solidFill>
                <a:hlinkClick r:id="rId3"/>
              </a:rPr>
              <a:t>11. データベース</a:t>
            </a:r>
            <a:r>
              <a:rPr lang="ja"/>
              <a:t> 👉</a:t>
            </a:r>
            <a:endParaRPr/>
          </a:p>
        </p:txBody>
      </p:sp>
      <p:sp>
        <p:nvSpPr>
          <p:cNvPr id="724" name="Google Shape;724;p103"/>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9"/>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Webアプリケーション</a:t>
            </a:r>
            <a:endParaRPr/>
          </a:p>
        </p:txBody>
      </p:sp>
      <p:sp>
        <p:nvSpPr>
          <p:cNvPr id="305" name="Google Shape;305;p59"/>
          <p:cNvSpPr/>
          <p:nvPr/>
        </p:nvSpPr>
        <p:spPr>
          <a:xfrm>
            <a:off x="4733125" y="1157225"/>
            <a:ext cx="2456100" cy="3655800"/>
          </a:xfrm>
          <a:prstGeom prst="roundRect">
            <a:avLst>
              <a:gd fmla="val 5438" name="adj"/>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9"/>
          <p:cNvSpPr/>
          <p:nvPr/>
        </p:nvSpPr>
        <p:spPr>
          <a:xfrm>
            <a:off x="1053850" y="1157225"/>
            <a:ext cx="2096400" cy="3655800"/>
          </a:xfrm>
          <a:prstGeom prst="roundRect">
            <a:avLst>
              <a:gd fmla="val 8903"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9"/>
          <p:cNvSpPr/>
          <p:nvPr/>
        </p:nvSpPr>
        <p:spPr>
          <a:xfrm>
            <a:off x="5694150" y="3327950"/>
            <a:ext cx="643200" cy="10605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9"/>
          <p:cNvSpPr/>
          <p:nvPr/>
        </p:nvSpPr>
        <p:spPr>
          <a:xfrm>
            <a:off x="5402100" y="1715000"/>
            <a:ext cx="1227300" cy="7632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9"/>
          <p:cNvSpPr/>
          <p:nvPr/>
        </p:nvSpPr>
        <p:spPr>
          <a:xfrm>
            <a:off x="5482200" y="1794050"/>
            <a:ext cx="1067100" cy="6051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9"/>
          <p:cNvSpPr/>
          <p:nvPr/>
        </p:nvSpPr>
        <p:spPr>
          <a:xfrm>
            <a:off x="5402100" y="2522200"/>
            <a:ext cx="1227300" cy="3225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9"/>
          <p:cNvSpPr/>
          <p:nvPr/>
        </p:nvSpPr>
        <p:spPr>
          <a:xfrm>
            <a:off x="1679125" y="2321750"/>
            <a:ext cx="836400" cy="16929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9"/>
          <p:cNvSpPr/>
          <p:nvPr/>
        </p:nvSpPr>
        <p:spPr>
          <a:xfrm>
            <a:off x="1775725" y="2609225"/>
            <a:ext cx="643200" cy="112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9"/>
          <p:cNvSpPr/>
          <p:nvPr/>
        </p:nvSpPr>
        <p:spPr>
          <a:xfrm>
            <a:off x="1775725" y="2861075"/>
            <a:ext cx="643200" cy="112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9"/>
          <p:cNvSpPr/>
          <p:nvPr/>
        </p:nvSpPr>
        <p:spPr>
          <a:xfrm>
            <a:off x="1775725" y="3112925"/>
            <a:ext cx="643200" cy="112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9"/>
          <p:cNvSpPr txBox="1"/>
          <p:nvPr/>
        </p:nvSpPr>
        <p:spPr>
          <a:xfrm>
            <a:off x="1053850" y="1245800"/>
            <a:ext cx="2096400" cy="42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2400">
                <a:solidFill>
                  <a:srgbClr val="660000"/>
                </a:solidFill>
              </a:rPr>
              <a:t>サーバー</a:t>
            </a:r>
            <a:endParaRPr b="1" sz="2400">
              <a:solidFill>
                <a:srgbClr val="660000"/>
              </a:solidFill>
            </a:endParaRPr>
          </a:p>
        </p:txBody>
      </p:sp>
      <p:sp>
        <p:nvSpPr>
          <p:cNvPr id="316" name="Google Shape;316;p59"/>
          <p:cNvSpPr/>
          <p:nvPr/>
        </p:nvSpPr>
        <p:spPr>
          <a:xfrm>
            <a:off x="5959650" y="4226600"/>
            <a:ext cx="112200" cy="1122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9"/>
          <p:cNvSpPr/>
          <p:nvPr/>
        </p:nvSpPr>
        <p:spPr>
          <a:xfrm>
            <a:off x="5794200" y="3486375"/>
            <a:ext cx="443100" cy="6639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9"/>
          <p:cNvSpPr txBox="1"/>
          <p:nvPr/>
        </p:nvSpPr>
        <p:spPr>
          <a:xfrm>
            <a:off x="5256750" y="4388950"/>
            <a:ext cx="1518000" cy="42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t>Android/iOS</a:t>
            </a:r>
            <a:endParaRPr b="1" sz="1800"/>
          </a:p>
        </p:txBody>
      </p:sp>
      <p:sp>
        <p:nvSpPr>
          <p:cNvPr id="319" name="Google Shape;319;p59"/>
          <p:cNvSpPr txBox="1"/>
          <p:nvPr/>
        </p:nvSpPr>
        <p:spPr>
          <a:xfrm>
            <a:off x="4733125" y="1245800"/>
            <a:ext cx="2456100" cy="42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2400">
                <a:solidFill>
                  <a:srgbClr val="1C4587"/>
                </a:solidFill>
              </a:rPr>
              <a:t>クライアント</a:t>
            </a:r>
            <a:endParaRPr b="1" sz="2400">
              <a:solidFill>
                <a:srgbClr val="1C4587"/>
              </a:solidFill>
            </a:endParaRPr>
          </a:p>
        </p:txBody>
      </p:sp>
      <p:sp>
        <p:nvSpPr>
          <p:cNvPr id="320" name="Google Shape;320;p59"/>
          <p:cNvSpPr txBox="1"/>
          <p:nvPr/>
        </p:nvSpPr>
        <p:spPr>
          <a:xfrm>
            <a:off x="5188575" y="2874225"/>
            <a:ext cx="1654200" cy="42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t>ブラウザなど</a:t>
            </a:r>
            <a:endParaRPr b="1" sz="1800"/>
          </a:p>
        </p:txBody>
      </p:sp>
      <p:sp>
        <p:nvSpPr>
          <p:cNvPr id="321" name="Google Shape;321;p59"/>
          <p:cNvSpPr/>
          <p:nvPr/>
        </p:nvSpPr>
        <p:spPr>
          <a:xfrm>
            <a:off x="2951020" y="1893525"/>
            <a:ext cx="1929300" cy="322500"/>
          </a:xfrm>
          <a:prstGeom prst="leftArrow">
            <a:avLst>
              <a:gd fmla="val 50000" name="adj1"/>
              <a:gd fmla="val 50000" name="adj2"/>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9"/>
          <p:cNvSpPr/>
          <p:nvPr/>
        </p:nvSpPr>
        <p:spPr>
          <a:xfrm rot="10800000">
            <a:off x="2886588" y="3676475"/>
            <a:ext cx="1997400" cy="322500"/>
          </a:xfrm>
          <a:prstGeom prst="leftArrow">
            <a:avLst>
              <a:gd fmla="val 50000" name="adj1"/>
              <a:gd fmla="val 50000" name="adj2"/>
            </a:avLst>
          </a:prstGeom>
          <a:solidFill>
            <a:srgbClr val="66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9"/>
          <p:cNvSpPr txBox="1"/>
          <p:nvPr/>
        </p:nvSpPr>
        <p:spPr>
          <a:xfrm>
            <a:off x="2576800" y="1562600"/>
            <a:ext cx="2825400" cy="42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solidFill>
                  <a:srgbClr val="1C4587"/>
                </a:solidFill>
              </a:rPr>
              <a:t>リクエスト</a:t>
            </a:r>
            <a:endParaRPr b="1" sz="1800">
              <a:solidFill>
                <a:srgbClr val="1C4587"/>
              </a:solidFill>
            </a:endParaRPr>
          </a:p>
        </p:txBody>
      </p:sp>
      <p:sp>
        <p:nvSpPr>
          <p:cNvPr id="324" name="Google Shape;324;p59"/>
          <p:cNvSpPr txBox="1"/>
          <p:nvPr/>
        </p:nvSpPr>
        <p:spPr>
          <a:xfrm>
            <a:off x="2581499" y="3327950"/>
            <a:ext cx="2607600" cy="42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solidFill>
                  <a:srgbClr val="660000"/>
                </a:solidFill>
              </a:rPr>
              <a:t>レスポンス</a:t>
            </a:r>
            <a:endParaRPr b="1" sz="1800">
              <a:solidFill>
                <a:srgbClr val="660000"/>
              </a:solidFill>
            </a:endParaRPr>
          </a:p>
        </p:txBody>
      </p:sp>
      <p:sp>
        <p:nvSpPr>
          <p:cNvPr id="325" name="Google Shape;325;p59"/>
          <p:cNvSpPr txBox="1"/>
          <p:nvPr/>
        </p:nvSpPr>
        <p:spPr>
          <a:xfrm>
            <a:off x="2576825" y="3878600"/>
            <a:ext cx="2769600" cy="42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t>Webページなど</a:t>
            </a:r>
            <a:endParaRPr b="1" sz="1800"/>
          </a:p>
        </p:txBody>
      </p:sp>
      <p:sp>
        <p:nvSpPr>
          <p:cNvPr id="326" name="Google Shape;326;p59"/>
          <p:cNvSpPr txBox="1"/>
          <p:nvPr/>
        </p:nvSpPr>
        <p:spPr>
          <a:xfrm>
            <a:off x="2576800" y="2499700"/>
            <a:ext cx="2769600" cy="66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t>HTTPプロトコルで</a:t>
            </a:r>
            <a:endParaRPr b="1" sz="1800"/>
          </a:p>
          <a:p>
            <a:pPr indent="0" lvl="0" marL="0" rtl="0" algn="ctr">
              <a:spcBef>
                <a:spcPts val="0"/>
              </a:spcBef>
              <a:spcAft>
                <a:spcPts val="0"/>
              </a:spcAft>
              <a:buNone/>
            </a:pPr>
            <a:r>
              <a:rPr b="1" lang="ja" sz="1800"/>
              <a:t>やり取りする</a:t>
            </a:r>
            <a:endParaRPr b="1" sz="1800"/>
          </a:p>
        </p:txBody>
      </p:sp>
      <p:sp>
        <p:nvSpPr>
          <p:cNvPr id="327" name="Google Shape;327;p59"/>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60"/>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HTTP</a:t>
            </a:r>
            <a:endParaRPr/>
          </a:p>
        </p:txBody>
      </p:sp>
      <p:sp>
        <p:nvSpPr>
          <p:cNvPr id="333" name="Google Shape;333;p60"/>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t>プロトコル</a:t>
            </a:r>
            <a:endParaRPr/>
          </a:p>
          <a:p>
            <a:pPr indent="-342900" lvl="1" marL="914400" rtl="0" algn="l">
              <a:spcBef>
                <a:spcPts val="0"/>
              </a:spcBef>
              <a:spcAft>
                <a:spcPts val="0"/>
              </a:spcAft>
              <a:buSzPts val="1800"/>
              <a:buChar char="●"/>
            </a:pPr>
            <a:r>
              <a:rPr lang="ja"/>
              <a:t>通信を行う際のやり取りの決まり</a:t>
            </a:r>
            <a:endParaRPr/>
          </a:p>
          <a:p>
            <a:pPr indent="-342900" lvl="1" marL="914400" rtl="0" algn="l">
              <a:spcBef>
                <a:spcPts val="0"/>
              </a:spcBef>
              <a:spcAft>
                <a:spcPts val="0"/>
              </a:spcAft>
              <a:buSzPts val="1800"/>
              <a:buChar char="●"/>
            </a:pPr>
            <a:r>
              <a:rPr lang="ja"/>
              <a:t>利用するシーンによって異なる</a:t>
            </a:r>
            <a:endParaRPr/>
          </a:p>
          <a:p>
            <a:pPr indent="-381000" lvl="0" marL="457200" rtl="0" algn="l">
              <a:spcBef>
                <a:spcPts val="1000"/>
              </a:spcBef>
              <a:spcAft>
                <a:spcPts val="0"/>
              </a:spcAft>
              <a:buSzPts val="2400"/>
              <a:buChar char="■"/>
            </a:pPr>
            <a:r>
              <a:rPr lang="ja"/>
              <a:t>HTTP（Hyper Text Transfer Protocol）</a:t>
            </a:r>
            <a:endParaRPr/>
          </a:p>
          <a:p>
            <a:pPr indent="-342900" lvl="1" marL="914400" rtl="0" algn="l">
              <a:spcBef>
                <a:spcPts val="0"/>
              </a:spcBef>
              <a:spcAft>
                <a:spcPts val="0"/>
              </a:spcAft>
              <a:buSzPts val="1800"/>
              <a:buChar char="●"/>
            </a:pPr>
            <a:r>
              <a:rPr lang="ja"/>
              <a:t>Webのためのプロトコル</a:t>
            </a:r>
            <a:endParaRPr/>
          </a:p>
          <a:p>
            <a:pPr indent="-342900" lvl="1" marL="914400" rtl="0" algn="l">
              <a:spcBef>
                <a:spcPts val="0"/>
              </a:spcBef>
              <a:spcAft>
                <a:spcPts val="0"/>
              </a:spcAft>
              <a:buSzPts val="1800"/>
              <a:buChar char="●"/>
            </a:pPr>
            <a:r>
              <a:rPr lang="ja"/>
              <a:t>Webサーバとクライアント間のやり取りの方法を規定</a:t>
            </a:r>
            <a:endParaRPr/>
          </a:p>
          <a:p>
            <a:pPr indent="-342900" lvl="1" marL="914400" rtl="0" algn="l">
              <a:spcBef>
                <a:spcPts val="0"/>
              </a:spcBef>
              <a:spcAft>
                <a:spcPts val="0"/>
              </a:spcAft>
              <a:buSzPts val="1800"/>
              <a:buChar char="●"/>
            </a:pPr>
            <a:r>
              <a:rPr lang="ja"/>
              <a:t>通常はライブラリなどが分かりやすい形で提供してくれる</a:t>
            </a:r>
            <a:endParaRPr/>
          </a:p>
        </p:txBody>
      </p:sp>
      <p:sp>
        <p:nvSpPr>
          <p:cNvPr id="334" name="Google Shape;334;p60"/>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1"/>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HTTPリクエスト</a:t>
            </a:r>
            <a:endParaRPr/>
          </a:p>
        </p:txBody>
      </p:sp>
      <p:sp>
        <p:nvSpPr>
          <p:cNvPr id="340" name="Google Shape;340;p61"/>
          <p:cNvSpPr txBox="1"/>
          <p:nvPr>
            <p:ph idx="1" type="body"/>
          </p:nvPr>
        </p:nvSpPr>
        <p:spPr>
          <a:xfrm>
            <a:off x="457200" y="838455"/>
            <a:ext cx="8229600" cy="1341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t>クライアントからサーバへ送るリクエスト</a:t>
            </a:r>
            <a:endParaRPr/>
          </a:p>
          <a:p>
            <a:pPr indent="-342900" lvl="1" marL="914400" rtl="0" algn="l">
              <a:spcBef>
                <a:spcPts val="0"/>
              </a:spcBef>
              <a:spcAft>
                <a:spcPts val="0"/>
              </a:spcAft>
              <a:buSzPts val="1800"/>
              <a:buChar char="●"/>
            </a:pPr>
            <a:r>
              <a:rPr lang="ja"/>
              <a:t>リクエストはヘッダーやボディなどの情報を持つ</a:t>
            </a:r>
            <a:endParaRPr/>
          </a:p>
          <a:p>
            <a:pPr indent="-342900" lvl="1" marL="914400" rtl="0" algn="l">
              <a:spcBef>
                <a:spcPts val="0"/>
              </a:spcBef>
              <a:spcAft>
                <a:spcPts val="0"/>
              </a:spcAft>
              <a:buSzPts val="1800"/>
              <a:buChar char="●"/>
            </a:pPr>
            <a:r>
              <a:rPr lang="ja"/>
              <a:t>リクエストの種類によって</a:t>
            </a:r>
            <a:r>
              <a:rPr lang="ja">
                <a:latin typeface="Consolas"/>
                <a:ea typeface="Consolas"/>
                <a:cs typeface="Consolas"/>
                <a:sym typeface="Consolas"/>
              </a:rPr>
              <a:t>GET</a:t>
            </a:r>
            <a:r>
              <a:rPr lang="ja"/>
              <a:t>や</a:t>
            </a:r>
            <a:r>
              <a:rPr lang="ja">
                <a:latin typeface="Consolas"/>
                <a:ea typeface="Consolas"/>
                <a:cs typeface="Consolas"/>
                <a:sym typeface="Consolas"/>
              </a:rPr>
              <a:t>POST</a:t>
            </a:r>
            <a:r>
              <a:rPr lang="ja"/>
              <a:t>などがある</a:t>
            </a:r>
            <a:endParaRPr/>
          </a:p>
        </p:txBody>
      </p:sp>
      <p:graphicFrame>
        <p:nvGraphicFramePr>
          <p:cNvPr id="341" name="Google Shape;341;p61"/>
          <p:cNvGraphicFramePr/>
          <p:nvPr/>
        </p:nvGraphicFramePr>
        <p:xfrm>
          <a:off x="1916775" y="2339075"/>
          <a:ext cx="3000000" cy="3000000"/>
        </p:xfrm>
        <a:graphic>
          <a:graphicData uri="http://schemas.openxmlformats.org/drawingml/2006/table">
            <a:tbl>
              <a:tblPr>
                <a:noFill/>
                <a:tableStyleId>{763E0083-DC37-4E15-AD1A-1977AEC62721}</a:tableStyleId>
              </a:tblPr>
              <a:tblGrid>
                <a:gridCol w="2801350"/>
              </a:tblGrid>
              <a:tr h="525125">
                <a:tc>
                  <a:txBody>
                    <a:bodyPr/>
                    <a:lstStyle/>
                    <a:p>
                      <a:pPr indent="0" lvl="0" marL="0" rtl="0" algn="l">
                        <a:spcBef>
                          <a:spcPts val="0"/>
                        </a:spcBef>
                        <a:spcAft>
                          <a:spcPts val="0"/>
                        </a:spcAft>
                        <a:buNone/>
                      </a:pPr>
                      <a:r>
                        <a:rPr lang="ja" sz="1800">
                          <a:latin typeface="Consolas"/>
                          <a:ea typeface="Consolas"/>
                          <a:cs typeface="Consolas"/>
                          <a:sym typeface="Consolas"/>
                        </a:rPr>
                        <a:t>GET / HTTP/1.1</a:t>
                      </a:r>
                      <a:endParaRPr sz="18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r>
              <a:tr h="525125">
                <a:tc>
                  <a:txBody>
                    <a:bodyPr/>
                    <a:lstStyle/>
                    <a:p>
                      <a:pPr indent="0" lvl="0" marL="0" rtl="0" algn="l">
                        <a:spcBef>
                          <a:spcPts val="0"/>
                        </a:spcBef>
                        <a:spcAft>
                          <a:spcPts val="0"/>
                        </a:spcAft>
                        <a:buNone/>
                      </a:pPr>
                      <a:r>
                        <a:rPr lang="ja" sz="1800">
                          <a:latin typeface="Consolas"/>
                          <a:ea typeface="Consolas"/>
                          <a:cs typeface="Consolas"/>
                          <a:sym typeface="Consolas"/>
                        </a:rPr>
                        <a:t>Host: example.com</a:t>
                      </a:r>
                      <a:endParaRPr sz="18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4CCCC"/>
                    </a:solidFill>
                  </a:tcPr>
                </a:tc>
              </a:tr>
              <a:tr h="530225">
                <a:tc>
                  <a:txBody>
                    <a:bodyPr/>
                    <a:lstStyle/>
                    <a:p>
                      <a:pPr indent="0" lvl="0" marL="0" rtl="0" algn="l">
                        <a:spcBef>
                          <a:spcPts val="0"/>
                        </a:spcBef>
                        <a:spcAft>
                          <a:spcPts val="0"/>
                        </a:spcAft>
                        <a:buNone/>
                      </a:pPr>
                      <a:r>
                        <a:t/>
                      </a:r>
                      <a:endParaRPr sz="18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989850">
                <a:tc>
                  <a:txBody>
                    <a:bodyPr/>
                    <a:lstStyle/>
                    <a:p>
                      <a:pPr indent="0" lvl="0" marL="0" rtl="0" algn="l">
                        <a:spcBef>
                          <a:spcPts val="0"/>
                        </a:spcBef>
                        <a:spcAft>
                          <a:spcPts val="0"/>
                        </a:spcAft>
                        <a:buNone/>
                      </a:pPr>
                      <a:r>
                        <a:t/>
                      </a:r>
                      <a:endParaRPr sz="18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bl>
          </a:graphicData>
        </a:graphic>
      </p:graphicFrame>
      <p:sp>
        <p:nvSpPr>
          <p:cNvPr id="342" name="Google Shape;342;p61"/>
          <p:cNvSpPr txBox="1"/>
          <p:nvPr/>
        </p:nvSpPr>
        <p:spPr>
          <a:xfrm>
            <a:off x="4860600" y="2348250"/>
            <a:ext cx="16437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リクエスト行</a:t>
            </a:r>
            <a:endParaRPr sz="1800"/>
          </a:p>
        </p:txBody>
      </p:sp>
      <p:sp>
        <p:nvSpPr>
          <p:cNvPr id="343" name="Google Shape;343;p61"/>
          <p:cNvSpPr/>
          <p:nvPr/>
        </p:nvSpPr>
        <p:spPr>
          <a:xfrm>
            <a:off x="4543225" y="2577675"/>
            <a:ext cx="2626075" cy="186025"/>
          </a:xfrm>
          <a:custGeom>
            <a:rect b="b" l="l" r="r" t="t"/>
            <a:pathLst>
              <a:path extrusionOk="0" h="7441" w="105043">
                <a:moveTo>
                  <a:pt x="0" y="0"/>
                </a:moveTo>
                <a:lnTo>
                  <a:pt x="12695" y="7441"/>
                </a:lnTo>
                <a:lnTo>
                  <a:pt x="105043" y="7441"/>
                </a:lnTo>
              </a:path>
            </a:pathLst>
          </a:custGeom>
          <a:noFill/>
          <a:ln cap="flat" cmpd="sng" w="9525">
            <a:solidFill>
              <a:schemeClr val="dk2"/>
            </a:solidFill>
            <a:prstDash val="solid"/>
            <a:round/>
            <a:headEnd len="med" w="med" type="none"/>
            <a:tailEnd len="med" w="med" type="none"/>
          </a:ln>
        </p:spPr>
      </p:sp>
      <p:sp>
        <p:nvSpPr>
          <p:cNvPr id="344" name="Google Shape;344;p61"/>
          <p:cNvSpPr txBox="1"/>
          <p:nvPr/>
        </p:nvSpPr>
        <p:spPr>
          <a:xfrm>
            <a:off x="4912775" y="2897675"/>
            <a:ext cx="250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ヘッダー（複数可）</a:t>
            </a:r>
            <a:endParaRPr sz="1800"/>
          </a:p>
        </p:txBody>
      </p:sp>
      <p:sp>
        <p:nvSpPr>
          <p:cNvPr id="345" name="Google Shape;345;p61"/>
          <p:cNvSpPr/>
          <p:nvPr/>
        </p:nvSpPr>
        <p:spPr>
          <a:xfrm>
            <a:off x="4587000" y="3127100"/>
            <a:ext cx="2582300" cy="186025"/>
          </a:xfrm>
          <a:custGeom>
            <a:rect b="b" l="l" r="r" t="t"/>
            <a:pathLst>
              <a:path extrusionOk="0" h="7441" w="103292">
                <a:moveTo>
                  <a:pt x="0" y="0"/>
                </a:moveTo>
                <a:lnTo>
                  <a:pt x="12695" y="7441"/>
                </a:lnTo>
                <a:lnTo>
                  <a:pt x="103292" y="7352"/>
                </a:lnTo>
              </a:path>
            </a:pathLst>
          </a:custGeom>
          <a:noFill/>
          <a:ln cap="flat" cmpd="sng" w="9525">
            <a:solidFill>
              <a:schemeClr val="dk2"/>
            </a:solidFill>
            <a:prstDash val="solid"/>
            <a:round/>
            <a:headEnd len="med" w="med" type="none"/>
            <a:tailEnd len="med" w="med" type="none"/>
          </a:ln>
        </p:spPr>
      </p:sp>
      <p:sp>
        <p:nvSpPr>
          <p:cNvPr id="346" name="Google Shape;346;p61"/>
          <p:cNvSpPr txBox="1"/>
          <p:nvPr/>
        </p:nvSpPr>
        <p:spPr>
          <a:xfrm>
            <a:off x="4912775" y="3447100"/>
            <a:ext cx="250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空行</a:t>
            </a:r>
            <a:endParaRPr sz="1800"/>
          </a:p>
        </p:txBody>
      </p:sp>
      <p:sp>
        <p:nvSpPr>
          <p:cNvPr id="347" name="Google Shape;347;p61"/>
          <p:cNvSpPr/>
          <p:nvPr/>
        </p:nvSpPr>
        <p:spPr>
          <a:xfrm>
            <a:off x="4587000" y="3676525"/>
            <a:ext cx="2582300" cy="186025"/>
          </a:xfrm>
          <a:custGeom>
            <a:rect b="b" l="l" r="r" t="t"/>
            <a:pathLst>
              <a:path extrusionOk="0" h="7441" w="103292">
                <a:moveTo>
                  <a:pt x="0" y="0"/>
                </a:moveTo>
                <a:lnTo>
                  <a:pt x="12695" y="7441"/>
                </a:lnTo>
                <a:lnTo>
                  <a:pt x="103292" y="7352"/>
                </a:lnTo>
              </a:path>
            </a:pathLst>
          </a:custGeom>
          <a:noFill/>
          <a:ln cap="flat" cmpd="sng" w="9525">
            <a:solidFill>
              <a:schemeClr val="dk2"/>
            </a:solidFill>
            <a:prstDash val="solid"/>
            <a:round/>
            <a:headEnd len="med" w="med" type="none"/>
            <a:tailEnd len="med" w="med" type="none"/>
          </a:ln>
        </p:spPr>
      </p:sp>
      <p:sp>
        <p:nvSpPr>
          <p:cNvPr id="348" name="Google Shape;348;p61"/>
          <p:cNvSpPr txBox="1"/>
          <p:nvPr/>
        </p:nvSpPr>
        <p:spPr>
          <a:xfrm>
            <a:off x="4912775" y="4224100"/>
            <a:ext cx="250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ボディ（複数行可）</a:t>
            </a:r>
            <a:endParaRPr sz="1800"/>
          </a:p>
        </p:txBody>
      </p:sp>
      <p:sp>
        <p:nvSpPr>
          <p:cNvPr id="349" name="Google Shape;349;p61"/>
          <p:cNvSpPr/>
          <p:nvPr/>
        </p:nvSpPr>
        <p:spPr>
          <a:xfrm>
            <a:off x="4587000" y="4453525"/>
            <a:ext cx="2582300" cy="186025"/>
          </a:xfrm>
          <a:custGeom>
            <a:rect b="b" l="l" r="r" t="t"/>
            <a:pathLst>
              <a:path extrusionOk="0" h="7441" w="103292">
                <a:moveTo>
                  <a:pt x="0" y="0"/>
                </a:moveTo>
                <a:lnTo>
                  <a:pt x="12695" y="7441"/>
                </a:lnTo>
                <a:lnTo>
                  <a:pt x="103292" y="7352"/>
                </a:lnTo>
              </a:path>
            </a:pathLst>
          </a:custGeom>
          <a:noFill/>
          <a:ln cap="flat" cmpd="sng" w="9525">
            <a:solidFill>
              <a:schemeClr val="dk2"/>
            </a:solidFill>
            <a:prstDash val="solid"/>
            <a:round/>
            <a:headEnd len="med" w="med" type="none"/>
            <a:tailEnd len="med" w="med" type="none"/>
          </a:ln>
        </p:spPr>
      </p:sp>
      <p:sp>
        <p:nvSpPr>
          <p:cNvPr id="350" name="Google Shape;350;p61"/>
          <p:cNvSpPr/>
          <p:nvPr/>
        </p:nvSpPr>
        <p:spPr>
          <a:xfrm>
            <a:off x="536225" y="2648350"/>
            <a:ext cx="1477400" cy="98500"/>
          </a:xfrm>
          <a:custGeom>
            <a:rect b="b" l="l" r="r" t="t"/>
            <a:pathLst>
              <a:path extrusionOk="0" h="3940" w="59096">
                <a:moveTo>
                  <a:pt x="59096" y="0"/>
                </a:moveTo>
                <a:lnTo>
                  <a:pt x="45964" y="3502"/>
                </a:lnTo>
                <a:lnTo>
                  <a:pt x="0" y="3940"/>
                </a:lnTo>
              </a:path>
            </a:pathLst>
          </a:custGeom>
          <a:noFill/>
          <a:ln cap="flat" cmpd="sng" w="9525">
            <a:solidFill>
              <a:schemeClr val="dk2"/>
            </a:solidFill>
            <a:prstDash val="solid"/>
            <a:round/>
            <a:headEnd len="med" w="med" type="none"/>
            <a:tailEnd len="med" w="med" type="none"/>
          </a:ln>
        </p:spPr>
      </p:sp>
      <p:sp>
        <p:nvSpPr>
          <p:cNvPr id="351" name="Google Shape;351;p61"/>
          <p:cNvSpPr txBox="1"/>
          <p:nvPr/>
        </p:nvSpPr>
        <p:spPr>
          <a:xfrm>
            <a:off x="548038" y="2325900"/>
            <a:ext cx="115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メソッド</a:t>
            </a:r>
            <a:endParaRPr sz="1800"/>
          </a:p>
        </p:txBody>
      </p:sp>
      <p:sp>
        <p:nvSpPr>
          <p:cNvPr id="352" name="Google Shape;352;p61"/>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2"/>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HTTPレスポンス</a:t>
            </a:r>
            <a:endParaRPr/>
          </a:p>
        </p:txBody>
      </p:sp>
      <p:sp>
        <p:nvSpPr>
          <p:cNvPr id="358" name="Google Shape;358;p62"/>
          <p:cNvSpPr txBox="1"/>
          <p:nvPr>
            <p:ph idx="1" type="body"/>
          </p:nvPr>
        </p:nvSpPr>
        <p:spPr>
          <a:xfrm>
            <a:off x="457200" y="838451"/>
            <a:ext cx="8229600" cy="96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t>サーバからクライアントに返されるレスポンス</a:t>
            </a:r>
            <a:endParaRPr/>
          </a:p>
          <a:p>
            <a:pPr indent="-342900" lvl="1" marL="914400" rtl="0" algn="l">
              <a:spcBef>
                <a:spcPts val="0"/>
              </a:spcBef>
              <a:spcAft>
                <a:spcPts val="0"/>
              </a:spcAft>
              <a:buSzPts val="1800"/>
              <a:buChar char="●"/>
            </a:pPr>
            <a:r>
              <a:rPr lang="ja"/>
              <a:t>レスポンスはヘッダーやボディなどの情報を持つ</a:t>
            </a:r>
            <a:endParaRPr/>
          </a:p>
          <a:p>
            <a:pPr indent="-342900" lvl="1" marL="914400" rtl="0" algn="l">
              <a:spcBef>
                <a:spcPts val="0"/>
              </a:spcBef>
              <a:spcAft>
                <a:spcPts val="0"/>
              </a:spcAft>
              <a:buSzPts val="1800"/>
              <a:buChar char="●"/>
            </a:pPr>
            <a:r>
              <a:rPr lang="ja"/>
              <a:t>レスポンスの種類を表すステータスも返す</a:t>
            </a:r>
            <a:endParaRPr/>
          </a:p>
          <a:p>
            <a:pPr indent="-342900" lvl="2" marL="1371600" rtl="0" algn="l">
              <a:spcBef>
                <a:spcPts val="0"/>
              </a:spcBef>
              <a:spcAft>
                <a:spcPts val="0"/>
              </a:spcAft>
              <a:buSzPts val="1800"/>
              <a:buChar char="○"/>
            </a:pPr>
            <a:r>
              <a:rPr lang="ja"/>
              <a:t>200（OK）、404（NotFound）、500（Internal Server Error）</a:t>
            </a:r>
            <a:endParaRPr/>
          </a:p>
        </p:txBody>
      </p:sp>
      <p:graphicFrame>
        <p:nvGraphicFramePr>
          <p:cNvPr id="359" name="Google Shape;359;p62"/>
          <p:cNvGraphicFramePr/>
          <p:nvPr/>
        </p:nvGraphicFramePr>
        <p:xfrm>
          <a:off x="1134300" y="2339075"/>
          <a:ext cx="3000000" cy="3000000"/>
        </p:xfrm>
        <a:graphic>
          <a:graphicData uri="http://schemas.openxmlformats.org/drawingml/2006/table">
            <a:tbl>
              <a:tblPr>
                <a:noFill/>
                <a:tableStyleId>{763E0083-DC37-4E15-AD1A-1977AEC62721}</a:tableStyleId>
              </a:tblPr>
              <a:tblGrid>
                <a:gridCol w="3583825"/>
              </a:tblGrid>
              <a:tr h="525125">
                <a:tc>
                  <a:txBody>
                    <a:bodyPr/>
                    <a:lstStyle/>
                    <a:p>
                      <a:pPr indent="0" lvl="0" marL="0" rtl="0" algn="l">
                        <a:spcBef>
                          <a:spcPts val="0"/>
                        </a:spcBef>
                        <a:spcAft>
                          <a:spcPts val="0"/>
                        </a:spcAft>
                        <a:buNone/>
                      </a:pPr>
                      <a:r>
                        <a:rPr lang="ja" sz="1800">
                          <a:latin typeface="Consolas"/>
                          <a:ea typeface="Consolas"/>
                          <a:cs typeface="Consolas"/>
                          <a:sym typeface="Consolas"/>
                        </a:rPr>
                        <a:t>HTTP/1.1 200 OK</a:t>
                      </a:r>
                      <a:endParaRPr sz="18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r>
              <a:tr h="525125">
                <a:tc>
                  <a:txBody>
                    <a:bodyPr/>
                    <a:lstStyle/>
                    <a:p>
                      <a:pPr indent="0" lvl="0" marL="0" rtl="0" algn="l">
                        <a:spcBef>
                          <a:spcPts val="0"/>
                        </a:spcBef>
                        <a:spcAft>
                          <a:spcPts val="0"/>
                        </a:spcAft>
                        <a:buNone/>
                      </a:pPr>
                      <a:r>
                        <a:rPr lang="ja" sz="1800">
                          <a:latin typeface="Consolas"/>
                          <a:ea typeface="Consolas"/>
                          <a:cs typeface="Consolas"/>
                          <a:sym typeface="Consolas"/>
                        </a:rPr>
                        <a:t>Content-Type: text/html</a:t>
                      </a:r>
                      <a:endParaRPr sz="18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4CCCC"/>
                    </a:solidFill>
                  </a:tcPr>
                </a:tc>
              </a:tr>
              <a:tr h="530225">
                <a:tc>
                  <a:txBody>
                    <a:bodyPr/>
                    <a:lstStyle/>
                    <a:p>
                      <a:pPr indent="0" lvl="0" marL="0" rtl="0" algn="l">
                        <a:spcBef>
                          <a:spcPts val="0"/>
                        </a:spcBef>
                        <a:spcAft>
                          <a:spcPts val="0"/>
                        </a:spcAft>
                        <a:buNone/>
                      </a:pPr>
                      <a:r>
                        <a:t/>
                      </a:r>
                      <a:endParaRPr sz="18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989850">
                <a:tc>
                  <a:txBody>
                    <a:bodyPr/>
                    <a:lstStyle/>
                    <a:p>
                      <a:pPr indent="0" lvl="0" marL="0" rtl="0" algn="l">
                        <a:spcBef>
                          <a:spcPts val="0"/>
                        </a:spcBef>
                        <a:spcAft>
                          <a:spcPts val="0"/>
                        </a:spcAft>
                        <a:buNone/>
                      </a:pPr>
                      <a:r>
                        <a:t/>
                      </a:r>
                      <a:endParaRPr sz="18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bl>
          </a:graphicData>
        </a:graphic>
      </p:graphicFrame>
      <p:sp>
        <p:nvSpPr>
          <p:cNvPr id="360" name="Google Shape;360;p62"/>
          <p:cNvSpPr txBox="1"/>
          <p:nvPr/>
        </p:nvSpPr>
        <p:spPr>
          <a:xfrm>
            <a:off x="4860600" y="2348250"/>
            <a:ext cx="16437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ステータス行</a:t>
            </a:r>
            <a:endParaRPr sz="1800"/>
          </a:p>
        </p:txBody>
      </p:sp>
      <p:sp>
        <p:nvSpPr>
          <p:cNvPr id="361" name="Google Shape;361;p62"/>
          <p:cNvSpPr/>
          <p:nvPr/>
        </p:nvSpPr>
        <p:spPr>
          <a:xfrm>
            <a:off x="4543225" y="2577675"/>
            <a:ext cx="2626075" cy="186025"/>
          </a:xfrm>
          <a:custGeom>
            <a:rect b="b" l="l" r="r" t="t"/>
            <a:pathLst>
              <a:path extrusionOk="0" h="7441" w="105043">
                <a:moveTo>
                  <a:pt x="0" y="0"/>
                </a:moveTo>
                <a:lnTo>
                  <a:pt x="12695" y="7441"/>
                </a:lnTo>
                <a:lnTo>
                  <a:pt x="105043" y="7441"/>
                </a:lnTo>
              </a:path>
            </a:pathLst>
          </a:custGeom>
          <a:noFill/>
          <a:ln cap="flat" cmpd="sng" w="9525">
            <a:solidFill>
              <a:schemeClr val="dk2"/>
            </a:solidFill>
            <a:prstDash val="solid"/>
            <a:round/>
            <a:headEnd len="med" w="med" type="none"/>
            <a:tailEnd len="med" w="med" type="none"/>
          </a:ln>
        </p:spPr>
      </p:sp>
      <p:sp>
        <p:nvSpPr>
          <p:cNvPr id="362" name="Google Shape;362;p62"/>
          <p:cNvSpPr txBox="1"/>
          <p:nvPr/>
        </p:nvSpPr>
        <p:spPr>
          <a:xfrm>
            <a:off x="4912775" y="2897675"/>
            <a:ext cx="250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ヘッダー（複数可）</a:t>
            </a:r>
            <a:endParaRPr sz="1800"/>
          </a:p>
        </p:txBody>
      </p:sp>
      <p:sp>
        <p:nvSpPr>
          <p:cNvPr id="363" name="Google Shape;363;p62"/>
          <p:cNvSpPr/>
          <p:nvPr/>
        </p:nvSpPr>
        <p:spPr>
          <a:xfrm>
            <a:off x="4587000" y="3127100"/>
            <a:ext cx="2582300" cy="186025"/>
          </a:xfrm>
          <a:custGeom>
            <a:rect b="b" l="l" r="r" t="t"/>
            <a:pathLst>
              <a:path extrusionOk="0" h="7441" w="103292">
                <a:moveTo>
                  <a:pt x="0" y="0"/>
                </a:moveTo>
                <a:lnTo>
                  <a:pt x="12695" y="7441"/>
                </a:lnTo>
                <a:lnTo>
                  <a:pt x="103292" y="7352"/>
                </a:lnTo>
              </a:path>
            </a:pathLst>
          </a:custGeom>
          <a:noFill/>
          <a:ln cap="flat" cmpd="sng" w="9525">
            <a:solidFill>
              <a:schemeClr val="dk2"/>
            </a:solidFill>
            <a:prstDash val="solid"/>
            <a:round/>
            <a:headEnd len="med" w="med" type="none"/>
            <a:tailEnd len="med" w="med" type="none"/>
          </a:ln>
        </p:spPr>
      </p:sp>
      <p:sp>
        <p:nvSpPr>
          <p:cNvPr id="364" name="Google Shape;364;p62"/>
          <p:cNvSpPr txBox="1"/>
          <p:nvPr/>
        </p:nvSpPr>
        <p:spPr>
          <a:xfrm>
            <a:off x="4912775" y="3447100"/>
            <a:ext cx="250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空行</a:t>
            </a:r>
            <a:endParaRPr sz="1800"/>
          </a:p>
        </p:txBody>
      </p:sp>
      <p:sp>
        <p:nvSpPr>
          <p:cNvPr id="365" name="Google Shape;365;p62"/>
          <p:cNvSpPr/>
          <p:nvPr/>
        </p:nvSpPr>
        <p:spPr>
          <a:xfrm>
            <a:off x="4587000" y="3676525"/>
            <a:ext cx="2582300" cy="186025"/>
          </a:xfrm>
          <a:custGeom>
            <a:rect b="b" l="l" r="r" t="t"/>
            <a:pathLst>
              <a:path extrusionOk="0" h="7441" w="103292">
                <a:moveTo>
                  <a:pt x="0" y="0"/>
                </a:moveTo>
                <a:lnTo>
                  <a:pt x="12695" y="7441"/>
                </a:lnTo>
                <a:lnTo>
                  <a:pt x="103292" y="7352"/>
                </a:lnTo>
              </a:path>
            </a:pathLst>
          </a:custGeom>
          <a:noFill/>
          <a:ln cap="flat" cmpd="sng" w="9525">
            <a:solidFill>
              <a:schemeClr val="dk2"/>
            </a:solidFill>
            <a:prstDash val="solid"/>
            <a:round/>
            <a:headEnd len="med" w="med" type="none"/>
            <a:tailEnd len="med" w="med" type="none"/>
          </a:ln>
        </p:spPr>
      </p:sp>
      <p:sp>
        <p:nvSpPr>
          <p:cNvPr id="366" name="Google Shape;366;p62"/>
          <p:cNvSpPr txBox="1"/>
          <p:nvPr/>
        </p:nvSpPr>
        <p:spPr>
          <a:xfrm>
            <a:off x="4912775" y="4224100"/>
            <a:ext cx="250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ボディ（複数行可）</a:t>
            </a:r>
            <a:endParaRPr sz="1800"/>
          </a:p>
        </p:txBody>
      </p:sp>
      <p:sp>
        <p:nvSpPr>
          <p:cNvPr id="367" name="Google Shape;367;p62"/>
          <p:cNvSpPr/>
          <p:nvPr/>
        </p:nvSpPr>
        <p:spPr>
          <a:xfrm>
            <a:off x="4587000" y="4453525"/>
            <a:ext cx="2582300" cy="186025"/>
          </a:xfrm>
          <a:custGeom>
            <a:rect b="b" l="l" r="r" t="t"/>
            <a:pathLst>
              <a:path extrusionOk="0" h="7441" w="103292">
                <a:moveTo>
                  <a:pt x="0" y="0"/>
                </a:moveTo>
                <a:lnTo>
                  <a:pt x="12695" y="7441"/>
                </a:lnTo>
                <a:lnTo>
                  <a:pt x="103292" y="7352"/>
                </a:lnTo>
              </a:path>
            </a:pathLst>
          </a:custGeom>
          <a:noFill/>
          <a:ln cap="flat" cmpd="sng" w="9525">
            <a:solidFill>
              <a:schemeClr val="dk2"/>
            </a:solidFill>
            <a:prstDash val="solid"/>
            <a:round/>
            <a:headEnd len="med" w="med" type="none"/>
            <a:tailEnd len="med" w="med" type="none"/>
          </a:ln>
        </p:spPr>
      </p:sp>
      <p:sp>
        <p:nvSpPr>
          <p:cNvPr id="368" name="Google Shape;368;p62"/>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3"/>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latin typeface="Consolas"/>
                <a:ea typeface="Consolas"/>
                <a:cs typeface="Consolas"/>
                <a:sym typeface="Consolas"/>
              </a:rPr>
              <a:t>net/http</a:t>
            </a:r>
            <a:r>
              <a:rPr lang="ja"/>
              <a:t>パッケージ</a:t>
            </a:r>
            <a:endParaRPr/>
          </a:p>
        </p:txBody>
      </p:sp>
      <p:sp>
        <p:nvSpPr>
          <p:cNvPr id="374" name="Google Shape;374;p63"/>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latin typeface="Consolas"/>
                <a:ea typeface="Consolas"/>
                <a:cs typeface="Consolas"/>
                <a:sym typeface="Consolas"/>
              </a:rPr>
              <a:t>net/http</a:t>
            </a:r>
            <a:r>
              <a:rPr lang="ja"/>
              <a:t>パッケージの機能</a:t>
            </a:r>
            <a:endParaRPr/>
          </a:p>
          <a:p>
            <a:pPr indent="-342900" lvl="1" marL="914400" rtl="0" algn="l">
              <a:spcBef>
                <a:spcPts val="0"/>
              </a:spcBef>
              <a:spcAft>
                <a:spcPts val="0"/>
              </a:spcAft>
              <a:buSzPts val="1800"/>
              <a:buChar char="●"/>
            </a:pPr>
            <a:r>
              <a:rPr lang="ja"/>
              <a:t>HTTP関連の型や関数を提供する</a:t>
            </a:r>
            <a:endParaRPr/>
          </a:p>
          <a:p>
            <a:pPr indent="-381000" lvl="0" marL="457200" rtl="0" algn="l">
              <a:spcBef>
                <a:spcPts val="1000"/>
              </a:spcBef>
              <a:spcAft>
                <a:spcPts val="0"/>
              </a:spcAft>
              <a:buSzPts val="2400"/>
              <a:buChar char="■"/>
            </a:pPr>
            <a:r>
              <a:rPr lang="ja"/>
              <a:t>HTTPサーバ</a:t>
            </a:r>
            <a:endParaRPr/>
          </a:p>
          <a:p>
            <a:pPr indent="-342900" lvl="1" marL="914400" rtl="0" algn="l">
              <a:spcBef>
                <a:spcPts val="0"/>
              </a:spcBef>
              <a:spcAft>
                <a:spcPts val="0"/>
              </a:spcAft>
              <a:buSzPts val="1800"/>
              <a:buChar char="●"/>
            </a:pPr>
            <a:r>
              <a:rPr lang="ja" sz="1800"/>
              <a:t>クライアントのリクエスト応じてレスポンスを返す</a:t>
            </a:r>
            <a:endParaRPr sz="1800"/>
          </a:p>
          <a:p>
            <a:pPr indent="-342900" lvl="1" marL="914400" rtl="0" algn="l">
              <a:spcBef>
                <a:spcPts val="0"/>
              </a:spcBef>
              <a:spcAft>
                <a:spcPts val="0"/>
              </a:spcAft>
              <a:buSzPts val="1800"/>
              <a:buChar char="●"/>
            </a:pPr>
            <a:r>
              <a:rPr lang="ja" sz="1800"/>
              <a:t>HTMLを返せばブラウザで表示できる</a:t>
            </a:r>
            <a:endParaRPr sz="1800"/>
          </a:p>
          <a:p>
            <a:pPr indent="-381000" lvl="0" marL="457200" rtl="0" algn="l">
              <a:spcBef>
                <a:spcPts val="1000"/>
              </a:spcBef>
              <a:spcAft>
                <a:spcPts val="0"/>
              </a:spcAft>
              <a:buSzPts val="2400"/>
              <a:buChar char="■"/>
            </a:pPr>
            <a:r>
              <a:rPr lang="ja"/>
              <a:t>HTTPクライアント</a:t>
            </a:r>
            <a:endParaRPr/>
          </a:p>
          <a:p>
            <a:pPr indent="-342900" lvl="1" marL="914400" rtl="0" algn="l">
              <a:spcBef>
                <a:spcPts val="0"/>
              </a:spcBef>
              <a:spcAft>
                <a:spcPts val="0"/>
              </a:spcAft>
              <a:buSzPts val="1800"/>
              <a:buChar char="●"/>
            </a:pPr>
            <a:r>
              <a:rPr lang="ja" sz="1800"/>
              <a:t>HTTPサーバにリクエストを送りレスポンスを受け取る</a:t>
            </a:r>
            <a:endParaRPr sz="1800"/>
          </a:p>
          <a:p>
            <a:pPr indent="-342900" lvl="2" marL="1371600" rtl="0" algn="l">
              <a:spcBef>
                <a:spcPts val="0"/>
              </a:spcBef>
              <a:spcAft>
                <a:spcPts val="0"/>
              </a:spcAft>
              <a:buSzPts val="1800"/>
              <a:buChar char="○"/>
            </a:pPr>
            <a:r>
              <a:rPr lang="ja" sz="1800"/>
              <a:t>HTTPを採用しているサーバであればOK</a:t>
            </a:r>
            <a:endParaRPr sz="1800"/>
          </a:p>
          <a:p>
            <a:pPr indent="-317500" lvl="3" marL="1828800" rtl="0" algn="l">
              <a:spcBef>
                <a:spcPts val="0"/>
              </a:spcBef>
              <a:spcAft>
                <a:spcPts val="0"/>
              </a:spcAft>
              <a:buSzPts val="1400"/>
              <a:buChar char="●"/>
            </a:pPr>
            <a:r>
              <a:rPr lang="ja"/>
              <a:t>別にGoで書いてある必要はない</a:t>
            </a:r>
            <a:endParaRPr sz="1800"/>
          </a:p>
        </p:txBody>
      </p:sp>
      <p:sp>
        <p:nvSpPr>
          <p:cNvPr id="375" name="Google Shape;375;p63"/>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pher">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opher">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opher">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