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5"/>
    <p:sldMasterId id="2147483699" r:id="rId6"/>
    <p:sldMasterId id="2147483700" r:id="rId7"/>
    <p:sldMasterId id="214748370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55B943-875B-45FE-BE31-D7B3E28AA7AF}">
  <a:tblStyle styleId="{1B55B943-875B-45FE-BE31-D7B3E28AA7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Roboto-bold.fntdata"/><Relationship Id="rId10" Type="http://schemas.openxmlformats.org/officeDocument/2006/relationships/slide" Target="slides/slide1.xml"/><Relationship Id="rId32" Type="http://schemas.openxmlformats.org/officeDocument/2006/relationships/font" Target="fonts/Roboto-regular.fntdata"/><Relationship Id="rId13" Type="http://schemas.openxmlformats.org/officeDocument/2006/relationships/slide" Target="slides/slide4.xml"/><Relationship Id="rId35" Type="http://schemas.openxmlformats.org/officeDocument/2006/relationships/font" Target="fonts/Roboto-boldItalic.fntdata"/><Relationship Id="rId12" Type="http://schemas.openxmlformats.org/officeDocument/2006/relationships/slide" Target="slides/slide3.xml"/><Relationship Id="rId34" Type="http://schemas.openxmlformats.org/officeDocument/2006/relationships/font" Target="fonts/Roboto-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a459bb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a459bb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a459bb3a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ba459bb3a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ba459bb3a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ba459bb3a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ba459bb3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ba459bb3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ba459bb3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ba459bb3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ba459bb3a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ba459bb3a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a459bb3a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a459bb3a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ba459bb3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ba459bb3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ba459bb3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ba459bb3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8ba459bb3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ba459bb3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ba459bb3a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ba459bb3a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ba459bb3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ba459bb3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ba459bb3a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ba459bb3a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ba459bb3a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ba459bb3a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ba459bb3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ba459bb3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a459bb3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a459bb3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ba459bb3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ba459bb3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ba459bb3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ba459bb3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ba459bb3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ba459bb3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ba459bb3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ba459bb3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ba459bb3a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ba459bb3a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a459bb3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a459bb3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hyperlink" Target="http://reneefrench.blogspot.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 Id="rId3" Type="http://schemas.openxmlformats.org/officeDocument/2006/relationships/hyperlink" Target="http://reneefrench.blogspot.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hyperlink" Target="https://tenntenn.dev/" TargetMode="External"/><Relationship Id="rId8"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jpg"/><Relationship Id="rId3" Type="http://schemas.openxmlformats.org/officeDocument/2006/relationships/hyperlink" Target="http://reneefrench.blogspot.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8.png"/><Relationship Id="rId7"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57" name="Google Shape;57;p14"/>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58" name="Google Shape;58;p14"/>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59" name="Google Shape;59;p14"/>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2" name="Google Shape;62;p1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63" name="Google Shape;63;p1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64" name="Google Shape;64;p1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65" name="Shape 65"/>
        <p:cNvGrpSpPr/>
        <p:nvPr/>
      </p:nvGrpSpPr>
      <p:grpSpPr>
        <a:xfrm>
          <a:off x="0" y="0"/>
          <a:ext cx="0" cy="0"/>
          <a:chOff x="0" y="0"/>
          <a:chExt cx="0" cy="0"/>
        </a:xfrm>
      </p:grpSpPr>
      <p:sp>
        <p:nvSpPr>
          <p:cNvPr id="66" name="Google Shape;66;p1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7" name="Google Shape;67;p1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1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69" name="Shape 69"/>
        <p:cNvGrpSpPr/>
        <p:nvPr/>
      </p:nvGrpSpPr>
      <p:grpSpPr>
        <a:xfrm>
          <a:off x="0" y="0"/>
          <a:ext cx="0" cy="0"/>
          <a:chOff x="0" y="0"/>
          <a:chExt cx="0" cy="0"/>
        </a:xfrm>
      </p:grpSpPr>
      <p:sp>
        <p:nvSpPr>
          <p:cNvPr id="70" name="Google Shape;70;p1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1" name="Google Shape;71;p1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2" name="Google Shape;72;p1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75" name="Google Shape;75;p1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8" name="Google Shape;78;p1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9" name="Google Shape;79;p1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82" name="Shape 82"/>
        <p:cNvGrpSpPr/>
        <p:nvPr/>
      </p:nvGrpSpPr>
      <p:grpSpPr>
        <a:xfrm>
          <a:off x="0" y="0"/>
          <a:ext cx="0" cy="0"/>
          <a:chOff x="0" y="0"/>
          <a:chExt cx="0" cy="0"/>
        </a:xfrm>
      </p:grpSpPr>
      <p:sp>
        <p:nvSpPr>
          <p:cNvPr id="83" name="Google Shape;83;p21"/>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84" name="Google Shape;84;p21"/>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85" name="Google Shape;85;p21"/>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86" name="Google Shape;86;p21"/>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87" name="Google Shape;87;p21"/>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88" name="Google Shape;88;p21"/>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89" name="Google Shape;89;p21"/>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90" name="Google Shape;90;p21"/>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91" name="Google Shape;91;p21"/>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92" name="Google Shape;92;p21"/>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93" name="Google Shape;93;p21"/>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94" name="Google Shape;94;p21"/>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95" name="Google Shape;95;p21"/>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96" name="Shape 96"/>
        <p:cNvGrpSpPr/>
        <p:nvPr/>
      </p:nvGrpSpPr>
      <p:grpSpPr>
        <a:xfrm>
          <a:off x="0" y="0"/>
          <a:ext cx="0" cy="0"/>
          <a:chOff x="0" y="0"/>
          <a:chExt cx="0" cy="0"/>
        </a:xfrm>
      </p:grpSpPr>
      <p:sp>
        <p:nvSpPr>
          <p:cNvPr id="97" name="Google Shape;97;p22"/>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98" name="Google Shape;98;p22"/>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99" name="Google Shape;99;p22"/>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01" name="Google Shape;101;p22"/>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02" name="Google Shape;102;p22"/>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03" name="Google Shape;103;p22"/>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04" name="Google Shape;104;p22"/>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05" name="Google Shape;105;p22"/>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06" name="Shape 106"/>
        <p:cNvGrpSpPr/>
        <p:nvPr/>
      </p:nvGrpSpPr>
      <p:grpSpPr>
        <a:xfrm>
          <a:off x="0" y="0"/>
          <a:ext cx="0" cy="0"/>
          <a:chOff x="0" y="0"/>
          <a:chExt cx="0" cy="0"/>
        </a:xfrm>
      </p:grpSpPr>
      <p:sp>
        <p:nvSpPr>
          <p:cNvPr id="107" name="Google Shape;107;p2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08" name="Google Shape;108;p2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09" name="Google Shape;109;p2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10" name="Shape 110"/>
        <p:cNvGrpSpPr/>
        <p:nvPr/>
      </p:nvGrpSpPr>
      <p:grpSpPr>
        <a:xfrm>
          <a:off x="0" y="0"/>
          <a:ext cx="0" cy="0"/>
          <a:chOff x="0" y="0"/>
          <a:chExt cx="0" cy="0"/>
        </a:xfrm>
      </p:grpSpPr>
      <p:sp>
        <p:nvSpPr>
          <p:cNvPr id="111" name="Google Shape;111;p24"/>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2" name="Google Shape;112;p24"/>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3" name="Google Shape;113;p24"/>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14" name="Google Shape;114;p24"/>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15" name="Google Shape;115;p24"/>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16" name="Shape 116"/>
        <p:cNvGrpSpPr/>
        <p:nvPr/>
      </p:nvGrpSpPr>
      <p:grpSpPr>
        <a:xfrm>
          <a:off x="0" y="0"/>
          <a:ext cx="0" cy="0"/>
          <a:chOff x="0" y="0"/>
          <a:chExt cx="0" cy="0"/>
        </a:xfrm>
      </p:grpSpPr>
      <p:sp>
        <p:nvSpPr>
          <p:cNvPr id="117" name="Google Shape;117;p2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8" name="Google Shape;118;p2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9" name="Google Shape;119;p2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20" name="Shape 120"/>
        <p:cNvGrpSpPr/>
        <p:nvPr/>
      </p:nvGrpSpPr>
      <p:grpSpPr>
        <a:xfrm>
          <a:off x="0" y="0"/>
          <a:ext cx="0" cy="0"/>
          <a:chOff x="0" y="0"/>
          <a:chExt cx="0" cy="0"/>
        </a:xfrm>
      </p:grpSpPr>
      <p:sp>
        <p:nvSpPr>
          <p:cNvPr id="121" name="Google Shape;121;p2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2" name="Google Shape;122;p2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23" name="Google Shape;123;p2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8"/>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130" name="Google Shape;130;p28"/>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131" name="Google Shape;131;p28"/>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132" name="Google Shape;132;p28"/>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133" name="Google Shape;133;p28"/>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6" name="Google Shape;136;p2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137" name="Google Shape;137;p2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38" name="Google Shape;138;p2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139" name="Shape 139"/>
        <p:cNvGrpSpPr/>
        <p:nvPr/>
      </p:nvGrpSpPr>
      <p:grpSpPr>
        <a:xfrm>
          <a:off x="0" y="0"/>
          <a:ext cx="0" cy="0"/>
          <a:chOff x="0" y="0"/>
          <a:chExt cx="0" cy="0"/>
        </a:xfrm>
      </p:grpSpPr>
      <p:sp>
        <p:nvSpPr>
          <p:cNvPr id="140" name="Google Shape;140;p3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1" name="Google Shape;141;p3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2" name="Google Shape;142;p3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143" name="Shape 143"/>
        <p:cNvGrpSpPr/>
        <p:nvPr/>
      </p:nvGrpSpPr>
      <p:grpSpPr>
        <a:xfrm>
          <a:off x="0" y="0"/>
          <a:ext cx="0" cy="0"/>
          <a:chOff x="0" y="0"/>
          <a:chExt cx="0" cy="0"/>
        </a:xfrm>
      </p:grpSpPr>
      <p:sp>
        <p:nvSpPr>
          <p:cNvPr id="144" name="Google Shape;144;p3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45" name="Google Shape;145;p31"/>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46" name="Google Shape;146;p3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9" name="Google Shape;149;p3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3"/>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52" name="Google Shape;152;p3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53" name="Google Shape;153;p33"/>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4"/>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156" name="Shape 156"/>
        <p:cNvGrpSpPr/>
        <p:nvPr/>
      </p:nvGrpSpPr>
      <p:grpSpPr>
        <a:xfrm>
          <a:off x="0" y="0"/>
          <a:ext cx="0" cy="0"/>
          <a:chOff x="0" y="0"/>
          <a:chExt cx="0" cy="0"/>
        </a:xfrm>
      </p:grpSpPr>
      <p:sp>
        <p:nvSpPr>
          <p:cNvPr id="157" name="Google Shape;157;p35"/>
          <p:cNvSpPr txBox="1"/>
          <p:nvPr/>
        </p:nvSpPr>
        <p:spPr>
          <a:xfrm>
            <a:off x="8595309" y="1"/>
            <a:ext cx="548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sz="1300"/>
              <a:t>‹#›</a:t>
            </a:fld>
            <a:endParaRPr sz="1300"/>
          </a:p>
        </p:txBody>
      </p:sp>
      <p:sp>
        <p:nvSpPr>
          <p:cNvPr id="158" name="Google Shape;158;p35"/>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159" name="Google Shape;159;p35"/>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p:txBody>
      </p:sp>
      <p:pic>
        <p:nvPicPr>
          <p:cNvPr id="160" name="Google Shape;160;p35"/>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161" name="Google Shape;161;p35"/>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2000"/>
              </a:spcBef>
              <a:spcAft>
                <a:spcPts val="0"/>
              </a:spcAft>
              <a:buNone/>
            </a:pPr>
            <a:r>
              <a:rPr b="1" lang="ja" sz="3000">
                <a:solidFill>
                  <a:srgbClr val="000000"/>
                </a:solidFill>
              </a:rPr>
              <a:t>コミュニティ活動</a:t>
            </a:r>
            <a:endParaRPr b="1" sz="3000">
              <a:solidFill>
                <a:srgbClr val="000000"/>
              </a:solidFill>
            </a:endParaRPr>
          </a:p>
        </p:txBody>
      </p:sp>
      <p:pic>
        <p:nvPicPr>
          <p:cNvPr id="162" name="Google Shape;162;p35"/>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163" name="Google Shape;163;p35"/>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164" name="Google Shape;164;p35"/>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165" name="Google Shape;165;p35"/>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166" name="Google Shape;166;p35"/>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167" name="Google Shape;167;p35"/>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168" name="Google Shape;168;p35"/>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a:p>
            <a:pPr indent="0" lvl="0" marL="0" rtl="0" algn="l">
              <a:spcBef>
                <a:spcPts val="0"/>
              </a:spcBef>
              <a:spcAft>
                <a:spcPts val="0"/>
              </a:spcAft>
              <a:buClr>
                <a:srgbClr val="000000"/>
              </a:buClr>
              <a:buSzPts val="1100"/>
              <a:buFont typeface="Arial"/>
              <a:buNone/>
            </a:pPr>
            <a:r>
              <a:rPr lang="ja" sz="2400" u="sng">
                <a:solidFill>
                  <a:srgbClr val="1155CC"/>
                </a:solidFill>
                <a:hlinkClick r:id="rId7">
                  <a:extLst>
                    <a:ext uri="{A12FA001-AC4F-418D-AE19-62706E023703}">
                      <ahyp:hlinkClr val="tx"/>
                    </a:ext>
                  </a:extLst>
                </a:hlinkClick>
              </a:rPr>
              <a:t>tenntenn.dev</a:t>
            </a:r>
            <a:endParaRPr sz="2400"/>
          </a:p>
        </p:txBody>
      </p:sp>
      <p:pic>
        <p:nvPicPr>
          <p:cNvPr id="169" name="Google Shape;169;p35"/>
          <p:cNvPicPr preferRelativeResize="0"/>
          <p:nvPr/>
        </p:nvPicPr>
        <p:blipFill>
          <a:blip r:embed="rId8">
            <a:alphaModFix/>
          </a:blip>
          <a:stretch>
            <a:fillRect/>
          </a:stretch>
        </p:blipFill>
        <p:spPr>
          <a:xfrm>
            <a:off x="4237965" y="1042400"/>
            <a:ext cx="4338200" cy="1429050"/>
          </a:xfrm>
          <a:prstGeom prst="rect">
            <a:avLst/>
          </a:prstGeom>
          <a:noFill/>
          <a:ln>
            <a:noFill/>
          </a:ln>
        </p:spPr>
      </p:pic>
      <p:sp>
        <p:nvSpPr>
          <p:cNvPr id="170" name="Google Shape;170;p35"/>
          <p:cNvSpPr txBox="1"/>
          <p:nvPr/>
        </p:nvSpPr>
        <p:spPr>
          <a:xfrm>
            <a:off x="3891400" y="2999250"/>
            <a:ext cx="3388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Google Developer Expert (Go)</a:t>
            </a:r>
            <a:endParaRPr sz="18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171" name="Shape 171"/>
        <p:cNvGrpSpPr/>
        <p:nvPr/>
      </p:nvGrpSpPr>
      <p:grpSpPr>
        <a:xfrm>
          <a:off x="0" y="0"/>
          <a:ext cx="0" cy="0"/>
          <a:chOff x="0" y="0"/>
          <a:chExt cx="0" cy="0"/>
        </a:xfrm>
      </p:grpSpPr>
      <p:sp>
        <p:nvSpPr>
          <p:cNvPr id="172" name="Google Shape;172;p3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173" name="Google Shape;173;p36"/>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174" name="Google Shape;174;p36"/>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76" name="Google Shape;176;p36"/>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77" name="Google Shape;177;p36"/>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78" name="Google Shape;178;p36"/>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79" name="Google Shape;179;p36"/>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80" name="Google Shape;180;p36"/>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81" name="Shape 181"/>
        <p:cNvGrpSpPr/>
        <p:nvPr/>
      </p:nvGrpSpPr>
      <p:grpSpPr>
        <a:xfrm>
          <a:off x="0" y="0"/>
          <a:ext cx="0" cy="0"/>
          <a:chOff x="0" y="0"/>
          <a:chExt cx="0" cy="0"/>
        </a:xfrm>
      </p:grpSpPr>
      <p:sp>
        <p:nvSpPr>
          <p:cNvPr id="182" name="Google Shape;182;p3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3" name="Google Shape;183;p3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4" name="Google Shape;184;p3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85" name="Shape 185"/>
        <p:cNvGrpSpPr/>
        <p:nvPr/>
      </p:nvGrpSpPr>
      <p:grpSpPr>
        <a:xfrm>
          <a:off x="0" y="0"/>
          <a:ext cx="0" cy="0"/>
          <a:chOff x="0" y="0"/>
          <a:chExt cx="0" cy="0"/>
        </a:xfrm>
      </p:grpSpPr>
      <p:sp>
        <p:nvSpPr>
          <p:cNvPr id="186" name="Google Shape;186;p38"/>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7" name="Google Shape;187;p38"/>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8" name="Google Shape;188;p38"/>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89" name="Google Shape;189;p38"/>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90" name="Google Shape;190;p38"/>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91" name="Shape 191"/>
        <p:cNvGrpSpPr/>
        <p:nvPr/>
      </p:nvGrpSpPr>
      <p:grpSpPr>
        <a:xfrm>
          <a:off x="0" y="0"/>
          <a:ext cx="0" cy="0"/>
          <a:chOff x="0" y="0"/>
          <a:chExt cx="0" cy="0"/>
        </a:xfrm>
      </p:grpSpPr>
      <p:sp>
        <p:nvSpPr>
          <p:cNvPr id="192" name="Google Shape;192;p3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3" name="Google Shape;193;p3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4" name="Google Shape;194;p3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95" name="Shape 195"/>
        <p:cNvGrpSpPr/>
        <p:nvPr/>
      </p:nvGrpSpPr>
      <p:grpSpPr>
        <a:xfrm>
          <a:off x="0" y="0"/>
          <a:ext cx="0" cy="0"/>
          <a:chOff x="0" y="0"/>
          <a:chExt cx="0" cy="0"/>
        </a:xfrm>
      </p:grpSpPr>
      <p:sp>
        <p:nvSpPr>
          <p:cNvPr id="196" name="Google Shape;196;p4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7" name="Google Shape;197;p4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8" name="Google Shape;198;p4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3" name="Shape 203"/>
        <p:cNvGrpSpPr/>
        <p:nvPr/>
      </p:nvGrpSpPr>
      <p:grpSpPr>
        <a:xfrm>
          <a:off x="0" y="0"/>
          <a:ext cx="0" cy="0"/>
          <a:chOff x="0" y="0"/>
          <a:chExt cx="0" cy="0"/>
        </a:xfrm>
      </p:grpSpPr>
      <p:sp>
        <p:nvSpPr>
          <p:cNvPr id="204" name="Google Shape;204;p42"/>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205" name="Google Shape;205;p42"/>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206" name="Google Shape;206;p42"/>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207" name="Google Shape;207;p42"/>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208" name="Google Shape;208;p42"/>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9" name="Shape 209"/>
        <p:cNvGrpSpPr/>
        <p:nvPr/>
      </p:nvGrpSpPr>
      <p:grpSpPr>
        <a:xfrm>
          <a:off x="0" y="0"/>
          <a:ext cx="0" cy="0"/>
          <a:chOff x="0" y="0"/>
          <a:chExt cx="0" cy="0"/>
        </a:xfrm>
      </p:grpSpPr>
      <p:sp>
        <p:nvSpPr>
          <p:cNvPr id="210" name="Google Shape;210;p4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1" name="Google Shape;211;p4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212" name="Google Shape;212;p4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13" name="Google Shape;213;p4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214" name="Shape 214"/>
        <p:cNvGrpSpPr/>
        <p:nvPr/>
      </p:nvGrpSpPr>
      <p:grpSpPr>
        <a:xfrm>
          <a:off x="0" y="0"/>
          <a:ext cx="0" cy="0"/>
          <a:chOff x="0" y="0"/>
          <a:chExt cx="0" cy="0"/>
        </a:xfrm>
      </p:grpSpPr>
      <p:sp>
        <p:nvSpPr>
          <p:cNvPr id="215" name="Google Shape;215;p44"/>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6" name="Google Shape;216;p44"/>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17" name="Google Shape;217;p4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218" name="Shape 218"/>
        <p:cNvGrpSpPr/>
        <p:nvPr/>
      </p:nvGrpSpPr>
      <p:grpSpPr>
        <a:xfrm>
          <a:off x="0" y="0"/>
          <a:ext cx="0" cy="0"/>
          <a:chOff x="0" y="0"/>
          <a:chExt cx="0" cy="0"/>
        </a:xfrm>
      </p:grpSpPr>
      <p:sp>
        <p:nvSpPr>
          <p:cNvPr id="219" name="Google Shape;219;p4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0" name="Google Shape;220;p4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1" name="Google Shape;221;p4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222" name="Shape 222"/>
        <p:cNvGrpSpPr/>
        <p:nvPr/>
      </p:nvGrpSpPr>
      <p:grpSpPr>
        <a:xfrm>
          <a:off x="0" y="0"/>
          <a:ext cx="0" cy="0"/>
          <a:chOff x="0" y="0"/>
          <a:chExt cx="0" cy="0"/>
        </a:xfrm>
      </p:grpSpPr>
      <p:sp>
        <p:nvSpPr>
          <p:cNvPr id="223" name="Google Shape;223;p4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24" name="Google Shape;224;p4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 name="Shape 225"/>
        <p:cNvGrpSpPr/>
        <p:nvPr/>
      </p:nvGrpSpPr>
      <p:grpSpPr>
        <a:xfrm>
          <a:off x="0" y="0"/>
          <a:ext cx="0" cy="0"/>
          <a:chOff x="0" y="0"/>
          <a:chExt cx="0" cy="0"/>
        </a:xfrm>
      </p:grpSpPr>
      <p:sp>
        <p:nvSpPr>
          <p:cNvPr id="226" name="Google Shape;226;p47"/>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7" name="Google Shape;227;p4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8" name="Google Shape;228;p47"/>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48"/>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231" name="Shape 231"/>
        <p:cNvGrpSpPr/>
        <p:nvPr/>
      </p:nvGrpSpPr>
      <p:grpSpPr>
        <a:xfrm>
          <a:off x="0" y="0"/>
          <a:ext cx="0" cy="0"/>
          <a:chOff x="0" y="0"/>
          <a:chExt cx="0" cy="0"/>
        </a:xfrm>
      </p:grpSpPr>
      <p:sp>
        <p:nvSpPr>
          <p:cNvPr id="232" name="Google Shape;232;p4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33" name="Google Shape;233;p49"/>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234" name="Google Shape;234;p49"/>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35" name="Google Shape;235;p49"/>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236" name="Google Shape;236;p49"/>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237" name="Google Shape;237;p49"/>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238" name="Google Shape;238;p49"/>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239" name="Google Shape;239;p49"/>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240" name="Google Shape;240;p49"/>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241" name="Google Shape;241;p49"/>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242" name="Google Shape;242;p49"/>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243" name="Google Shape;243;p49"/>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44" name="Google Shape;244;p49"/>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245" name="Shape 245"/>
        <p:cNvGrpSpPr/>
        <p:nvPr/>
      </p:nvGrpSpPr>
      <p:grpSpPr>
        <a:xfrm>
          <a:off x="0" y="0"/>
          <a:ext cx="0" cy="0"/>
          <a:chOff x="0" y="0"/>
          <a:chExt cx="0" cy="0"/>
        </a:xfrm>
      </p:grpSpPr>
      <p:sp>
        <p:nvSpPr>
          <p:cNvPr id="246" name="Google Shape;246;p5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47" name="Google Shape;247;p50"/>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248" name="Google Shape;248;p50"/>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0"/>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250" name="Google Shape;250;p50"/>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251" name="Google Shape;251;p50"/>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252" name="Google Shape;252;p50"/>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253" name="Google Shape;253;p50"/>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254" name="Google Shape;254;p50"/>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255" name="Shape 255"/>
        <p:cNvGrpSpPr/>
        <p:nvPr/>
      </p:nvGrpSpPr>
      <p:grpSpPr>
        <a:xfrm>
          <a:off x="0" y="0"/>
          <a:ext cx="0" cy="0"/>
          <a:chOff x="0" y="0"/>
          <a:chExt cx="0" cy="0"/>
        </a:xfrm>
      </p:grpSpPr>
      <p:sp>
        <p:nvSpPr>
          <p:cNvPr id="256" name="Google Shape;256;p5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57" name="Google Shape;257;p5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58" name="Google Shape;258;p5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259" name="Shape 259"/>
        <p:cNvGrpSpPr/>
        <p:nvPr/>
      </p:nvGrpSpPr>
      <p:grpSpPr>
        <a:xfrm>
          <a:off x="0" y="0"/>
          <a:ext cx="0" cy="0"/>
          <a:chOff x="0" y="0"/>
          <a:chExt cx="0" cy="0"/>
        </a:xfrm>
      </p:grpSpPr>
      <p:sp>
        <p:nvSpPr>
          <p:cNvPr id="260" name="Google Shape;260;p52"/>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61" name="Google Shape;261;p52"/>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62" name="Google Shape;262;p52"/>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263" name="Google Shape;263;p52"/>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264" name="Google Shape;264;p52"/>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265" name="Shape 265"/>
        <p:cNvGrpSpPr/>
        <p:nvPr/>
      </p:nvGrpSpPr>
      <p:grpSpPr>
        <a:xfrm>
          <a:off x="0" y="0"/>
          <a:ext cx="0" cy="0"/>
          <a:chOff x="0" y="0"/>
          <a:chExt cx="0" cy="0"/>
        </a:xfrm>
      </p:grpSpPr>
      <p:sp>
        <p:nvSpPr>
          <p:cNvPr id="266" name="Google Shape;266;p5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67" name="Google Shape;267;p5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68" name="Google Shape;268;p5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269" name="Shape 269"/>
        <p:cNvGrpSpPr/>
        <p:nvPr/>
      </p:nvGrpSpPr>
      <p:grpSpPr>
        <a:xfrm>
          <a:off x="0" y="0"/>
          <a:ext cx="0" cy="0"/>
          <a:chOff x="0" y="0"/>
          <a:chExt cx="0" cy="0"/>
        </a:xfrm>
      </p:grpSpPr>
      <p:sp>
        <p:nvSpPr>
          <p:cNvPr id="270" name="Google Shape;270;p54"/>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71" name="Google Shape;271;p54"/>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72" name="Google Shape;272;p5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6" name="Google Shape;126;p2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7" name="Google Shape;127;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4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1" name="Google Shape;201;p4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02" name="Google Shape;202;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5.xml"/><Relationship Id="rId3" Type="http://schemas.openxmlformats.org/officeDocument/2006/relationships/hyperlink" Target="https://play.golang.org/p/LhmuHFfqZZN" TargetMode="External"/><Relationship Id="rId4" Type="http://schemas.openxmlformats.org/officeDocument/2006/relationships/hyperlink" Target="https://play.golang.org/p/yZm5iwFJDL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hyperlink" Target="http://golang.org/s/sqldriv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5"/>
          <p:cNvSpPr txBox="1"/>
          <p:nvPr>
            <p:ph type="ctrTitle"/>
          </p:nvPr>
        </p:nvSpPr>
        <p:spPr>
          <a:xfrm>
            <a:off x="0" y="1054475"/>
            <a:ext cx="5316000" cy="1689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ja"/>
              <a:t>11. データベース</a:t>
            </a:r>
            <a:endParaRPr/>
          </a:p>
        </p:txBody>
      </p:sp>
      <p:sp>
        <p:nvSpPr>
          <p:cNvPr id="278" name="Google Shape;278;p55"/>
          <p:cNvSpPr txBox="1"/>
          <p:nvPr>
            <p:ph idx="1" type="subTitle"/>
          </p:nvPr>
        </p:nvSpPr>
        <p:spPr>
          <a:xfrm>
            <a:off x="128550" y="2789350"/>
            <a:ext cx="50106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Gopher道場</a:t>
            </a:r>
            <a:endParaRPr/>
          </a:p>
          <a:p>
            <a:pPr indent="0" lvl="0" marL="0" rtl="0" algn="l">
              <a:spcBef>
                <a:spcPts val="0"/>
              </a:spcBef>
              <a:spcAft>
                <a:spcPts val="0"/>
              </a:spcAft>
              <a:buNone/>
            </a:pPr>
            <a:r>
              <a:rPr lang="ja"/>
              <a:t>https://bit.ly/gopherdojo</a:t>
            </a:r>
            <a:endParaRPr/>
          </a:p>
        </p:txBody>
      </p:sp>
      <p:sp>
        <p:nvSpPr>
          <p:cNvPr id="279" name="Google Shape;279;p55"/>
          <p:cNvSpPr txBox="1"/>
          <p:nvPr/>
        </p:nvSpPr>
        <p:spPr>
          <a:xfrm>
            <a:off x="78950" y="101525"/>
            <a:ext cx="1443900" cy="3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FF0000"/>
                </a:solidFill>
              </a:rPr>
              <a:t>SNSシェア厳禁</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SQLの実行</a:t>
            </a:r>
            <a:endParaRPr/>
          </a:p>
        </p:txBody>
      </p:sp>
      <p:sp>
        <p:nvSpPr>
          <p:cNvPr id="345" name="Google Shape;345;p6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*sql.DB</a:t>
            </a:r>
            <a:r>
              <a:rPr lang="ja" sz="2400"/>
              <a:t>のメソッドを使用</a:t>
            </a:r>
            <a:endParaRPr sz="2400"/>
          </a:p>
        </p:txBody>
      </p:sp>
      <p:sp>
        <p:nvSpPr>
          <p:cNvPr id="346" name="Google Shape;346;p6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347" name="Google Shape;347;p64"/>
          <p:cNvSpPr txBox="1"/>
          <p:nvPr/>
        </p:nvSpPr>
        <p:spPr>
          <a:xfrm>
            <a:off x="134450" y="1487600"/>
            <a:ext cx="8904000" cy="259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6A737D"/>
                </a:solidFill>
                <a:latin typeface="Consolas"/>
                <a:ea typeface="Consolas"/>
                <a:cs typeface="Consolas"/>
                <a:sym typeface="Consolas"/>
              </a:rPr>
              <a:t>// INSERTやDELETEなど</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Exec</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Result</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2000"/>
              </a:spcBef>
              <a:spcAft>
                <a:spcPts val="0"/>
              </a:spcAft>
              <a:buNone/>
            </a:pPr>
            <a:r>
              <a:rPr lang="ja" sz="1800">
                <a:solidFill>
                  <a:srgbClr val="6A737D"/>
                </a:solidFill>
                <a:latin typeface="Consolas"/>
                <a:ea typeface="Consolas"/>
                <a:cs typeface="Consolas"/>
                <a:sym typeface="Consolas"/>
              </a:rPr>
              <a:t>// SELECTなどで複数レコードを取得する場合</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Query</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Rows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2000"/>
              </a:spcBef>
              <a:spcAft>
                <a:spcPts val="0"/>
              </a:spcAft>
              <a:buNone/>
            </a:pPr>
            <a:r>
              <a:rPr lang="ja" sz="1800">
                <a:solidFill>
                  <a:srgbClr val="6A737D"/>
                </a:solidFill>
                <a:latin typeface="Consolas"/>
                <a:ea typeface="Consolas"/>
                <a:cs typeface="Consolas"/>
                <a:sym typeface="Consolas"/>
              </a:rPr>
              <a:t>// SELECTなどで1つのレコードを取得する場合</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QueryRow</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Row</a:t>
            </a:r>
            <a:endParaRPr sz="1800">
              <a:solidFill>
                <a:srgbClr val="6A737D"/>
              </a:solidFill>
              <a:latin typeface="Consolas"/>
              <a:ea typeface="Consolas"/>
              <a:cs typeface="Consolas"/>
              <a:sym typeface="Consolas"/>
            </a:endParaRPr>
          </a:p>
        </p:txBody>
      </p:sp>
      <p:sp>
        <p:nvSpPr>
          <p:cNvPr id="348" name="Google Shape;348;p64"/>
          <p:cNvSpPr/>
          <p:nvPr/>
        </p:nvSpPr>
        <p:spPr>
          <a:xfrm>
            <a:off x="134450" y="4403400"/>
            <a:ext cx="45426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Consolas"/>
                <a:ea typeface="Consolas"/>
                <a:cs typeface="Consolas"/>
                <a:sym typeface="Consolas"/>
              </a:rPr>
              <a:t>context.Context</a:t>
            </a:r>
            <a:r>
              <a:rPr b="1" lang="ja"/>
              <a:t>を引数に取るバージョンもある</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テーブルの作成</a:t>
            </a:r>
            <a:endParaRPr/>
          </a:p>
        </p:txBody>
      </p:sp>
      <p:sp>
        <p:nvSpPr>
          <p:cNvPr id="354" name="Google Shape;354;p6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solidFill>
                  <a:schemeClr val="dk1"/>
                </a:solidFill>
                <a:latin typeface="Consolas"/>
                <a:ea typeface="Consolas"/>
                <a:cs typeface="Consolas"/>
                <a:sym typeface="Consolas"/>
              </a:rPr>
              <a:t>(*sql.DB).Exec</a:t>
            </a:r>
            <a:r>
              <a:rPr lang="ja">
                <a:solidFill>
                  <a:schemeClr val="dk1"/>
                </a:solidFill>
              </a:rPr>
              <a:t>を使う</a:t>
            </a:r>
            <a:endParaRPr/>
          </a:p>
        </p:txBody>
      </p:sp>
      <p:sp>
        <p:nvSpPr>
          <p:cNvPr id="355" name="Google Shape;355;p65"/>
          <p:cNvSpPr txBox="1"/>
          <p:nvPr/>
        </p:nvSpPr>
        <p:spPr>
          <a:xfrm>
            <a:off x="945075" y="1554025"/>
            <a:ext cx="7107000" cy="307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const</a:t>
            </a:r>
            <a:r>
              <a:rPr lang="ja" sz="1800">
                <a:solidFill>
                  <a:srgbClr val="24292E"/>
                </a:solidFill>
                <a:latin typeface="Consolas"/>
                <a:ea typeface="Consolas"/>
                <a:cs typeface="Consolas"/>
                <a:sym typeface="Consolas"/>
              </a:rPr>
              <a:t> sql = </a:t>
            </a:r>
            <a:r>
              <a:rPr lang="ja" sz="1800">
                <a:solidFill>
                  <a:srgbClr val="032F62"/>
                </a:solidFill>
                <a:latin typeface="Consolas"/>
                <a:ea typeface="Consolas"/>
                <a:cs typeface="Consolas"/>
                <a:sym typeface="Consolas"/>
              </a:rPr>
              <a: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CREATE TABLE IF NOT EXISTS user (</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	id   INTEGER NOT NULL PRIMARY KEY AUTOINCREMENT,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	name TEXT NOT NULL,</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	age  INTEGER NOT NULL</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032F62"/>
                </a:solidFill>
                <a:latin typeface="Consolas"/>
                <a:ea typeface="Consolas"/>
                <a:cs typeface="Consolas"/>
                <a:sym typeface="Consolas"/>
              </a:rPr>
              <a: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_,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db.</a:t>
            </a:r>
            <a:r>
              <a:rPr lang="ja" sz="1800">
                <a:solidFill>
                  <a:srgbClr val="005CC5"/>
                </a:solidFill>
                <a:latin typeface="Consolas"/>
                <a:ea typeface="Consolas"/>
                <a:cs typeface="Consolas"/>
                <a:sym typeface="Consolas"/>
              </a:rPr>
              <a:t>Exec</a:t>
            </a:r>
            <a:r>
              <a:rPr lang="ja" sz="1800">
                <a:solidFill>
                  <a:srgbClr val="24292E"/>
                </a:solidFill>
                <a:latin typeface="Consolas"/>
                <a:ea typeface="Consolas"/>
                <a:cs typeface="Consolas"/>
                <a:sym typeface="Consolas"/>
              </a:rPr>
              <a:t>(sql);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エラー処理</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6A737D"/>
              </a:solidFill>
              <a:latin typeface="Consolas"/>
              <a:ea typeface="Consolas"/>
              <a:cs typeface="Consolas"/>
              <a:sym typeface="Consolas"/>
            </a:endParaRPr>
          </a:p>
        </p:txBody>
      </p:sp>
      <p:sp>
        <p:nvSpPr>
          <p:cNvPr id="356" name="Google Shape;356;p65"/>
          <p:cNvSpPr txBox="1"/>
          <p:nvPr/>
        </p:nvSpPr>
        <p:spPr>
          <a:xfrm>
            <a:off x="945075" y="4627225"/>
            <a:ext cx="432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 SQLはSQLiteの場合</a:t>
            </a:r>
            <a:endParaRPr/>
          </a:p>
        </p:txBody>
      </p:sp>
      <p:sp>
        <p:nvSpPr>
          <p:cNvPr id="357" name="Google Shape;357;p6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レコードの挿入</a:t>
            </a:r>
            <a:endParaRPr/>
          </a:p>
        </p:txBody>
      </p:sp>
      <p:sp>
        <p:nvSpPr>
          <p:cNvPr id="363" name="Google Shape;363;p6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AUTOINCREMENT</a:t>
            </a:r>
            <a:r>
              <a:rPr lang="ja"/>
              <a:t>の</a:t>
            </a:r>
            <a:r>
              <a:rPr lang="ja">
                <a:latin typeface="Consolas"/>
                <a:ea typeface="Consolas"/>
                <a:cs typeface="Consolas"/>
                <a:sym typeface="Consolas"/>
              </a:rPr>
              <a:t>ID</a:t>
            </a:r>
            <a:r>
              <a:rPr lang="ja"/>
              <a:t>は</a:t>
            </a:r>
            <a:r>
              <a:rPr lang="ja">
                <a:latin typeface="Consolas"/>
                <a:ea typeface="Consolas"/>
                <a:cs typeface="Consolas"/>
                <a:sym typeface="Consolas"/>
              </a:rPr>
              <a:t>*sql.Result</a:t>
            </a:r>
            <a:r>
              <a:rPr lang="ja"/>
              <a:t>から取得できる</a:t>
            </a:r>
            <a:endParaRPr/>
          </a:p>
        </p:txBody>
      </p:sp>
      <p:sp>
        <p:nvSpPr>
          <p:cNvPr id="364" name="Google Shape;364;p66"/>
          <p:cNvSpPr txBox="1"/>
          <p:nvPr/>
        </p:nvSpPr>
        <p:spPr>
          <a:xfrm>
            <a:off x="682950" y="1452775"/>
            <a:ext cx="8159100" cy="325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rgbClr val="D73A49"/>
                </a:solidFill>
                <a:latin typeface="Consolas"/>
                <a:ea typeface="Consolas"/>
                <a:cs typeface="Consolas"/>
                <a:sym typeface="Consolas"/>
              </a:rPr>
              <a:t>type</a:t>
            </a:r>
            <a:r>
              <a:rPr lang="ja">
                <a:solidFill>
                  <a:srgbClr val="24292E"/>
                </a:solidFill>
                <a:latin typeface="Consolas"/>
                <a:ea typeface="Consolas"/>
                <a:cs typeface="Consolas"/>
                <a:sym typeface="Consolas"/>
              </a:rPr>
              <a:t> </a:t>
            </a:r>
            <a:r>
              <a:rPr lang="ja">
                <a:solidFill>
                  <a:srgbClr val="E36209"/>
                </a:solidFill>
                <a:latin typeface="Consolas"/>
                <a:ea typeface="Consolas"/>
                <a:cs typeface="Consolas"/>
                <a:sym typeface="Consolas"/>
              </a:rPr>
              <a:t>User</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struct</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E36209"/>
                </a:solidFill>
                <a:latin typeface="Consolas"/>
                <a:ea typeface="Consolas"/>
                <a:cs typeface="Consolas"/>
                <a:sym typeface="Consolas"/>
              </a:rPr>
              <a:t>ID</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int64</a:t>
            </a:r>
            <a:endParaRPr>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E36209"/>
                </a:solidFill>
                <a:latin typeface="Consolas"/>
                <a:ea typeface="Consolas"/>
                <a:cs typeface="Consolas"/>
                <a:sym typeface="Consolas"/>
              </a:rPr>
              <a:t>Name</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string</a:t>
            </a:r>
            <a:endParaRPr>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E36209"/>
                </a:solidFill>
                <a:latin typeface="Consolas"/>
                <a:ea typeface="Consolas"/>
                <a:cs typeface="Consolas"/>
                <a:sym typeface="Consolas"/>
              </a:rPr>
              <a:t>Age</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int64</a:t>
            </a:r>
            <a:endParaRPr>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users </a:t>
            </a:r>
            <a:r>
              <a:rPr lang="ja">
                <a:solidFill>
                  <a:srgbClr val="D73A49"/>
                </a:solidFill>
                <a:latin typeface="Consolas"/>
                <a:ea typeface="Consolas"/>
                <a:cs typeface="Consolas"/>
                <a:sym typeface="Consolas"/>
              </a:rPr>
              <a:t>:=</a:t>
            </a:r>
            <a:r>
              <a:rPr lang="ja">
                <a:solidFill>
                  <a:srgbClr val="24292E"/>
                </a:solidFill>
                <a:latin typeface="Consolas"/>
                <a:ea typeface="Consolas"/>
                <a:cs typeface="Consolas"/>
                <a:sym typeface="Consolas"/>
              </a:rPr>
              <a:t> []*User{{Name: </a:t>
            </a:r>
            <a:r>
              <a:rPr lang="ja">
                <a:solidFill>
                  <a:srgbClr val="032F62"/>
                </a:solidFill>
                <a:latin typeface="Consolas"/>
                <a:ea typeface="Consolas"/>
                <a:cs typeface="Consolas"/>
                <a:sym typeface="Consolas"/>
              </a:rPr>
              <a:t>"tenntenn"</a:t>
            </a:r>
            <a:r>
              <a:rPr lang="ja">
                <a:solidFill>
                  <a:srgbClr val="24292E"/>
                </a:solidFill>
                <a:latin typeface="Consolas"/>
                <a:ea typeface="Consolas"/>
                <a:cs typeface="Consolas"/>
                <a:sym typeface="Consolas"/>
              </a:rPr>
              <a:t>, Age: </a:t>
            </a:r>
            <a:r>
              <a:rPr lang="ja">
                <a:solidFill>
                  <a:srgbClr val="005CC5"/>
                </a:solidFill>
                <a:latin typeface="Consolas"/>
                <a:ea typeface="Consolas"/>
                <a:cs typeface="Consolas"/>
                <a:sym typeface="Consolas"/>
              </a:rPr>
              <a:t>32</a:t>
            </a:r>
            <a:r>
              <a:rPr lang="ja">
                <a:solidFill>
                  <a:srgbClr val="24292E"/>
                </a:solidFill>
                <a:latin typeface="Consolas"/>
                <a:ea typeface="Consolas"/>
                <a:cs typeface="Consolas"/>
                <a:sym typeface="Consolas"/>
              </a:rPr>
              <a:t>}, {Name: </a:t>
            </a:r>
            <a:r>
              <a:rPr lang="ja">
                <a:solidFill>
                  <a:srgbClr val="032F62"/>
                </a:solidFill>
                <a:latin typeface="Consolas"/>
                <a:ea typeface="Consolas"/>
                <a:cs typeface="Consolas"/>
                <a:sym typeface="Consolas"/>
              </a:rPr>
              <a:t>"Gopher"</a:t>
            </a:r>
            <a:r>
              <a:rPr lang="ja">
                <a:solidFill>
                  <a:srgbClr val="24292E"/>
                </a:solidFill>
                <a:latin typeface="Consolas"/>
                <a:ea typeface="Consolas"/>
                <a:cs typeface="Consolas"/>
                <a:sym typeface="Consolas"/>
              </a:rPr>
              <a:t>, Age: </a:t>
            </a:r>
            <a:r>
              <a:rPr lang="ja">
                <a:solidFill>
                  <a:srgbClr val="005CC5"/>
                </a:solidFill>
                <a:latin typeface="Consolas"/>
                <a:ea typeface="Consolas"/>
                <a:cs typeface="Consolas"/>
                <a:sym typeface="Consolas"/>
              </a:rPr>
              <a:t>10</a:t>
            </a:r>
            <a:r>
              <a:rPr lang="ja">
                <a:solidFill>
                  <a:srgbClr val="24292E"/>
                </a:solidFill>
                <a:latin typeface="Consolas"/>
                <a:ea typeface="Consolas"/>
                <a:cs typeface="Consolas"/>
                <a:sym typeface="Consolas"/>
              </a:rPr>
              <a:t>}}</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D73A49"/>
                </a:solidFill>
                <a:latin typeface="Consolas"/>
                <a:ea typeface="Consolas"/>
                <a:cs typeface="Consolas"/>
                <a:sym typeface="Consolas"/>
              </a:rPr>
              <a:t>for</a:t>
            </a:r>
            <a:r>
              <a:rPr lang="ja">
                <a:solidFill>
                  <a:srgbClr val="24292E"/>
                </a:solidFill>
                <a:latin typeface="Consolas"/>
                <a:ea typeface="Consolas"/>
                <a:cs typeface="Consolas"/>
                <a:sym typeface="Consolas"/>
              </a:rPr>
              <a:t> i </a:t>
            </a:r>
            <a:r>
              <a:rPr lang="ja">
                <a:solidFill>
                  <a:srgbClr val="D73A49"/>
                </a:solidFill>
                <a:latin typeface="Consolas"/>
                <a:ea typeface="Consolas"/>
                <a:cs typeface="Consolas"/>
                <a:sym typeface="Consolas"/>
              </a:rPr>
              <a:t>:=</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range</a:t>
            </a:r>
            <a:r>
              <a:rPr lang="ja">
                <a:solidFill>
                  <a:srgbClr val="24292E"/>
                </a:solidFill>
                <a:latin typeface="Consolas"/>
                <a:ea typeface="Consolas"/>
                <a:cs typeface="Consolas"/>
                <a:sym typeface="Consolas"/>
              </a:rPr>
              <a:t> users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const</a:t>
            </a:r>
            <a:r>
              <a:rPr lang="ja">
                <a:solidFill>
                  <a:srgbClr val="24292E"/>
                </a:solidFill>
                <a:latin typeface="Consolas"/>
                <a:ea typeface="Consolas"/>
                <a:cs typeface="Consolas"/>
                <a:sym typeface="Consolas"/>
              </a:rPr>
              <a:t> sql = </a:t>
            </a:r>
            <a:r>
              <a:rPr lang="ja">
                <a:solidFill>
                  <a:srgbClr val="032F62"/>
                </a:solidFill>
                <a:latin typeface="Consolas"/>
                <a:ea typeface="Consolas"/>
                <a:cs typeface="Consolas"/>
                <a:sym typeface="Consolas"/>
              </a:rPr>
              <a:t>"INSERT INTO user(name, age) values (?,?)"</a:t>
            </a:r>
            <a:endParaRPr>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24292E"/>
                </a:solidFill>
                <a:highlight>
                  <a:srgbClr val="F4CCCC"/>
                </a:highlight>
                <a:latin typeface="Consolas"/>
                <a:ea typeface="Consolas"/>
                <a:cs typeface="Consolas"/>
                <a:sym typeface="Consolas"/>
              </a:rPr>
              <a:t>r, err </a:t>
            </a:r>
            <a:r>
              <a:rPr lang="ja">
                <a:solidFill>
                  <a:srgbClr val="D73A49"/>
                </a:solidFill>
                <a:highlight>
                  <a:srgbClr val="F4CCCC"/>
                </a:highlight>
                <a:latin typeface="Consolas"/>
                <a:ea typeface="Consolas"/>
                <a:cs typeface="Consolas"/>
                <a:sym typeface="Consolas"/>
              </a:rPr>
              <a:t>:=</a:t>
            </a:r>
            <a:r>
              <a:rPr lang="ja">
                <a:solidFill>
                  <a:srgbClr val="24292E"/>
                </a:solidFill>
                <a:highlight>
                  <a:srgbClr val="F4CCCC"/>
                </a:highlight>
                <a:latin typeface="Consolas"/>
                <a:ea typeface="Consolas"/>
                <a:cs typeface="Consolas"/>
                <a:sym typeface="Consolas"/>
              </a:rPr>
              <a:t> db.</a:t>
            </a:r>
            <a:r>
              <a:rPr lang="ja">
                <a:solidFill>
                  <a:srgbClr val="005CC5"/>
                </a:solidFill>
                <a:highlight>
                  <a:srgbClr val="F4CCCC"/>
                </a:highlight>
                <a:latin typeface="Consolas"/>
                <a:ea typeface="Consolas"/>
                <a:cs typeface="Consolas"/>
                <a:sym typeface="Consolas"/>
              </a:rPr>
              <a:t>Exec</a:t>
            </a:r>
            <a:r>
              <a:rPr lang="ja">
                <a:solidFill>
                  <a:srgbClr val="24292E"/>
                </a:solidFill>
                <a:highlight>
                  <a:srgbClr val="F4CCCC"/>
                </a:highlight>
                <a:latin typeface="Consolas"/>
                <a:ea typeface="Consolas"/>
                <a:cs typeface="Consolas"/>
                <a:sym typeface="Consolas"/>
              </a:rPr>
              <a:t>(sql, users[i].Name, users[i].Age)</a:t>
            </a:r>
            <a:endParaRPr>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if</a:t>
            </a:r>
            <a:r>
              <a:rPr lang="ja">
                <a:solidFill>
                  <a:srgbClr val="24292E"/>
                </a:solidFill>
                <a:latin typeface="Consolas"/>
                <a:ea typeface="Consolas"/>
                <a:cs typeface="Consolas"/>
                <a:sym typeface="Consolas"/>
              </a:rPr>
              <a:t> err != </a:t>
            </a:r>
            <a:r>
              <a:rPr lang="ja">
                <a:solidFill>
                  <a:srgbClr val="005CC5"/>
                </a:solidFill>
                <a:latin typeface="Consolas"/>
                <a:ea typeface="Consolas"/>
                <a:cs typeface="Consolas"/>
                <a:sym typeface="Consolas"/>
              </a:rPr>
              <a:t>nil</a:t>
            </a:r>
            <a:r>
              <a:rPr lang="ja">
                <a:solidFill>
                  <a:srgbClr val="24292E"/>
                </a:solidFill>
                <a:latin typeface="Consolas"/>
                <a:ea typeface="Consolas"/>
                <a:cs typeface="Consolas"/>
                <a:sym typeface="Consolas"/>
              </a:rPr>
              <a:t> { </a:t>
            </a:r>
            <a:r>
              <a:rPr lang="ja">
                <a:solidFill>
                  <a:srgbClr val="6A737D"/>
                </a:solidFill>
                <a:latin typeface="Consolas"/>
                <a:ea typeface="Consolas"/>
                <a:cs typeface="Consolas"/>
                <a:sym typeface="Consolas"/>
              </a:rPr>
              <a:t>/* エラー処理 */</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24292E"/>
                </a:solidFill>
                <a:highlight>
                  <a:srgbClr val="F4CCCC"/>
                </a:highlight>
                <a:latin typeface="Consolas"/>
                <a:ea typeface="Consolas"/>
                <a:cs typeface="Consolas"/>
                <a:sym typeface="Consolas"/>
              </a:rPr>
              <a:t>id, err </a:t>
            </a:r>
            <a:r>
              <a:rPr lang="ja">
                <a:solidFill>
                  <a:srgbClr val="D73A49"/>
                </a:solidFill>
                <a:highlight>
                  <a:srgbClr val="F4CCCC"/>
                </a:highlight>
                <a:latin typeface="Consolas"/>
                <a:ea typeface="Consolas"/>
                <a:cs typeface="Consolas"/>
                <a:sym typeface="Consolas"/>
              </a:rPr>
              <a:t>:=</a:t>
            </a:r>
            <a:r>
              <a:rPr lang="ja">
                <a:solidFill>
                  <a:srgbClr val="24292E"/>
                </a:solidFill>
                <a:highlight>
                  <a:srgbClr val="F4CCCC"/>
                </a:highlight>
                <a:latin typeface="Consolas"/>
                <a:ea typeface="Consolas"/>
                <a:cs typeface="Consolas"/>
                <a:sym typeface="Consolas"/>
              </a:rPr>
              <a:t> r.</a:t>
            </a:r>
            <a:r>
              <a:rPr lang="ja">
                <a:solidFill>
                  <a:srgbClr val="005CC5"/>
                </a:solidFill>
                <a:highlight>
                  <a:srgbClr val="F4CCCC"/>
                </a:highlight>
                <a:latin typeface="Consolas"/>
                <a:ea typeface="Consolas"/>
                <a:cs typeface="Consolas"/>
                <a:sym typeface="Consolas"/>
              </a:rPr>
              <a:t>LastInsertId</a:t>
            </a:r>
            <a:r>
              <a:rPr lang="ja">
                <a:solidFill>
                  <a:srgbClr val="24292E"/>
                </a:solidFill>
                <a:highlight>
                  <a:srgbClr val="F4CCCC"/>
                </a:highlight>
                <a:latin typeface="Consolas"/>
                <a:ea typeface="Consolas"/>
                <a:cs typeface="Consolas"/>
                <a:sym typeface="Consolas"/>
              </a:rPr>
              <a:t>()</a:t>
            </a:r>
            <a:endParaRPr>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if</a:t>
            </a:r>
            <a:r>
              <a:rPr lang="ja">
                <a:solidFill>
                  <a:srgbClr val="24292E"/>
                </a:solidFill>
                <a:latin typeface="Consolas"/>
                <a:ea typeface="Consolas"/>
                <a:cs typeface="Consolas"/>
                <a:sym typeface="Consolas"/>
              </a:rPr>
              <a:t> err != </a:t>
            </a:r>
            <a:r>
              <a:rPr lang="ja">
                <a:solidFill>
                  <a:srgbClr val="005CC5"/>
                </a:solidFill>
                <a:latin typeface="Consolas"/>
                <a:ea typeface="Consolas"/>
                <a:cs typeface="Consolas"/>
                <a:sym typeface="Consolas"/>
              </a:rPr>
              <a:t>nil</a:t>
            </a:r>
            <a:r>
              <a:rPr lang="ja">
                <a:solidFill>
                  <a:srgbClr val="24292E"/>
                </a:solidFill>
                <a:latin typeface="Consolas"/>
                <a:ea typeface="Consolas"/>
                <a:cs typeface="Consolas"/>
                <a:sym typeface="Consolas"/>
              </a:rPr>
              <a:t> { </a:t>
            </a:r>
            <a:r>
              <a:rPr lang="ja">
                <a:solidFill>
                  <a:srgbClr val="6A737D"/>
                </a:solidFill>
                <a:latin typeface="Consolas"/>
                <a:ea typeface="Consolas"/>
                <a:cs typeface="Consolas"/>
                <a:sym typeface="Consolas"/>
              </a:rPr>
              <a:t>/* エラー処理 */</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users[i].ID = id</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fmt.</a:t>
            </a:r>
            <a:r>
              <a:rPr lang="ja">
                <a:solidFill>
                  <a:srgbClr val="005CC5"/>
                </a:solidFill>
                <a:latin typeface="Consolas"/>
                <a:ea typeface="Consolas"/>
                <a:cs typeface="Consolas"/>
                <a:sym typeface="Consolas"/>
              </a:rPr>
              <a:t>Println</a:t>
            </a:r>
            <a:r>
              <a:rPr lang="ja">
                <a:solidFill>
                  <a:srgbClr val="24292E"/>
                </a:solidFill>
                <a:latin typeface="Consolas"/>
                <a:ea typeface="Consolas"/>
                <a:cs typeface="Consolas"/>
                <a:sym typeface="Consolas"/>
              </a:rPr>
              <a:t>(</a:t>
            </a:r>
            <a:r>
              <a:rPr lang="ja">
                <a:solidFill>
                  <a:srgbClr val="032F62"/>
                </a:solidFill>
                <a:latin typeface="Consolas"/>
                <a:ea typeface="Consolas"/>
                <a:cs typeface="Consolas"/>
                <a:sym typeface="Consolas"/>
              </a:rPr>
              <a:t>"INSERT"</a:t>
            </a:r>
            <a:r>
              <a:rPr lang="ja">
                <a:solidFill>
                  <a:srgbClr val="24292E"/>
                </a:solidFill>
                <a:latin typeface="Consolas"/>
                <a:ea typeface="Consolas"/>
                <a:cs typeface="Consolas"/>
                <a:sym typeface="Consolas"/>
              </a:rPr>
              <a:t>, users[i])</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365" name="Google Shape;365;p66"/>
          <p:cNvSpPr txBox="1"/>
          <p:nvPr/>
        </p:nvSpPr>
        <p:spPr>
          <a:xfrm>
            <a:off x="640275" y="4703425"/>
            <a:ext cx="432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 SQLはSQLiteの場合</a:t>
            </a:r>
            <a:endParaRPr/>
          </a:p>
        </p:txBody>
      </p:sp>
      <p:sp>
        <p:nvSpPr>
          <p:cNvPr id="366" name="Google Shape;366;p6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7"/>
          <p:cNvSpPr txBox="1"/>
          <p:nvPr>
            <p:ph type="title"/>
          </p:nvPr>
        </p:nvSpPr>
        <p:spPr>
          <a:xfrm>
            <a:off x="457200" y="205984"/>
            <a:ext cx="82296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複数レコードのスキャン</a:t>
            </a:r>
            <a:endParaRPr/>
          </a:p>
        </p:txBody>
      </p:sp>
      <p:sp>
        <p:nvSpPr>
          <p:cNvPr id="372" name="Google Shape;372;p67"/>
          <p:cNvSpPr txBox="1"/>
          <p:nvPr>
            <p:ph idx="1" type="body"/>
          </p:nvPr>
        </p:nvSpPr>
        <p:spPr>
          <a:xfrm>
            <a:off x="457200" y="857250"/>
            <a:ext cx="82296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2400"/>
              <a:t>■ </a:t>
            </a:r>
            <a:r>
              <a:rPr lang="ja" sz="2400">
                <a:latin typeface="Consolas"/>
                <a:ea typeface="Consolas"/>
                <a:cs typeface="Consolas"/>
                <a:sym typeface="Consolas"/>
              </a:rPr>
              <a:t>(*sql.DB).Query</a:t>
            </a:r>
            <a:r>
              <a:rPr lang="ja" sz="2400"/>
              <a:t>と</a:t>
            </a:r>
            <a:r>
              <a:rPr lang="ja" sz="2400">
                <a:latin typeface="Consolas"/>
                <a:ea typeface="Consolas"/>
                <a:cs typeface="Consolas"/>
                <a:sym typeface="Consolas"/>
              </a:rPr>
              <a:t>*sql.Rows</a:t>
            </a:r>
            <a:r>
              <a:rPr lang="ja" sz="2400"/>
              <a:t>を使う</a:t>
            </a:r>
            <a:endParaRPr sz="2400"/>
          </a:p>
        </p:txBody>
      </p:sp>
      <p:sp>
        <p:nvSpPr>
          <p:cNvPr id="373" name="Google Shape;373;p67"/>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ja"/>
              <a:t>‹#›</a:t>
            </a:fld>
            <a:endParaRPr/>
          </a:p>
        </p:txBody>
      </p:sp>
      <p:sp>
        <p:nvSpPr>
          <p:cNvPr id="374" name="Google Shape;374;p67"/>
          <p:cNvSpPr txBox="1"/>
          <p:nvPr/>
        </p:nvSpPr>
        <p:spPr>
          <a:xfrm>
            <a:off x="224025" y="1709400"/>
            <a:ext cx="8707200" cy="3114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rows,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db.</a:t>
            </a:r>
            <a:r>
              <a:rPr lang="ja" sz="1800">
                <a:solidFill>
                  <a:srgbClr val="005CC5"/>
                </a:solidFill>
                <a:latin typeface="Consolas"/>
                <a:ea typeface="Consolas"/>
                <a:cs typeface="Consolas"/>
                <a:sym typeface="Consolas"/>
              </a:rPr>
              <a:t>Query</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"SELECT * FROM user WHERE age = ?"</a:t>
            </a:r>
            <a:r>
              <a:rPr lang="ja" sz="1800">
                <a:solidFill>
                  <a:srgbClr val="24292E"/>
                </a:solidFill>
                <a:latin typeface="Consolas"/>
                <a:ea typeface="Consolas"/>
                <a:cs typeface="Consolas"/>
                <a:sym typeface="Consolas"/>
              </a:rPr>
              <a:t>, age)</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 </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D73A49"/>
                </a:solidFill>
                <a:latin typeface="Consolas"/>
                <a:ea typeface="Consolas"/>
                <a:cs typeface="Consolas"/>
                <a:sym typeface="Consolas"/>
              </a:rPr>
              <a:t>for</a:t>
            </a: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rows.</a:t>
            </a:r>
            <a:r>
              <a:rPr lang="ja" sz="1800">
                <a:solidFill>
                  <a:srgbClr val="005CC5"/>
                </a:solidFill>
                <a:highlight>
                  <a:srgbClr val="F4CCCC"/>
                </a:highlight>
                <a:latin typeface="Consolas"/>
                <a:ea typeface="Consolas"/>
                <a:cs typeface="Consolas"/>
                <a:sym typeface="Consolas"/>
              </a:rPr>
              <a:t>Next</a:t>
            </a:r>
            <a:r>
              <a:rPr lang="ja" sz="1800">
                <a:solidFill>
                  <a:srgbClr val="24292E"/>
                </a:solidFill>
                <a:highlight>
                  <a:srgbClr val="F4CCCC"/>
                </a:highlight>
                <a:latin typeface="Consolas"/>
                <a:ea typeface="Consolas"/>
                <a:cs typeface="Consolas"/>
                <a:sym typeface="Consolas"/>
              </a:rPr>
              <a:t>() </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var</a:t>
            </a:r>
            <a:r>
              <a:rPr lang="ja" sz="1800">
                <a:solidFill>
                  <a:srgbClr val="24292E"/>
                </a:solidFill>
                <a:latin typeface="Consolas"/>
                <a:ea typeface="Consolas"/>
                <a:cs typeface="Consolas"/>
                <a:sym typeface="Consolas"/>
              </a:rPr>
              <a:t> u User</a:t>
            </a:r>
            <a:endParaRPr sz="1800">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rows.</a:t>
            </a:r>
            <a:r>
              <a:rPr lang="ja" sz="1800">
                <a:solidFill>
                  <a:srgbClr val="005CC5"/>
                </a:solidFill>
                <a:highlight>
                  <a:srgbClr val="F4CCCC"/>
                </a:highlight>
                <a:latin typeface="Consolas"/>
                <a:ea typeface="Consolas"/>
                <a:cs typeface="Consolas"/>
                <a:sym typeface="Consolas"/>
              </a:rPr>
              <a:t>Scan</a:t>
            </a:r>
            <a:r>
              <a:rPr lang="ja" sz="1800">
                <a:solidFill>
                  <a:srgbClr val="24292E"/>
                </a:solidFill>
                <a:highlight>
                  <a:srgbClr val="F4CCCC"/>
                </a:highlight>
                <a:latin typeface="Consolas"/>
                <a:ea typeface="Consolas"/>
                <a:cs typeface="Consolas"/>
                <a:sym typeface="Consolas"/>
              </a:rPr>
              <a:t>(&amp;u.ID, &amp;u.Name, &amp;u.Age)</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エラー処理 */</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u</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rows.</a:t>
            </a:r>
            <a:r>
              <a:rPr lang="ja" sz="1800">
                <a:solidFill>
                  <a:srgbClr val="005CC5"/>
                </a:solidFill>
                <a:highlight>
                  <a:srgbClr val="F4CCCC"/>
                </a:highlight>
                <a:latin typeface="Consolas"/>
                <a:ea typeface="Consolas"/>
                <a:cs typeface="Consolas"/>
                <a:sym typeface="Consolas"/>
              </a:rPr>
              <a:t>Err</a:t>
            </a:r>
            <a:r>
              <a:rPr lang="ja" sz="1800">
                <a:solidFill>
                  <a:srgbClr val="24292E"/>
                </a:solidFill>
                <a:highlight>
                  <a:srgbClr val="F4CCCC"/>
                </a:highlight>
                <a:latin typeface="Consolas"/>
                <a:ea typeface="Consolas"/>
                <a:cs typeface="Consolas"/>
                <a:sym typeface="Consolas"/>
              </a:rPr>
              <a:t>();</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 </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レコードの更新</a:t>
            </a:r>
            <a:endParaRPr/>
          </a:p>
        </p:txBody>
      </p:sp>
      <p:sp>
        <p:nvSpPr>
          <p:cNvPr id="380" name="Google Shape;380;p6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solidFill>
                  <a:schemeClr val="dk1"/>
                </a:solidFill>
              </a:rPr>
              <a:t>更新したレコード数は</a:t>
            </a:r>
            <a:r>
              <a:rPr lang="ja">
                <a:solidFill>
                  <a:schemeClr val="dk1"/>
                </a:solidFill>
                <a:latin typeface="Consolas"/>
                <a:ea typeface="Consolas"/>
                <a:cs typeface="Consolas"/>
                <a:sym typeface="Consolas"/>
              </a:rPr>
              <a:t>*sql.Result</a:t>
            </a:r>
            <a:r>
              <a:rPr lang="ja">
                <a:solidFill>
                  <a:schemeClr val="dk1"/>
                </a:solidFill>
              </a:rPr>
              <a:t>から取得</a:t>
            </a:r>
            <a:endParaRPr/>
          </a:p>
        </p:txBody>
      </p:sp>
      <p:sp>
        <p:nvSpPr>
          <p:cNvPr id="381" name="Google Shape;381;p68"/>
          <p:cNvSpPr txBox="1"/>
          <p:nvPr/>
        </p:nvSpPr>
        <p:spPr>
          <a:xfrm>
            <a:off x="415575" y="1500825"/>
            <a:ext cx="8324100" cy="185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r,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db.</a:t>
            </a:r>
            <a:r>
              <a:rPr lang="ja" sz="1800">
                <a:solidFill>
                  <a:srgbClr val="005CC5"/>
                </a:solidFill>
                <a:latin typeface="Consolas"/>
                <a:ea typeface="Consolas"/>
                <a:cs typeface="Consolas"/>
                <a:sym typeface="Consolas"/>
              </a:rPr>
              <a:t>Exec</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"UPDATE user SET age = age + 1 WHERE id = 1"</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cnt,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r.</a:t>
            </a:r>
            <a:r>
              <a:rPr lang="ja" sz="1800">
                <a:solidFill>
                  <a:srgbClr val="005CC5"/>
                </a:solidFill>
                <a:latin typeface="Consolas"/>
                <a:ea typeface="Consolas"/>
                <a:cs typeface="Consolas"/>
                <a:sym typeface="Consolas"/>
              </a:rPr>
              <a:t>RowsAffected</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"Affected rows:"</a:t>
            </a:r>
            <a:r>
              <a:rPr lang="ja" sz="1800">
                <a:solidFill>
                  <a:srgbClr val="24292E"/>
                </a:solidFill>
                <a:latin typeface="Consolas"/>
                <a:ea typeface="Consolas"/>
                <a:cs typeface="Consolas"/>
                <a:sym typeface="Consolas"/>
              </a:rPr>
              <a:t>, cnt)</a:t>
            </a:r>
            <a:endParaRPr sz="1800">
              <a:solidFill>
                <a:srgbClr val="24292E"/>
              </a:solidFill>
              <a:latin typeface="Consolas"/>
              <a:ea typeface="Consolas"/>
              <a:cs typeface="Consolas"/>
              <a:sym typeface="Consolas"/>
            </a:endParaRPr>
          </a:p>
        </p:txBody>
      </p:sp>
      <p:sp>
        <p:nvSpPr>
          <p:cNvPr id="382" name="Google Shape;382;p6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【TRY】電話帳を作ろう</a:t>
            </a:r>
            <a:endParaRPr/>
          </a:p>
        </p:txBody>
      </p:sp>
      <p:sp>
        <p:nvSpPr>
          <p:cNvPr id="388" name="Google Shape;388;p6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次の仕様を満たすコマンドラインツールを作ろう</a:t>
            </a:r>
            <a:endParaRPr/>
          </a:p>
          <a:p>
            <a:pPr indent="-342900" lvl="1" marL="914400" rtl="0" algn="l">
              <a:spcBef>
                <a:spcPts val="0"/>
              </a:spcBef>
              <a:spcAft>
                <a:spcPts val="0"/>
              </a:spcAft>
              <a:buSzPts val="1800"/>
              <a:buChar char="●"/>
            </a:pPr>
            <a:r>
              <a:rPr lang="ja"/>
              <a:t>ID、名前、電話番号を保持できるツール</a:t>
            </a:r>
            <a:endParaRPr/>
          </a:p>
          <a:p>
            <a:pPr indent="-342900" lvl="2" marL="1371600" rtl="0" algn="l">
              <a:spcBef>
                <a:spcPts val="0"/>
              </a:spcBef>
              <a:spcAft>
                <a:spcPts val="0"/>
              </a:spcAft>
              <a:buSzPts val="1800"/>
              <a:buChar char="○"/>
            </a:pPr>
            <a:r>
              <a:rPr lang="ja"/>
              <a:t>IDはAUTOINCREMENT</a:t>
            </a:r>
            <a:endParaRPr/>
          </a:p>
          <a:p>
            <a:pPr indent="-342900" lvl="1" marL="914400" rtl="0" algn="l">
              <a:spcBef>
                <a:spcPts val="0"/>
              </a:spcBef>
              <a:spcAft>
                <a:spcPts val="0"/>
              </a:spcAft>
              <a:buSzPts val="1800"/>
              <a:buChar char="●"/>
            </a:pPr>
            <a:r>
              <a:rPr lang="ja"/>
              <a:t>プログラムを再起動してもデータが保持される</a:t>
            </a:r>
            <a:endParaRPr/>
          </a:p>
          <a:p>
            <a:pPr indent="-342900" lvl="1" marL="914400" rtl="0" algn="l">
              <a:spcBef>
                <a:spcPts val="0"/>
              </a:spcBef>
              <a:spcAft>
                <a:spcPts val="0"/>
              </a:spcAft>
              <a:buSzPts val="1800"/>
              <a:buChar char="●"/>
            </a:pPr>
            <a:r>
              <a:rPr lang="ja"/>
              <a:t>起動すると現在登録されている情報がすべて表示される</a:t>
            </a:r>
            <a:endParaRPr/>
          </a:p>
          <a:p>
            <a:pPr indent="-342900" lvl="1" marL="914400" rtl="0" algn="l">
              <a:spcBef>
                <a:spcPts val="0"/>
              </a:spcBef>
              <a:spcAft>
                <a:spcPts val="0"/>
              </a:spcAft>
              <a:buSzPts val="1800"/>
              <a:buChar char="●"/>
            </a:pPr>
            <a:r>
              <a:rPr lang="ja"/>
              <a:t>その後入力モードになり、1人分の情報を入力する</a:t>
            </a:r>
            <a:endParaRPr/>
          </a:p>
          <a:p>
            <a:pPr indent="-342900" lvl="1" marL="914400" rtl="0" algn="l">
              <a:spcBef>
                <a:spcPts val="0"/>
              </a:spcBef>
              <a:spcAft>
                <a:spcPts val="0"/>
              </a:spcAft>
              <a:buSzPts val="1800"/>
              <a:buChar char="●"/>
            </a:pPr>
            <a:r>
              <a:rPr lang="ja"/>
              <a:t>1人分を入力するごとに現在保存されている情報をすべて表示する</a:t>
            </a:r>
            <a:endParaRPr/>
          </a:p>
          <a:p>
            <a:pPr indent="-342900" lvl="1" marL="914400" rtl="0" algn="l">
              <a:spcBef>
                <a:spcPts val="0"/>
              </a:spcBef>
              <a:spcAft>
                <a:spcPts val="0"/>
              </a:spcAft>
              <a:buSzPts val="1800"/>
              <a:buChar char="●"/>
            </a:pPr>
            <a:r>
              <a:rPr lang="ja"/>
              <a:t>データベースにはSQLiteを用いる</a:t>
            </a:r>
            <a:endParaRPr/>
          </a:p>
          <a:p>
            <a:pPr indent="-381000" lvl="0" marL="457200" rtl="0" algn="l">
              <a:spcBef>
                <a:spcPts val="1000"/>
              </a:spcBef>
              <a:spcAft>
                <a:spcPts val="0"/>
              </a:spcAft>
              <a:buSzPts val="2400"/>
              <a:buChar char="■"/>
            </a:pPr>
            <a:r>
              <a:rPr lang="ja"/>
              <a:t>余裕があれば改造する</a:t>
            </a:r>
            <a:endParaRPr/>
          </a:p>
          <a:p>
            <a:pPr indent="-342900" lvl="1" marL="914400" rtl="0" algn="l">
              <a:spcBef>
                <a:spcPts val="0"/>
              </a:spcBef>
              <a:spcAft>
                <a:spcPts val="0"/>
              </a:spcAft>
              <a:buSzPts val="1800"/>
              <a:buChar char="●"/>
            </a:pPr>
            <a:r>
              <a:rPr lang="ja"/>
              <a:t>IDを指定してデータを更新できるようにする</a:t>
            </a:r>
            <a:endParaRPr/>
          </a:p>
        </p:txBody>
      </p:sp>
      <p:sp>
        <p:nvSpPr>
          <p:cNvPr id="389" name="Google Shape;389;p69"/>
          <p:cNvSpPr txBox="1"/>
          <p:nvPr/>
        </p:nvSpPr>
        <p:spPr>
          <a:xfrm>
            <a:off x="0" y="4740300"/>
            <a:ext cx="91440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参考：</a:t>
            </a:r>
            <a:r>
              <a:rPr lang="ja" u="sng">
                <a:solidFill>
                  <a:schemeClr val="hlink"/>
                </a:solidFill>
                <a:hlinkClick r:id="rId3"/>
              </a:rPr>
              <a:t>https://play.golang.org/p/LhmuHFfqZZN</a:t>
            </a:r>
            <a:endParaRPr/>
          </a:p>
        </p:txBody>
      </p:sp>
      <p:sp>
        <p:nvSpPr>
          <p:cNvPr id="390" name="Google Shape;390;p69"/>
          <p:cNvSpPr txBox="1"/>
          <p:nvPr/>
        </p:nvSpPr>
        <p:spPr>
          <a:xfrm>
            <a:off x="0" y="4272600"/>
            <a:ext cx="91440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hlink"/>
                </a:solidFill>
                <a:hlinkClick r:id="rId4"/>
              </a:rPr>
              <a:t>https://play.golang.org/p/yZm5iwFJDLU</a:t>
            </a:r>
            <a:endParaRPr/>
          </a:p>
        </p:txBody>
      </p:sp>
      <p:sp>
        <p:nvSpPr>
          <p:cNvPr id="391" name="Google Shape;391;p6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0"/>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11.2. トランザクション</a:t>
            </a:r>
            <a:endParaRPr/>
          </a:p>
        </p:txBody>
      </p:sp>
      <p:sp>
        <p:nvSpPr>
          <p:cNvPr id="397" name="Google Shape;397;p7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トランザクション</a:t>
            </a:r>
            <a:endParaRPr/>
          </a:p>
        </p:txBody>
      </p:sp>
      <p:sp>
        <p:nvSpPr>
          <p:cNvPr id="403" name="Google Shape;403;p7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トランザクション</a:t>
            </a:r>
            <a:endParaRPr/>
          </a:p>
          <a:p>
            <a:pPr indent="-342900" lvl="1" marL="914400" rtl="0" algn="l">
              <a:spcBef>
                <a:spcPts val="0"/>
              </a:spcBef>
              <a:spcAft>
                <a:spcPts val="0"/>
              </a:spcAft>
              <a:buSzPts val="1800"/>
              <a:buChar char="●"/>
            </a:pPr>
            <a:r>
              <a:rPr lang="ja"/>
              <a:t>分割できないデータベース上の一連の処理</a:t>
            </a:r>
            <a:endParaRPr/>
          </a:p>
          <a:p>
            <a:pPr indent="-342900" lvl="1" marL="914400" rtl="0" algn="l">
              <a:spcBef>
                <a:spcPts val="0"/>
              </a:spcBef>
              <a:spcAft>
                <a:spcPts val="0"/>
              </a:spcAft>
              <a:buSzPts val="1800"/>
              <a:buChar char="●"/>
            </a:pPr>
            <a:r>
              <a:rPr lang="ja"/>
              <a:t>複数のクエリにまたがる場合</a:t>
            </a:r>
            <a:endParaRPr/>
          </a:p>
          <a:p>
            <a:pPr indent="-381000" lvl="0" marL="457200" rtl="0" algn="l">
              <a:spcBef>
                <a:spcPts val="1000"/>
              </a:spcBef>
              <a:spcAft>
                <a:spcPts val="0"/>
              </a:spcAft>
              <a:buSzPts val="2400"/>
              <a:buChar char="■"/>
            </a:pPr>
            <a:r>
              <a:rPr lang="ja"/>
              <a:t>コミット</a:t>
            </a:r>
            <a:endParaRPr/>
          </a:p>
          <a:p>
            <a:pPr indent="-342900" lvl="1" marL="914400" rtl="0" algn="l">
              <a:spcBef>
                <a:spcPts val="0"/>
              </a:spcBef>
              <a:spcAft>
                <a:spcPts val="0"/>
              </a:spcAft>
              <a:buSzPts val="1800"/>
              <a:buChar char="●"/>
            </a:pPr>
            <a:r>
              <a:rPr lang="ja"/>
              <a:t>トランザクションの処理を確定させる</a:t>
            </a:r>
            <a:endParaRPr/>
          </a:p>
          <a:p>
            <a:pPr indent="-381000" lvl="0" marL="457200" rtl="0" algn="l">
              <a:spcBef>
                <a:spcPts val="1000"/>
              </a:spcBef>
              <a:spcAft>
                <a:spcPts val="0"/>
              </a:spcAft>
              <a:buSzPts val="2400"/>
              <a:buChar char="■"/>
            </a:pPr>
            <a:r>
              <a:rPr lang="ja"/>
              <a:t>ロールバック</a:t>
            </a:r>
            <a:endParaRPr/>
          </a:p>
          <a:p>
            <a:pPr indent="-342900" lvl="1" marL="914400" rtl="0" algn="l">
              <a:spcBef>
                <a:spcPts val="0"/>
              </a:spcBef>
              <a:spcAft>
                <a:spcPts val="0"/>
              </a:spcAft>
              <a:buSzPts val="1800"/>
              <a:buChar char="●"/>
            </a:pPr>
            <a:r>
              <a:rPr lang="ja"/>
              <a:t>トランザクションの処理をキャンセルする</a:t>
            </a:r>
            <a:endParaRPr/>
          </a:p>
          <a:p>
            <a:pPr indent="-381000" lvl="0" marL="457200" rtl="0" algn="l">
              <a:spcBef>
                <a:spcPts val="1000"/>
              </a:spcBef>
              <a:spcAft>
                <a:spcPts val="0"/>
              </a:spcAft>
              <a:buSzPts val="2400"/>
              <a:buChar char="■"/>
            </a:pPr>
            <a:r>
              <a:rPr lang="ja"/>
              <a:t>トランザクションとロック</a:t>
            </a:r>
            <a:endParaRPr/>
          </a:p>
          <a:p>
            <a:pPr indent="-342900" lvl="1" marL="914400" rtl="0" algn="l">
              <a:spcBef>
                <a:spcPts val="0"/>
              </a:spcBef>
              <a:spcAft>
                <a:spcPts val="0"/>
              </a:spcAft>
              <a:buSzPts val="1800"/>
              <a:buChar char="●"/>
            </a:pPr>
            <a:r>
              <a:rPr lang="ja"/>
              <a:t>データの一貫性を保つためにロックを取る</a:t>
            </a:r>
            <a:endParaRPr/>
          </a:p>
        </p:txBody>
      </p:sp>
      <p:sp>
        <p:nvSpPr>
          <p:cNvPr id="404" name="Google Shape;404;p7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トランザクションの開始</a:t>
            </a:r>
            <a:endParaRPr/>
          </a:p>
        </p:txBody>
      </p:sp>
      <p:sp>
        <p:nvSpPr>
          <p:cNvPr id="410" name="Google Shape;410;p7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latin typeface="Consolas"/>
                <a:ea typeface="Consolas"/>
                <a:cs typeface="Consolas"/>
                <a:sym typeface="Consolas"/>
              </a:rPr>
              <a:t>(*sql.DB).Begin</a:t>
            </a:r>
            <a:r>
              <a:rPr lang="ja"/>
              <a:t>を呼ぶ</a:t>
            </a:r>
            <a:endParaRPr/>
          </a:p>
          <a:p>
            <a:pPr indent="-381000" lvl="0" marL="457200" rtl="0" algn="l">
              <a:spcBef>
                <a:spcPts val="10000"/>
              </a:spcBef>
              <a:spcAft>
                <a:spcPts val="0"/>
              </a:spcAft>
              <a:buSzPts val="2400"/>
              <a:buChar char="■"/>
            </a:pPr>
            <a:r>
              <a:rPr lang="ja">
                <a:latin typeface="Consolas"/>
                <a:ea typeface="Consolas"/>
                <a:cs typeface="Consolas"/>
                <a:sym typeface="Consolas"/>
              </a:rPr>
              <a:t>context.Context</a:t>
            </a:r>
            <a:r>
              <a:rPr lang="ja"/>
              <a:t>を渡したい場合</a:t>
            </a:r>
            <a:endParaRPr/>
          </a:p>
        </p:txBody>
      </p:sp>
      <p:sp>
        <p:nvSpPr>
          <p:cNvPr id="411" name="Google Shape;411;p72"/>
          <p:cNvSpPr txBox="1"/>
          <p:nvPr/>
        </p:nvSpPr>
        <p:spPr>
          <a:xfrm>
            <a:off x="454350" y="1472925"/>
            <a:ext cx="8308500" cy="8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6A737D"/>
                </a:solidFill>
                <a:latin typeface="Consolas"/>
                <a:ea typeface="Consolas"/>
                <a:cs typeface="Consolas"/>
                <a:sym typeface="Consolas"/>
              </a:rPr>
              <a:t>// トランザクションを開始する</a:t>
            </a:r>
            <a:endParaRPr sz="1800">
              <a:solidFill>
                <a:srgbClr val="6A737D"/>
              </a:solidFill>
              <a:latin typeface="Consolas"/>
              <a:ea typeface="Consolas"/>
              <a:cs typeface="Consolas"/>
              <a:sym typeface="Consolas"/>
            </a:endParaRPr>
          </a:p>
          <a:p>
            <a:pPr indent="0" lvl="0" marL="0" rtl="0" algn="l">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Begin</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412" name="Google Shape;412;p72"/>
          <p:cNvSpPr txBox="1"/>
          <p:nvPr/>
        </p:nvSpPr>
        <p:spPr>
          <a:xfrm>
            <a:off x="454350" y="3113975"/>
            <a:ext cx="8308500" cy="88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6A737D"/>
                </a:solidFill>
                <a:latin typeface="Consolas"/>
                <a:ea typeface="Consolas"/>
                <a:cs typeface="Consolas"/>
                <a:sym typeface="Consolas"/>
              </a:rPr>
              <a:t>// Contextを渡してトランザクションを開始する</a:t>
            </a:r>
            <a:endParaRPr sz="1800">
              <a:solidFill>
                <a:srgbClr val="6A737D"/>
              </a:solidFill>
              <a:latin typeface="Consolas"/>
              <a:ea typeface="Consolas"/>
              <a:cs typeface="Consolas"/>
              <a:sym typeface="Consolas"/>
            </a:endParaRPr>
          </a:p>
          <a:p>
            <a:pPr indent="0" lvl="0" marL="0" rtl="0" algn="l">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DB</a:t>
            </a:r>
            <a:r>
              <a:rPr lang="ja" sz="1800">
                <a:solidFill>
                  <a:srgbClr val="6F42C1"/>
                </a:solidFill>
                <a:latin typeface="Consolas"/>
                <a:ea typeface="Consolas"/>
                <a:cs typeface="Consolas"/>
                <a:sym typeface="Consolas"/>
              </a:rPr>
              <a:t>) BeginTx</a:t>
            </a:r>
            <a:r>
              <a:rPr lang="ja" sz="1800">
                <a:solidFill>
                  <a:srgbClr val="24292E"/>
                </a:solidFill>
                <a:latin typeface="Consolas"/>
                <a:ea typeface="Consolas"/>
                <a:cs typeface="Consolas"/>
                <a:sym typeface="Consolas"/>
              </a:rPr>
              <a:t>(context.Context, *TxOptions) (*</a:t>
            </a:r>
            <a:r>
              <a:rPr lang="ja" sz="1800">
                <a:solidFill>
                  <a:srgbClr val="E36209"/>
                </a:solidFill>
                <a:latin typeface="Consolas"/>
                <a:ea typeface="Consolas"/>
                <a:cs typeface="Consolas"/>
                <a:sym typeface="Consolas"/>
              </a:rPr>
              <a:t>Tx</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413" name="Google Shape;413;p7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トランザクションに対する処理</a:t>
            </a:r>
            <a:endParaRPr/>
          </a:p>
        </p:txBody>
      </p:sp>
      <p:sp>
        <p:nvSpPr>
          <p:cNvPr id="419" name="Google Shape;419;p7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*sql.</a:t>
            </a:r>
            <a:r>
              <a:rPr lang="ja">
                <a:latin typeface="Consolas"/>
                <a:ea typeface="Consolas"/>
                <a:cs typeface="Consolas"/>
                <a:sym typeface="Consolas"/>
              </a:rPr>
              <a:t>Tx</a:t>
            </a:r>
            <a:r>
              <a:rPr lang="ja" sz="2400"/>
              <a:t>のメソッドを使用</a:t>
            </a:r>
            <a:endParaRPr sz="2400"/>
          </a:p>
        </p:txBody>
      </p:sp>
      <p:sp>
        <p:nvSpPr>
          <p:cNvPr id="420" name="Google Shape;420;p7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421" name="Google Shape;421;p73"/>
          <p:cNvSpPr txBox="1"/>
          <p:nvPr/>
        </p:nvSpPr>
        <p:spPr>
          <a:xfrm>
            <a:off x="134450" y="1487600"/>
            <a:ext cx="8904000" cy="3111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6A737D"/>
                </a:solidFill>
                <a:latin typeface="Consolas"/>
                <a:ea typeface="Consolas"/>
                <a:cs typeface="Consolas"/>
                <a:sym typeface="Consolas"/>
              </a:rPr>
              <a:t>// INSERTやDELETEなど</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Exec</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Result</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6A737D"/>
                </a:solidFill>
                <a:latin typeface="Consolas"/>
                <a:ea typeface="Consolas"/>
                <a:cs typeface="Consolas"/>
                <a:sym typeface="Consolas"/>
              </a:rPr>
              <a:t>// SELECTなどで複数レコードを取得する場合</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Query</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Rows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6A737D"/>
                </a:solidFill>
                <a:latin typeface="Consolas"/>
                <a:ea typeface="Consolas"/>
                <a:cs typeface="Consolas"/>
                <a:sym typeface="Consolas"/>
              </a:rPr>
              <a:t>// SELECTなどで1つのレコードを取得する場合</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QueryRow</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query</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string</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args</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Row</a:t>
            </a:r>
            <a:endParaRPr sz="1800">
              <a:solidFill>
                <a:srgbClr val="E36209"/>
              </a:solidFill>
              <a:latin typeface="Consolas"/>
              <a:ea typeface="Consolas"/>
              <a:cs typeface="Consolas"/>
              <a:sym typeface="Consolas"/>
            </a:endParaRPr>
          </a:p>
          <a:p>
            <a:pPr indent="0" lvl="0" marL="0" rtl="0" algn="l">
              <a:spcBef>
                <a:spcPts val="0"/>
              </a:spcBef>
              <a:spcAft>
                <a:spcPts val="0"/>
              </a:spcAft>
              <a:buNone/>
            </a:pPr>
            <a:r>
              <a:rPr lang="ja" sz="1800">
                <a:solidFill>
                  <a:srgbClr val="6A737D"/>
                </a:solidFill>
                <a:latin typeface="Consolas"/>
                <a:ea typeface="Consolas"/>
                <a:cs typeface="Consolas"/>
                <a:sym typeface="Consolas"/>
              </a:rPr>
              <a:t>// コミット</a:t>
            </a:r>
            <a:endParaRPr sz="1800">
              <a:solidFill>
                <a:srgbClr val="6A737D"/>
              </a:solidFill>
              <a:latin typeface="Consolas"/>
              <a:ea typeface="Consolas"/>
              <a:cs typeface="Consolas"/>
              <a:sym typeface="Consolas"/>
            </a:endParaRPr>
          </a:p>
          <a:p>
            <a:pPr indent="0" lvl="0" marL="0" rtl="0" algn="l">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Commit</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endParaRPr sz="1800">
              <a:solidFill>
                <a:srgbClr val="E36209"/>
              </a:solidFill>
              <a:latin typeface="Consolas"/>
              <a:ea typeface="Consolas"/>
              <a:cs typeface="Consolas"/>
              <a:sym typeface="Consolas"/>
            </a:endParaRPr>
          </a:p>
          <a:p>
            <a:pPr indent="0" lvl="0" marL="0" rtl="0" algn="l">
              <a:spcBef>
                <a:spcPts val="0"/>
              </a:spcBef>
              <a:spcAft>
                <a:spcPts val="0"/>
              </a:spcAft>
              <a:buNone/>
            </a:pPr>
            <a:r>
              <a:rPr lang="ja" sz="1800">
                <a:solidFill>
                  <a:srgbClr val="6A737D"/>
                </a:solidFill>
                <a:latin typeface="Consolas"/>
                <a:ea typeface="Consolas"/>
                <a:cs typeface="Consolas"/>
                <a:sym typeface="Consolas"/>
              </a:rPr>
              <a:t>// ロールバック</a:t>
            </a:r>
            <a:endParaRPr sz="1800">
              <a:solidFill>
                <a:srgbClr val="6A737D"/>
              </a:solidFill>
              <a:latin typeface="Consolas"/>
              <a:ea typeface="Consolas"/>
              <a:cs typeface="Consolas"/>
              <a:sym typeface="Consolas"/>
            </a:endParaRPr>
          </a:p>
          <a:p>
            <a:pPr indent="0" lvl="0" marL="0" rtl="0" algn="l">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a:t>
            </a:r>
            <a:r>
              <a:rPr lang="ja" sz="1800">
                <a:solidFill>
                  <a:srgbClr val="E36209"/>
                </a:solidFill>
                <a:latin typeface="Consolas"/>
                <a:ea typeface="Consolas"/>
                <a:cs typeface="Consolas"/>
                <a:sym typeface="Consolas"/>
              </a:rPr>
              <a:t>Tx</a:t>
            </a:r>
            <a:r>
              <a:rPr lang="ja" sz="1800">
                <a:solidFill>
                  <a:srgbClr val="6F42C1"/>
                </a:solidFill>
                <a:latin typeface="Consolas"/>
                <a:ea typeface="Consolas"/>
                <a:cs typeface="Consolas"/>
                <a:sym typeface="Consolas"/>
              </a:rPr>
              <a:t>) Rollback</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error</a:t>
            </a:r>
            <a:endParaRPr sz="1800">
              <a:solidFill>
                <a:srgbClr val="E36209"/>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注意事項と免責事項</a:t>
            </a:r>
            <a:endParaRPr/>
          </a:p>
        </p:txBody>
      </p:sp>
      <p:sp>
        <p:nvSpPr>
          <p:cNvPr id="285" name="Google Shape;285;p5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この資料はSNS等でのシェアは厳禁です</a:t>
            </a:r>
            <a:endParaRPr/>
          </a:p>
          <a:p>
            <a:pPr indent="-342900" lvl="1" marL="914400" rtl="0" algn="l">
              <a:spcBef>
                <a:spcPts val="0"/>
              </a:spcBef>
              <a:spcAft>
                <a:spcPts val="0"/>
              </a:spcAft>
              <a:buSzPts val="1800"/>
              <a:buChar char="●"/>
            </a:pPr>
            <a:r>
              <a:rPr lang="ja"/>
              <a:t>誰かに共有する場合は@tenntennまで連絡して許可を得てください</a:t>
            </a:r>
            <a:endParaRPr/>
          </a:p>
          <a:p>
            <a:pPr indent="-342900" lvl="1" marL="914400" rtl="0" algn="l">
              <a:spcBef>
                <a:spcPts val="0"/>
              </a:spcBef>
              <a:spcAft>
                <a:spcPts val="0"/>
              </a:spcAft>
              <a:buSzPts val="1800"/>
              <a:buChar char="●"/>
            </a:pPr>
            <a:r>
              <a:rPr lang="ja"/>
              <a:t>@tenntennが現在所属する企業内でのシェアは自由です</a:t>
            </a:r>
            <a:endParaRPr/>
          </a:p>
          <a:p>
            <a:pPr indent="-342900" lvl="2" marL="1371600" rtl="0" algn="l">
              <a:spcBef>
                <a:spcPts val="0"/>
              </a:spcBef>
              <a:spcAft>
                <a:spcPts val="0"/>
              </a:spcAft>
              <a:buSzPts val="1800"/>
              <a:buChar char="○"/>
            </a:pPr>
            <a:r>
              <a:rPr lang="ja"/>
              <a:t>過去所属していた企業は含みません</a:t>
            </a:r>
            <a:endParaRPr/>
          </a:p>
          <a:p>
            <a:pPr indent="-381000" lvl="0" marL="457200" rtl="0" algn="l">
              <a:spcBef>
                <a:spcPts val="1000"/>
              </a:spcBef>
              <a:spcAft>
                <a:spcPts val="0"/>
              </a:spcAft>
              <a:buSzPts val="2400"/>
              <a:buChar char="■"/>
            </a:pPr>
            <a:r>
              <a:rPr lang="ja"/>
              <a:t>利用は個人の学習の範囲内でお願いします</a:t>
            </a:r>
            <a:endParaRPr/>
          </a:p>
          <a:p>
            <a:pPr indent="-342900" lvl="1" marL="914400" rtl="0" algn="l">
              <a:spcBef>
                <a:spcPts val="0"/>
              </a:spcBef>
              <a:spcAft>
                <a:spcPts val="0"/>
              </a:spcAft>
              <a:buSzPts val="1800"/>
              <a:buChar char="●"/>
            </a:pPr>
            <a:r>
              <a:rPr lang="ja"/>
              <a:t>この資料は個人の学習を目的とした利用に限ります</a:t>
            </a:r>
            <a:endParaRPr/>
          </a:p>
          <a:p>
            <a:pPr indent="-342900" lvl="1" marL="914400" rtl="0" algn="l">
              <a:spcBef>
                <a:spcPts val="0"/>
              </a:spcBef>
              <a:spcAft>
                <a:spcPts val="0"/>
              </a:spcAft>
              <a:buSzPts val="1800"/>
              <a:buChar char="●"/>
            </a:pPr>
            <a:r>
              <a:rPr lang="ja"/>
              <a:t>この資料を使った講義等を行う場合は事前に@tenntennに許可を得てください</a:t>
            </a:r>
            <a:endParaRPr/>
          </a:p>
          <a:p>
            <a:pPr indent="-381000" lvl="0" marL="457200" rtl="0" algn="l">
              <a:spcBef>
                <a:spcPts val="1000"/>
              </a:spcBef>
              <a:spcAft>
                <a:spcPts val="0"/>
              </a:spcAft>
              <a:buSzPts val="2400"/>
              <a:buChar char="■"/>
            </a:pPr>
            <a:r>
              <a:rPr lang="ja"/>
              <a:t>免責事項</a:t>
            </a:r>
            <a:endParaRPr/>
          </a:p>
          <a:p>
            <a:pPr indent="-342900" lvl="1" marL="914400" rtl="0" algn="l">
              <a:spcBef>
                <a:spcPts val="0"/>
              </a:spcBef>
              <a:spcAft>
                <a:spcPts val="0"/>
              </a:spcAft>
              <a:buSzPts val="1800"/>
              <a:buChar char="●"/>
            </a:pPr>
            <a:r>
              <a:rPr lang="ja"/>
              <a:t>この資料を元に発生した問題、この資料を参考にして作成したソフトウェア等に基づく問題について作成者は責任を負いません</a:t>
            </a:r>
            <a:endParaRPr/>
          </a:p>
        </p:txBody>
      </p:sp>
      <p:sp>
        <p:nvSpPr>
          <p:cNvPr id="286" name="Google Shape;286;p5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トランザクションを使った例</a:t>
            </a:r>
            <a:endParaRPr/>
          </a:p>
        </p:txBody>
      </p:sp>
      <p:sp>
        <p:nvSpPr>
          <p:cNvPr id="427" name="Google Shape;427;p74"/>
          <p:cNvSpPr txBox="1"/>
          <p:nvPr/>
        </p:nvSpPr>
        <p:spPr>
          <a:xfrm>
            <a:off x="411900" y="907050"/>
            <a:ext cx="8455800" cy="4087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tx,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db.</a:t>
            </a:r>
            <a:r>
              <a:rPr lang="ja" sz="1800">
                <a:solidFill>
                  <a:srgbClr val="005CC5"/>
                </a:solidFill>
                <a:latin typeface="Consolas"/>
                <a:ea typeface="Consolas"/>
                <a:cs typeface="Consolas"/>
                <a:sym typeface="Consolas"/>
              </a:rPr>
              <a:t>Begin</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row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tx.</a:t>
            </a:r>
            <a:r>
              <a:rPr lang="ja" sz="1800">
                <a:solidFill>
                  <a:srgbClr val="005CC5"/>
                </a:solidFill>
                <a:latin typeface="Consolas"/>
                <a:ea typeface="Consolas"/>
                <a:cs typeface="Consolas"/>
                <a:sym typeface="Consolas"/>
              </a:rPr>
              <a:t>QueryRow</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"SELECT * FROM user WHERE id = 1"</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var</a:t>
            </a:r>
            <a:r>
              <a:rPr lang="ja" sz="1800">
                <a:solidFill>
                  <a:srgbClr val="24292E"/>
                </a:solidFill>
                <a:latin typeface="Consolas"/>
                <a:ea typeface="Consolas"/>
                <a:cs typeface="Consolas"/>
                <a:sym typeface="Consolas"/>
              </a:rPr>
              <a:t> u </a:t>
            </a:r>
            <a:r>
              <a:rPr lang="ja" sz="1800">
                <a:solidFill>
                  <a:srgbClr val="E36209"/>
                </a:solidFill>
                <a:latin typeface="Consolas"/>
                <a:ea typeface="Consolas"/>
                <a:cs typeface="Consolas"/>
                <a:sym typeface="Consolas"/>
              </a:rPr>
              <a:t>User</a:t>
            </a:r>
            <a:endParaRPr sz="1800">
              <a:solidFill>
                <a:srgbClr val="E36209"/>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row.</a:t>
            </a:r>
            <a:r>
              <a:rPr lang="ja" sz="1800">
                <a:solidFill>
                  <a:srgbClr val="005CC5"/>
                </a:solidFill>
                <a:latin typeface="Consolas"/>
                <a:ea typeface="Consolas"/>
                <a:cs typeface="Consolas"/>
                <a:sym typeface="Consolas"/>
              </a:rPr>
              <a:t>Scan</a:t>
            </a:r>
            <a:r>
              <a:rPr lang="ja" sz="1800">
                <a:solidFill>
                  <a:srgbClr val="24292E"/>
                </a:solidFill>
                <a:latin typeface="Consolas"/>
                <a:ea typeface="Consolas"/>
                <a:cs typeface="Consolas"/>
                <a:sym typeface="Consolas"/>
              </a:rPr>
              <a:t>(&amp;u.ID, &amp;u.Name, &amp;u.Age);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tx.</a:t>
            </a:r>
            <a:r>
              <a:rPr lang="ja" sz="1800">
                <a:solidFill>
                  <a:srgbClr val="005CC5"/>
                </a:solidFill>
                <a:latin typeface="Consolas"/>
                <a:ea typeface="Consolas"/>
                <a:cs typeface="Consolas"/>
                <a:sym typeface="Consolas"/>
              </a:rPr>
              <a:t>Rollback</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エラー処理 */</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const</a:t>
            </a:r>
            <a:r>
              <a:rPr lang="ja" sz="1800">
                <a:solidFill>
                  <a:srgbClr val="24292E"/>
                </a:solidFill>
                <a:latin typeface="Consolas"/>
                <a:ea typeface="Consolas"/>
                <a:cs typeface="Consolas"/>
                <a:sym typeface="Consolas"/>
              </a:rPr>
              <a:t> updateSQL = </a:t>
            </a:r>
            <a:r>
              <a:rPr lang="ja" sz="1800">
                <a:solidFill>
                  <a:srgbClr val="032F62"/>
                </a:solidFill>
                <a:latin typeface="Consolas"/>
                <a:ea typeface="Consolas"/>
                <a:cs typeface="Consolas"/>
                <a:sym typeface="Consolas"/>
              </a:rPr>
              <a:t>"UPDATE user SET age = ? WHERE id = </a:t>
            </a:r>
            <a:r>
              <a:rPr lang="ja" sz="1800">
                <a:solidFill>
                  <a:srgbClr val="032F62"/>
                </a:solidFill>
                <a:latin typeface="Consolas"/>
                <a:ea typeface="Consolas"/>
                <a:cs typeface="Consolas"/>
                <a:sym typeface="Consolas"/>
              </a:rPr>
              <a:t>1</a:t>
            </a:r>
            <a:r>
              <a:rPr lang="ja" sz="1800">
                <a:solidFill>
                  <a:srgbClr val="032F62"/>
                </a:solidFill>
                <a:latin typeface="Consolas"/>
                <a:ea typeface="Consolas"/>
                <a:cs typeface="Consolas"/>
                <a:sym typeface="Consolas"/>
              </a:rPr>
              <a: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_, err = tx.</a:t>
            </a:r>
            <a:r>
              <a:rPr lang="ja" sz="1800">
                <a:solidFill>
                  <a:srgbClr val="005CC5"/>
                </a:solidFill>
                <a:latin typeface="Consolas"/>
                <a:ea typeface="Consolas"/>
                <a:cs typeface="Consolas"/>
                <a:sym typeface="Consolas"/>
              </a:rPr>
              <a:t>Exec</a:t>
            </a:r>
            <a:r>
              <a:rPr lang="ja" sz="1800">
                <a:solidFill>
                  <a:srgbClr val="24292E"/>
                </a:solidFill>
                <a:latin typeface="Consolas"/>
                <a:ea typeface="Consolas"/>
                <a:cs typeface="Consolas"/>
                <a:sym typeface="Consolas"/>
              </a:rPr>
              <a:t>(updateSQL, u.Age+</a:t>
            </a:r>
            <a:r>
              <a:rPr lang="ja" sz="1800">
                <a:solidFill>
                  <a:srgbClr val="005CC5"/>
                </a:solidFill>
                <a:latin typeface="Consolas"/>
                <a:ea typeface="Consolas"/>
                <a:cs typeface="Consolas"/>
                <a:sym typeface="Consolas"/>
              </a:rPr>
              <a:t>1</a:t>
            </a:r>
            <a:r>
              <a:rPr lang="ja" sz="1800">
                <a:solidFill>
                  <a:srgbClr val="24292E"/>
                </a:solidFill>
                <a:latin typeface="Consolas"/>
                <a:ea typeface="Consolas"/>
                <a:cs typeface="Consolas"/>
                <a:sym typeface="Consolas"/>
              </a:rPr>
              <a:t>, u.ID);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tx.</a:t>
            </a:r>
            <a:r>
              <a:rPr lang="ja" sz="1800">
                <a:solidFill>
                  <a:srgbClr val="005CC5"/>
                </a:solidFill>
                <a:latin typeface="Consolas"/>
                <a:ea typeface="Consolas"/>
                <a:cs typeface="Consolas"/>
                <a:sym typeface="Consolas"/>
              </a:rPr>
              <a:t>Rollback</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エラー処理 */</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tx.</a:t>
            </a:r>
            <a:r>
              <a:rPr lang="ja" sz="1800">
                <a:solidFill>
                  <a:srgbClr val="005CC5"/>
                </a:solidFill>
                <a:latin typeface="Consolas"/>
                <a:ea typeface="Consolas"/>
                <a:cs typeface="Consolas"/>
                <a:sym typeface="Consolas"/>
              </a:rPr>
              <a:t>Commit</a:t>
            </a:r>
            <a:r>
              <a:rPr lang="ja" sz="1800">
                <a:solidFill>
                  <a:srgbClr val="24292E"/>
                </a:solidFill>
                <a:latin typeface="Consolas"/>
                <a:ea typeface="Consolas"/>
                <a:cs typeface="Consolas"/>
                <a:sym typeface="Consolas"/>
              </a:rPr>
              <a:t>(); err != </a:t>
            </a:r>
            <a:r>
              <a:rPr lang="ja" sz="1800">
                <a:solidFill>
                  <a:srgbClr val="005CC5"/>
                </a:solidFill>
                <a:latin typeface="Consolas"/>
                <a:ea typeface="Consolas"/>
                <a:cs typeface="Consolas"/>
                <a:sym typeface="Consolas"/>
              </a:rPr>
              <a:t>nil</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エラー処理 */</a:t>
            </a:r>
            <a:r>
              <a:rPr lang="ja" sz="1800">
                <a:solidFill>
                  <a:srgbClr val="24292E"/>
                </a:solidFill>
                <a:latin typeface="Consolas"/>
                <a:ea typeface="Consolas"/>
                <a:cs typeface="Consolas"/>
                <a:sym typeface="Consolas"/>
              </a:rPr>
              <a:t> }</a:t>
            </a:r>
            <a:endParaRPr sz="1800">
              <a:solidFill>
                <a:srgbClr val="6A737D"/>
              </a:solidFill>
              <a:latin typeface="Consolas"/>
              <a:ea typeface="Consolas"/>
              <a:cs typeface="Consolas"/>
              <a:sym typeface="Consolas"/>
            </a:endParaRPr>
          </a:p>
        </p:txBody>
      </p:sp>
      <p:sp>
        <p:nvSpPr>
          <p:cNvPr id="428" name="Google Shape;428;p7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【TRY】トランザクションを使う</a:t>
            </a:r>
            <a:endParaRPr/>
          </a:p>
        </p:txBody>
      </p:sp>
      <p:sp>
        <p:nvSpPr>
          <p:cNvPr id="434" name="Google Shape;434;p7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送金処理を考えよう</a:t>
            </a:r>
            <a:endParaRPr/>
          </a:p>
          <a:p>
            <a:pPr indent="-342900" lvl="1" marL="914400" rtl="0" algn="l">
              <a:spcBef>
                <a:spcPts val="0"/>
              </a:spcBef>
              <a:spcAft>
                <a:spcPts val="0"/>
              </a:spcAft>
              <a:buSzPts val="1800"/>
              <a:buChar char="●"/>
            </a:pPr>
            <a:r>
              <a:rPr lang="ja">
                <a:latin typeface="Consolas"/>
                <a:ea typeface="Consolas"/>
                <a:cs typeface="Consolas"/>
                <a:sym typeface="Consolas"/>
              </a:rPr>
              <a:t>user1</a:t>
            </a:r>
            <a:r>
              <a:rPr lang="ja"/>
              <a:t>から</a:t>
            </a:r>
            <a:r>
              <a:rPr lang="ja">
                <a:latin typeface="Consolas"/>
                <a:ea typeface="Consolas"/>
                <a:cs typeface="Consolas"/>
                <a:sym typeface="Consolas"/>
              </a:rPr>
              <a:t>user2</a:t>
            </a:r>
            <a:r>
              <a:rPr lang="ja"/>
              <a:t>に10円送金したいと考える</a:t>
            </a:r>
            <a:endParaRPr/>
          </a:p>
          <a:p>
            <a:pPr indent="-342900" lvl="1" marL="914400" rtl="0" algn="l">
              <a:spcBef>
                <a:spcPts val="0"/>
              </a:spcBef>
              <a:spcAft>
                <a:spcPts val="0"/>
              </a:spcAft>
              <a:buSzPts val="1800"/>
              <a:buChar char="●"/>
            </a:pPr>
            <a:r>
              <a:rPr lang="ja"/>
              <a:t>テーブルの状態は次のようになっている</a:t>
            </a:r>
            <a:endParaRPr/>
          </a:p>
          <a:p>
            <a:pPr indent="-342900" lvl="1" marL="914400" rtl="0" algn="l">
              <a:spcBef>
                <a:spcPts val="0"/>
              </a:spcBef>
              <a:spcAft>
                <a:spcPts val="0"/>
              </a:spcAft>
              <a:buSzPts val="1800"/>
              <a:buChar char="●"/>
            </a:pPr>
            <a:r>
              <a:rPr lang="ja"/>
              <a:t>トランザクションを使って実装しよう</a:t>
            </a:r>
            <a:endParaRPr/>
          </a:p>
        </p:txBody>
      </p:sp>
      <p:graphicFrame>
        <p:nvGraphicFramePr>
          <p:cNvPr id="435" name="Google Shape;435;p75"/>
          <p:cNvGraphicFramePr/>
          <p:nvPr/>
        </p:nvGraphicFramePr>
        <p:xfrm>
          <a:off x="1493175" y="2534688"/>
          <a:ext cx="3000000" cy="3000000"/>
        </p:xfrm>
        <a:graphic>
          <a:graphicData uri="http://schemas.openxmlformats.org/drawingml/2006/table">
            <a:tbl>
              <a:tblPr>
                <a:noFill/>
                <a:tableStyleId>{1B55B943-875B-45FE-BE31-D7B3E28AA7AF}</a:tableStyleId>
              </a:tblPr>
              <a:tblGrid>
                <a:gridCol w="1441425"/>
                <a:gridCol w="2607450"/>
                <a:gridCol w="2108775"/>
              </a:tblGrid>
              <a:tr h="473800">
                <a:tc>
                  <a:txBody>
                    <a:bodyPr/>
                    <a:lstStyle/>
                    <a:p>
                      <a:pPr indent="0" lvl="0" marL="0" rtl="0" algn="ctr">
                        <a:spcBef>
                          <a:spcPts val="0"/>
                        </a:spcBef>
                        <a:spcAft>
                          <a:spcPts val="0"/>
                        </a:spcAft>
                        <a:buNone/>
                      </a:pPr>
                      <a:r>
                        <a:rPr lang="ja" sz="1800">
                          <a:latin typeface="Consolas"/>
                          <a:ea typeface="Consolas"/>
                          <a:cs typeface="Consolas"/>
                          <a:sym typeface="Consolas"/>
                        </a:rPr>
                        <a:t>id</a:t>
                      </a:r>
                      <a:endParaRPr sz="1800">
                        <a:latin typeface="Consolas"/>
                        <a:ea typeface="Consolas"/>
                        <a:cs typeface="Consolas"/>
                        <a:sym typeface="Consolas"/>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name</a:t>
                      </a:r>
                      <a:endParaRPr sz="1800">
                        <a:latin typeface="Consolas"/>
                        <a:ea typeface="Consolas"/>
                        <a:cs typeface="Consolas"/>
                        <a:sym typeface="Consolas"/>
                      </a:endParaRPr>
                    </a:p>
                  </a:txBody>
                  <a:tcPr marT="91425" marB="91425" marR="91425" marL="91425" anchor="ctr">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amount</a:t>
                      </a:r>
                      <a:endParaRPr sz="1800">
                        <a:latin typeface="Consolas"/>
                        <a:ea typeface="Consolas"/>
                        <a:cs typeface="Consolas"/>
                        <a:sym typeface="Consolas"/>
                      </a:endParaRPr>
                    </a:p>
                  </a:txBody>
                  <a:tcPr marT="91425" marB="91425" marR="91425" marL="91425" anchor="ctr">
                    <a:solidFill>
                      <a:srgbClr val="F4CCCC"/>
                    </a:solidFill>
                  </a:tcPr>
                </a:tc>
              </a:tr>
              <a:tr h="457175">
                <a:tc>
                  <a:txBody>
                    <a:bodyPr/>
                    <a:lstStyle/>
                    <a:p>
                      <a:pPr indent="0" lvl="0" marL="0" rtl="0" algn="ctr">
                        <a:spcBef>
                          <a:spcPts val="0"/>
                        </a:spcBef>
                        <a:spcAft>
                          <a:spcPts val="0"/>
                        </a:spcAft>
                        <a:buNone/>
                      </a:pPr>
                      <a:r>
                        <a:rPr lang="ja" sz="1800">
                          <a:latin typeface="Consolas"/>
                          <a:ea typeface="Consolas"/>
                          <a:cs typeface="Consolas"/>
                          <a:sym typeface="Consolas"/>
                        </a:rPr>
                        <a:t>1</a:t>
                      </a:r>
                      <a:endParaRPr sz="1800">
                        <a:latin typeface="Consolas"/>
                        <a:ea typeface="Consolas"/>
                        <a:cs typeface="Consolas"/>
                        <a:sym typeface="Consolas"/>
                      </a:endParaRPr>
                    </a:p>
                  </a:txBody>
                  <a:tcPr marT="91425" marB="91425" marR="91425" marL="91425" anchor="ctr">
                    <a:lnR cap="flat" cmpd="sng" w="9525">
                      <a:solidFill>
                        <a:srgbClr val="9E9E9E"/>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user1</a:t>
                      </a:r>
                      <a:endParaRPr sz="1800">
                        <a:latin typeface="Consolas"/>
                        <a:ea typeface="Consolas"/>
                        <a:cs typeface="Consolas"/>
                        <a:sym typeface="Consola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100円</a:t>
                      </a:r>
                      <a:endParaRPr sz="1800">
                        <a:latin typeface="Consolas"/>
                        <a:ea typeface="Consolas"/>
                        <a:cs typeface="Consolas"/>
                        <a:sym typeface="Consolas"/>
                      </a:endParaRPr>
                    </a:p>
                  </a:txBody>
                  <a:tcPr marT="91425" marB="91425" marR="91425" marL="91425" anchor="ctr">
                    <a:lnL cap="flat" cmpd="sng" w="9525">
                      <a:solidFill>
                        <a:srgbClr val="9E9E9E"/>
                      </a:solidFill>
                      <a:prstDash val="solid"/>
                      <a:round/>
                      <a:headEnd len="sm" w="sm" type="none"/>
                      <a:tailEnd len="sm" w="sm" type="none"/>
                    </a:lnL>
                    <a:solidFill>
                      <a:srgbClr val="FFFFFF"/>
                    </a:solidFill>
                  </a:tcPr>
                </a:tc>
              </a:tr>
              <a:tr h="457175">
                <a:tc>
                  <a:txBody>
                    <a:bodyPr/>
                    <a:lstStyle/>
                    <a:p>
                      <a:pPr indent="0" lvl="0" marL="0" rtl="0" algn="ctr">
                        <a:spcBef>
                          <a:spcPts val="0"/>
                        </a:spcBef>
                        <a:spcAft>
                          <a:spcPts val="0"/>
                        </a:spcAft>
                        <a:buNone/>
                      </a:pPr>
                      <a:r>
                        <a:rPr lang="ja" sz="1800">
                          <a:latin typeface="Consolas"/>
                          <a:ea typeface="Consolas"/>
                          <a:cs typeface="Consolas"/>
                          <a:sym typeface="Consolas"/>
                        </a:rPr>
                        <a:t>2</a:t>
                      </a:r>
                      <a:endParaRPr sz="1800">
                        <a:latin typeface="Consolas"/>
                        <a:ea typeface="Consolas"/>
                        <a:cs typeface="Consolas"/>
                        <a:sym typeface="Consolas"/>
                      </a:endParaRPr>
                    </a:p>
                  </a:txBody>
                  <a:tcPr marT="91425" marB="91425" marR="91425" marL="91425" anchor="ctr">
                    <a:solidFill>
                      <a:srgbClr val="FFFFFF"/>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user2</a:t>
                      </a:r>
                      <a:endParaRPr sz="1800">
                        <a:latin typeface="Consolas"/>
                        <a:ea typeface="Consolas"/>
                        <a:cs typeface="Consolas"/>
                        <a:sym typeface="Consolas"/>
                      </a:endParaRPr>
                    </a:p>
                  </a:txBody>
                  <a:tcPr marT="91425" marB="91425" marR="91425" marL="91425" anchor="ctr">
                    <a:lnT cap="flat" cmpd="sng" w="9525">
                      <a:solidFill>
                        <a:srgbClr val="9E9E9E"/>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ja" sz="1800">
                          <a:latin typeface="Consolas"/>
                          <a:ea typeface="Consolas"/>
                          <a:cs typeface="Consolas"/>
                          <a:sym typeface="Consolas"/>
                        </a:rPr>
                        <a:t>20円</a:t>
                      </a:r>
                      <a:endParaRPr sz="1800">
                        <a:latin typeface="Consolas"/>
                        <a:ea typeface="Consolas"/>
                        <a:cs typeface="Consolas"/>
                        <a:sym typeface="Consolas"/>
                      </a:endParaRPr>
                    </a:p>
                  </a:txBody>
                  <a:tcPr marT="91425" marB="91425" marR="91425" marL="91425" anchor="ctr">
                    <a:solidFill>
                      <a:srgbClr val="FFFFFF"/>
                    </a:solidFill>
                  </a:tcPr>
                </a:tc>
              </a:tr>
            </a:tbl>
          </a:graphicData>
        </a:graphic>
      </p:graphicFrame>
      <p:sp>
        <p:nvSpPr>
          <p:cNvPr id="436" name="Google Shape;436;p7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6"/>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12. テキスト処理👉</a:t>
            </a:r>
            <a:endParaRPr/>
          </a:p>
        </p:txBody>
      </p:sp>
      <p:sp>
        <p:nvSpPr>
          <p:cNvPr id="442" name="Google Shape;442;p7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292" name="Google Shape;292;p5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3"/>
              </a:rPr>
              <a:t>データベースへの接続とSQLの実行</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4"/>
              </a:rPr>
              <a:t>トランザクション</a:t>
            </a:r>
            <a:endParaRPr/>
          </a:p>
        </p:txBody>
      </p:sp>
      <p:sp>
        <p:nvSpPr>
          <p:cNvPr id="293" name="Google Shape;293;p5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8"/>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11.1. データベースへの接続とSQLの実行</a:t>
            </a:r>
            <a:endParaRPr/>
          </a:p>
        </p:txBody>
      </p:sp>
      <p:sp>
        <p:nvSpPr>
          <p:cNvPr id="299" name="Google Shape;299;p58"/>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データベース</a:t>
            </a:r>
            <a:endParaRPr/>
          </a:p>
        </p:txBody>
      </p:sp>
      <p:sp>
        <p:nvSpPr>
          <p:cNvPr id="305" name="Google Shape;305;p5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データを永続化するためのソフトウェア</a:t>
            </a:r>
            <a:endParaRPr/>
          </a:p>
          <a:p>
            <a:pPr indent="-342900" lvl="1" marL="914400" rtl="0" algn="l">
              <a:spcBef>
                <a:spcPts val="0"/>
              </a:spcBef>
              <a:spcAft>
                <a:spcPts val="0"/>
              </a:spcAft>
              <a:buSzPts val="1800"/>
              <a:buChar char="●"/>
            </a:pPr>
            <a:r>
              <a:rPr lang="ja"/>
              <a:t>データの保存および検索に特化している</a:t>
            </a:r>
            <a:endParaRPr/>
          </a:p>
          <a:p>
            <a:pPr indent="-342900" lvl="1" marL="914400" rtl="0" algn="l">
              <a:spcBef>
                <a:spcPts val="0"/>
              </a:spcBef>
              <a:spcAft>
                <a:spcPts val="0"/>
              </a:spcAft>
              <a:buSzPts val="1800"/>
              <a:buChar char="●"/>
            </a:pPr>
            <a:r>
              <a:rPr lang="ja"/>
              <a:t>データの記録方式によっていくつか種類がある</a:t>
            </a:r>
            <a:endParaRPr/>
          </a:p>
          <a:p>
            <a:pPr indent="-342900" lvl="2" marL="1371600" rtl="0" algn="l">
              <a:spcBef>
                <a:spcPts val="0"/>
              </a:spcBef>
              <a:spcAft>
                <a:spcPts val="0"/>
              </a:spcAft>
              <a:buSzPts val="1800"/>
              <a:buChar char="○"/>
            </a:pPr>
            <a:r>
              <a:rPr lang="ja"/>
              <a:t>リレーショナルデータモデル、ネットワーク型データモデル</a:t>
            </a:r>
            <a:endParaRPr/>
          </a:p>
          <a:p>
            <a:pPr indent="-381000" lvl="0" marL="457200" rtl="0" algn="l">
              <a:spcBef>
                <a:spcPts val="1000"/>
              </a:spcBef>
              <a:spcAft>
                <a:spcPts val="0"/>
              </a:spcAft>
              <a:buSzPts val="2400"/>
              <a:buChar char="■"/>
            </a:pPr>
            <a:r>
              <a:rPr lang="ja"/>
              <a:t>リレーショナルデータベース（RDB）</a:t>
            </a:r>
            <a:endParaRPr/>
          </a:p>
          <a:p>
            <a:pPr indent="-342900" lvl="1" marL="914400" rtl="0" algn="l">
              <a:spcBef>
                <a:spcPts val="0"/>
              </a:spcBef>
              <a:spcAft>
                <a:spcPts val="0"/>
              </a:spcAft>
              <a:buSzPts val="1800"/>
              <a:buChar char="●"/>
            </a:pPr>
            <a:r>
              <a:rPr lang="ja"/>
              <a:t>表形式でデータを保存しているデータベース</a:t>
            </a:r>
            <a:endParaRPr/>
          </a:p>
          <a:p>
            <a:pPr indent="-342900" lvl="1" marL="914400" rtl="0" algn="l">
              <a:spcBef>
                <a:spcPts val="0"/>
              </a:spcBef>
              <a:spcAft>
                <a:spcPts val="0"/>
              </a:spcAft>
              <a:buSzPts val="1800"/>
              <a:buChar char="●"/>
            </a:pPr>
            <a:r>
              <a:rPr lang="ja"/>
              <a:t>広く使われている</a:t>
            </a:r>
            <a:endParaRPr/>
          </a:p>
          <a:p>
            <a:pPr indent="-342900" lvl="1" marL="914400" rtl="0" algn="l">
              <a:spcBef>
                <a:spcPts val="0"/>
              </a:spcBef>
              <a:spcAft>
                <a:spcPts val="0"/>
              </a:spcAft>
              <a:buSzPts val="1800"/>
              <a:buChar char="●"/>
            </a:pPr>
            <a:r>
              <a:rPr lang="ja"/>
              <a:t>MySQL、SQLite、PostgreSQL、Oracle DBなどがある</a:t>
            </a:r>
            <a:endParaRPr/>
          </a:p>
          <a:p>
            <a:pPr indent="-381000" lvl="0" marL="457200" rtl="0" algn="l">
              <a:spcBef>
                <a:spcPts val="1000"/>
              </a:spcBef>
              <a:spcAft>
                <a:spcPts val="0"/>
              </a:spcAft>
              <a:buSzPts val="2400"/>
              <a:buChar char="■"/>
            </a:pPr>
            <a:r>
              <a:rPr lang="ja"/>
              <a:t>SQL</a:t>
            </a:r>
            <a:endParaRPr/>
          </a:p>
          <a:p>
            <a:pPr indent="-342900" lvl="1" marL="914400" rtl="0" algn="l">
              <a:spcBef>
                <a:spcPts val="0"/>
              </a:spcBef>
              <a:spcAft>
                <a:spcPts val="0"/>
              </a:spcAft>
              <a:buSzPts val="1800"/>
              <a:buChar char="●"/>
            </a:pPr>
            <a:r>
              <a:rPr lang="ja"/>
              <a:t>データベース用の問い合わせ言語</a:t>
            </a:r>
            <a:endParaRPr/>
          </a:p>
          <a:p>
            <a:pPr indent="-342900" lvl="1" marL="914400" rtl="0" algn="l">
              <a:spcBef>
                <a:spcPts val="0"/>
              </a:spcBef>
              <a:spcAft>
                <a:spcPts val="0"/>
              </a:spcAft>
              <a:buSzPts val="1800"/>
              <a:buChar char="●"/>
            </a:pPr>
            <a:r>
              <a:rPr lang="ja"/>
              <a:t>データを検索・更新・削除などクエリを記述するための言語</a:t>
            </a:r>
            <a:endParaRPr/>
          </a:p>
        </p:txBody>
      </p:sp>
      <p:sp>
        <p:nvSpPr>
          <p:cNvPr id="306" name="Google Shape;306;p5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latin typeface="Consolas"/>
                <a:ea typeface="Consolas"/>
                <a:cs typeface="Consolas"/>
                <a:sym typeface="Consolas"/>
              </a:rPr>
              <a:t>database/sql</a:t>
            </a:r>
            <a:r>
              <a:rPr lang="ja"/>
              <a:t>パッケージ</a:t>
            </a:r>
            <a:endParaRPr/>
          </a:p>
        </p:txBody>
      </p:sp>
      <p:sp>
        <p:nvSpPr>
          <p:cNvPr id="312" name="Google Shape;312;p6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313" name="Google Shape;313;p6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RDB</a:t>
            </a:r>
            <a:r>
              <a:rPr lang="ja" sz="2400"/>
              <a:t>にアクセスするためのパッケージ</a:t>
            </a:r>
            <a:endParaRPr sz="2400"/>
          </a:p>
          <a:p>
            <a:pPr indent="-342900" lvl="1" marL="914400" rtl="0" algn="l">
              <a:spcBef>
                <a:spcPts val="0"/>
              </a:spcBef>
              <a:spcAft>
                <a:spcPts val="0"/>
              </a:spcAft>
              <a:buSzPts val="1800"/>
              <a:buChar char="●"/>
            </a:pPr>
            <a:r>
              <a:rPr lang="ja" sz="1800"/>
              <a:t>共通機能を提供</a:t>
            </a:r>
            <a:endParaRPr sz="1800"/>
          </a:p>
          <a:p>
            <a:pPr indent="-342900" lvl="2" marL="1371600" rtl="0" algn="l">
              <a:spcBef>
                <a:spcPts val="0"/>
              </a:spcBef>
              <a:spcAft>
                <a:spcPts val="0"/>
              </a:spcAft>
              <a:buSzPts val="1800"/>
              <a:buChar char="○"/>
            </a:pPr>
            <a:r>
              <a:rPr lang="ja" sz="1800"/>
              <a:t>クエリの発行</a:t>
            </a:r>
            <a:endParaRPr sz="1800"/>
          </a:p>
          <a:p>
            <a:pPr indent="-342900" lvl="2" marL="1371600" rtl="0" algn="l">
              <a:spcBef>
                <a:spcPts val="0"/>
              </a:spcBef>
              <a:spcAft>
                <a:spcPts val="0"/>
              </a:spcAft>
              <a:buSzPts val="1800"/>
              <a:buChar char="○"/>
            </a:pPr>
            <a:r>
              <a:rPr lang="ja" sz="1800"/>
              <a:t>トランザクション</a:t>
            </a:r>
            <a:endParaRPr sz="1800"/>
          </a:p>
          <a:p>
            <a:pPr indent="-342900" lvl="1" marL="914400" rtl="0" algn="l">
              <a:spcBef>
                <a:spcPts val="0"/>
              </a:spcBef>
              <a:spcAft>
                <a:spcPts val="0"/>
              </a:spcAft>
              <a:buSzPts val="1800"/>
              <a:buChar char="●"/>
            </a:pPr>
            <a:r>
              <a:rPr lang="ja"/>
              <a:t>データベース</a:t>
            </a:r>
            <a:r>
              <a:rPr lang="ja" sz="1800"/>
              <a:t>の種類ごとにドライバが存在</a:t>
            </a:r>
            <a:endParaRPr sz="1800"/>
          </a:p>
          <a:p>
            <a:pPr indent="-342900" lvl="2" marL="1371600" rtl="0" algn="l">
              <a:spcBef>
                <a:spcPts val="0"/>
              </a:spcBef>
              <a:spcAft>
                <a:spcPts val="0"/>
              </a:spcAft>
              <a:buSzPts val="1800"/>
              <a:buChar char="○"/>
            </a:pPr>
            <a:r>
              <a:rPr lang="ja" sz="1800" u="sng">
                <a:solidFill>
                  <a:schemeClr val="hlink"/>
                </a:solidFill>
                <a:hlinkClick r:id="rId3"/>
              </a:rPr>
              <a:t>http://golang.org/s/sqldrivers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ドライバの登録</a:t>
            </a:r>
            <a:endParaRPr/>
          </a:p>
        </p:txBody>
      </p:sp>
      <p:sp>
        <p:nvSpPr>
          <p:cNvPr id="319" name="Google Shape;319;p6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ドライバ</a:t>
            </a:r>
            <a:endParaRPr sz="2400"/>
          </a:p>
          <a:p>
            <a:pPr indent="-342900" lvl="1" marL="914400" rtl="0" algn="l">
              <a:spcBef>
                <a:spcPts val="0"/>
              </a:spcBef>
              <a:spcAft>
                <a:spcPts val="0"/>
              </a:spcAft>
              <a:buSzPts val="1800"/>
              <a:buChar char="●"/>
            </a:pPr>
            <a:r>
              <a:rPr lang="ja" sz="1800"/>
              <a:t>各種RDBに対応したドライバ</a:t>
            </a:r>
            <a:endParaRPr sz="1800"/>
          </a:p>
          <a:p>
            <a:pPr indent="-342900" lvl="1" marL="914400" rtl="0" algn="l">
              <a:spcBef>
                <a:spcPts val="0"/>
              </a:spcBef>
              <a:spcAft>
                <a:spcPts val="0"/>
              </a:spcAft>
              <a:buSzPts val="1800"/>
              <a:buChar char="●"/>
            </a:pPr>
            <a:r>
              <a:rPr lang="ja" sz="1800"/>
              <a:t>MySQLやSQLiteなど</a:t>
            </a:r>
            <a:endParaRPr sz="1800"/>
          </a:p>
          <a:p>
            <a:pPr indent="-381000" lvl="0" marL="457200" rtl="0" algn="l">
              <a:spcBef>
                <a:spcPts val="1000"/>
              </a:spcBef>
              <a:spcAft>
                <a:spcPts val="0"/>
              </a:spcAft>
              <a:buSzPts val="2400"/>
              <a:buChar char="■"/>
            </a:pPr>
            <a:r>
              <a:rPr lang="ja" sz="2400"/>
              <a:t>インポートするだけで登録される</a:t>
            </a:r>
            <a:endParaRPr sz="2400"/>
          </a:p>
          <a:p>
            <a:pPr indent="-342900" lvl="1" marL="914400" rtl="0" algn="l">
              <a:spcBef>
                <a:spcPts val="0"/>
              </a:spcBef>
              <a:spcAft>
                <a:spcPts val="0"/>
              </a:spcAft>
              <a:buSzPts val="1800"/>
              <a:buChar char="●"/>
            </a:pPr>
            <a:r>
              <a:rPr b="1" lang="ja" sz="1800">
                <a:latin typeface="Courier New"/>
                <a:ea typeface="Courier New"/>
                <a:cs typeface="Courier New"/>
                <a:sym typeface="Courier New"/>
              </a:rPr>
              <a:t>init</a:t>
            </a:r>
            <a:r>
              <a:rPr lang="ja" sz="1800"/>
              <a:t>で登録される</a:t>
            </a:r>
            <a:endParaRPr sz="1800"/>
          </a:p>
          <a:p>
            <a:pPr indent="-342900" lvl="1" marL="914400" rtl="0" algn="l">
              <a:spcBef>
                <a:spcPts val="0"/>
              </a:spcBef>
              <a:spcAft>
                <a:spcPts val="0"/>
              </a:spcAft>
              <a:buSzPts val="1800"/>
              <a:buChar char="●"/>
            </a:pPr>
            <a:r>
              <a:rPr lang="ja" sz="1800"/>
              <a:t>パッケージ自体は直接使わない</a:t>
            </a:r>
            <a:endParaRPr sz="1800"/>
          </a:p>
        </p:txBody>
      </p:sp>
      <p:sp>
        <p:nvSpPr>
          <p:cNvPr id="320" name="Google Shape;320;p6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321" name="Google Shape;321;p61"/>
          <p:cNvSpPr txBox="1"/>
          <p:nvPr/>
        </p:nvSpPr>
        <p:spPr>
          <a:xfrm>
            <a:off x="724375" y="3542300"/>
            <a:ext cx="7268400" cy="51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52400" marR="152400" rtl="0" algn="l">
              <a:lnSpc>
                <a:spcPct val="100000"/>
              </a:lnSpc>
              <a:spcBef>
                <a:spcPts val="0"/>
              </a:spcBef>
              <a:spcAft>
                <a:spcPts val="0"/>
              </a:spcAft>
              <a:buNone/>
            </a:pPr>
            <a:r>
              <a:rPr lang="ja" sz="1800">
                <a:solidFill>
                  <a:srgbClr val="A71D5D"/>
                </a:solidFill>
                <a:latin typeface="Verdana"/>
                <a:ea typeface="Verdana"/>
                <a:cs typeface="Verdana"/>
                <a:sym typeface="Verdana"/>
              </a:rPr>
              <a:t>import</a:t>
            </a:r>
            <a:r>
              <a:rPr lang="ja" sz="1800">
                <a:solidFill>
                  <a:srgbClr val="333333"/>
                </a:solidFill>
                <a:highlight>
                  <a:srgbClr val="FFFFFF"/>
                </a:highlight>
                <a:latin typeface="Verdana"/>
                <a:ea typeface="Verdana"/>
                <a:cs typeface="Verdana"/>
                <a:sym typeface="Verdana"/>
              </a:rPr>
              <a:t> _ </a:t>
            </a:r>
            <a:r>
              <a:rPr lang="ja" sz="1800">
                <a:solidFill>
                  <a:srgbClr val="DF5000"/>
                </a:solidFill>
                <a:latin typeface="Verdana"/>
                <a:ea typeface="Verdana"/>
                <a:cs typeface="Verdana"/>
                <a:sym typeface="Verdana"/>
              </a:rPr>
              <a:t>"modernc.org/sqlite"</a:t>
            </a:r>
            <a:endParaRPr sz="1800">
              <a:solidFill>
                <a:srgbClr val="D73A49"/>
              </a:solidFill>
              <a:latin typeface="Consolas"/>
              <a:ea typeface="Consolas"/>
              <a:cs typeface="Consolas"/>
              <a:sym typeface="Consolas"/>
            </a:endParaRPr>
          </a:p>
        </p:txBody>
      </p:sp>
      <p:sp>
        <p:nvSpPr>
          <p:cNvPr id="322" name="Google Shape;322;p61"/>
          <p:cNvSpPr txBox="1"/>
          <p:nvPr/>
        </p:nvSpPr>
        <p:spPr>
          <a:xfrm>
            <a:off x="683275" y="3233350"/>
            <a:ext cx="43254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t>例：SQLiteのドライバの登録</a:t>
            </a:r>
            <a:endParaRPr b="1"/>
          </a:p>
        </p:txBody>
      </p:sp>
      <p:sp>
        <p:nvSpPr>
          <p:cNvPr id="323" name="Google Shape;323;p61"/>
          <p:cNvSpPr txBox="1"/>
          <p:nvPr/>
        </p:nvSpPr>
        <p:spPr>
          <a:xfrm>
            <a:off x="724375" y="4053800"/>
            <a:ext cx="41205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（LinuxとWindowsの場合）</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SQLite</a:t>
            </a:r>
            <a:endParaRPr/>
          </a:p>
        </p:txBody>
      </p:sp>
      <p:sp>
        <p:nvSpPr>
          <p:cNvPr id="329" name="Google Shape;329;p6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ファイルベースのデータベース</a:t>
            </a:r>
            <a:endParaRPr/>
          </a:p>
          <a:p>
            <a:pPr indent="-342900" lvl="1" marL="914400" rtl="0" algn="l">
              <a:spcBef>
                <a:spcPts val="0"/>
              </a:spcBef>
              <a:spcAft>
                <a:spcPts val="0"/>
              </a:spcAft>
              <a:buSzPts val="1800"/>
              <a:buChar char="●"/>
            </a:pPr>
            <a:r>
              <a:rPr lang="ja"/>
              <a:t>軽量なRDBで単一のファイルに記録される</a:t>
            </a:r>
            <a:endParaRPr/>
          </a:p>
          <a:p>
            <a:pPr indent="-342900" lvl="1" marL="914400" rtl="0" algn="l">
              <a:spcBef>
                <a:spcPts val="0"/>
              </a:spcBef>
              <a:spcAft>
                <a:spcPts val="0"/>
              </a:spcAft>
              <a:buSzPts val="1800"/>
              <a:buChar char="●"/>
            </a:pPr>
            <a:r>
              <a:rPr lang="ja"/>
              <a:t>アプリケーションに組み込まれることが多い</a:t>
            </a:r>
            <a:endParaRPr/>
          </a:p>
          <a:p>
            <a:pPr indent="-342900" lvl="2" marL="1371600" rtl="0" algn="l">
              <a:spcBef>
                <a:spcPts val="0"/>
              </a:spcBef>
              <a:spcAft>
                <a:spcPts val="0"/>
              </a:spcAft>
              <a:buSzPts val="1800"/>
              <a:buChar char="○"/>
            </a:pPr>
            <a:r>
              <a:rPr lang="ja"/>
              <a:t>他のRDBは通常はサーバとして動作する</a:t>
            </a:r>
            <a:endParaRPr/>
          </a:p>
          <a:p>
            <a:pPr indent="-342900" lvl="1" marL="914400" rtl="0" algn="l">
              <a:spcBef>
                <a:spcPts val="0"/>
              </a:spcBef>
              <a:spcAft>
                <a:spcPts val="0"/>
              </a:spcAft>
              <a:buSzPts val="1800"/>
              <a:buChar char="●"/>
            </a:pPr>
            <a:r>
              <a:rPr lang="ja"/>
              <a:t>モバイルアプリでも使用されることが多い</a:t>
            </a:r>
            <a:endParaRPr/>
          </a:p>
        </p:txBody>
      </p:sp>
      <p:sp>
        <p:nvSpPr>
          <p:cNvPr id="330" name="Google Shape;330;p6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データベースのオープン</a:t>
            </a:r>
            <a:endParaRPr/>
          </a:p>
        </p:txBody>
      </p:sp>
      <p:sp>
        <p:nvSpPr>
          <p:cNvPr id="336" name="Google Shape;336;p6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Open</a:t>
            </a:r>
            <a:r>
              <a:rPr lang="ja" sz="2400"/>
              <a:t>関数を使用する</a:t>
            </a:r>
            <a:endParaRPr sz="2400"/>
          </a:p>
          <a:p>
            <a:pPr indent="-381000" lvl="0" marL="457200" rtl="0" algn="l">
              <a:spcBef>
                <a:spcPts val="10000"/>
              </a:spcBef>
              <a:spcAft>
                <a:spcPts val="0"/>
              </a:spcAft>
              <a:buSzPts val="2400"/>
              <a:buChar char="■"/>
            </a:pPr>
            <a:r>
              <a:rPr lang="ja" sz="2400">
                <a:latin typeface="Consolas"/>
                <a:ea typeface="Consolas"/>
                <a:cs typeface="Consolas"/>
                <a:sym typeface="Consolas"/>
              </a:rPr>
              <a:t>*sql.DB</a:t>
            </a:r>
            <a:r>
              <a:rPr lang="ja" sz="2400"/>
              <a:t>の特徴</a:t>
            </a:r>
            <a:endParaRPr sz="2400"/>
          </a:p>
          <a:p>
            <a:pPr indent="-342900" lvl="1" marL="914400" rtl="0" algn="l">
              <a:spcBef>
                <a:spcPts val="1000"/>
              </a:spcBef>
              <a:spcAft>
                <a:spcPts val="0"/>
              </a:spcAft>
              <a:buSzPts val="1800"/>
              <a:buChar char="●"/>
            </a:pPr>
            <a:r>
              <a:rPr lang="ja" sz="1800"/>
              <a:t>複数のゴルーチンから使用可能</a:t>
            </a:r>
            <a:endParaRPr sz="1800"/>
          </a:p>
          <a:p>
            <a:pPr indent="-342900" lvl="1" marL="914400" rtl="0" algn="l">
              <a:spcBef>
                <a:spcPts val="0"/>
              </a:spcBef>
              <a:spcAft>
                <a:spcPts val="0"/>
              </a:spcAft>
              <a:buSzPts val="1800"/>
              <a:buChar char="●"/>
            </a:pPr>
            <a:r>
              <a:rPr lang="ja" sz="1800"/>
              <a:t>コネクションプール機能</a:t>
            </a:r>
            <a:endParaRPr sz="1800"/>
          </a:p>
          <a:p>
            <a:pPr indent="-342900" lvl="1" marL="914400" rtl="0" algn="l">
              <a:spcBef>
                <a:spcPts val="0"/>
              </a:spcBef>
              <a:spcAft>
                <a:spcPts val="0"/>
              </a:spcAft>
              <a:buSzPts val="1800"/>
              <a:buChar char="●"/>
            </a:pPr>
            <a:r>
              <a:rPr lang="ja" sz="1800"/>
              <a:t>一度開いたら使いまわす</a:t>
            </a:r>
            <a:endParaRPr sz="1800"/>
          </a:p>
          <a:p>
            <a:pPr indent="-342900" lvl="1" marL="914400" rtl="0" algn="l">
              <a:spcBef>
                <a:spcPts val="0"/>
              </a:spcBef>
              <a:spcAft>
                <a:spcPts val="0"/>
              </a:spcAft>
              <a:buSzPts val="1800"/>
              <a:buChar char="●"/>
            </a:pPr>
            <a:r>
              <a:rPr lang="ja" sz="1800">
                <a:latin typeface="Consolas"/>
                <a:ea typeface="Consolas"/>
                <a:cs typeface="Consolas"/>
                <a:sym typeface="Consolas"/>
              </a:rPr>
              <a:t>Close</a:t>
            </a:r>
            <a:r>
              <a:rPr lang="ja" sz="1800"/>
              <a:t>は滅多にしない</a:t>
            </a:r>
            <a:endParaRPr sz="1800"/>
          </a:p>
        </p:txBody>
      </p:sp>
      <p:sp>
        <p:nvSpPr>
          <p:cNvPr id="337" name="Google Shape;337;p6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ja"/>
              <a:t>‹#›</a:t>
            </a:fld>
            <a:endParaRPr/>
          </a:p>
        </p:txBody>
      </p:sp>
      <p:sp>
        <p:nvSpPr>
          <p:cNvPr id="338" name="Google Shape;338;p63"/>
          <p:cNvSpPr txBox="1"/>
          <p:nvPr/>
        </p:nvSpPr>
        <p:spPr>
          <a:xfrm>
            <a:off x="759525" y="1324275"/>
            <a:ext cx="7375200" cy="802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ja" sz="1800">
                <a:solidFill>
                  <a:srgbClr val="6A737D"/>
                </a:solidFill>
                <a:latin typeface="Consolas"/>
                <a:ea typeface="Consolas"/>
                <a:cs typeface="Consolas"/>
                <a:sym typeface="Consolas"/>
              </a:rPr>
              <a:t>// ドライバ名, 接続文字列</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db, err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sql.</a:t>
            </a:r>
            <a:r>
              <a:rPr lang="ja" sz="1800">
                <a:solidFill>
                  <a:srgbClr val="005CC5"/>
                </a:solidFill>
                <a:latin typeface="Consolas"/>
                <a:ea typeface="Consolas"/>
                <a:cs typeface="Consolas"/>
                <a:sym typeface="Consolas"/>
              </a:rPr>
              <a:t>Open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"sqlite"</a:t>
            </a:r>
            <a:r>
              <a:rPr lang="ja" sz="1800">
                <a:solidFill>
                  <a:srgbClr val="24292E"/>
                </a:solidFill>
                <a:latin typeface="Consolas"/>
                <a:ea typeface="Consolas"/>
                <a:cs typeface="Consolas"/>
                <a:sym typeface="Consolas"/>
              </a:rPr>
              <a:t>, </a:t>
            </a:r>
            <a:r>
              <a:rPr lang="ja" sz="1800">
                <a:solidFill>
                  <a:srgbClr val="032F62"/>
                </a:solidFill>
                <a:latin typeface="Consolas"/>
                <a:ea typeface="Consolas"/>
                <a:cs typeface="Consolas"/>
                <a:sym typeface="Consolas"/>
              </a:rPr>
              <a:t>"database.db"</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39" name="Google Shape;339;p63"/>
          <p:cNvSpPr txBox="1"/>
          <p:nvPr/>
        </p:nvSpPr>
        <p:spPr>
          <a:xfrm>
            <a:off x="571975" y="2052625"/>
            <a:ext cx="41205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（LinuxとWindowsの場合）</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