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5" r:id="rId4"/>
    <p:sldMasterId id="2147483696" r:id="rId5"/>
    <p:sldMasterId id="2147483697" r:id="rId6"/>
    <p:sldMasterId id="214748369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Lst>
  <p:sldSz cy="5143500" cx="9144000"/>
  <p:notesSz cx="6858000" cy="9144000"/>
  <p:embeddedFontLst>
    <p:embeddedFont>
      <p:font typeface="Robot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font" Target="fonts/Roboto-regular.fntdata"/><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font" Target="fonts/Roboto-italic.fntdata"/><Relationship Id="rId21" Type="http://schemas.openxmlformats.org/officeDocument/2006/relationships/slide" Target="slides/slide13.xml"/><Relationship Id="rId65" Type="http://schemas.openxmlformats.org/officeDocument/2006/relationships/font" Target="fonts/Roboto-bold.fntdata"/><Relationship Id="rId24" Type="http://schemas.openxmlformats.org/officeDocument/2006/relationships/slide" Target="slides/slide16.xml"/><Relationship Id="rId23" Type="http://schemas.openxmlformats.org/officeDocument/2006/relationships/slide" Target="slides/slide15.xml"/><Relationship Id="rId67" Type="http://schemas.openxmlformats.org/officeDocument/2006/relationships/font" Target="fonts/Roboto-boldItalic.fntdata"/><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8ba4561d6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ba4561d6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ba4561d60_0_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ba4561d60_0_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8ba4561d60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ba4561d60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8ba4561d60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8ba4561d60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8ba4561d60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8ba4561d60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ba4561d60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ba4561d60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8ba4561d60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8ba4561d60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8ba4561d60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8ba4561d60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8ba4561d60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8ba4561d60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8ba4561d60_0_1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8ba4561d60_0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8ba4561d60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8ba4561d60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8ba4561d6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ba4561d6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8ba4561d60_0_1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8ba4561d60_0_1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8ba4561d60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8ba4561d60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8ba4561d60_0_1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8ba4561d60_0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8ba4561d60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8ba4561d60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8ba4561d60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8ba4561d60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8ba4561d60_0_1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8ba4561d60_0_1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8ba4561d60_0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8ba4561d60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8ba4561d60_0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8ba4561d60_0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8ba4561d60_0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8ba4561d60_0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8ba4561d60_0_1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8ba4561d60_0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ba4561d60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ba4561d60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8ba4561d60_0_1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8ba4561d60_0_1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8ba4561d60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8ba4561d60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8ba4561d60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8ba4561d60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8ba4561d60_0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8ba4561d60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8ba4561d60_0_1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8ba4561d60_0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8ba4561d60_0_1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8ba4561d60_0_1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8ba4561d60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8ba4561d60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8ba4561d60_0_1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8ba4561d60_0_1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8ba4561d60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8ba4561d60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8ba4561d60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8ba4561d60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8ba4561d60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ba4561d60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8ba4561d60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8ba4561d60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8ba4561d60_0_1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8ba4561d60_0_1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8ba4561d60_0_1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8ba4561d60_0_1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8ba4561d60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8ba4561d60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8ba4561d60_0_1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8ba4561d60_0_1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8ba4561d60_0_1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8ba4561d60_0_1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8ba4561d60_0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8ba4561d60_0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8ba4561d60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8ba4561d60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8ba4561d60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8ba4561d60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8ba4561d60_0_1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8ba4561d60_0_1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ba4561d60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ba4561d60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8ba4561d60_0_1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8ba4561d60_0_1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8ba4561d60_0_1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8ba4561d60_0_1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8ba4561d60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8ba4561d60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8ba4561d60_0_1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8ba4561d60_0_1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8ba4561d60_0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8ba4561d60_0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8ba4561d60_0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8ba4561d60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8ba4561d60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ba4561d60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8ba4561d60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ba4561d60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8ba4561d60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ba4561d60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8ba4561d60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ba4561d60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hyperlink" Target="http://reneefrench.blogspot.co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 Id="rId3" Type="http://schemas.openxmlformats.org/officeDocument/2006/relationships/hyperlink" Target="http://reneefrench.blogspot.com/"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image" Target="../media/image24.png"/><Relationship Id="rId7" Type="http://schemas.openxmlformats.org/officeDocument/2006/relationships/hyperlink" Target="https://tenntenn.dev/" TargetMode="External"/><Relationship Id="rId8" Type="http://schemas.openxmlformats.org/officeDocument/2006/relationships/image" Target="../media/image1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1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7.jpg"/><Relationship Id="rId3" Type="http://schemas.openxmlformats.org/officeDocument/2006/relationships/hyperlink" Target="http://reneefrench.blogspot.com/"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0.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0.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2.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6.png"/><Relationship Id="rId6" Type="http://schemas.openxmlformats.org/officeDocument/2006/relationships/image" Target="../media/image21.png"/><Relationship Id="rId7" Type="http://schemas.openxmlformats.org/officeDocument/2006/relationships/image" Target="../media/image25.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1.png"/><Relationship Id="rId3" Type="http://schemas.openxmlformats.org/officeDocument/2006/relationships/image" Target="../media/image28.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0" y="1054475"/>
            <a:ext cx="5316000" cy="1689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9pPr>
          </a:lstStyle>
          <a:p/>
        </p:txBody>
      </p:sp>
      <p:sp>
        <p:nvSpPr>
          <p:cNvPr id="56" name="Google Shape;56;p14"/>
          <p:cNvSpPr txBox="1"/>
          <p:nvPr>
            <p:ph idx="1" type="subTitle"/>
          </p:nvPr>
        </p:nvSpPr>
        <p:spPr>
          <a:xfrm>
            <a:off x="128550" y="2789350"/>
            <a:ext cx="5010600" cy="1150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1400"/>
              <a:buFont typeface="Arial"/>
              <a:buNone/>
              <a:defRPr b="0" i="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1400"/>
              <a:buFont typeface="Arial"/>
              <a:buNone/>
              <a:defRPr b="0" i="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9pPr>
          </a:lstStyle>
          <a:p/>
        </p:txBody>
      </p:sp>
      <p:pic>
        <p:nvPicPr>
          <p:cNvPr id="57" name="Google Shape;57;p14"/>
          <p:cNvPicPr preferRelativeResize="0"/>
          <p:nvPr/>
        </p:nvPicPr>
        <p:blipFill rotWithShape="1">
          <a:blip r:embed="rId2">
            <a:alphaModFix/>
          </a:blip>
          <a:srcRect b="0" l="0" r="0" t="0"/>
          <a:stretch/>
        </p:blipFill>
        <p:spPr>
          <a:xfrm>
            <a:off x="5315973" y="20059"/>
            <a:ext cx="3828019" cy="5103384"/>
          </a:xfrm>
          <a:prstGeom prst="rect">
            <a:avLst/>
          </a:prstGeom>
          <a:noFill/>
          <a:ln>
            <a:noFill/>
          </a:ln>
        </p:spPr>
      </p:pic>
      <p:sp>
        <p:nvSpPr>
          <p:cNvPr id="58" name="Google Shape;58;p14"/>
          <p:cNvSpPr txBox="1"/>
          <p:nvPr/>
        </p:nvSpPr>
        <p:spPr>
          <a:xfrm>
            <a:off x="0" y="4367050"/>
            <a:ext cx="5276700" cy="7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333333"/>
                </a:solidFill>
                <a:highlight>
                  <a:srgbClr val="FFFFFF"/>
                </a:highlight>
              </a:rPr>
              <a:t>The Go gopher was designed by </a:t>
            </a:r>
            <a:r>
              <a:rPr lang="ja" u="sng">
                <a:solidFill>
                  <a:schemeClr val="hlink"/>
                </a:solidFill>
                <a:highlight>
                  <a:srgbClr val="FFFFFF"/>
                </a:highlight>
                <a:hlinkClick r:id="rId3"/>
              </a:rPr>
              <a:t>Renée French</a:t>
            </a:r>
            <a:r>
              <a:rPr lang="ja">
                <a:solidFill>
                  <a:srgbClr val="333333"/>
                </a:solidFill>
                <a:highlight>
                  <a:srgbClr val="FFFFFF"/>
                </a:highlight>
              </a:rPr>
              <a:t>.</a:t>
            </a:r>
            <a:endParaRPr>
              <a:solidFill>
                <a:srgbClr val="333333"/>
              </a:solidFill>
              <a:highlight>
                <a:srgbClr val="FFFFFF"/>
              </a:highlight>
            </a:endParaRPr>
          </a:p>
          <a:p>
            <a:pPr indent="0" lvl="0" marL="0" rtl="0" algn="l">
              <a:spcBef>
                <a:spcPts val="0"/>
              </a:spcBef>
              <a:spcAft>
                <a:spcPts val="0"/>
              </a:spcAft>
              <a:buNone/>
            </a:pPr>
            <a:r>
              <a:rPr lang="ja">
                <a:solidFill>
                  <a:srgbClr val="333333"/>
                </a:solidFill>
                <a:highlight>
                  <a:srgbClr val="FFFFFF"/>
                </a:highlight>
              </a:rPr>
              <a:t>The gopher stickers was made by Takuya Ueda.</a:t>
            </a:r>
            <a:endParaRPr>
              <a:solidFill>
                <a:srgbClr val="333333"/>
              </a:solidFill>
              <a:highlight>
                <a:srgbClr val="FFFFFF"/>
              </a:highlight>
            </a:endParaRPr>
          </a:p>
          <a:p>
            <a:pPr indent="0" lvl="0" marL="0" rtl="0" algn="l">
              <a:spcBef>
                <a:spcPts val="0"/>
              </a:spcBef>
              <a:spcAft>
                <a:spcPts val="0"/>
              </a:spcAft>
              <a:buNone/>
            </a:pPr>
            <a:r>
              <a:rPr lang="ja">
                <a:solidFill>
                  <a:srgbClr val="333333"/>
                </a:solidFill>
                <a:highlight>
                  <a:srgbClr val="FFFFFF"/>
                </a:highlight>
              </a:rPr>
              <a:t>Licensed under the Creative Commons 3.0 Attributions license.</a:t>
            </a:r>
            <a:endParaRPr>
              <a:solidFill>
                <a:srgbClr val="333333"/>
              </a:solidFill>
              <a:highlight>
                <a:srgbClr val="FFFFFF"/>
              </a:highlight>
            </a:endParaRPr>
          </a:p>
        </p:txBody>
      </p:sp>
      <p:sp>
        <p:nvSpPr>
          <p:cNvPr id="59" name="Google Shape;59;p14"/>
          <p:cNvSpPr txBox="1"/>
          <p:nvPr>
            <p:ph idx="12" type="sldNum"/>
          </p:nvPr>
        </p:nvSpPr>
        <p:spPr>
          <a:xfrm>
            <a:off x="8595309" y="20051"/>
            <a:ext cx="548700" cy="393600"/>
          </a:xfrm>
          <a:prstGeom prst="rect">
            <a:avLst/>
          </a:prstGeom>
        </p:spPr>
        <p:txBody>
          <a:bodyPr anchorCtr="0" anchor="t"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5"/>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62" name="Google Shape;62;p15"/>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pic>
        <p:nvPicPr>
          <p:cNvPr id="63" name="Google Shape;63;p15"/>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64" name="Google Shape;64;p15"/>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Gopherなし）">
  <p:cSld name="TITLE_AND_BODY_5">
    <p:spTree>
      <p:nvGrpSpPr>
        <p:cNvPr id="65" name="Shape 65"/>
        <p:cNvGrpSpPr/>
        <p:nvPr/>
      </p:nvGrpSpPr>
      <p:grpSpPr>
        <a:xfrm>
          <a:off x="0" y="0"/>
          <a:ext cx="0" cy="0"/>
          <a:chOff x="0" y="0"/>
          <a:chExt cx="0" cy="0"/>
        </a:xfrm>
      </p:grpSpPr>
      <p:sp>
        <p:nvSpPr>
          <p:cNvPr id="66" name="Google Shape;66;p16"/>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67" name="Google Shape;67;p16"/>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8" name="Google Shape;68;p16"/>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p:cSld name="TITLE_AND_BODY_3">
    <p:spTree>
      <p:nvGrpSpPr>
        <p:cNvPr id="69" name="Shape 69"/>
        <p:cNvGrpSpPr/>
        <p:nvPr/>
      </p:nvGrpSpPr>
      <p:grpSpPr>
        <a:xfrm>
          <a:off x="0" y="0"/>
          <a:ext cx="0" cy="0"/>
          <a:chOff x="0" y="0"/>
          <a:chExt cx="0" cy="0"/>
        </a:xfrm>
      </p:grpSpPr>
      <p:sp>
        <p:nvSpPr>
          <p:cNvPr id="70" name="Google Shape;70;p17"/>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pic>
        <p:nvPicPr>
          <p:cNvPr id="71" name="Google Shape;71;p17"/>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72" name="Google Shape;72;p17"/>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Gopherなし">
  <p:cSld name="TITLE_AND_BODY_2_1">
    <p:spTree>
      <p:nvGrpSpPr>
        <p:cNvPr id="73" name="Shape 73"/>
        <p:cNvGrpSpPr/>
        <p:nvPr/>
      </p:nvGrpSpPr>
      <p:grpSpPr>
        <a:xfrm>
          <a:off x="0" y="0"/>
          <a:ext cx="0" cy="0"/>
          <a:chOff x="0" y="0"/>
          <a:chExt cx="0" cy="0"/>
        </a:xfrm>
      </p:grpSpPr>
      <p:sp>
        <p:nvSpPr>
          <p:cNvPr id="74" name="Google Shape;74;p18"/>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75" name="Google Shape;75;p18"/>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9"/>
          <p:cNvSpPr txBox="1"/>
          <p:nvPr>
            <p:ph type="title"/>
          </p:nvPr>
        </p:nvSpPr>
        <p:spPr>
          <a:xfrm>
            <a:off x="20700" y="1571550"/>
            <a:ext cx="9102600" cy="2000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ctr">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ctr">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ctr">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ctr">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ctr">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ctr">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ctr">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ctr">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pic>
        <p:nvPicPr>
          <p:cNvPr id="78" name="Google Shape;78;p19"/>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79" name="Google Shape;79;p19"/>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20"/>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己紹介" type="twoColTx">
  <p:cSld name="TITLE_AND_TWO_COLUMNS">
    <p:spTree>
      <p:nvGrpSpPr>
        <p:cNvPr id="82" name="Shape 82"/>
        <p:cNvGrpSpPr/>
        <p:nvPr/>
      </p:nvGrpSpPr>
      <p:grpSpPr>
        <a:xfrm>
          <a:off x="0" y="0"/>
          <a:ext cx="0" cy="0"/>
          <a:chOff x="0" y="0"/>
          <a:chExt cx="0" cy="0"/>
        </a:xfrm>
      </p:grpSpPr>
      <p:sp>
        <p:nvSpPr>
          <p:cNvPr id="83" name="Google Shape;83;p21"/>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
        <p:nvSpPr>
          <p:cNvPr id="84" name="Google Shape;84;p21"/>
          <p:cNvSpPr txBox="1"/>
          <p:nvPr/>
        </p:nvSpPr>
        <p:spPr>
          <a:xfrm>
            <a:off x="457200" y="112067"/>
            <a:ext cx="8229600" cy="51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ja" sz="3600"/>
              <a:t>自己紹介</a:t>
            </a:r>
            <a:endParaRPr b="1" sz="3600"/>
          </a:p>
        </p:txBody>
      </p:sp>
      <p:sp>
        <p:nvSpPr>
          <p:cNvPr id="85" name="Google Shape;85;p21"/>
          <p:cNvSpPr txBox="1"/>
          <p:nvPr/>
        </p:nvSpPr>
        <p:spPr>
          <a:xfrm>
            <a:off x="457200" y="989726"/>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3600"/>
              <a:t>上田拓也</a:t>
            </a:r>
            <a:endParaRPr b="1" sz="3600"/>
          </a:p>
          <a:p>
            <a:pPr indent="0" lvl="0" marL="0" rtl="0" algn="l">
              <a:spcBef>
                <a:spcPts val="0"/>
              </a:spcBef>
              <a:spcAft>
                <a:spcPts val="0"/>
              </a:spcAft>
              <a:buClr>
                <a:schemeClr val="dk1"/>
              </a:buClr>
              <a:buSzPts val="1100"/>
              <a:buFont typeface="Arial"/>
              <a:buNone/>
            </a:pPr>
            <a:r>
              <a:rPr lang="ja" sz="2400"/>
              <a:t>@tenntenn</a:t>
            </a:r>
            <a:endParaRPr sz="2400"/>
          </a:p>
        </p:txBody>
      </p:sp>
      <p:pic>
        <p:nvPicPr>
          <p:cNvPr id="86" name="Google Shape;86;p21"/>
          <p:cNvPicPr preferRelativeResize="0"/>
          <p:nvPr/>
        </p:nvPicPr>
        <p:blipFill>
          <a:blip r:embed="rId2">
            <a:alphaModFix/>
          </a:blip>
          <a:stretch>
            <a:fillRect/>
          </a:stretch>
        </p:blipFill>
        <p:spPr>
          <a:xfrm>
            <a:off x="563700" y="2407051"/>
            <a:ext cx="2245824" cy="2259075"/>
          </a:xfrm>
          <a:prstGeom prst="rect">
            <a:avLst/>
          </a:prstGeom>
          <a:noFill/>
          <a:ln>
            <a:noFill/>
          </a:ln>
        </p:spPr>
      </p:pic>
      <p:sp>
        <p:nvSpPr>
          <p:cNvPr id="87" name="Google Shape;87;p21"/>
          <p:cNvSpPr txBox="1"/>
          <p:nvPr/>
        </p:nvSpPr>
        <p:spPr>
          <a:xfrm>
            <a:off x="3802100" y="435425"/>
            <a:ext cx="4689600" cy="7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3000">
                <a:solidFill>
                  <a:srgbClr val="000000"/>
                </a:solidFill>
              </a:rPr>
              <a:t>所属</a:t>
            </a:r>
            <a:endParaRPr b="1" sz="3000">
              <a:solidFill>
                <a:srgbClr val="000000"/>
              </a:solidFill>
            </a:endParaRPr>
          </a:p>
          <a:p>
            <a:pPr indent="0" lvl="0" marL="0" rtl="0" algn="l">
              <a:spcBef>
                <a:spcPts val="16000"/>
              </a:spcBef>
              <a:spcAft>
                <a:spcPts val="0"/>
              </a:spcAft>
              <a:buNone/>
            </a:pPr>
            <a:r>
              <a:rPr b="1" lang="ja" sz="3000">
                <a:solidFill>
                  <a:srgbClr val="000000"/>
                </a:solidFill>
              </a:rPr>
              <a:t>コミュニティ活動</a:t>
            </a:r>
            <a:endParaRPr b="1" sz="3000">
              <a:solidFill>
                <a:srgbClr val="000000"/>
              </a:solidFill>
            </a:endParaRPr>
          </a:p>
        </p:txBody>
      </p:sp>
      <p:pic>
        <p:nvPicPr>
          <p:cNvPr id="88" name="Google Shape;88;p21"/>
          <p:cNvPicPr preferRelativeResize="0"/>
          <p:nvPr/>
        </p:nvPicPr>
        <p:blipFill>
          <a:blip r:embed="rId3">
            <a:alphaModFix/>
          </a:blip>
          <a:stretch>
            <a:fillRect/>
          </a:stretch>
        </p:blipFill>
        <p:spPr>
          <a:xfrm>
            <a:off x="5081367" y="3665331"/>
            <a:ext cx="953151" cy="1114239"/>
          </a:xfrm>
          <a:prstGeom prst="rect">
            <a:avLst/>
          </a:prstGeom>
          <a:noFill/>
          <a:ln>
            <a:noFill/>
          </a:ln>
        </p:spPr>
      </p:pic>
      <p:pic>
        <p:nvPicPr>
          <p:cNvPr id="89" name="Google Shape;89;p21"/>
          <p:cNvPicPr preferRelativeResize="0"/>
          <p:nvPr/>
        </p:nvPicPr>
        <p:blipFill>
          <a:blip r:embed="rId4">
            <a:alphaModFix/>
          </a:blip>
          <a:stretch>
            <a:fillRect/>
          </a:stretch>
        </p:blipFill>
        <p:spPr>
          <a:xfrm>
            <a:off x="3802112" y="3727681"/>
            <a:ext cx="1091673" cy="944158"/>
          </a:xfrm>
          <a:prstGeom prst="rect">
            <a:avLst/>
          </a:prstGeom>
          <a:noFill/>
          <a:ln>
            <a:noFill/>
          </a:ln>
        </p:spPr>
      </p:pic>
      <p:sp>
        <p:nvSpPr>
          <p:cNvPr id="90" name="Google Shape;90;p21"/>
          <p:cNvSpPr txBox="1"/>
          <p:nvPr/>
        </p:nvSpPr>
        <p:spPr>
          <a:xfrm>
            <a:off x="3733625" y="4533200"/>
            <a:ext cx="11205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sz="1000">
                <a:latin typeface="HiraMaruPro-W4"/>
                <a:ea typeface="HiraMaruPro-W4"/>
                <a:cs typeface="HiraMaruPro-W4"/>
                <a:sym typeface="HiraMaruPro-W4"/>
              </a:rPr>
              <a:t>Go ビギナーズ</a:t>
            </a:r>
            <a:endParaRPr b="1" sz="1000">
              <a:latin typeface="HiraMaruPro-W4"/>
              <a:ea typeface="HiraMaruPro-W4"/>
              <a:cs typeface="HiraMaruPro-W4"/>
              <a:sym typeface="HiraMaruPro-W4"/>
            </a:endParaRPr>
          </a:p>
        </p:txBody>
      </p:sp>
      <p:pic>
        <p:nvPicPr>
          <p:cNvPr id="91" name="Google Shape;91;p21"/>
          <p:cNvPicPr preferRelativeResize="0"/>
          <p:nvPr/>
        </p:nvPicPr>
        <p:blipFill rotWithShape="1">
          <a:blip r:embed="rId5">
            <a:alphaModFix/>
          </a:blip>
          <a:srcRect b="0" l="9444" r="0" t="9444"/>
          <a:stretch/>
        </p:blipFill>
        <p:spPr>
          <a:xfrm>
            <a:off x="6429468" y="3660965"/>
            <a:ext cx="1154520" cy="998513"/>
          </a:xfrm>
          <a:prstGeom prst="rect">
            <a:avLst/>
          </a:prstGeom>
          <a:noFill/>
          <a:ln>
            <a:noFill/>
          </a:ln>
        </p:spPr>
      </p:pic>
      <p:sp>
        <p:nvSpPr>
          <p:cNvPr id="92" name="Google Shape;92;p21"/>
          <p:cNvSpPr txBox="1"/>
          <p:nvPr/>
        </p:nvSpPr>
        <p:spPr>
          <a:xfrm>
            <a:off x="6109775" y="4618873"/>
            <a:ext cx="14262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000">
                <a:latin typeface="HiraMaruPro-W4"/>
                <a:ea typeface="HiraMaruPro-W4"/>
                <a:cs typeface="HiraMaruPro-W4"/>
                <a:sym typeface="HiraMaruPro-W4"/>
              </a:rPr>
              <a:t>Go Conference</a:t>
            </a:r>
            <a:endParaRPr b="1" sz="1000">
              <a:latin typeface="HiraMaruPro-W4"/>
              <a:ea typeface="HiraMaruPro-W4"/>
              <a:cs typeface="HiraMaruPro-W4"/>
              <a:sym typeface="HiraMaruPro-W4"/>
            </a:endParaRPr>
          </a:p>
        </p:txBody>
      </p:sp>
      <p:pic>
        <p:nvPicPr>
          <p:cNvPr id="93" name="Google Shape;93;p21"/>
          <p:cNvPicPr preferRelativeResize="0"/>
          <p:nvPr/>
        </p:nvPicPr>
        <p:blipFill>
          <a:blip r:embed="rId6">
            <a:alphaModFix/>
          </a:blip>
          <a:stretch>
            <a:fillRect/>
          </a:stretch>
        </p:blipFill>
        <p:spPr>
          <a:xfrm>
            <a:off x="7756874" y="3685042"/>
            <a:ext cx="983450" cy="1235667"/>
          </a:xfrm>
          <a:prstGeom prst="rect">
            <a:avLst/>
          </a:prstGeom>
          <a:noFill/>
          <a:ln>
            <a:noFill/>
          </a:ln>
        </p:spPr>
      </p:pic>
      <p:sp>
        <p:nvSpPr>
          <p:cNvPr id="94" name="Google Shape;94;p21"/>
          <p:cNvSpPr txBox="1"/>
          <p:nvPr/>
        </p:nvSpPr>
        <p:spPr>
          <a:xfrm>
            <a:off x="457200" y="972005"/>
            <a:ext cx="3994500" cy="128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3600"/>
              <a:t>上田拓也</a:t>
            </a:r>
            <a:endParaRPr b="1" sz="3600"/>
          </a:p>
          <a:p>
            <a:pPr indent="0" lvl="0" marL="0" rtl="0" algn="l">
              <a:spcBef>
                <a:spcPts val="0"/>
              </a:spcBef>
              <a:spcAft>
                <a:spcPts val="0"/>
              </a:spcAft>
              <a:buClr>
                <a:schemeClr val="dk1"/>
              </a:buClr>
              <a:buSzPts val="1100"/>
              <a:buFont typeface="Arial"/>
              <a:buNone/>
            </a:pPr>
            <a:r>
              <a:rPr lang="ja" sz="2400"/>
              <a:t>@tenntenn</a:t>
            </a:r>
            <a:endParaRPr sz="2400"/>
          </a:p>
        </p:txBody>
      </p:sp>
      <p:pic>
        <p:nvPicPr>
          <p:cNvPr id="95" name="Google Shape;95;p21"/>
          <p:cNvPicPr preferRelativeResize="0"/>
          <p:nvPr/>
        </p:nvPicPr>
        <p:blipFill>
          <a:blip r:embed="rId7">
            <a:alphaModFix/>
          </a:blip>
          <a:stretch>
            <a:fillRect/>
          </a:stretch>
        </p:blipFill>
        <p:spPr>
          <a:xfrm>
            <a:off x="4237965" y="1194800"/>
            <a:ext cx="4338200" cy="14290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エキスパートチーム">
  <p:cSld name="TITLE_AND_TWO_COLUMNS_1">
    <p:spTree>
      <p:nvGrpSpPr>
        <p:cNvPr id="96" name="Shape 96"/>
        <p:cNvGrpSpPr/>
        <p:nvPr/>
      </p:nvGrpSpPr>
      <p:grpSpPr>
        <a:xfrm>
          <a:off x="0" y="0"/>
          <a:ext cx="0" cy="0"/>
          <a:chOff x="0" y="0"/>
          <a:chExt cx="0" cy="0"/>
        </a:xfrm>
      </p:grpSpPr>
      <p:sp>
        <p:nvSpPr>
          <p:cNvPr id="97" name="Google Shape;97;p22"/>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
        <p:nvSpPr>
          <p:cNvPr id="98" name="Google Shape;98;p22"/>
          <p:cNvSpPr txBox="1"/>
          <p:nvPr/>
        </p:nvSpPr>
        <p:spPr>
          <a:xfrm>
            <a:off x="457200" y="112067"/>
            <a:ext cx="8229600" cy="51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ja" sz="3600"/>
              <a:t>メルペイ エキスパートチーム</a:t>
            </a:r>
            <a:endParaRPr b="1" sz="3600"/>
          </a:p>
        </p:txBody>
      </p:sp>
      <p:sp>
        <p:nvSpPr>
          <p:cNvPr id="99" name="Google Shape;99;p22"/>
          <p:cNvSpPr/>
          <p:nvPr/>
        </p:nvSpPr>
        <p:spPr>
          <a:xfrm>
            <a:off x="5610075" y="3379776"/>
            <a:ext cx="3300900" cy="1614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2"/>
          <p:cNvSpPr txBox="1"/>
          <p:nvPr/>
        </p:nvSpPr>
        <p:spPr>
          <a:xfrm>
            <a:off x="457200" y="704850"/>
            <a:ext cx="8229600" cy="42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2800">
                <a:latin typeface="Roboto"/>
                <a:ea typeface="Roboto"/>
                <a:cs typeface="Roboto"/>
                <a:sym typeface="Roboto"/>
              </a:rPr>
              <a:t>技術をアウトプットするところに技術は集まる</a:t>
            </a:r>
            <a:endParaRPr b="1" sz="2800">
              <a:latin typeface="Roboto"/>
              <a:ea typeface="Roboto"/>
              <a:cs typeface="Roboto"/>
              <a:sym typeface="Roboto"/>
            </a:endParaRPr>
          </a:p>
          <a:p>
            <a:pPr indent="0" lvl="0" marL="0" rtl="0" algn="l">
              <a:lnSpc>
                <a:spcPct val="115000"/>
              </a:lnSpc>
              <a:spcBef>
                <a:spcPts val="1500"/>
              </a:spcBef>
              <a:spcAft>
                <a:spcPts val="0"/>
              </a:spcAft>
              <a:buClr>
                <a:srgbClr val="000000"/>
              </a:buClr>
              <a:buSzPts val="1100"/>
              <a:buNone/>
            </a:pPr>
            <a:r>
              <a:rPr lang="ja" sz="2400">
                <a:solidFill>
                  <a:srgbClr val="000000"/>
                </a:solidFill>
              </a:rPr>
              <a:t>■ エキスパートチームとは？</a:t>
            </a:r>
            <a:endParaRPr sz="2400">
              <a:solidFill>
                <a:srgbClr val="000000"/>
              </a:solidFill>
            </a:endParaRPr>
          </a:p>
          <a:p>
            <a:pPr indent="-342900" lvl="0" marL="914400" rtl="0" algn="l">
              <a:lnSpc>
                <a:spcPct val="115000"/>
              </a:lnSpc>
              <a:spcBef>
                <a:spcPts val="0"/>
              </a:spcBef>
              <a:spcAft>
                <a:spcPts val="0"/>
              </a:spcAft>
              <a:buClr>
                <a:srgbClr val="000000"/>
              </a:buClr>
              <a:buSzPts val="1800"/>
              <a:buFont typeface="Arial"/>
              <a:buChar char="●"/>
            </a:pPr>
            <a:r>
              <a:rPr b="1" lang="ja" sz="1800">
                <a:solidFill>
                  <a:srgbClr val="FF0000"/>
                </a:solidFill>
              </a:rPr>
              <a:t>50%以上</a:t>
            </a:r>
            <a:r>
              <a:rPr lang="ja" sz="1800">
                <a:solidFill>
                  <a:srgbClr val="000000"/>
                </a:solidFill>
              </a:rPr>
              <a:t>の時間を技術コミュニティへの貢献に充てる</a:t>
            </a:r>
            <a:endParaRPr sz="1800">
              <a:solidFill>
                <a:srgbClr val="000000"/>
              </a:solidFill>
            </a:endParaRPr>
          </a:p>
          <a:p>
            <a:pPr indent="0" lvl="0" marL="0" rtl="0" algn="l">
              <a:lnSpc>
                <a:spcPct val="115000"/>
              </a:lnSpc>
              <a:spcBef>
                <a:spcPts val="500"/>
              </a:spcBef>
              <a:spcAft>
                <a:spcPts val="0"/>
              </a:spcAft>
              <a:buClr>
                <a:srgbClr val="000000"/>
              </a:buClr>
              <a:buSzPts val="1100"/>
              <a:buNone/>
            </a:pPr>
            <a:r>
              <a:rPr lang="ja" sz="2400">
                <a:solidFill>
                  <a:srgbClr val="000000"/>
                </a:solidFill>
              </a:rPr>
              <a:t>■ エキスパートチームの役割</a:t>
            </a:r>
            <a:endParaRPr sz="24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社内に</a:t>
            </a:r>
            <a:r>
              <a:rPr b="1" lang="ja" sz="1800">
                <a:solidFill>
                  <a:srgbClr val="FF0000"/>
                </a:solidFill>
              </a:rPr>
              <a:t>新しい技術を取り取り込む</a:t>
            </a:r>
            <a:endParaRPr b="1" sz="1800">
              <a:solidFill>
                <a:srgbClr val="FF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社外のコミュニティなどを通じて</a:t>
            </a:r>
            <a:r>
              <a:rPr b="1" lang="ja" sz="1800">
                <a:solidFill>
                  <a:srgbClr val="FF0000"/>
                </a:solidFill>
              </a:rPr>
              <a:t>社会へ還元する</a:t>
            </a:r>
            <a:endParaRPr b="1" sz="1800">
              <a:solidFill>
                <a:srgbClr val="FF0000"/>
              </a:solidFill>
            </a:endParaRPr>
          </a:p>
          <a:p>
            <a:pPr indent="0" lvl="0" marL="0" rtl="0" algn="l">
              <a:lnSpc>
                <a:spcPct val="115000"/>
              </a:lnSpc>
              <a:spcBef>
                <a:spcPts val="500"/>
              </a:spcBef>
              <a:spcAft>
                <a:spcPts val="0"/>
              </a:spcAft>
              <a:buClr>
                <a:srgbClr val="000000"/>
              </a:buClr>
              <a:buSzPts val="1100"/>
              <a:buNone/>
            </a:pPr>
            <a:r>
              <a:rPr lang="ja" sz="2400">
                <a:solidFill>
                  <a:srgbClr val="000000"/>
                </a:solidFill>
              </a:rPr>
              <a:t>■ エキスパートチームの活動</a:t>
            </a:r>
            <a:endParaRPr sz="24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カンファレンス・勉強会の開催/運営</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対外的な講演活動</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執筆、雑誌への寄稿、インタビュー</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社内外での</a:t>
            </a:r>
            <a:r>
              <a:rPr b="1" lang="ja" sz="1800">
                <a:solidFill>
                  <a:srgbClr val="FF0000"/>
                </a:solidFill>
              </a:rPr>
              <a:t>担当技術の普及推進</a:t>
            </a:r>
            <a:endParaRPr b="1" sz="1800">
              <a:solidFill>
                <a:srgbClr val="FF0000"/>
              </a:solidFill>
            </a:endParaRPr>
          </a:p>
        </p:txBody>
      </p:sp>
      <p:pic>
        <p:nvPicPr>
          <p:cNvPr id="101" name="Google Shape;101;p22"/>
          <p:cNvPicPr preferRelativeResize="0"/>
          <p:nvPr/>
        </p:nvPicPr>
        <p:blipFill>
          <a:blip r:embed="rId2">
            <a:alphaModFix/>
          </a:blip>
          <a:stretch>
            <a:fillRect/>
          </a:stretch>
        </p:blipFill>
        <p:spPr>
          <a:xfrm>
            <a:off x="5936900" y="3630544"/>
            <a:ext cx="799864" cy="804582"/>
          </a:xfrm>
          <a:prstGeom prst="rect">
            <a:avLst/>
          </a:prstGeom>
          <a:noFill/>
          <a:ln>
            <a:noFill/>
          </a:ln>
        </p:spPr>
      </p:pic>
      <p:sp>
        <p:nvSpPr>
          <p:cNvPr id="102" name="Google Shape;102;p22"/>
          <p:cNvSpPr txBox="1"/>
          <p:nvPr/>
        </p:nvSpPr>
        <p:spPr>
          <a:xfrm>
            <a:off x="5692200" y="4381125"/>
            <a:ext cx="1611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@tenntenn</a:t>
            </a:r>
            <a:endParaRPr b="1"/>
          </a:p>
          <a:p>
            <a:pPr indent="0" lvl="0" marL="0" rtl="0" algn="ctr">
              <a:spcBef>
                <a:spcPts val="0"/>
              </a:spcBef>
              <a:spcAft>
                <a:spcPts val="0"/>
              </a:spcAft>
              <a:buNone/>
            </a:pPr>
            <a:r>
              <a:rPr b="1" lang="ja"/>
              <a:t>担当：Go・GCP</a:t>
            </a:r>
            <a:endParaRPr b="1"/>
          </a:p>
        </p:txBody>
      </p:sp>
      <p:pic>
        <p:nvPicPr>
          <p:cNvPr id="103" name="Google Shape;103;p22"/>
          <p:cNvPicPr preferRelativeResize="0"/>
          <p:nvPr/>
        </p:nvPicPr>
        <p:blipFill>
          <a:blip r:embed="rId3">
            <a:alphaModFix/>
          </a:blip>
          <a:stretch>
            <a:fillRect/>
          </a:stretch>
        </p:blipFill>
        <p:spPr>
          <a:xfrm>
            <a:off x="7558025" y="3473241"/>
            <a:ext cx="827589" cy="804600"/>
          </a:xfrm>
          <a:prstGeom prst="rect">
            <a:avLst/>
          </a:prstGeom>
          <a:noFill/>
          <a:ln>
            <a:noFill/>
          </a:ln>
        </p:spPr>
      </p:pic>
      <p:sp>
        <p:nvSpPr>
          <p:cNvPr id="104" name="Google Shape;104;p22"/>
          <p:cNvSpPr txBox="1"/>
          <p:nvPr/>
        </p:nvSpPr>
        <p:spPr>
          <a:xfrm>
            <a:off x="7304100" y="4385447"/>
            <a:ext cx="1611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@mhidaka</a:t>
            </a:r>
            <a:endParaRPr b="1"/>
          </a:p>
          <a:p>
            <a:pPr indent="0" lvl="0" marL="0" rtl="0" algn="ctr">
              <a:spcBef>
                <a:spcPts val="0"/>
              </a:spcBef>
              <a:spcAft>
                <a:spcPts val="0"/>
              </a:spcAft>
              <a:buNone/>
            </a:pPr>
            <a:r>
              <a:rPr b="1" lang="ja"/>
              <a:t>担当：Android</a:t>
            </a:r>
            <a:endParaRPr b="1"/>
          </a:p>
        </p:txBody>
      </p:sp>
      <p:sp>
        <p:nvSpPr>
          <p:cNvPr id="105" name="Google Shape;105;p22"/>
          <p:cNvSpPr txBox="1"/>
          <p:nvPr/>
        </p:nvSpPr>
        <p:spPr>
          <a:xfrm>
            <a:off x="6755600" y="3210225"/>
            <a:ext cx="1162500" cy="320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t>メンバー</a:t>
            </a:r>
            <a:endParaRPr b="1" sz="180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p:cSld name="TITLE_AND_BODY_2_2">
    <p:spTree>
      <p:nvGrpSpPr>
        <p:cNvPr id="106" name="Shape 106"/>
        <p:cNvGrpSpPr/>
        <p:nvPr/>
      </p:nvGrpSpPr>
      <p:grpSpPr>
        <a:xfrm>
          <a:off x="0" y="0"/>
          <a:ext cx="0" cy="0"/>
          <a:chOff x="0" y="0"/>
          <a:chExt cx="0" cy="0"/>
        </a:xfrm>
      </p:grpSpPr>
      <p:sp>
        <p:nvSpPr>
          <p:cNvPr id="107" name="Google Shape;107;p23"/>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08" name="Google Shape;108;p23"/>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09" name="Google Shape;109;p23"/>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pher 1">
  <p:cSld name="TITLE_AND_BODY_1">
    <p:spTree>
      <p:nvGrpSpPr>
        <p:cNvPr id="110" name="Shape 110"/>
        <p:cNvGrpSpPr/>
        <p:nvPr/>
      </p:nvGrpSpPr>
      <p:grpSpPr>
        <a:xfrm>
          <a:off x="0" y="0"/>
          <a:ext cx="0" cy="0"/>
          <a:chOff x="0" y="0"/>
          <a:chExt cx="0" cy="0"/>
        </a:xfrm>
      </p:grpSpPr>
      <p:sp>
        <p:nvSpPr>
          <p:cNvPr id="111" name="Google Shape;111;p24"/>
          <p:cNvSpPr txBox="1"/>
          <p:nvPr>
            <p:ph type="title"/>
          </p:nvPr>
        </p:nvSpPr>
        <p:spPr>
          <a:xfrm>
            <a:off x="457200" y="205984"/>
            <a:ext cx="8229600" cy="5379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12" name="Google Shape;112;p24"/>
          <p:cNvSpPr txBox="1"/>
          <p:nvPr>
            <p:ph idx="1" type="body"/>
          </p:nvPr>
        </p:nvSpPr>
        <p:spPr>
          <a:xfrm>
            <a:off x="457200" y="857250"/>
            <a:ext cx="8229600" cy="40686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13" name="Google Shape;113;p24"/>
          <p:cNvSpPr txBox="1"/>
          <p:nvPr/>
        </p:nvSpPr>
        <p:spPr>
          <a:xfrm>
            <a:off x="457200" y="205984"/>
            <a:ext cx="8229600" cy="53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600">
              <a:solidFill>
                <a:srgbClr val="000000"/>
              </a:solidFill>
            </a:endParaRPr>
          </a:p>
        </p:txBody>
      </p:sp>
      <p:sp>
        <p:nvSpPr>
          <p:cNvPr id="114" name="Google Shape;114;p24"/>
          <p:cNvSpPr txBox="1"/>
          <p:nvPr/>
        </p:nvSpPr>
        <p:spPr>
          <a:xfrm>
            <a:off x="457200" y="857250"/>
            <a:ext cx="8229600" cy="4068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3000">
              <a:solidFill>
                <a:srgbClr val="000000"/>
              </a:solidFill>
            </a:endParaRPr>
          </a:p>
        </p:txBody>
      </p:sp>
      <p:sp>
        <p:nvSpPr>
          <p:cNvPr id="115" name="Google Shape;115;p24"/>
          <p:cNvSpPr txBox="1"/>
          <p:nvPr>
            <p:ph idx="12" type="sldNum"/>
          </p:nvPr>
        </p:nvSpPr>
        <p:spPr>
          <a:xfrm>
            <a:off x="8595309" y="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1">
  <p:cSld name="TITLE_AND_BODY_2_3">
    <p:spTree>
      <p:nvGrpSpPr>
        <p:cNvPr id="116" name="Shape 116"/>
        <p:cNvGrpSpPr/>
        <p:nvPr/>
      </p:nvGrpSpPr>
      <p:grpSpPr>
        <a:xfrm>
          <a:off x="0" y="0"/>
          <a:ext cx="0" cy="0"/>
          <a:chOff x="0" y="0"/>
          <a:chExt cx="0" cy="0"/>
        </a:xfrm>
      </p:grpSpPr>
      <p:sp>
        <p:nvSpPr>
          <p:cNvPr id="117" name="Google Shape;117;p25"/>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18" name="Google Shape;118;p25"/>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19" name="Google Shape;119;p25"/>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2">
  <p:cSld name="TITLE_AND_BODY_2_4">
    <p:spTree>
      <p:nvGrpSpPr>
        <p:cNvPr id="120" name="Shape 120"/>
        <p:cNvGrpSpPr/>
        <p:nvPr/>
      </p:nvGrpSpPr>
      <p:grpSpPr>
        <a:xfrm>
          <a:off x="0" y="0"/>
          <a:ext cx="0" cy="0"/>
          <a:chOff x="0" y="0"/>
          <a:chExt cx="0" cy="0"/>
        </a:xfrm>
      </p:grpSpPr>
      <p:sp>
        <p:nvSpPr>
          <p:cNvPr id="121" name="Google Shape;121;p26"/>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22" name="Google Shape;122;p26"/>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23" name="Google Shape;123;p26"/>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8" name="Shape 128"/>
        <p:cNvGrpSpPr/>
        <p:nvPr/>
      </p:nvGrpSpPr>
      <p:grpSpPr>
        <a:xfrm>
          <a:off x="0" y="0"/>
          <a:ext cx="0" cy="0"/>
          <a:chOff x="0" y="0"/>
          <a:chExt cx="0" cy="0"/>
        </a:xfrm>
      </p:grpSpPr>
      <p:sp>
        <p:nvSpPr>
          <p:cNvPr id="129" name="Google Shape;129;p28"/>
          <p:cNvSpPr txBox="1"/>
          <p:nvPr>
            <p:ph type="ctrTitle"/>
          </p:nvPr>
        </p:nvSpPr>
        <p:spPr>
          <a:xfrm>
            <a:off x="0" y="1054475"/>
            <a:ext cx="5316000" cy="1689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9pPr>
          </a:lstStyle>
          <a:p/>
        </p:txBody>
      </p:sp>
      <p:sp>
        <p:nvSpPr>
          <p:cNvPr id="130" name="Google Shape;130;p28"/>
          <p:cNvSpPr txBox="1"/>
          <p:nvPr>
            <p:ph idx="1" type="subTitle"/>
          </p:nvPr>
        </p:nvSpPr>
        <p:spPr>
          <a:xfrm>
            <a:off x="128550" y="2789350"/>
            <a:ext cx="5010600" cy="1150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1400"/>
              <a:buFont typeface="Arial"/>
              <a:buNone/>
              <a:defRPr b="0" i="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1400"/>
              <a:buFont typeface="Arial"/>
              <a:buNone/>
              <a:defRPr b="0" i="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9pPr>
          </a:lstStyle>
          <a:p/>
        </p:txBody>
      </p:sp>
      <p:pic>
        <p:nvPicPr>
          <p:cNvPr id="131" name="Google Shape;131;p28"/>
          <p:cNvPicPr preferRelativeResize="0"/>
          <p:nvPr/>
        </p:nvPicPr>
        <p:blipFill rotWithShape="1">
          <a:blip r:embed="rId2">
            <a:alphaModFix/>
          </a:blip>
          <a:srcRect b="0" l="0" r="0" t="0"/>
          <a:stretch/>
        </p:blipFill>
        <p:spPr>
          <a:xfrm>
            <a:off x="5315973" y="20059"/>
            <a:ext cx="3828019" cy="5103384"/>
          </a:xfrm>
          <a:prstGeom prst="rect">
            <a:avLst/>
          </a:prstGeom>
          <a:noFill/>
          <a:ln>
            <a:noFill/>
          </a:ln>
        </p:spPr>
      </p:pic>
      <p:sp>
        <p:nvSpPr>
          <p:cNvPr id="132" name="Google Shape;132;p28"/>
          <p:cNvSpPr txBox="1"/>
          <p:nvPr/>
        </p:nvSpPr>
        <p:spPr>
          <a:xfrm>
            <a:off x="0" y="4367050"/>
            <a:ext cx="5276700" cy="7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333333"/>
                </a:solidFill>
                <a:highlight>
                  <a:srgbClr val="FFFFFF"/>
                </a:highlight>
              </a:rPr>
              <a:t>The Go gopher was designed by </a:t>
            </a:r>
            <a:r>
              <a:rPr lang="ja" u="sng">
                <a:solidFill>
                  <a:schemeClr val="hlink"/>
                </a:solidFill>
                <a:highlight>
                  <a:srgbClr val="FFFFFF"/>
                </a:highlight>
                <a:hlinkClick r:id="rId3"/>
              </a:rPr>
              <a:t>Renée French</a:t>
            </a:r>
            <a:r>
              <a:rPr lang="ja">
                <a:solidFill>
                  <a:srgbClr val="333333"/>
                </a:solidFill>
                <a:highlight>
                  <a:srgbClr val="FFFFFF"/>
                </a:highlight>
              </a:rPr>
              <a:t>.</a:t>
            </a:r>
            <a:endParaRPr>
              <a:solidFill>
                <a:srgbClr val="333333"/>
              </a:solidFill>
              <a:highlight>
                <a:srgbClr val="FFFFFF"/>
              </a:highlight>
            </a:endParaRPr>
          </a:p>
          <a:p>
            <a:pPr indent="0" lvl="0" marL="0" rtl="0" algn="l">
              <a:spcBef>
                <a:spcPts val="0"/>
              </a:spcBef>
              <a:spcAft>
                <a:spcPts val="0"/>
              </a:spcAft>
              <a:buNone/>
            </a:pPr>
            <a:r>
              <a:rPr lang="ja">
                <a:solidFill>
                  <a:srgbClr val="333333"/>
                </a:solidFill>
                <a:highlight>
                  <a:srgbClr val="FFFFFF"/>
                </a:highlight>
              </a:rPr>
              <a:t>The gopher stickers was made by Takuya Ueda.</a:t>
            </a:r>
            <a:endParaRPr>
              <a:solidFill>
                <a:srgbClr val="333333"/>
              </a:solidFill>
              <a:highlight>
                <a:srgbClr val="FFFFFF"/>
              </a:highlight>
            </a:endParaRPr>
          </a:p>
          <a:p>
            <a:pPr indent="0" lvl="0" marL="0" rtl="0" algn="l">
              <a:spcBef>
                <a:spcPts val="0"/>
              </a:spcBef>
              <a:spcAft>
                <a:spcPts val="0"/>
              </a:spcAft>
              <a:buNone/>
            </a:pPr>
            <a:r>
              <a:rPr lang="ja">
                <a:solidFill>
                  <a:srgbClr val="333333"/>
                </a:solidFill>
                <a:highlight>
                  <a:srgbClr val="FFFFFF"/>
                </a:highlight>
              </a:rPr>
              <a:t>Licensed under the Creative Commons 3.0 Attributions license.</a:t>
            </a:r>
            <a:endParaRPr>
              <a:solidFill>
                <a:srgbClr val="333333"/>
              </a:solidFill>
              <a:highlight>
                <a:srgbClr val="FFFFFF"/>
              </a:highlight>
            </a:endParaRPr>
          </a:p>
        </p:txBody>
      </p:sp>
      <p:sp>
        <p:nvSpPr>
          <p:cNvPr id="133" name="Google Shape;133;p28"/>
          <p:cNvSpPr txBox="1"/>
          <p:nvPr>
            <p:ph idx="12" type="sldNum"/>
          </p:nvPr>
        </p:nvSpPr>
        <p:spPr>
          <a:xfrm>
            <a:off x="8595309" y="20051"/>
            <a:ext cx="548700" cy="393600"/>
          </a:xfrm>
          <a:prstGeom prst="rect">
            <a:avLst/>
          </a:prstGeom>
        </p:spPr>
        <p:txBody>
          <a:bodyPr anchorCtr="0" anchor="t"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4" name="Shape 134"/>
        <p:cNvGrpSpPr/>
        <p:nvPr/>
      </p:nvGrpSpPr>
      <p:grpSpPr>
        <a:xfrm>
          <a:off x="0" y="0"/>
          <a:ext cx="0" cy="0"/>
          <a:chOff x="0" y="0"/>
          <a:chExt cx="0" cy="0"/>
        </a:xfrm>
      </p:grpSpPr>
      <p:sp>
        <p:nvSpPr>
          <p:cNvPr id="135" name="Google Shape;135;p29"/>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6" name="Google Shape;136;p29"/>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pic>
        <p:nvPicPr>
          <p:cNvPr id="137" name="Google Shape;137;p29"/>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138" name="Google Shape;138;p29"/>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Gopherなし）">
  <p:cSld name="TITLE_AND_BODY_5">
    <p:spTree>
      <p:nvGrpSpPr>
        <p:cNvPr id="139" name="Shape 139"/>
        <p:cNvGrpSpPr/>
        <p:nvPr/>
      </p:nvGrpSpPr>
      <p:grpSpPr>
        <a:xfrm>
          <a:off x="0" y="0"/>
          <a:ext cx="0" cy="0"/>
          <a:chOff x="0" y="0"/>
          <a:chExt cx="0" cy="0"/>
        </a:xfrm>
      </p:grpSpPr>
      <p:sp>
        <p:nvSpPr>
          <p:cNvPr id="140" name="Google Shape;140;p30"/>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41" name="Google Shape;141;p30"/>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42" name="Google Shape;142;p30"/>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p:cSld name="TITLE_AND_BODY_3">
    <p:spTree>
      <p:nvGrpSpPr>
        <p:cNvPr id="143" name="Shape 143"/>
        <p:cNvGrpSpPr/>
        <p:nvPr/>
      </p:nvGrpSpPr>
      <p:grpSpPr>
        <a:xfrm>
          <a:off x="0" y="0"/>
          <a:ext cx="0" cy="0"/>
          <a:chOff x="0" y="0"/>
          <a:chExt cx="0" cy="0"/>
        </a:xfrm>
      </p:grpSpPr>
      <p:sp>
        <p:nvSpPr>
          <p:cNvPr id="144" name="Google Shape;144;p31"/>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pic>
        <p:nvPicPr>
          <p:cNvPr id="145" name="Google Shape;145;p31"/>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146" name="Google Shape;146;p31"/>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Gopherなし">
  <p:cSld name="TITLE_AND_BODY_2_1">
    <p:spTree>
      <p:nvGrpSpPr>
        <p:cNvPr id="147" name="Shape 147"/>
        <p:cNvGrpSpPr/>
        <p:nvPr/>
      </p:nvGrpSpPr>
      <p:grpSpPr>
        <a:xfrm>
          <a:off x="0" y="0"/>
          <a:ext cx="0" cy="0"/>
          <a:chOff x="0" y="0"/>
          <a:chExt cx="0" cy="0"/>
        </a:xfrm>
      </p:grpSpPr>
      <p:sp>
        <p:nvSpPr>
          <p:cNvPr id="148" name="Google Shape;148;p32"/>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49" name="Google Shape;149;p32"/>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0" name="Shape 150"/>
        <p:cNvGrpSpPr/>
        <p:nvPr/>
      </p:nvGrpSpPr>
      <p:grpSpPr>
        <a:xfrm>
          <a:off x="0" y="0"/>
          <a:ext cx="0" cy="0"/>
          <a:chOff x="0" y="0"/>
          <a:chExt cx="0" cy="0"/>
        </a:xfrm>
      </p:grpSpPr>
      <p:sp>
        <p:nvSpPr>
          <p:cNvPr id="151" name="Google Shape;151;p33"/>
          <p:cNvSpPr txBox="1"/>
          <p:nvPr>
            <p:ph type="title"/>
          </p:nvPr>
        </p:nvSpPr>
        <p:spPr>
          <a:xfrm>
            <a:off x="20700" y="1571550"/>
            <a:ext cx="9102600" cy="2000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ctr">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ctr">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ctr">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ctr">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ctr">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ctr">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ctr">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ctr">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pic>
        <p:nvPicPr>
          <p:cNvPr id="152" name="Google Shape;152;p33"/>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153" name="Google Shape;153;p33"/>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34"/>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己紹介" type="twoColTx">
  <p:cSld name="TITLE_AND_TWO_COLUMNS">
    <p:spTree>
      <p:nvGrpSpPr>
        <p:cNvPr id="156" name="Shape 156"/>
        <p:cNvGrpSpPr/>
        <p:nvPr/>
      </p:nvGrpSpPr>
      <p:grpSpPr>
        <a:xfrm>
          <a:off x="0" y="0"/>
          <a:ext cx="0" cy="0"/>
          <a:chOff x="0" y="0"/>
          <a:chExt cx="0" cy="0"/>
        </a:xfrm>
      </p:grpSpPr>
      <p:sp>
        <p:nvSpPr>
          <p:cNvPr id="157" name="Google Shape;157;p35"/>
          <p:cNvSpPr txBox="1"/>
          <p:nvPr/>
        </p:nvSpPr>
        <p:spPr>
          <a:xfrm>
            <a:off x="8595309" y="1"/>
            <a:ext cx="5487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ja" sz="1300"/>
              <a:t>‹#›</a:t>
            </a:fld>
            <a:endParaRPr sz="1300"/>
          </a:p>
        </p:txBody>
      </p:sp>
      <p:sp>
        <p:nvSpPr>
          <p:cNvPr id="158" name="Google Shape;158;p35"/>
          <p:cNvSpPr txBox="1"/>
          <p:nvPr/>
        </p:nvSpPr>
        <p:spPr>
          <a:xfrm>
            <a:off x="457200" y="112067"/>
            <a:ext cx="8229600" cy="51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ja" sz="3600"/>
              <a:t>自己紹介</a:t>
            </a:r>
            <a:endParaRPr b="1" sz="3600"/>
          </a:p>
        </p:txBody>
      </p:sp>
      <p:sp>
        <p:nvSpPr>
          <p:cNvPr id="159" name="Google Shape;159;p35"/>
          <p:cNvSpPr txBox="1"/>
          <p:nvPr/>
        </p:nvSpPr>
        <p:spPr>
          <a:xfrm>
            <a:off x="457200" y="989726"/>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3600"/>
              <a:t>上田拓也</a:t>
            </a:r>
            <a:endParaRPr b="1" sz="3600"/>
          </a:p>
          <a:p>
            <a:pPr indent="0" lvl="0" marL="0" rtl="0" algn="l">
              <a:spcBef>
                <a:spcPts val="0"/>
              </a:spcBef>
              <a:spcAft>
                <a:spcPts val="0"/>
              </a:spcAft>
              <a:buClr>
                <a:srgbClr val="000000"/>
              </a:buClr>
              <a:buSzPts val="1100"/>
              <a:buFont typeface="Arial"/>
              <a:buNone/>
            </a:pPr>
            <a:r>
              <a:rPr lang="ja" sz="2400"/>
              <a:t>@tenntenn</a:t>
            </a:r>
            <a:endParaRPr sz="2400"/>
          </a:p>
        </p:txBody>
      </p:sp>
      <p:pic>
        <p:nvPicPr>
          <p:cNvPr id="160" name="Google Shape;160;p35"/>
          <p:cNvPicPr preferRelativeResize="0"/>
          <p:nvPr/>
        </p:nvPicPr>
        <p:blipFill>
          <a:blip r:embed="rId2">
            <a:alphaModFix/>
          </a:blip>
          <a:stretch>
            <a:fillRect/>
          </a:stretch>
        </p:blipFill>
        <p:spPr>
          <a:xfrm>
            <a:off x="563700" y="2407051"/>
            <a:ext cx="2245824" cy="2259075"/>
          </a:xfrm>
          <a:prstGeom prst="rect">
            <a:avLst/>
          </a:prstGeom>
          <a:noFill/>
          <a:ln>
            <a:noFill/>
          </a:ln>
        </p:spPr>
      </p:pic>
      <p:sp>
        <p:nvSpPr>
          <p:cNvPr id="161" name="Google Shape;161;p35"/>
          <p:cNvSpPr txBox="1"/>
          <p:nvPr/>
        </p:nvSpPr>
        <p:spPr>
          <a:xfrm>
            <a:off x="3802100" y="435425"/>
            <a:ext cx="4689600" cy="7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3000">
                <a:solidFill>
                  <a:srgbClr val="000000"/>
                </a:solidFill>
              </a:rPr>
              <a:t>所属</a:t>
            </a:r>
            <a:endParaRPr b="1" sz="3000">
              <a:solidFill>
                <a:srgbClr val="000000"/>
              </a:solidFill>
            </a:endParaRPr>
          </a:p>
          <a:p>
            <a:pPr indent="0" lvl="0" marL="0" rtl="0" algn="l">
              <a:spcBef>
                <a:spcPts val="12000"/>
              </a:spcBef>
              <a:spcAft>
                <a:spcPts val="0"/>
              </a:spcAft>
              <a:buNone/>
            </a:pPr>
            <a:r>
              <a:rPr b="1" lang="ja" sz="3000">
                <a:solidFill>
                  <a:srgbClr val="000000"/>
                </a:solidFill>
              </a:rPr>
              <a:t>コミュニティ活動</a:t>
            </a:r>
            <a:endParaRPr b="1" sz="3000">
              <a:solidFill>
                <a:srgbClr val="000000"/>
              </a:solidFill>
            </a:endParaRPr>
          </a:p>
        </p:txBody>
      </p:sp>
      <p:pic>
        <p:nvPicPr>
          <p:cNvPr id="162" name="Google Shape;162;p35"/>
          <p:cNvPicPr preferRelativeResize="0"/>
          <p:nvPr/>
        </p:nvPicPr>
        <p:blipFill>
          <a:blip r:embed="rId3">
            <a:alphaModFix/>
          </a:blip>
          <a:stretch>
            <a:fillRect/>
          </a:stretch>
        </p:blipFill>
        <p:spPr>
          <a:xfrm>
            <a:off x="5081367" y="3665331"/>
            <a:ext cx="953151" cy="1114239"/>
          </a:xfrm>
          <a:prstGeom prst="rect">
            <a:avLst/>
          </a:prstGeom>
          <a:noFill/>
          <a:ln>
            <a:noFill/>
          </a:ln>
        </p:spPr>
      </p:pic>
      <p:pic>
        <p:nvPicPr>
          <p:cNvPr id="163" name="Google Shape;163;p35"/>
          <p:cNvPicPr preferRelativeResize="0"/>
          <p:nvPr/>
        </p:nvPicPr>
        <p:blipFill>
          <a:blip r:embed="rId4">
            <a:alphaModFix/>
          </a:blip>
          <a:stretch>
            <a:fillRect/>
          </a:stretch>
        </p:blipFill>
        <p:spPr>
          <a:xfrm>
            <a:off x="3802112" y="3727681"/>
            <a:ext cx="1091673" cy="944158"/>
          </a:xfrm>
          <a:prstGeom prst="rect">
            <a:avLst/>
          </a:prstGeom>
          <a:noFill/>
          <a:ln>
            <a:noFill/>
          </a:ln>
        </p:spPr>
      </p:pic>
      <p:sp>
        <p:nvSpPr>
          <p:cNvPr id="164" name="Google Shape;164;p35"/>
          <p:cNvSpPr txBox="1"/>
          <p:nvPr/>
        </p:nvSpPr>
        <p:spPr>
          <a:xfrm>
            <a:off x="3733625" y="4533200"/>
            <a:ext cx="11205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sz="1000">
                <a:latin typeface="HiraMaruPro-W4"/>
                <a:ea typeface="HiraMaruPro-W4"/>
                <a:cs typeface="HiraMaruPro-W4"/>
                <a:sym typeface="HiraMaruPro-W4"/>
              </a:rPr>
              <a:t>Go ビギナーズ</a:t>
            </a:r>
            <a:endParaRPr b="1" sz="1000">
              <a:latin typeface="HiraMaruPro-W4"/>
              <a:ea typeface="HiraMaruPro-W4"/>
              <a:cs typeface="HiraMaruPro-W4"/>
              <a:sym typeface="HiraMaruPro-W4"/>
            </a:endParaRPr>
          </a:p>
        </p:txBody>
      </p:sp>
      <p:pic>
        <p:nvPicPr>
          <p:cNvPr id="165" name="Google Shape;165;p35"/>
          <p:cNvPicPr preferRelativeResize="0"/>
          <p:nvPr/>
        </p:nvPicPr>
        <p:blipFill rotWithShape="1">
          <a:blip r:embed="rId5">
            <a:alphaModFix/>
          </a:blip>
          <a:srcRect b="0" l="9444" r="0" t="9444"/>
          <a:stretch/>
        </p:blipFill>
        <p:spPr>
          <a:xfrm>
            <a:off x="6429468" y="3660965"/>
            <a:ext cx="1154520" cy="998513"/>
          </a:xfrm>
          <a:prstGeom prst="rect">
            <a:avLst/>
          </a:prstGeom>
          <a:noFill/>
          <a:ln>
            <a:noFill/>
          </a:ln>
        </p:spPr>
      </p:pic>
      <p:sp>
        <p:nvSpPr>
          <p:cNvPr id="166" name="Google Shape;166;p35"/>
          <p:cNvSpPr txBox="1"/>
          <p:nvPr/>
        </p:nvSpPr>
        <p:spPr>
          <a:xfrm>
            <a:off x="6109775" y="4618873"/>
            <a:ext cx="14262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000">
                <a:latin typeface="HiraMaruPro-W4"/>
                <a:ea typeface="HiraMaruPro-W4"/>
                <a:cs typeface="HiraMaruPro-W4"/>
                <a:sym typeface="HiraMaruPro-W4"/>
              </a:rPr>
              <a:t>Go Conference</a:t>
            </a:r>
            <a:endParaRPr b="1" sz="1000">
              <a:latin typeface="HiraMaruPro-W4"/>
              <a:ea typeface="HiraMaruPro-W4"/>
              <a:cs typeface="HiraMaruPro-W4"/>
              <a:sym typeface="HiraMaruPro-W4"/>
            </a:endParaRPr>
          </a:p>
        </p:txBody>
      </p:sp>
      <p:pic>
        <p:nvPicPr>
          <p:cNvPr id="167" name="Google Shape;167;p35"/>
          <p:cNvPicPr preferRelativeResize="0"/>
          <p:nvPr/>
        </p:nvPicPr>
        <p:blipFill>
          <a:blip r:embed="rId6">
            <a:alphaModFix/>
          </a:blip>
          <a:stretch>
            <a:fillRect/>
          </a:stretch>
        </p:blipFill>
        <p:spPr>
          <a:xfrm>
            <a:off x="7756874" y="3685042"/>
            <a:ext cx="983450" cy="1235667"/>
          </a:xfrm>
          <a:prstGeom prst="rect">
            <a:avLst/>
          </a:prstGeom>
          <a:noFill/>
          <a:ln>
            <a:noFill/>
          </a:ln>
        </p:spPr>
      </p:pic>
      <p:sp>
        <p:nvSpPr>
          <p:cNvPr id="168" name="Google Shape;168;p35"/>
          <p:cNvSpPr txBox="1"/>
          <p:nvPr/>
        </p:nvSpPr>
        <p:spPr>
          <a:xfrm>
            <a:off x="457200" y="972005"/>
            <a:ext cx="3994500" cy="128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3600"/>
              <a:t>上田拓也</a:t>
            </a:r>
            <a:endParaRPr b="1" sz="3600"/>
          </a:p>
          <a:p>
            <a:pPr indent="0" lvl="0" marL="0" rtl="0" algn="l">
              <a:spcBef>
                <a:spcPts val="0"/>
              </a:spcBef>
              <a:spcAft>
                <a:spcPts val="0"/>
              </a:spcAft>
              <a:buClr>
                <a:srgbClr val="000000"/>
              </a:buClr>
              <a:buSzPts val="1100"/>
              <a:buFont typeface="Arial"/>
              <a:buNone/>
            </a:pPr>
            <a:r>
              <a:rPr lang="ja" sz="2400"/>
              <a:t>@tenntenn</a:t>
            </a:r>
            <a:endParaRPr sz="2400"/>
          </a:p>
          <a:p>
            <a:pPr indent="0" lvl="0" marL="0" rtl="0" algn="l">
              <a:spcBef>
                <a:spcPts val="0"/>
              </a:spcBef>
              <a:spcAft>
                <a:spcPts val="0"/>
              </a:spcAft>
              <a:buClr>
                <a:srgbClr val="000000"/>
              </a:buClr>
              <a:buSzPts val="1100"/>
              <a:buFont typeface="Arial"/>
              <a:buNone/>
            </a:pPr>
            <a:r>
              <a:rPr lang="ja" sz="2400" u="sng">
                <a:solidFill>
                  <a:srgbClr val="1155CC"/>
                </a:solidFill>
                <a:hlinkClick r:id="rId7">
                  <a:extLst>
                    <a:ext uri="{A12FA001-AC4F-418D-AE19-62706E023703}">
                      <ahyp:hlinkClr val="tx"/>
                    </a:ext>
                  </a:extLst>
                </a:hlinkClick>
              </a:rPr>
              <a:t>tenntenn.dev</a:t>
            </a:r>
            <a:endParaRPr sz="2400"/>
          </a:p>
        </p:txBody>
      </p:sp>
      <p:pic>
        <p:nvPicPr>
          <p:cNvPr id="169" name="Google Shape;169;p35"/>
          <p:cNvPicPr preferRelativeResize="0"/>
          <p:nvPr/>
        </p:nvPicPr>
        <p:blipFill>
          <a:blip r:embed="rId8">
            <a:alphaModFix/>
          </a:blip>
          <a:stretch>
            <a:fillRect/>
          </a:stretch>
        </p:blipFill>
        <p:spPr>
          <a:xfrm>
            <a:off x="4237965" y="1042400"/>
            <a:ext cx="4338200" cy="1429050"/>
          </a:xfrm>
          <a:prstGeom prst="rect">
            <a:avLst/>
          </a:prstGeom>
          <a:noFill/>
          <a:ln>
            <a:noFill/>
          </a:ln>
        </p:spPr>
      </p:pic>
      <p:sp>
        <p:nvSpPr>
          <p:cNvPr id="170" name="Google Shape;170;p35"/>
          <p:cNvSpPr txBox="1"/>
          <p:nvPr/>
        </p:nvSpPr>
        <p:spPr>
          <a:xfrm>
            <a:off x="3891400" y="2999250"/>
            <a:ext cx="3388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Google Developer Expert (Go)</a:t>
            </a:r>
            <a:endParaRPr sz="180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エキスパートチーム">
  <p:cSld name="TITLE_AND_TWO_COLUMNS_1">
    <p:spTree>
      <p:nvGrpSpPr>
        <p:cNvPr id="171" name="Shape 171"/>
        <p:cNvGrpSpPr/>
        <p:nvPr/>
      </p:nvGrpSpPr>
      <p:grpSpPr>
        <a:xfrm>
          <a:off x="0" y="0"/>
          <a:ext cx="0" cy="0"/>
          <a:chOff x="0" y="0"/>
          <a:chExt cx="0" cy="0"/>
        </a:xfrm>
      </p:grpSpPr>
      <p:sp>
        <p:nvSpPr>
          <p:cNvPr id="172" name="Google Shape;172;p36"/>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
        <p:nvSpPr>
          <p:cNvPr id="173" name="Google Shape;173;p36"/>
          <p:cNvSpPr txBox="1"/>
          <p:nvPr/>
        </p:nvSpPr>
        <p:spPr>
          <a:xfrm>
            <a:off x="457200" y="112067"/>
            <a:ext cx="8229600" cy="51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ja" sz="3600"/>
              <a:t>メルペイ エキスパートチーム</a:t>
            </a:r>
            <a:endParaRPr b="1" sz="3600"/>
          </a:p>
        </p:txBody>
      </p:sp>
      <p:sp>
        <p:nvSpPr>
          <p:cNvPr id="174" name="Google Shape;174;p36"/>
          <p:cNvSpPr/>
          <p:nvPr/>
        </p:nvSpPr>
        <p:spPr>
          <a:xfrm>
            <a:off x="5610075" y="3379776"/>
            <a:ext cx="3300900" cy="1614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6"/>
          <p:cNvSpPr txBox="1"/>
          <p:nvPr/>
        </p:nvSpPr>
        <p:spPr>
          <a:xfrm>
            <a:off x="457200" y="704850"/>
            <a:ext cx="8229600" cy="42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2800">
                <a:latin typeface="Roboto"/>
                <a:ea typeface="Roboto"/>
                <a:cs typeface="Roboto"/>
                <a:sym typeface="Roboto"/>
              </a:rPr>
              <a:t>技術をアウトプットするところに技術は集まる</a:t>
            </a:r>
            <a:endParaRPr b="1" sz="2800">
              <a:latin typeface="Roboto"/>
              <a:ea typeface="Roboto"/>
              <a:cs typeface="Roboto"/>
              <a:sym typeface="Roboto"/>
            </a:endParaRPr>
          </a:p>
          <a:p>
            <a:pPr indent="0" lvl="0" marL="0" rtl="0" algn="l">
              <a:lnSpc>
                <a:spcPct val="115000"/>
              </a:lnSpc>
              <a:spcBef>
                <a:spcPts val="1500"/>
              </a:spcBef>
              <a:spcAft>
                <a:spcPts val="0"/>
              </a:spcAft>
              <a:buClr>
                <a:srgbClr val="000000"/>
              </a:buClr>
              <a:buSzPts val="1100"/>
              <a:buNone/>
            </a:pPr>
            <a:r>
              <a:rPr lang="ja" sz="2400">
                <a:solidFill>
                  <a:srgbClr val="000000"/>
                </a:solidFill>
              </a:rPr>
              <a:t>■ エキスパートチームとは？</a:t>
            </a:r>
            <a:endParaRPr sz="2400">
              <a:solidFill>
                <a:srgbClr val="000000"/>
              </a:solidFill>
            </a:endParaRPr>
          </a:p>
          <a:p>
            <a:pPr indent="-342900" lvl="0" marL="914400" rtl="0" algn="l">
              <a:lnSpc>
                <a:spcPct val="115000"/>
              </a:lnSpc>
              <a:spcBef>
                <a:spcPts val="0"/>
              </a:spcBef>
              <a:spcAft>
                <a:spcPts val="0"/>
              </a:spcAft>
              <a:buClr>
                <a:srgbClr val="000000"/>
              </a:buClr>
              <a:buSzPts val="1800"/>
              <a:buFont typeface="Arial"/>
              <a:buChar char="●"/>
            </a:pPr>
            <a:r>
              <a:rPr b="1" lang="ja" sz="1800">
                <a:solidFill>
                  <a:srgbClr val="FF0000"/>
                </a:solidFill>
              </a:rPr>
              <a:t>50%以上</a:t>
            </a:r>
            <a:r>
              <a:rPr lang="ja" sz="1800">
                <a:solidFill>
                  <a:srgbClr val="000000"/>
                </a:solidFill>
              </a:rPr>
              <a:t>の時間を技術コミュニティへの貢献に充てる</a:t>
            </a:r>
            <a:endParaRPr sz="1800">
              <a:solidFill>
                <a:srgbClr val="000000"/>
              </a:solidFill>
            </a:endParaRPr>
          </a:p>
          <a:p>
            <a:pPr indent="0" lvl="0" marL="0" rtl="0" algn="l">
              <a:lnSpc>
                <a:spcPct val="115000"/>
              </a:lnSpc>
              <a:spcBef>
                <a:spcPts val="500"/>
              </a:spcBef>
              <a:spcAft>
                <a:spcPts val="0"/>
              </a:spcAft>
              <a:buClr>
                <a:srgbClr val="000000"/>
              </a:buClr>
              <a:buSzPts val="1100"/>
              <a:buNone/>
            </a:pPr>
            <a:r>
              <a:rPr lang="ja" sz="2400">
                <a:solidFill>
                  <a:srgbClr val="000000"/>
                </a:solidFill>
              </a:rPr>
              <a:t>■ エキスパートチームの役割</a:t>
            </a:r>
            <a:endParaRPr sz="24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社内に</a:t>
            </a:r>
            <a:r>
              <a:rPr b="1" lang="ja" sz="1800">
                <a:solidFill>
                  <a:srgbClr val="FF0000"/>
                </a:solidFill>
              </a:rPr>
              <a:t>新しい技術を取り取り込む</a:t>
            </a:r>
            <a:endParaRPr b="1" sz="1800">
              <a:solidFill>
                <a:srgbClr val="FF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社外のコミュニティなどを通じて</a:t>
            </a:r>
            <a:r>
              <a:rPr b="1" lang="ja" sz="1800">
                <a:solidFill>
                  <a:srgbClr val="FF0000"/>
                </a:solidFill>
              </a:rPr>
              <a:t>社会へ還元する</a:t>
            </a:r>
            <a:endParaRPr b="1" sz="1800">
              <a:solidFill>
                <a:srgbClr val="FF0000"/>
              </a:solidFill>
            </a:endParaRPr>
          </a:p>
          <a:p>
            <a:pPr indent="0" lvl="0" marL="0" rtl="0" algn="l">
              <a:lnSpc>
                <a:spcPct val="115000"/>
              </a:lnSpc>
              <a:spcBef>
                <a:spcPts val="500"/>
              </a:spcBef>
              <a:spcAft>
                <a:spcPts val="0"/>
              </a:spcAft>
              <a:buClr>
                <a:srgbClr val="000000"/>
              </a:buClr>
              <a:buSzPts val="1100"/>
              <a:buNone/>
            </a:pPr>
            <a:r>
              <a:rPr lang="ja" sz="2400">
                <a:solidFill>
                  <a:srgbClr val="000000"/>
                </a:solidFill>
              </a:rPr>
              <a:t>■ エキスパートチームの活動</a:t>
            </a:r>
            <a:endParaRPr sz="24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カンファレンス・勉強会の開催/運営</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対外的な講演活動</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執筆、雑誌への寄稿、インタビュー</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社内外での</a:t>
            </a:r>
            <a:r>
              <a:rPr b="1" lang="ja" sz="1800">
                <a:solidFill>
                  <a:srgbClr val="FF0000"/>
                </a:solidFill>
              </a:rPr>
              <a:t>担当技術の普及推進</a:t>
            </a:r>
            <a:endParaRPr b="1" sz="1800">
              <a:solidFill>
                <a:srgbClr val="FF0000"/>
              </a:solidFill>
            </a:endParaRPr>
          </a:p>
        </p:txBody>
      </p:sp>
      <p:pic>
        <p:nvPicPr>
          <p:cNvPr id="176" name="Google Shape;176;p36"/>
          <p:cNvPicPr preferRelativeResize="0"/>
          <p:nvPr/>
        </p:nvPicPr>
        <p:blipFill>
          <a:blip r:embed="rId2">
            <a:alphaModFix/>
          </a:blip>
          <a:stretch>
            <a:fillRect/>
          </a:stretch>
        </p:blipFill>
        <p:spPr>
          <a:xfrm>
            <a:off x="5936900" y="3630544"/>
            <a:ext cx="799864" cy="804582"/>
          </a:xfrm>
          <a:prstGeom prst="rect">
            <a:avLst/>
          </a:prstGeom>
          <a:noFill/>
          <a:ln>
            <a:noFill/>
          </a:ln>
        </p:spPr>
      </p:pic>
      <p:sp>
        <p:nvSpPr>
          <p:cNvPr id="177" name="Google Shape;177;p36"/>
          <p:cNvSpPr txBox="1"/>
          <p:nvPr/>
        </p:nvSpPr>
        <p:spPr>
          <a:xfrm>
            <a:off x="5692200" y="4381125"/>
            <a:ext cx="1611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@tenntenn</a:t>
            </a:r>
            <a:endParaRPr b="1"/>
          </a:p>
          <a:p>
            <a:pPr indent="0" lvl="0" marL="0" rtl="0" algn="ctr">
              <a:spcBef>
                <a:spcPts val="0"/>
              </a:spcBef>
              <a:spcAft>
                <a:spcPts val="0"/>
              </a:spcAft>
              <a:buNone/>
            </a:pPr>
            <a:r>
              <a:rPr b="1" lang="ja"/>
              <a:t>担当：Go・GCP</a:t>
            </a:r>
            <a:endParaRPr b="1"/>
          </a:p>
        </p:txBody>
      </p:sp>
      <p:pic>
        <p:nvPicPr>
          <p:cNvPr id="178" name="Google Shape;178;p36"/>
          <p:cNvPicPr preferRelativeResize="0"/>
          <p:nvPr/>
        </p:nvPicPr>
        <p:blipFill>
          <a:blip r:embed="rId3">
            <a:alphaModFix/>
          </a:blip>
          <a:stretch>
            <a:fillRect/>
          </a:stretch>
        </p:blipFill>
        <p:spPr>
          <a:xfrm>
            <a:off x="7558025" y="3473241"/>
            <a:ext cx="827589" cy="804600"/>
          </a:xfrm>
          <a:prstGeom prst="rect">
            <a:avLst/>
          </a:prstGeom>
          <a:noFill/>
          <a:ln>
            <a:noFill/>
          </a:ln>
        </p:spPr>
      </p:pic>
      <p:sp>
        <p:nvSpPr>
          <p:cNvPr id="179" name="Google Shape;179;p36"/>
          <p:cNvSpPr txBox="1"/>
          <p:nvPr/>
        </p:nvSpPr>
        <p:spPr>
          <a:xfrm>
            <a:off x="7304100" y="4385447"/>
            <a:ext cx="1611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@mhidaka</a:t>
            </a:r>
            <a:endParaRPr b="1"/>
          </a:p>
          <a:p>
            <a:pPr indent="0" lvl="0" marL="0" rtl="0" algn="ctr">
              <a:spcBef>
                <a:spcPts val="0"/>
              </a:spcBef>
              <a:spcAft>
                <a:spcPts val="0"/>
              </a:spcAft>
              <a:buNone/>
            </a:pPr>
            <a:r>
              <a:rPr b="1" lang="ja"/>
              <a:t>担当：Android</a:t>
            </a:r>
            <a:endParaRPr b="1"/>
          </a:p>
        </p:txBody>
      </p:sp>
      <p:sp>
        <p:nvSpPr>
          <p:cNvPr id="180" name="Google Shape;180;p36"/>
          <p:cNvSpPr txBox="1"/>
          <p:nvPr/>
        </p:nvSpPr>
        <p:spPr>
          <a:xfrm>
            <a:off x="6755600" y="3210225"/>
            <a:ext cx="1162500" cy="320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t>メンバー</a:t>
            </a:r>
            <a:endParaRPr b="1" sz="18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p:cSld name="TITLE_AND_BODY_2_2">
    <p:spTree>
      <p:nvGrpSpPr>
        <p:cNvPr id="181" name="Shape 181"/>
        <p:cNvGrpSpPr/>
        <p:nvPr/>
      </p:nvGrpSpPr>
      <p:grpSpPr>
        <a:xfrm>
          <a:off x="0" y="0"/>
          <a:ext cx="0" cy="0"/>
          <a:chOff x="0" y="0"/>
          <a:chExt cx="0" cy="0"/>
        </a:xfrm>
      </p:grpSpPr>
      <p:sp>
        <p:nvSpPr>
          <p:cNvPr id="182" name="Google Shape;182;p37"/>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83" name="Google Shape;183;p37"/>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84" name="Google Shape;184;p37"/>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pher 1">
  <p:cSld name="TITLE_AND_BODY_1">
    <p:spTree>
      <p:nvGrpSpPr>
        <p:cNvPr id="185" name="Shape 185"/>
        <p:cNvGrpSpPr/>
        <p:nvPr/>
      </p:nvGrpSpPr>
      <p:grpSpPr>
        <a:xfrm>
          <a:off x="0" y="0"/>
          <a:ext cx="0" cy="0"/>
          <a:chOff x="0" y="0"/>
          <a:chExt cx="0" cy="0"/>
        </a:xfrm>
      </p:grpSpPr>
      <p:sp>
        <p:nvSpPr>
          <p:cNvPr id="186" name="Google Shape;186;p38"/>
          <p:cNvSpPr txBox="1"/>
          <p:nvPr>
            <p:ph type="title"/>
          </p:nvPr>
        </p:nvSpPr>
        <p:spPr>
          <a:xfrm>
            <a:off x="457200" y="205984"/>
            <a:ext cx="8229600" cy="5379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87" name="Google Shape;187;p38"/>
          <p:cNvSpPr txBox="1"/>
          <p:nvPr>
            <p:ph idx="1" type="body"/>
          </p:nvPr>
        </p:nvSpPr>
        <p:spPr>
          <a:xfrm>
            <a:off x="457200" y="857250"/>
            <a:ext cx="8229600" cy="40686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88" name="Google Shape;188;p38"/>
          <p:cNvSpPr txBox="1"/>
          <p:nvPr/>
        </p:nvSpPr>
        <p:spPr>
          <a:xfrm>
            <a:off x="457200" y="205984"/>
            <a:ext cx="8229600" cy="53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600">
              <a:solidFill>
                <a:srgbClr val="000000"/>
              </a:solidFill>
            </a:endParaRPr>
          </a:p>
        </p:txBody>
      </p:sp>
      <p:sp>
        <p:nvSpPr>
          <p:cNvPr id="189" name="Google Shape;189;p38"/>
          <p:cNvSpPr txBox="1"/>
          <p:nvPr/>
        </p:nvSpPr>
        <p:spPr>
          <a:xfrm>
            <a:off x="457200" y="857250"/>
            <a:ext cx="8229600" cy="4068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3000">
              <a:solidFill>
                <a:srgbClr val="000000"/>
              </a:solidFill>
            </a:endParaRPr>
          </a:p>
        </p:txBody>
      </p:sp>
      <p:sp>
        <p:nvSpPr>
          <p:cNvPr id="190" name="Google Shape;190;p38"/>
          <p:cNvSpPr txBox="1"/>
          <p:nvPr>
            <p:ph idx="12" type="sldNum"/>
          </p:nvPr>
        </p:nvSpPr>
        <p:spPr>
          <a:xfrm>
            <a:off x="8595309" y="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1">
  <p:cSld name="TITLE_AND_BODY_2_3">
    <p:spTree>
      <p:nvGrpSpPr>
        <p:cNvPr id="191" name="Shape 191"/>
        <p:cNvGrpSpPr/>
        <p:nvPr/>
      </p:nvGrpSpPr>
      <p:grpSpPr>
        <a:xfrm>
          <a:off x="0" y="0"/>
          <a:ext cx="0" cy="0"/>
          <a:chOff x="0" y="0"/>
          <a:chExt cx="0" cy="0"/>
        </a:xfrm>
      </p:grpSpPr>
      <p:sp>
        <p:nvSpPr>
          <p:cNvPr id="192" name="Google Shape;192;p39"/>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93" name="Google Shape;193;p39"/>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94" name="Google Shape;194;p39"/>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2">
  <p:cSld name="TITLE_AND_BODY_2_4">
    <p:spTree>
      <p:nvGrpSpPr>
        <p:cNvPr id="195" name="Shape 195"/>
        <p:cNvGrpSpPr/>
        <p:nvPr/>
      </p:nvGrpSpPr>
      <p:grpSpPr>
        <a:xfrm>
          <a:off x="0" y="0"/>
          <a:ext cx="0" cy="0"/>
          <a:chOff x="0" y="0"/>
          <a:chExt cx="0" cy="0"/>
        </a:xfrm>
      </p:grpSpPr>
      <p:sp>
        <p:nvSpPr>
          <p:cNvPr id="196" name="Google Shape;196;p40"/>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97" name="Google Shape;197;p40"/>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198" name="Google Shape;198;p40"/>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3" name="Shape 203"/>
        <p:cNvGrpSpPr/>
        <p:nvPr/>
      </p:nvGrpSpPr>
      <p:grpSpPr>
        <a:xfrm>
          <a:off x="0" y="0"/>
          <a:ext cx="0" cy="0"/>
          <a:chOff x="0" y="0"/>
          <a:chExt cx="0" cy="0"/>
        </a:xfrm>
      </p:grpSpPr>
      <p:sp>
        <p:nvSpPr>
          <p:cNvPr id="204" name="Google Shape;204;p42"/>
          <p:cNvSpPr txBox="1"/>
          <p:nvPr>
            <p:ph type="ctrTitle"/>
          </p:nvPr>
        </p:nvSpPr>
        <p:spPr>
          <a:xfrm>
            <a:off x="0" y="1054475"/>
            <a:ext cx="5316000" cy="1689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9pPr>
          </a:lstStyle>
          <a:p/>
        </p:txBody>
      </p:sp>
      <p:sp>
        <p:nvSpPr>
          <p:cNvPr id="205" name="Google Shape;205;p42"/>
          <p:cNvSpPr txBox="1"/>
          <p:nvPr>
            <p:ph idx="1" type="subTitle"/>
          </p:nvPr>
        </p:nvSpPr>
        <p:spPr>
          <a:xfrm>
            <a:off x="128550" y="2789350"/>
            <a:ext cx="5010600" cy="1150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1400"/>
              <a:buFont typeface="Arial"/>
              <a:buNone/>
              <a:defRPr b="0" i="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1400"/>
              <a:buFont typeface="Arial"/>
              <a:buNone/>
              <a:defRPr b="0" i="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9pPr>
          </a:lstStyle>
          <a:p/>
        </p:txBody>
      </p:sp>
      <p:pic>
        <p:nvPicPr>
          <p:cNvPr id="206" name="Google Shape;206;p42"/>
          <p:cNvPicPr preferRelativeResize="0"/>
          <p:nvPr/>
        </p:nvPicPr>
        <p:blipFill rotWithShape="1">
          <a:blip r:embed="rId2">
            <a:alphaModFix/>
          </a:blip>
          <a:srcRect b="0" l="0" r="0" t="0"/>
          <a:stretch/>
        </p:blipFill>
        <p:spPr>
          <a:xfrm>
            <a:off x="5315973" y="20059"/>
            <a:ext cx="3828019" cy="5103384"/>
          </a:xfrm>
          <a:prstGeom prst="rect">
            <a:avLst/>
          </a:prstGeom>
          <a:noFill/>
          <a:ln>
            <a:noFill/>
          </a:ln>
        </p:spPr>
      </p:pic>
      <p:sp>
        <p:nvSpPr>
          <p:cNvPr id="207" name="Google Shape;207;p42"/>
          <p:cNvSpPr txBox="1"/>
          <p:nvPr/>
        </p:nvSpPr>
        <p:spPr>
          <a:xfrm>
            <a:off x="0" y="4367050"/>
            <a:ext cx="5276700" cy="7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333333"/>
                </a:solidFill>
                <a:highlight>
                  <a:srgbClr val="FFFFFF"/>
                </a:highlight>
              </a:rPr>
              <a:t>The Go gopher was designed by </a:t>
            </a:r>
            <a:r>
              <a:rPr lang="ja" u="sng">
                <a:solidFill>
                  <a:schemeClr val="hlink"/>
                </a:solidFill>
                <a:highlight>
                  <a:srgbClr val="FFFFFF"/>
                </a:highlight>
                <a:hlinkClick r:id="rId3"/>
              </a:rPr>
              <a:t>Renée French</a:t>
            </a:r>
            <a:r>
              <a:rPr lang="ja">
                <a:solidFill>
                  <a:srgbClr val="333333"/>
                </a:solidFill>
                <a:highlight>
                  <a:srgbClr val="FFFFFF"/>
                </a:highlight>
              </a:rPr>
              <a:t>.</a:t>
            </a:r>
            <a:endParaRPr>
              <a:solidFill>
                <a:srgbClr val="333333"/>
              </a:solidFill>
              <a:highlight>
                <a:srgbClr val="FFFFFF"/>
              </a:highlight>
            </a:endParaRPr>
          </a:p>
          <a:p>
            <a:pPr indent="0" lvl="0" marL="0" rtl="0" algn="l">
              <a:spcBef>
                <a:spcPts val="0"/>
              </a:spcBef>
              <a:spcAft>
                <a:spcPts val="0"/>
              </a:spcAft>
              <a:buNone/>
            </a:pPr>
            <a:r>
              <a:rPr lang="ja">
                <a:solidFill>
                  <a:srgbClr val="333333"/>
                </a:solidFill>
                <a:highlight>
                  <a:srgbClr val="FFFFFF"/>
                </a:highlight>
              </a:rPr>
              <a:t>The gopher stickers was made by Takuya Ueda.</a:t>
            </a:r>
            <a:endParaRPr>
              <a:solidFill>
                <a:srgbClr val="333333"/>
              </a:solidFill>
              <a:highlight>
                <a:srgbClr val="FFFFFF"/>
              </a:highlight>
            </a:endParaRPr>
          </a:p>
          <a:p>
            <a:pPr indent="0" lvl="0" marL="0" rtl="0" algn="l">
              <a:spcBef>
                <a:spcPts val="0"/>
              </a:spcBef>
              <a:spcAft>
                <a:spcPts val="0"/>
              </a:spcAft>
              <a:buNone/>
            </a:pPr>
            <a:r>
              <a:rPr lang="ja">
                <a:solidFill>
                  <a:srgbClr val="333333"/>
                </a:solidFill>
                <a:highlight>
                  <a:srgbClr val="FFFFFF"/>
                </a:highlight>
              </a:rPr>
              <a:t>Licensed under the Creative Commons 3.0 Attributions license.</a:t>
            </a:r>
            <a:endParaRPr>
              <a:solidFill>
                <a:srgbClr val="333333"/>
              </a:solidFill>
              <a:highlight>
                <a:srgbClr val="FFFFFF"/>
              </a:highlight>
            </a:endParaRPr>
          </a:p>
        </p:txBody>
      </p:sp>
      <p:sp>
        <p:nvSpPr>
          <p:cNvPr id="208" name="Google Shape;208;p42"/>
          <p:cNvSpPr txBox="1"/>
          <p:nvPr>
            <p:ph idx="12" type="sldNum"/>
          </p:nvPr>
        </p:nvSpPr>
        <p:spPr>
          <a:xfrm>
            <a:off x="8595309" y="20051"/>
            <a:ext cx="548700" cy="393600"/>
          </a:xfrm>
          <a:prstGeom prst="rect">
            <a:avLst/>
          </a:prstGeom>
        </p:spPr>
        <p:txBody>
          <a:bodyPr anchorCtr="0" anchor="t"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9" name="Shape 209"/>
        <p:cNvGrpSpPr/>
        <p:nvPr/>
      </p:nvGrpSpPr>
      <p:grpSpPr>
        <a:xfrm>
          <a:off x="0" y="0"/>
          <a:ext cx="0" cy="0"/>
          <a:chOff x="0" y="0"/>
          <a:chExt cx="0" cy="0"/>
        </a:xfrm>
      </p:grpSpPr>
      <p:sp>
        <p:nvSpPr>
          <p:cNvPr id="210" name="Google Shape;210;p43"/>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11" name="Google Shape;211;p43"/>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pic>
        <p:nvPicPr>
          <p:cNvPr id="212" name="Google Shape;212;p43"/>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213" name="Google Shape;213;p43"/>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Gopherなし）">
  <p:cSld name="TITLE_AND_BODY_5">
    <p:spTree>
      <p:nvGrpSpPr>
        <p:cNvPr id="214" name="Shape 214"/>
        <p:cNvGrpSpPr/>
        <p:nvPr/>
      </p:nvGrpSpPr>
      <p:grpSpPr>
        <a:xfrm>
          <a:off x="0" y="0"/>
          <a:ext cx="0" cy="0"/>
          <a:chOff x="0" y="0"/>
          <a:chExt cx="0" cy="0"/>
        </a:xfrm>
      </p:grpSpPr>
      <p:sp>
        <p:nvSpPr>
          <p:cNvPr id="215" name="Google Shape;215;p44"/>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16" name="Google Shape;216;p44"/>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17" name="Google Shape;217;p44"/>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p:cSld name="TITLE_AND_BODY_3">
    <p:spTree>
      <p:nvGrpSpPr>
        <p:cNvPr id="218" name="Shape 218"/>
        <p:cNvGrpSpPr/>
        <p:nvPr/>
      </p:nvGrpSpPr>
      <p:grpSpPr>
        <a:xfrm>
          <a:off x="0" y="0"/>
          <a:ext cx="0" cy="0"/>
          <a:chOff x="0" y="0"/>
          <a:chExt cx="0" cy="0"/>
        </a:xfrm>
      </p:grpSpPr>
      <p:sp>
        <p:nvSpPr>
          <p:cNvPr id="219" name="Google Shape;219;p45"/>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pic>
        <p:nvPicPr>
          <p:cNvPr id="220" name="Google Shape;220;p45"/>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221" name="Google Shape;221;p45"/>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Gopherなし">
  <p:cSld name="TITLE_AND_BODY_2_1">
    <p:spTree>
      <p:nvGrpSpPr>
        <p:cNvPr id="222" name="Shape 222"/>
        <p:cNvGrpSpPr/>
        <p:nvPr/>
      </p:nvGrpSpPr>
      <p:grpSpPr>
        <a:xfrm>
          <a:off x="0" y="0"/>
          <a:ext cx="0" cy="0"/>
          <a:chOff x="0" y="0"/>
          <a:chExt cx="0" cy="0"/>
        </a:xfrm>
      </p:grpSpPr>
      <p:sp>
        <p:nvSpPr>
          <p:cNvPr id="223" name="Google Shape;223;p46"/>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24" name="Google Shape;224;p46"/>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5" name="Shape 225"/>
        <p:cNvGrpSpPr/>
        <p:nvPr/>
      </p:nvGrpSpPr>
      <p:grpSpPr>
        <a:xfrm>
          <a:off x="0" y="0"/>
          <a:ext cx="0" cy="0"/>
          <a:chOff x="0" y="0"/>
          <a:chExt cx="0" cy="0"/>
        </a:xfrm>
      </p:grpSpPr>
      <p:sp>
        <p:nvSpPr>
          <p:cNvPr id="226" name="Google Shape;226;p47"/>
          <p:cNvSpPr txBox="1"/>
          <p:nvPr>
            <p:ph type="title"/>
          </p:nvPr>
        </p:nvSpPr>
        <p:spPr>
          <a:xfrm>
            <a:off x="20700" y="1571550"/>
            <a:ext cx="9102600" cy="2000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ctr">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ctr">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ctr">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ctr">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ctr">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ctr">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ctr">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ctr">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pic>
        <p:nvPicPr>
          <p:cNvPr id="227" name="Google Shape;227;p47"/>
          <p:cNvPicPr preferRelativeResize="0"/>
          <p:nvPr/>
        </p:nvPicPr>
        <p:blipFill>
          <a:blip r:embed="rId2">
            <a:alphaModFix/>
          </a:blip>
          <a:stretch>
            <a:fillRect/>
          </a:stretch>
        </p:blipFill>
        <p:spPr>
          <a:xfrm>
            <a:off x="7735468" y="4286251"/>
            <a:ext cx="1456449" cy="857249"/>
          </a:xfrm>
          <a:prstGeom prst="rect">
            <a:avLst/>
          </a:prstGeom>
          <a:noFill/>
          <a:ln>
            <a:noFill/>
          </a:ln>
        </p:spPr>
      </p:pic>
      <p:sp>
        <p:nvSpPr>
          <p:cNvPr id="228" name="Google Shape;228;p47"/>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9" name="Shape 229"/>
        <p:cNvGrpSpPr/>
        <p:nvPr/>
      </p:nvGrpSpPr>
      <p:grpSpPr>
        <a:xfrm>
          <a:off x="0" y="0"/>
          <a:ext cx="0" cy="0"/>
          <a:chOff x="0" y="0"/>
          <a:chExt cx="0" cy="0"/>
        </a:xfrm>
      </p:grpSpPr>
      <p:sp>
        <p:nvSpPr>
          <p:cNvPr id="230" name="Google Shape;230;p48"/>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己紹介" type="twoColTx">
  <p:cSld name="TITLE_AND_TWO_COLUMNS">
    <p:spTree>
      <p:nvGrpSpPr>
        <p:cNvPr id="231" name="Shape 231"/>
        <p:cNvGrpSpPr/>
        <p:nvPr/>
      </p:nvGrpSpPr>
      <p:grpSpPr>
        <a:xfrm>
          <a:off x="0" y="0"/>
          <a:ext cx="0" cy="0"/>
          <a:chOff x="0" y="0"/>
          <a:chExt cx="0" cy="0"/>
        </a:xfrm>
      </p:grpSpPr>
      <p:sp>
        <p:nvSpPr>
          <p:cNvPr id="232" name="Google Shape;232;p49"/>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
        <p:nvSpPr>
          <p:cNvPr id="233" name="Google Shape;233;p49"/>
          <p:cNvSpPr txBox="1"/>
          <p:nvPr/>
        </p:nvSpPr>
        <p:spPr>
          <a:xfrm>
            <a:off x="457200" y="112067"/>
            <a:ext cx="8229600" cy="51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ja" sz="3600"/>
              <a:t>自己紹介</a:t>
            </a:r>
            <a:endParaRPr b="1" sz="3600"/>
          </a:p>
        </p:txBody>
      </p:sp>
      <p:sp>
        <p:nvSpPr>
          <p:cNvPr id="234" name="Google Shape;234;p49"/>
          <p:cNvSpPr txBox="1"/>
          <p:nvPr/>
        </p:nvSpPr>
        <p:spPr>
          <a:xfrm>
            <a:off x="457200" y="989726"/>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3600"/>
              <a:t>上田拓也</a:t>
            </a:r>
            <a:endParaRPr b="1" sz="3600"/>
          </a:p>
          <a:p>
            <a:pPr indent="0" lvl="0" marL="0" rtl="0" algn="l">
              <a:spcBef>
                <a:spcPts val="0"/>
              </a:spcBef>
              <a:spcAft>
                <a:spcPts val="0"/>
              </a:spcAft>
              <a:buClr>
                <a:schemeClr val="dk1"/>
              </a:buClr>
              <a:buSzPts val="1100"/>
              <a:buFont typeface="Arial"/>
              <a:buNone/>
            </a:pPr>
            <a:r>
              <a:rPr lang="ja" sz="2400"/>
              <a:t>@tenntenn</a:t>
            </a:r>
            <a:endParaRPr sz="2400"/>
          </a:p>
        </p:txBody>
      </p:sp>
      <p:pic>
        <p:nvPicPr>
          <p:cNvPr id="235" name="Google Shape;235;p49"/>
          <p:cNvPicPr preferRelativeResize="0"/>
          <p:nvPr/>
        </p:nvPicPr>
        <p:blipFill>
          <a:blip r:embed="rId2">
            <a:alphaModFix/>
          </a:blip>
          <a:stretch>
            <a:fillRect/>
          </a:stretch>
        </p:blipFill>
        <p:spPr>
          <a:xfrm>
            <a:off x="563700" y="2407051"/>
            <a:ext cx="2245824" cy="2259075"/>
          </a:xfrm>
          <a:prstGeom prst="rect">
            <a:avLst/>
          </a:prstGeom>
          <a:noFill/>
          <a:ln>
            <a:noFill/>
          </a:ln>
        </p:spPr>
      </p:pic>
      <p:sp>
        <p:nvSpPr>
          <p:cNvPr id="236" name="Google Shape;236;p49"/>
          <p:cNvSpPr txBox="1"/>
          <p:nvPr/>
        </p:nvSpPr>
        <p:spPr>
          <a:xfrm>
            <a:off x="3802100" y="435425"/>
            <a:ext cx="4689600" cy="7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3000">
                <a:solidFill>
                  <a:srgbClr val="000000"/>
                </a:solidFill>
              </a:rPr>
              <a:t>所属</a:t>
            </a:r>
            <a:endParaRPr b="1" sz="3000">
              <a:solidFill>
                <a:srgbClr val="000000"/>
              </a:solidFill>
            </a:endParaRPr>
          </a:p>
          <a:p>
            <a:pPr indent="0" lvl="0" marL="0" rtl="0" algn="l">
              <a:spcBef>
                <a:spcPts val="16000"/>
              </a:spcBef>
              <a:spcAft>
                <a:spcPts val="0"/>
              </a:spcAft>
              <a:buNone/>
            </a:pPr>
            <a:r>
              <a:rPr b="1" lang="ja" sz="3000">
                <a:solidFill>
                  <a:srgbClr val="000000"/>
                </a:solidFill>
              </a:rPr>
              <a:t>コミュニティ活動</a:t>
            </a:r>
            <a:endParaRPr b="1" sz="3000">
              <a:solidFill>
                <a:srgbClr val="000000"/>
              </a:solidFill>
            </a:endParaRPr>
          </a:p>
        </p:txBody>
      </p:sp>
      <p:pic>
        <p:nvPicPr>
          <p:cNvPr id="237" name="Google Shape;237;p49"/>
          <p:cNvPicPr preferRelativeResize="0"/>
          <p:nvPr/>
        </p:nvPicPr>
        <p:blipFill>
          <a:blip r:embed="rId3">
            <a:alphaModFix/>
          </a:blip>
          <a:stretch>
            <a:fillRect/>
          </a:stretch>
        </p:blipFill>
        <p:spPr>
          <a:xfrm>
            <a:off x="5081367" y="3665331"/>
            <a:ext cx="953151" cy="1114239"/>
          </a:xfrm>
          <a:prstGeom prst="rect">
            <a:avLst/>
          </a:prstGeom>
          <a:noFill/>
          <a:ln>
            <a:noFill/>
          </a:ln>
        </p:spPr>
      </p:pic>
      <p:pic>
        <p:nvPicPr>
          <p:cNvPr id="238" name="Google Shape;238;p49"/>
          <p:cNvPicPr preferRelativeResize="0"/>
          <p:nvPr/>
        </p:nvPicPr>
        <p:blipFill>
          <a:blip r:embed="rId4">
            <a:alphaModFix/>
          </a:blip>
          <a:stretch>
            <a:fillRect/>
          </a:stretch>
        </p:blipFill>
        <p:spPr>
          <a:xfrm>
            <a:off x="3802112" y="3727681"/>
            <a:ext cx="1091673" cy="944158"/>
          </a:xfrm>
          <a:prstGeom prst="rect">
            <a:avLst/>
          </a:prstGeom>
          <a:noFill/>
          <a:ln>
            <a:noFill/>
          </a:ln>
        </p:spPr>
      </p:pic>
      <p:sp>
        <p:nvSpPr>
          <p:cNvPr id="239" name="Google Shape;239;p49"/>
          <p:cNvSpPr txBox="1"/>
          <p:nvPr/>
        </p:nvSpPr>
        <p:spPr>
          <a:xfrm>
            <a:off x="3733625" y="4533200"/>
            <a:ext cx="11205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sz="1000">
                <a:latin typeface="HiraMaruPro-W4"/>
                <a:ea typeface="HiraMaruPro-W4"/>
                <a:cs typeface="HiraMaruPro-W4"/>
                <a:sym typeface="HiraMaruPro-W4"/>
              </a:rPr>
              <a:t>Go ビギナーズ</a:t>
            </a:r>
            <a:endParaRPr b="1" sz="1000">
              <a:latin typeface="HiraMaruPro-W4"/>
              <a:ea typeface="HiraMaruPro-W4"/>
              <a:cs typeface="HiraMaruPro-W4"/>
              <a:sym typeface="HiraMaruPro-W4"/>
            </a:endParaRPr>
          </a:p>
        </p:txBody>
      </p:sp>
      <p:pic>
        <p:nvPicPr>
          <p:cNvPr id="240" name="Google Shape;240;p49"/>
          <p:cNvPicPr preferRelativeResize="0"/>
          <p:nvPr/>
        </p:nvPicPr>
        <p:blipFill rotWithShape="1">
          <a:blip r:embed="rId5">
            <a:alphaModFix/>
          </a:blip>
          <a:srcRect b="0" l="9444" r="0" t="9444"/>
          <a:stretch/>
        </p:blipFill>
        <p:spPr>
          <a:xfrm>
            <a:off x="6429468" y="3660965"/>
            <a:ext cx="1154520" cy="998513"/>
          </a:xfrm>
          <a:prstGeom prst="rect">
            <a:avLst/>
          </a:prstGeom>
          <a:noFill/>
          <a:ln>
            <a:noFill/>
          </a:ln>
        </p:spPr>
      </p:pic>
      <p:sp>
        <p:nvSpPr>
          <p:cNvPr id="241" name="Google Shape;241;p49"/>
          <p:cNvSpPr txBox="1"/>
          <p:nvPr/>
        </p:nvSpPr>
        <p:spPr>
          <a:xfrm>
            <a:off x="6109775" y="4618873"/>
            <a:ext cx="14262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000">
                <a:latin typeface="HiraMaruPro-W4"/>
                <a:ea typeface="HiraMaruPro-W4"/>
                <a:cs typeface="HiraMaruPro-W4"/>
                <a:sym typeface="HiraMaruPro-W4"/>
              </a:rPr>
              <a:t>Go Conference</a:t>
            </a:r>
            <a:endParaRPr b="1" sz="1000">
              <a:latin typeface="HiraMaruPro-W4"/>
              <a:ea typeface="HiraMaruPro-W4"/>
              <a:cs typeface="HiraMaruPro-W4"/>
              <a:sym typeface="HiraMaruPro-W4"/>
            </a:endParaRPr>
          </a:p>
        </p:txBody>
      </p:sp>
      <p:pic>
        <p:nvPicPr>
          <p:cNvPr id="242" name="Google Shape;242;p49"/>
          <p:cNvPicPr preferRelativeResize="0"/>
          <p:nvPr/>
        </p:nvPicPr>
        <p:blipFill>
          <a:blip r:embed="rId6">
            <a:alphaModFix/>
          </a:blip>
          <a:stretch>
            <a:fillRect/>
          </a:stretch>
        </p:blipFill>
        <p:spPr>
          <a:xfrm>
            <a:off x="7756874" y="3685042"/>
            <a:ext cx="983450" cy="1235667"/>
          </a:xfrm>
          <a:prstGeom prst="rect">
            <a:avLst/>
          </a:prstGeom>
          <a:noFill/>
          <a:ln>
            <a:noFill/>
          </a:ln>
        </p:spPr>
      </p:pic>
      <p:sp>
        <p:nvSpPr>
          <p:cNvPr id="243" name="Google Shape;243;p49"/>
          <p:cNvSpPr txBox="1"/>
          <p:nvPr/>
        </p:nvSpPr>
        <p:spPr>
          <a:xfrm>
            <a:off x="457200" y="972005"/>
            <a:ext cx="3994500" cy="128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3600"/>
              <a:t>上田拓也</a:t>
            </a:r>
            <a:endParaRPr b="1" sz="3600"/>
          </a:p>
          <a:p>
            <a:pPr indent="0" lvl="0" marL="0" rtl="0" algn="l">
              <a:spcBef>
                <a:spcPts val="0"/>
              </a:spcBef>
              <a:spcAft>
                <a:spcPts val="0"/>
              </a:spcAft>
              <a:buClr>
                <a:schemeClr val="dk1"/>
              </a:buClr>
              <a:buSzPts val="1100"/>
              <a:buFont typeface="Arial"/>
              <a:buNone/>
            </a:pPr>
            <a:r>
              <a:rPr lang="ja" sz="2400"/>
              <a:t>@tenntenn</a:t>
            </a:r>
            <a:endParaRPr sz="2400"/>
          </a:p>
        </p:txBody>
      </p:sp>
      <p:pic>
        <p:nvPicPr>
          <p:cNvPr id="244" name="Google Shape;244;p49"/>
          <p:cNvPicPr preferRelativeResize="0"/>
          <p:nvPr/>
        </p:nvPicPr>
        <p:blipFill>
          <a:blip r:embed="rId7">
            <a:alphaModFix/>
          </a:blip>
          <a:stretch>
            <a:fillRect/>
          </a:stretch>
        </p:blipFill>
        <p:spPr>
          <a:xfrm>
            <a:off x="4237965" y="1194800"/>
            <a:ext cx="4338200" cy="142905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エキスパートチーム">
  <p:cSld name="TITLE_AND_TWO_COLUMNS_1">
    <p:spTree>
      <p:nvGrpSpPr>
        <p:cNvPr id="245" name="Shape 245"/>
        <p:cNvGrpSpPr/>
        <p:nvPr/>
      </p:nvGrpSpPr>
      <p:grpSpPr>
        <a:xfrm>
          <a:off x="0" y="0"/>
          <a:ext cx="0" cy="0"/>
          <a:chOff x="0" y="0"/>
          <a:chExt cx="0" cy="0"/>
        </a:xfrm>
      </p:grpSpPr>
      <p:sp>
        <p:nvSpPr>
          <p:cNvPr id="246" name="Google Shape;246;p50"/>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
        <p:nvSpPr>
          <p:cNvPr id="247" name="Google Shape;247;p50"/>
          <p:cNvSpPr txBox="1"/>
          <p:nvPr/>
        </p:nvSpPr>
        <p:spPr>
          <a:xfrm>
            <a:off x="457200" y="112067"/>
            <a:ext cx="8229600" cy="51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ja" sz="3600"/>
              <a:t>メルペイ エキスパートチーム</a:t>
            </a:r>
            <a:endParaRPr b="1" sz="3600"/>
          </a:p>
        </p:txBody>
      </p:sp>
      <p:sp>
        <p:nvSpPr>
          <p:cNvPr id="248" name="Google Shape;248;p50"/>
          <p:cNvSpPr/>
          <p:nvPr/>
        </p:nvSpPr>
        <p:spPr>
          <a:xfrm>
            <a:off x="5610075" y="3379776"/>
            <a:ext cx="3300900" cy="1614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0"/>
          <p:cNvSpPr txBox="1"/>
          <p:nvPr/>
        </p:nvSpPr>
        <p:spPr>
          <a:xfrm>
            <a:off x="457200" y="704850"/>
            <a:ext cx="8229600" cy="42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2800">
                <a:latin typeface="Roboto"/>
                <a:ea typeface="Roboto"/>
                <a:cs typeface="Roboto"/>
                <a:sym typeface="Roboto"/>
              </a:rPr>
              <a:t>技術をアウトプットするところに技術は集まる</a:t>
            </a:r>
            <a:endParaRPr b="1" sz="2800">
              <a:latin typeface="Roboto"/>
              <a:ea typeface="Roboto"/>
              <a:cs typeface="Roboto"/>
              <a:sym typeface="Roboto"/>
            </a:endParaRPr>
          </a:p>
          <a:p>
            <a:pPr indent="0" lvl="0" marL="0" rtl="0" algn="l">
              <a:lnSpc>
                <a:spcPct val="115000"/>
              </a:lnSpc>
              <a:spcBef>
                <a:spcPts val="1500"/>
              </a:spcBef>
              <a:spcAft>
                <a:spcPts val="0"/>
              </a:spcAft>
              <a:buClr>
                <a:srgbClr val="000000"/>
              </a:buClr>
              <a:buSzPts val="1100"/>
              <a:buNone/>
            </a:pPr>
            <a:r>
              <a:rPr lang="ja" sz="2400">
                <a:solidFill>
                  <a:srgbClr val="000000"/>
                </a:solidFill>
              </a:rPr>
              <a:t>■ エキスパートチームとは？</a:t>
            </a:r>
            <a:endParaRPr sz="2400">
              <a:solidFill>
                <a:srgbClr val="000000"/>
              </a:solidFill>
            </a:endParaRPr>
          </a:p>
          <a:p>
            <a:pPr indent="-342900" lvl="0" marL="914400" rtl="0" algn="l">
              <a:lnSpc>
                <a:spcPct val="115000"/>
              </a:lnSpc>
              <a:spcBef>
                <a:spcPts val="0"/>
              </a:spcBef>
              <a:spcAft>
                <a:spcPts val="0"/>
              </a:spcAft>
              <a:buClr>
                <a:srgbClr val="000000"/>
              </a:buClr>
              <a:buSzPts val="1800"/>
              <a:buFont typeface="Arial"/>
              <a:buChar char="●"/>
            </a:pPr>
            <a:r>
              <a:rPr b="1" lang="ja" sz="1800">
                <a:solidFill>
                  <a:srgbClr val="FF0000"/>
                </a:solidFill>
              </a:rPr>
              <a:t>50%以上</a:t>
            </a:r>
            <a:r>
              <a:rPr lang="ja" sz="1800">
                <a:solidFill>
                  <a:srgbClr val="000000"/>
                </a:solidFill>
              </a:rPr>
              <a:t>の時間を技術コミュニティへの貢献に充てる</a:t>
            </a:r>
            <a:endParaRPr sz="1800">
              <a:solidFill>
                <a:srgbClr val="000000"/>
              </a:solidFill>
            </a:endParaRPr>
          </a:p>
          <a:p>
            <a:pPr indent="0" lvl="0" marL="0" rtl="0" algn="l">
              <a:lnSpc>
                <a:spcPct val="115000"/>
              </a:lnSpc>
              <a:spcBef>
                <a:spcPts val="500"/>
              </a:spcBef>
              <a:spcAft>
                <a:spcPts val="0"/>
              </a:spcAft>
              <a:buClr>
                <a:srgbClr val="000000"/>
              </a:buClr>
              <a:buSzPts val="1100"/>
              <a:buNone/>
            </a:pPr>
            <a:r>
              <a:rPr lang="ja" sz="2400">
                <a:solidFill>
                  <a:srgbClr val="000000"/>
                </a:solidFill>
              </a:rPr>
              <a:t>■ エキスパートチームの役割</a:t>
            </a:r>
            <a:endParaRPr sz="24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社内に</a:t>
            </a:r>
            <a:r>
              <a:rPr b="1" lang="ja" sz="1800">
                <a:solidFill>
                  <a:srgbClr val="FF0000"/>
                </a:solidFill>
              </a:rPr>
              <a:t>新しい技術を取り取り込む</a:t>
            </a:r>
            <a:endParaRPr b="1" sz="1800">
              <a:solidFill>
                <a:srgbClr val="FF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社外のコミュニティなどを通じて</a:t>
            </a:r>
            <a:r>
              <a:rPr b="1" lang="ja" sz="1800">
                <a:solidFill>
                  <a:srgbClr val="FF0000"/>
                </a:solidFill>
              </a:rPr>
              <a:t>社会へ還元する</a:t>
            </a:r>
            <a:endParaRPr b="1" sz="1800">
              <a:solidFill>
                <a:srgbClr val="FF0000"/>
              </a:solidFill>
            </a:endParaRPr>
          </a:p>
          <a:p>
            <a:pPr indent="0" lvl="0" marL="0" rtl="0" algn="l">
              <a:lnSpc>
                <a:spcPct val="115000"/>
              </a:lnSpc>
              <a:spcBef>
                <a:spcPts val="500"/>
              </a:spcBef>
              <a:spcAft>
                <a:spcPts val="0"/>
              </a:spcAft>
              <a:buClr>
                <a:srgbClr val="000000"/>
              </a:buClr>
              <a:buSzPts val="1100"/>
              <a:buNone/>
            </a:pPr>
            <a:r>
              <a:rPr lang="ja" sz="2400">
                <a:solidFill>
                  <a:srgbClr val="000000"/>
                </a:solidFill>
              </a:rPr>
              <a:t>■ エキスパートチームの活動</a:t>
            </a:r>
            <a:endParaRPr sz="24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カンファレンス・勉強会の開催/運営</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対外的な講演活動</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執筆、雑誌への寄稿、インタビュー</a:t>
            </a:r>
            <a:endParaRPr sz="1800">
              <a:solidFill>
                <a:srgbClr val="000000"/>
              </a:solidFill>
            </a:endParaRPr>
          </a:p>
          <a:p>
            <a:pPr indent="-342900" lvl="0" marL="914400" rtl="0" algn="l">
              <a:lnSpc>
                <a:spcPct val="100000"/>
              </a:lnSpc>
              <a:spcBef>
                <a:spcPts val="0"/>
              </a:spcBef>
              <a:spcAft>
                <a:spcPts val="0"/>
              </a:spcAft>
              <a:buClr>
                <a:srgbClr val="000000"/>
              </a:buClr>
              <a:buSzPts val="1800"/>
              <a:buFont typeface="Arial"/>
              <a:buChar char="●"/>
            </a:pPr>
            <a:r>
              <a:rPr lang="ja" sz="1800">
                <a:solidFill>
                  <a:srgbClr val="000000"/>
                </a:solidFill>
              </a:rPr>
              <a:t>社内外での</a:t>
            </a:r>
            <a:r>
              <a:rPr b="1" lang="ja" sz="1800">
                <a:solidFill>
                  <a:srgbClr val="FF0000"/>
                </a:solidFill>
              </a:rPr>
              <a:t>担当技術の普及推進</a:t>
            </a:r>
            <a:endParaRPr b="1" sz="1800">
              <a:solidFill>
                <a:srgbClr val="FF0000"/>
              </a:solidFill>
            </a:endParaRPr>
          </a:p>
        </p:txBody>
      </p:sp>
      <p:pic>
        <p:nvPicPr>
          <p:cNvPr id="250" name="Google Shape;250;p50"/>
          <p:cNvPicPr preferRelativeResize="0"/>
          <p:nvPr/>
        </p:nvPicPr>
        <p:blipFill>
          <a:blip r:embed="rId2">
            <a:alphaModFix/>
          </a:blip>
          <a:stretch>
            <a:fillRect/>
          </a:stretch>
        </p:blipFill>
        <p:spPr>
          <a:xfrm>
            <a:off x="5936900" y="3630544"/>
            <a:ext cx="799864" cy="804582"/>
          </a:xfrm>
          <a:prstGeom prst="rect">
            <a:avLst/>
          </a:prstGeom>
          <a:noFill/>
          <a:ln>
            <a:noFill/>
          </a:ln>
        </p:spPr>
      </p:pic>
      <p:sp>
        <p:nvSpPr>
          <p:cNvPr id="251" name="Google Shape;251;p50"/>
          <p:cNvSpPr txBox="1"/>
          <p:nvPr/>
        </p:nvSpPr>
        <p:spPr>
          <a:xfrm>
            <a:off x="5692200" y="4381125"/>
            <a:ext cx="1611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@tenntenn</a:t>
            </a:r>
            <a:endParaRPr b="1"/>
          </a:p>
          <a:p>
            <a:pPr indent="0" lvl="0" marL="0" rtl="0" algn="ctr">
              <a:spcBef>
                <a:spcPts val="0"/>
              </a:spcBef>
              <a:spcAft>
                <a:spcPts val="0"/>
              </a:spcAft>
              <a:buNone/>
            </a:pPr>
            <a:r>
              <a:rPr b="1" lang="ja"/>
              <a:t>担当：Go・GCP</a:t>
            </a:r>
            <a:endParaRPr b="1"/>
          </a:p>
        </p:txBody>
      </p:sp>
      <p:pic>
        <p:nvPicPr>
          <p:cNvPr id="252" name="Google Shape;252;p50"/>
          <p:cNvPicPr preferRelativeResize="0"/>
          <p:nvPr/>
        </p:nvPicPr>
        <p:blipFill>
          <a:blip r:embed="rId3">
            <a:alphaModFix/>
          </a:blip>
          <a:stretch>
            <a:fillRect/>
          </a:stretch>
        </p:blipFill>
        <p:spPr>
          <a:xfrm>
            <a:off x="7558025" y="3473241"/>
            <a:ext cx="827589" cy="804600"/>
          </a:xfrm>
          <a:prstGeom prst="rect">
            <a:avLst/>
          </a:prstGeom>
          <a:noFill/>
          <a:ln>
            <a:noFill/>
          </a:ln>
        </p:spPr>
      </p:pic>
      <p:sp>
        <p:nvSpPr>
          <p:cNvPr id="253" name="Google Shape;253;p50"/>
          <p:cNvSpPr txBox="1"/>
          <p:nvPr/>
        </p:nvSpPr>
        <p:spPr>
          <a:xfrm>
            <a:off x="7304100" y="4385447"/>
            <a:ext cx="1611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@mhidaka</a:t>
            </a:r>
            <a:endParaRPr b="1"/>
          </a:p>
          <a:p>
            <a:pPr indent="0" lvl="0" marL="0" rtl="0" algn="ctr">
              <a:spcBef>
                <a:spcPts val="0"/>
              </a:spcBef>
              <a:spcAft>
                <a:spcPts val="0"/>
              </a:spcAft>
              <a:buNone/>
            </a:pPr>
            <a:r>
              <a:rPr b="1" lang="ja"/>
              <a:t>担当：Android</a:t>
            </a:r>
            <a:endParaRPr b="1"/>
          </a:p>
        </p:txBody>
      </p:sp>
      <p:sp>
        <p:nvSpPr>
          <p:cNvPr id="254" name="Google Shape;254;p50"/>
          <p:cNvSpPr txBox="1"/>
          <p:nvPr/>
        </p:nvSpPr>
        <p:spPr>
          <a:xfrm>
            <a:off x="6755600" y="3210225"/>
            <a:ext cx="1162500" cy="320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t>メンバー</a:t>
            </a:r>
            <a:endParaRPr b="1" sz="180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本文 Gopherなし">
  <p:cSld name="TITLE_AND_BODY_2_2">
    <p:spTree>
      <p:nvGrpSpPr>
        <p:cNvPr id="255" name="Shape 255"/>
        <p:cNvGrpSpPr/>
        <p:nvPr/>
      </p:nvGrpSpPr>
      <p:grpSpPr>
        <a:xfrm>
          <a:off x="0" y="0"/>
          <a:ext cx="0" cy="0"/>
          <a:chOff x="0" y="0"/>
          <a:chExt cx="0" cy="0"/>
        </a:xfrm>
      </p:grpSpPr>
      <p:sp>
        <p:nvSpPr>
          <p:cNvPr id="256" name="Google Shape;256;p51"/>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57" name="Google Shape;257;p51"/>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258" name="Google Shape;258;p51"/>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theme" Target="../theme/theme4.xml"/><Relationship Id="rId10" Type="http://schemas.openxmlformats.org/officeDocument/2006/relationships/slideLayout" Target="../slideLayouts/slideLayout47.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52" name="Google Shape;52;p13"/>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lvl1pPr>
            <a:lvl2pPr lvl="1" rtl="0" algn="r">
              <a:buNone/>
              <a:defRPr sz="1300"/>
            </a:lvl2pPr>
            <a:lvl3pPr lvl="2" rtl="0" algn="r">
              <a:buNone/>
              <a:defRPr sz="1300"/>
            </a:lvl3pPr>
            <a:lvl4pPr lvl="3" rtl="0" algn="r">
              <a:buNone/>
              <a:defRPr sz="1300"/>
            </a:lvl4pPr>
            <a:lvl5pPr lvl="4" rtl="0" algn="r">
              <a:buNone/>
              <a:defRPr sz="1300"/>
            </a:lvl5pPr>
            <a:lvl6pPr lvl="5" rtl="0" algn="r">
              <a:buNone/>
              <a:defRPr sz="1300"/>
            </a:lvl6pPr>
            <a:lvl7pPr lvl="6" rtl="0" algn="r">
              <a:buNone/>
              <a:defRPr sz="1300"/>
            </a:lvl7pPr>
            <a:lvl8pPr lvl="7" rtl="0" algn="r">
              <a:buNone/>
              <a:defRPr sz="1300"/>
            </a:lvl8pPr>
            <a:lvl9pPr lvl="8" rtl="0" algn="r">
              <a:buNone/>
              <a:defRPr sz="1300"/>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27"/>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26" name="Google Shape;126;p27"/>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27" name="Google Shape;127;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lvl1pPr>
            <a:lvl2pPr lvl="1" rtl="0" algn="r">
              <a:buNone/>
              <a:defRPr sz="1300"/>
            </a:lvl2pPr>
            <a:lvl3pPr lvl="2" rtl="0" algn="r">
              <a:buNone/>
              <a:defRPr sz="1300"/>
            </a:lvl3pPr>
            <a:lvl4pPr lvl="3" rtl="0" algn="r">
              <a:buNone/>
              <a:defRPr sz="1300"/>
            </a:lvl4pPr>
            <a:lvl5pPr lvl="4" rtl="0" algn="r">
              <a:buNone/>
              <a:defRPr sz="1300"/>
            </a:lvl5pPr>
            <a:lvl6pPr lvl="5" rtl="0" algn="r">
              <a:buNone/>
              <a:defRPr sz="1300"/>
            </a:lvl6pPr>
            <a:lvl7pPr lvl="6" rtl="0" algn="r">
              <a:buNone/>
              <a:defRPr sz="1300"/>
            </a:lvl7pPr>
            <a:lvl8pPr lvl="7" rtl="0" algn="r">
              <a:buNone/>
              <a:defRPr sz="1300"/>
            </a:lvl8pPr>
            <a:lvl9pPr lvl="8" rtl="0" algn="r">
              <a:buNone/>
              <a:defRPr sz="1300"/>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41"/>
          <p:cNvSpPr txBox="1"/>
          <p:nvPr>
            <p:ph type="title"/>
          </p:nvPr>
        </p:nvSpPr>
        <p:spPr>
          <a:xfrm>
            <a:off x="457200" y="205987"/>
            <a:ext cx="8229600" cy="5115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1" name="Google Shape;201;p41"/>
          <p:cNvSpPr txBox="1"/>
          <p:nvPr>
            <p:ph idx="1" type="body"/>
          </p:nvPr>
        </p:nvSpPr>
        <p:spPr>
          <a:xfrm>
            <a:off x="457200" y="838444"/>
            <a:ext cx="8229600" cy="40875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02" name="Google Shape;202;p4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lvl1pPr>
            <a:lvl2pPr lvl="1" rtl="0" algn="r">
              <a:buNone/>
              <a:defRPr sz="1300"/>
            </a:lvl2pPr>
            <a:lvl3pPr lvl="2" rtl="0" algn="r">
              <a:buNone/>
              <a:defRPr sz="1300"/>
            </a:lvl3pPr>
            <a:lvl4pPr lvl="3" rtl="0" algn="r">
              <a:buNone/>
              <a:defRPr sz="1300"/>
            </a:lvl4pPr>
            <a:lvl5pPr lvl="4" rtl="0" algn="r">
              <a:buNone/>
              <a:defRPr sz="1300"/>
            </a:lvl5pPr>
            <a:lvl6pPr lvl="5" rtl="0" algn="r">
              <a:buNone/>
              <a:defRPr sz="1300"/>
            </a:lvl6pPr>
            <a:lvl7pPr lvl="6" rtl="0" algn="r">
              <a:buNone/>
              <a:defRPr sz="1300"/>
            </a:lvl7pPr>
            <a:lvl8pPr lvl="7" rtl="0" algn="r">
              <a:buNone/>
              <a:defRPr sz="1300"/>
            </a:lvl8pPr>
            <a:lvl9pPr lvl="8" rtl="0" algn="r">
              <a:buNone/>
              <a:defRPr sz="1300"/>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3.xml"/><Relationship Id="rId3" Type="http://schemas.openxmlformats.org/officeDocument/2006/relationships/hyperlink" Target="https://play.golang.org/p/C8UiP8Z6B6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5.xml"/><Relationship Id="rId3" Type="http://schemas.openxmlformats.org/officeDocument/2006/relationships/hyperlink" Target="http://play.golang.org/p/yqk82u0E4V"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2.xml"/><Relationship Id="rId3" Type="http://schemas.openxmlformats.org/officeDocument/2006/relationships/hyperlink" Target="https://play.golang.org/p/-8rohG3v9vv"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5.xml"/><Relationship Id="rId3" Type="http://schemas.openxmlformats.org/officeDocument/2006/relationships/hyperlink" Target="https://play.golang.org/p/moVwtEdQIv"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6.xml"/><Relationship Id="rId3" Type="http://schemas.openxmlformats.org/officeDocument/2006/relationships/hyperlink" Target="http://play.golang.org/p/UcqW6WH0X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7.xml"/><Relationship Id="rId3" Type="http://schemas.openxmlformats.org/officeDocument/2006/relationships/hyperlink" Target="http://golang.org/pkg/time/#Afte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8.xml"/><Relationship Id="rId3" Type="http://schemas.openxmlformats.org/officeDocument/2006/relationships/hyperlink" Target="https://play.golang.org/p/z4TN7U44v2"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9.xml"/><Relationship Id="rId3" Type="http://schemas.openxmlformats.org/officeDocument/2006/relationships/hyperlink" Target="https://play.golang.org/p/XRZPVwDt9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10.xml"/><Relationship Id="rId5" Type="http://schemas.openxmlformats.org/officeDocument/2006/relationships/slide" Target="/ppt/slides/slide34.xml"/><Relationship Id="rId6" Type="http://schemas.openxmlformats.org/officeDocument/2006/relationships/slide" Target="/ppt/slides/slide41.xml"/><Relationship Id="rId7" Type="http://schemas.openxmlformats.org/officeDocument/2006/relationships/slide" Target="/ppt/slides/slide4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0.xml"/><Relationship Id="rId3" Type="http://schemas.openxmlformats.org/officeDocument/2006/relationships/hyperlink" Target="https://play.golang.org/p/YG8reZJDS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6.xml"/><Relationship Id="rId3" Type="http://schemas.openxmlformats.org/officeDocument/2006/relationships/hyperlink" Target="https://play.golang.org/p/gEH7cLRzx8"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7.xml"/><Relationship Id="rId3" Type="http://schemas.openxmlformats.org/officeDocument/2006/relationships/hyperlink" Target="https://play.golang.org/p/Zgzm6N2gB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8.xml"/><Relationship Id="rId3" Type="http://schemas.openxmlformats.org/officeDocument/2006/relationships/hyperlink" Target="https://play.golang.org/p/FSbcODnF_w"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40.xml"/><Relationship Id="rId3" Type="http://schemas.openxmlformats.org/officeDocument/2006/relationships/hyperlink" Target="https://play.golang.org/p/K1AmcPYVyH"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42.xml"/><Relationship Id="rId3" Type="http://schemas.openxmlformats.org/officeDocument/2006/relationships/hyperlink" Target="http://niconegoto.hatenadiary.jp/entry/2017/04/11/092810"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4.xml"/><Relationship Id="rId3" Type="http://schemas.openxmlformats.org/officeDocument/2006/relationships/hyperlink" Target="http://qiita.com/tenntenn/items/dd6041d630af7feeec52"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48.xml"/><Relationship Id="rId3" Type="http://schemas.openxmlformats.org/officeDocument/2006/relationships/hyperlink" Target="http://deeeet.com/writing/2016/07/22/context/"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5.xml"/><Relationship Id="rId3" Type="http://schemas.openxmlformats.org/officeDocument/2006/relationships/hyperlink" Target="https://blog.golang.org/concurrency-is-not-parallelis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50.xml"/><Relationship Id="rId3" Type="http://schemas.openxmlformats.org/officeDocument/2006/relationships/hyperlink" Target="http://deeeet.com/writing/2017/02/23/go-context-value/"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55.xml"/><Relationship Id="rId3" Type="http://schemas.openxmlformats.org/officeDocument/2006/relationships/hyperlink" Target="https://docs.google.com/presentation/d/10c3HqNCouzBDqGow8Nth_883PLHMpHU_iZ_zMuhkA8o/edit?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 Id="rId3"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 Id="rId3" Type="http://schemas.openxmlformats.org/officeDocument/2006/relationships/hyperlink" Target="https://docs.google.com/presentation/d/1y-iFHzxKTPmly6TlPRNlne-8rsPJ_IJMSQboHkOcFBo/edit?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8.xml"/><Relationship Id="rId3" Type="http://schemas.openxmlformats.org/officeDocument/2006/relationships/hyperlink" Target="http://play.golang.org/p/jy1HWriRT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9.xml"/><Relationship Id="rId3" Type="http://schemas.openxmlformats.org/officeDocument/2006/relationships/hyperlink" Target="https://play.golang.org/p/CMSu1iaNyvJ"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2"/>
          <p:cNvSpPr txBox="1"/>
          <p:nvPr>
            <p:ph type="ctrTitle"/>
          </p:nvPr>
        </p:nvSpPr>
        <p:spPr>
          <a:xfrm>
            <a:off x="0" y="1054475"/>
            <a:ext cx="5316000" cy="168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sz="3200"/>
              <a:t>9. ゴールーチンとチャネル</a:t>
            </a:r>
            <a:endParaRPr sz="4200"/>
          </a:p>
        </p:txBody>
      </p:sp>
      <p:sp>
        <p:nvSpPr>
          <p:cNvPr id="264" name="Google Shape;264;p52"/>
          <p:cNvSpPr txBox="1"/>
          <p:nvPr>
            <p:ph idx="1" type="subTitle"/>
          </p:nvPr>
        </p:nvSpPr>
        <p:spPr>
          <a:xfrm>
            <a:off x="128550" y="2789350"/>
            <a:ext cx="5010600" cy="115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Gopher道場</a:t>
            </a:r>
            <a:endParaRPr/>
          </a:p>
          <a:p>
            <a:pPr indent="0" lvl="0" marL="0" rtl="0" algn="l">
              <a:spcBef>
                <a:spcPts val="0"/>
              </a:spcBef>
              <a:spcAft>
                <a:spcPts val="0"/>
              </a:spcAft>
              <a:buNone/>
            </a:pPr>
            <a:r>
              <a:rPr lang="ja"/>
              <a:t>https://bit.ly/gopherdojo</a:t>
            </a:r>
            <a:endParaRPr/>
          </a:p>
        </p:txBody>
      </p:sp>
      <p:sp>
        <p:nvSpPr>
          <p:cNvPr id="265" name="Google Shape;265;p52"/>
          <p:cNvSpPr txBox="1"/>
          <p:nvPr/>
        </p:nvSpPr>
        <p:spPr>
          <a:xfrm>
            <a:off x="78950" y="101525"/>
            <a:ext cx="1443900" cy="366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a:solidFill>
                  <a:srgbClr val="FF0000"/>
                </a:solidFill>
              </a:rPr>
              <a:t>SNSシェア厳禁</a:t>
            </a:r>
            <a:endParaRPr b="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1"/>
          <p:cNvSpPr txBox="1"/>
          <p:nvPr>
            <p:ph type="title"/>
          </p:nvPr>
        </p:nvSpPr>
        <p:spPr>
          <a:xfrm>
            <a:off x="20700" y="1571550"/>
            <a:ext cx="9102600" cy="200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9.2. チャネルでデータ競合を避ける</a:t>
            </a:r>
            <a:endParaRPr/>
          </a:p>
        </p:txBody>
      </p:sp>
      <p:sp>
        <p:nvSpPr>
          <p:cNvPr id="353" name="Google Shape;353;p61"/>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2"/>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3400"/>
              <a:t>ゴールーチン間のデータのやりとり −1−</a:t>
            </a:r>
            <a:endParaRPr/>
          </a:p>
        </p:txBody>
      </p:sp>
      <p:sp>
        <p:nvSpPr>
          <p:cNvPr id="359" name="Google Shape;359;p62"/>
          <p:cNvSpPr/>
          <p:nvPr/>
        </p:nvSpPr>
        <p:spPr>
          <a:xfrm>
            <a:off x="1590741" y="911275"/>
            <a:ext cx="6090600" cy="17640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ja" sz="1800">
                <a:solidFill>
                  <a:srgbClr val="000000"/>
                </a:solidFill>
              </a:rPr>
              <a:t>ゴールーチン-main</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p:txBody>
      </p:sp>
      <p:sp>
        <p:nvSpPr>
          <p:cNvPr id="360" name="Google Shape;360;p62"/>
          <p:cNvSpPr/>
          <p:nvPr/>
        </p:nvSpPr>
        <p:spPr>
          <a:xfrm>
            <a:off x="5765409" y="3302427"/>
            <a:ext cx="1954200" cy="16503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b="1" sz="1800"/>
          </a:p>
          <a:p>
            <a:pPr indent="0" lvl="0" marL="0" rtl="0" algn="ctr">
              <a:spcBef>
                <a:spcPts val="0"/>
              </a:spcBef>
              <a:spcAft>
                <a:spcPts val="0"/>
              </a:spcAft>
              <a:buClr>
                <a:srgbClr val="000000"/>
              </a:buClr>
              <a:buSzPts val="1100"/>
              <a:buFont typeface="Arial"/>
              <a:buNone/>
            </a:pPr>
            <a:r>
              <a:rPr b="1" lang="ja" sz="1800">
                <a:solidFill>
                  <a:srgbClr val="000000"/>
                </a:solidFill>
              </a:rPr>
              <a:t>ゴールーチン-2</a:t>
            </a:r>
            <a:endParaRPr b="1" sz="1800"/>
          </a:p>
        </p:txBody>
      </p:sp>
      <p:sp>
        <p:nvSpPr>
          <p:cNvPr id="361" name="Google Shape;361;p62"/>
          <p:cNvSpPr/>
          <p:nvPr/>
        </p:nvSpPr>
        <p:spPr>
          <a:xfrm>
            <a:off x="1551175" y="3302427"/>
            <a:ext cx="1954200" cy="16503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sz="1800">
              <a:solidFill>
                <a:srgbClr val="000000"/>
              </a:solidFill>
            </a:endParaRPr>
          </a:p>
          <a:p>
            <a:pPr indent="0" lvl="0" marL="0" rtl="0" algn="ctr">
              <a:spcBef>
                <a:spcPts val="0"/>
              </a:spcBef>
              <a:spcAft>
                <a:spcPts val="0"/>
              </a:spcAft>
              <a:buClr>
                <a:srgbClr val="000000"/>
              </a:buClr>
              <a:buSzPts val="1100"/>
              <a:buFont typeface="Arial"/>
              <a:buNone/>
            </a:pPr>
            <a:r>
              <a:rPr b="1" lang="ja" sz="1800">
                <a:solidFill>
                  <a:srgbClr val="000000"/>
                </a:solidFill>
              </a:rPr>
              <a:t>ゴールーチン-1</a:t>
            </a:r>
            <a:endParaRPr b="1" sz="1800">
              <a:solidFill>
                <a:srgbClr val="000000"/>
              </a:solidFill>
            </a:endParaRPr>
          </a:p>
          <a:p>
            <a:pPr indent="0" lvl="0" marL="0" rtl="0" algn="ctr">
              <a:lnSpc>
                <a:spcPct val="150000"/>
              </a:lnSpc>
              <a:spcBef>
                <a:spcPts val="0"/>
              </a:spcBef>
              <a:spcAft>
                <a:spcPts val="0"/>
              </a:spcAft>
              <a:buNone/>
            </a:pPr>
            <a:r>
              <a:t/>
            </a:r>
            <a:endParaRPr b="1" sz="1800"/>
          </a:p>
        </p:txBody>
      </p:sp>
      <p:cxnSp>
        <p:nvCxnSpPr>
          <p:cNvPr id="362" name="Google Shape;362;p62"/>
          <p:cNvCxnSpPr>
            <a:endCxn id="361" idx="0"/>
          </p:cNvCxnSpPr>
          <p:nvPr/>
        </p:nvCxnSpPr>
        <p:spPr>
          <a:xfrm>
            <a:off x="2510875" y="1787727"/>
            <a:ext cx="17400" cy="1514700"/>
          </a:xfrm>
          <a:prstGeom prst="straightConnector1">
            <a:avLst/>
          </a:prstGeom>
          <a:noFill/>
          <a:ln cap="flat" cmpd="sng" w="76200">
            <a:solidFill>
              <a:srgbClr val="666666"/>
            </a:solidFill>
            <a:prstDash val="solid"/>
            <a:round/>
            <a:headEnd len="med" w="med" type="none"/>
            <a:tailEnd len="med" w="med" type="stealth"/>
          </a:ln>
        </p:spPr>
      </p:cxnSp>
      <p:sp>
        <p:nvSpPr>
          <p:cNvPr id="363" name="Google Shape;363;p62"/>
          <p:cNvSpPr txBox="1"/>
          <p:nvPr/>
        </p:nvSpPr>
        <p:spPr>
          <a:xfrm>
            <a:off x="1774705" y="1206025"/>
            <a:ext cx="14595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f1</a:t>
            </a: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sp>
        <p:nvSpPr>
          <p:cNvPr id="364" name="Google Shape;364;p62"/>
          <p:cNvSpPr txBox="1"/>
          <p:nvPr/>
        </p:nvSpPr>
        <p:spPr>
          <a:xfrm>
            <a:off x="6004006" y="1206025"/>
            <a:ext cx="14595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f2</a:t>
            </a: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cxnSp>
        <p:nvCxnSpPr>
          <p:cNvPr id="365" name="Google Shape;365;p62"/>
          <p:cNvCxnSpPr/>
          <p:nvPr/>
        </p:nvCxnSpPr>
        <p:spPr>
          <a:xfrm>
            <a:off x="6800724" y="1787858"/>
            <a:ext cx="17400" cy="1514700"/>
          </a:xfrm>
          <a:prstGeom prst="straightConnector1">
            <a:avLst/>
          </a:prstGeom>
          <a:noFill/>
          <a:ln cap="flat" cmpd="sng" w="76200">
            <a:solidFill>
              <a:srgbClr val="666666"/>
            </a:solidFill>
            <a:prstDash val="solid"/>
            <a:round/>
            <a:headEnd len="med" w="med" type="none"/>
            <a:tailEnd len="med" w="med" type="stealth"/>
          </a:ln>
        </p:spPr>
      </p:cxnSp>
      <p:sp>
        <p:nvSpPr>
          <p:cNvPr id="366" name="Google Shape;366;p62"/>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3"/>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3400"/>
              <a:t>ゴールーチン間のデータのやりとり −2−</a:t>
            </a:r>
            <a:endParaRPr/>
          </a:p>
        </p:txBody>
      </p:sp>
      <p:sp>
        <p:nvSpPr>
          <p:cNvPr id="372" name="Google Shape;372;p63"/>
          <p:cNvSpPr/>
          <p:nvPr/>
        </p:nvSpPr>
        <p:spPr>
          <a:xfrm>
            <a:off x="1590741" y="911275"/>
            <a:ext cx="6090600" cy="17640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ja" sz="1800">
                <a:solidFill>
                  <a:srgbClr val="000000"/>
                </a:solidFill>
              </a:rPr>
              <a:t>ゴールーチン-main</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p:txBody>
      </p:sp>
      <p:sp>
        <p:nvSpPr>
          <p:cNvPr id="373" name="Google Shape;373;p63"/>
          <p:cNvSpPr/>
          <p:nvPr/>
        </p:nvSpPr>
        <p:spPr>
          <a:xfrm>
            <a:off x="5765409" y="3302427"/>
            <a:ext cx="1954200" cy="16503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b="1" sz="1800"/>
          </a:p>
          <a:p>
            <a:pPr indent="0" lvl="0" marL="0" rtl="0" algn="ctr">
              <a:spcBef>
                <a:spcPts val="0"/>
              </a:spcBef>
              <a:spcAft>
                <a:spcPts val="0"/>
              </a:spcAft>
              <a:buClr>
                <a:srgbClr val="000000"/>
              </a:buClr>
              <a:buSzPts val="1100"/>
              <a:buFont typeface="Arial"/>
              <a:buNone/>
            </a:pPr>
            <a:r>
              <a:rPr b="1" lang="ja" sz="1800">
                <a:solidFill>
                  <a:srgbClr val="000000"/>
                </a:solidFill>
              </a:rPr>
              <a:t>ゴールーチン-2</a:t>
            </a:r>
            <a:endParaRPr b="1" sz="1800"/>
          </a:p>
        </p:txBody>
      </p:sp>
      <p:sp>
        <p:nvSpPr>
          <p:cNvPr id="374" name="Google Shape;374;p63"/>
          <p:cNvSpPr/>
          <p:nvPr/>
        </p:nvSpPr>
        <p:spPr>
          <a:xfrm>
            <a:off x="1551175" y="3302427"/>
            <a:ext cx="1954200" cy="16503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sz="1800">
              <a:solidFill>
                <a:srgbClr val="000000"/>
              </a:solidFill>
            </a:endParaRPr>
          </a:p>
          <a:p>
            <a:pPr indent="0" lvl="0" marL="0" rtl="0" algn="ctr">
              <a:spcBef>
                <a:spcPts val="0"/>
              </a:spcBef>
              <a:spcAft>
                <a:spcPts val="0"/>
              </a:spcAft>
              <a:buClr>
                <a:srgbClr val="000000"/>
              </a:buClr>
              <a:buSzPts val="1100"/>
              <a:buFont typeface="Arial"/>
              <a:buNone/>
            </a:pPr>
            <a:r>
              <a:rPr b="1" lang="ja" sz="1800">
                <a:solidFill>
                  <a:srgbClr val="000000"/>
                </a:solidFill>
              </a:rPr>
              <a:t>ゴールーチン-1</a:t>
            </a:r>
            <a:endParaRPr b="1" sz="1800">
              <a:solidFill>
                <a:srgbClr val="000000"/>
              </a:solidFill>
            </a:endParaRPr>
          </a:p>
          <a:p>
            <a:pPr indent="0" lvl="0" marL="0" rtl="0" algn="ctr">
              <a:lnSpc>
                <a:spcPct val="150000"/>
              </a:lnSpc>
              <a:spcBef>
                <a:spcPts val="0"/>
              </a:spcBef>
              <a:spcAft>
                <a:spcPts val="0"/>
              </a:spcAft>
              <a:buNone/>
            </a:pPr>
            <a:r>
              <a:t/>
            </a:r>
            <a:endParaRPr b="1" sz="1800"/>
          </a:p>
        </p:txBody>
      </p:sp>
      <p:cxnSp>
        <p:nvCxnSpPr>
          <p:cNvPr id="375" name="Google Shape;375;p63"/>
          <p:cNvCxnSpPr>
            <a:endCxn id="374" idx="0"/>
          </p:cNvCxnSpPr>
          <p:nvPr/>
        </p:nvCxnSpPr>
        <p:spPr>
          <a:xfrm>
            <a:off x="2510875" y="1787727"/>
            <a:ext cx="17400" cy="1514700"/>
          </a:xfrm>
          <a:prstGeom prst="straightConnector1">
            <a:avLst/>
          </a:prstGeom>
          <a:noFill/>
          <a:ln cap="flat" cmpd="sng" w="76200">
            <a:solidFill>
              <a:srgbClr val="666666"/>
            </a:solidFill>
            <a:prstDash val="solid"/>
            <a:round/>
            <a:headEnd len="med" w="med" type="none"/>
            <a:tailEnd len="med" w="med" type="stealth"/>
          </a:ln>
        </p:spPr>
      </p:cxnSp>
      <p:sp>
        <p:nvSpPr>
          <p:cNvPr id="376" name="Google Shape;376;p63"/>
          <p:cNvSpPr txBox="1"/>
          <p:nvPr/>
        </p:nvSpPr>
        <p:spPr>
          <a:xfrm>
            <a:off x="1774705" y="1206025"/>
            <a:ext cx="14595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f1</a:t>
            </a: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sp>
        <p:nvSpPr>
          <p:cNvPr id="377" name="Google Shape;377;p63"/>
          <p:cNvSpPr txBox="1"/>
          <p:nvPr/>
        </p:nvSpPr>
        <p:spPr>
          <a:xfrm>
            <a:off x="6004006" y="1206025"/>
            <a:ext cx="14595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f2</a:t>
            </a: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cxnSp>
        <p:nvCxnSpPr>
          <p:cNvPr id="378" name="Google Shape;378;p63"/>
          <p:cNvCxnSpPr/>
          <p:nvPr/>
        </p:nvCxnSpPr>
        <p:spPr>
          <a:xfrm>
            <a:off x="6800724" y="1787858"/>
            <a:ext cx="17400" cy="1514700"/>
          </a:xfrm>
          <a:prstGeom prst="straightConnector1">
            <a:avLst/>
          </a:prstGeom>
          <a:noFill/>
          <a:ln cap="flat" cmpd="sng" w="76200">
            <a:solidFill>
              <a:srgbClr val="666666"/>
            </a:solidFill>
            <a:prstDash val="solid"/>
            <a:round/>
            <a:headEnd len="med" w="med" type="none"/>
            <a:tailEnd len="med" w="med" type="stealth"/>
          </a:ln>
        </p:spPr>
      </p:cxnSp>
      <p:sp>
        <p:nvSpPr>
          <p:cNvPr id="379" name="Google Shape;379;p63"/>
          <p:cNvSpPr/>
          <p:nvPr/>
        </p:nvSpPr>
        <p:spPr>
          <a:xfrm>
            <a:off x="4068550" y="2807884"/>
            <a:ext cx="1191900" cy="870600"/>
          </a:xfrm>
          <a:prstGeom prst="ellipse">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t>変数</a:t>
            </a:r>
            <a:r>
              <a:rPr b="1" lang="ja" sz="1800">
                <a:latin typeface="Consolas"/>
                <a:ea typeface="Consolas"/>
                <a:cs typeface="Consolas"/>
                <a:sym typeface="Consolas"/>
              </a:rPr>
              <a:t>v</a:t>
            </a:r>
            <a:endParaRPr b="1" sz="1800">
              <a:latin typeface="Consolas"/>
              <a:ea typeface="Consolas"/>
              <a:cs typeface="Consolas"/>
              <a:sym typeface="Consolas"/>
            </a:endParaRPr>
          </a:p>
        </p:txBody>
      </p:sp>
      <p:sp>
        <p:nvSpPr>
          <p:cNvPr id="380" name="Google Shape;380;p63"/>
          <p:cNvSpPr txBox="1"/>
          <p:nvPr/>
        </p:nvSpPr>
        <p:spPr>
          <a:xfrm>
            <a:off x="1730667" y="4169275"/>
            <a:ext cx="14592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005CC5"/>
                </a:solidFill>
                <a:latin typeface="Consolas"/>
                <a:ea typeface="Consolas"/>
                <a:cs typeface="Consolas"/>
                <a:sym typeface="Consolas"/>
              </a:rPr>
              <a:t>print</a:t>
            </a:r>
            <a:r>
              <a:rPr lang="ja" sz="1800">
                <a:solidFill>
                  <a:srgbClr val="24292E"/>
                </a:solidFill>
                <a:latin typeface="Consolas"/>
                <a:ea typeface="Consolas"/>
                <a:cs typeface="Consolas"/>
                <a:sym typeface="Consolas"/>
              </a:rPr>
              <a:t>(v)</a:t>
            </a:r>
            <a:endParaRPr sz="1800">
              <a:solidFill>
                <a:srgbClr val="D73A49"/>
              </a:solidFill>
              <a:latin typeface="Consolas"/>
              <a:ea typeface="Consolas"/>
              <a:cs typeface="Consolas"/>
              <a:sym typeface="Consolas"/>
            </a:endParaRPr>
          </a:p>
        </p:txBody>
      </p:sp>
      <p:cxnSp>
        <p:nvCxnSpPr>
          <p:cNvPr id="381" name="Google Shape;381;p63"/>
          <p:cNvCxnSpPr>
            <a:stCxn id="379" idx="3"/>
          </p:cNvCxnSpPr>
          <p:nvPr/>
        </p:nvCxnSpPr>
        <p:spPr>
          <a:xfrm flipH="1">
            <a:off x="3126800" y="3550987"/>
            <a:ext cx="1116300" cy="674700"/>
          </a:xfrm>
          <a:prstGeom prst="straightConnector1">
            <a:avLst/>
          </a:prstGeom>
          <a:noFill/>
          <a:ln cap="flat" cmpd="sng" w="76200">
            <a:solidFill>
              <a:srgbClr val="666666"/>
            </a:solidFill>
            <a:prstDash val="solid"/>
            <a:round/>
            <a:headEnd len="med" w="med" type="none"/>
            <a:tailEnd len="med" w="med" type="stealth"/>
          </a:ln>
        </p:spPr>
      </p:cxnSp>
      <p:sp>
        <p:nvSpPr>
          <p:cNvPr id="382" name="Google Shape;382;p63"/>
          <p:cNvSpPr txBox="1"/>
          <p:nvPr/>
        </p:nvSpPr>
        <p:spPr>
          <a:xfrm>
            <a:off x="5984769" y="4169275"/>
            <a:ext cx="14592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24292E"/>
                </a:solidFill>
                <a:latin typeface="Consolas"/>
                <a:ea typeface="Consolas"/>
                <a:cs typeface="Consolas"/>
                <a:sym typeface="Consolas"/>
              </a:rPr>
              <a:t>v = </a:t>
            </a:r>
            <a:r>
              <a:rPr lang="ja" sz="1800">
                <a:solidFill>
                  <a:srgbClr val="005CC5"/>
                </a:solidFill>
                <a:latin typeface="Consolas"/>
                <a:ea typeface="Consolas"/>
                <a:cs typeface="Consolas"/>
                <a:sym typeface="Consolas"/>
              </a:rPr>
              <a:t>100</a:t>
            </a:r>
            <a:endParaRPr sz="1800">
              <a:solidFill>
                <a:srgbClr val="D73A49"/>
              </a:solidFill>
              <a:latin typeface="Consolas"/>
              <a:ea typeface="Consolas"/>
              <a:cs typeface="Consolas"/>
              <a:sym typeface="Consolas"/>
            </a:endParaRPr>
          </a:p>
        </p:txBody>
      </p:sp>
      <p:cxnSp>
        <p:nvCxnSpPr>
          <p:cNvPr id="383" name="Google Shape;383;p63"/>
          <p:cNvCxnSpPr/>
          <p:nvPr/>
        </p:nvCxnSpPr>
        <p:spPr>
          <a:xfrm rot="10800000">
            <a:off x="5056950" y="3571750"/>
            <a:ext cx="993600" cy="632700"/>
          </a:xfrm>
          <a:prstGeom prst="straightConnector1">
            <a:avLst/>
          </a:prstGeom>
          <a:noFill/>
          <a:ln cap="flat" cmpd="sng" w="76200">
            <a:solidFill>
              <a:srgbClr val="666666"/>
            </a:solidFill>
            <a:prstDash val="solid"/>
            <a:round/>
            <a:headEnd len="med" w="med" type="none"/>
            <a:tailEnd len="med" w="med" type="stealth"/>
          </a:ln>
        </p:spPr>
      </p:cxnSp>
      <p:sp>
        <p:nvSpPr>
          <p:cNvPr id="384" name="Google Shape;384;p63"/>
          <p:cNvSpPr/>
          <p:nvPr/>
        </p:nvSpPr>
        <p:spPr>
          <a:xfrm>
            <a:off x="3332875" y="4522975"/>
            <a:ext cx="2508900" cy="511500"/>
          </a:xfrm>
          <a:prstGeom prst="roundRect">
            <a:avLst>
              <a:gd fmla="val 7744" name="adj"/>
            </a:avLst>
          </a:prstGeom>
          <a:solidFill>
            <a:srgbClr val="F4CCCC"/>
          </a:solidFill>
          <a:ln cap="flat" cmpd="sng" w="3810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rgbClr val="FF0000"/>
                </a:solidFill>
              </a:rPr>
              <a:t>共有の変数を使う？</a:t>
            </a:r>
            <a:endParaRPr b="1">
              <a:solidFill>
                <a:srgbClr val="FF0000"/>
              </a:solidFill>
            </a:endParaRPr>
          </a:p>
        </p:txBody>
      </p:sp>
      <p:sp>
        <p:nvSpPr>
          <p:cNvPr id="385" name="Google Shape;385;p63"/>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ゴールーチン間で共有の変数を使う</a:t>
            </a:r>
            <a:endParaRPr/>
          </a:p>
        </p:txBody>
      </p:sp>
      <p:sp>
        <p:nvSpPr>
          <p:cNvPr id="391" name="Google Shape;391;p64"/>
          <p:cNvSpPr txBox="1"/>
          <p:nvPr/>
        </p:nvSpPr>
        <p:spPr>
          <a:xfrm>
            <a:off x="1137775" y="1087875"/>
            <a:ext cx="7217700" cy="3870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F42C1"/>
                </a:solidFill>
                <a:latin typeface="Consolas"/>
                <a:ea typeface="Consolas"/>
                <a:cs typeface="Consolas"/>
                <a:sym typeface="Consolas"/>
              </a:rPr>
              <a:t>main</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D73A49"/>
                </a:solidFill>
                <a:highlight>
                  <a:srgbClr val="F4CCCC"/>
                </a:highlight>
                <a:latin typeface="Consolas"/>
                <a:ea typeface="Consolas"/>
                <a:cs typeface="Consolas"/>
                <a:sym typeface="Consolas"/>
              </a:rPr>
              <a:t>var</a:t>
            </a:r>
            <a:r>
              <a:rPr lang="ja" sz="1800">
                <a:solidFill>
                  <a:srgbClr val="24292E"/>
                </a:solidFill>
                <a:highlight>
                  <a:srgbClr val="F4CCCC"/>
                </a:highlight>
                <a:latin typeface="Consolas"/>
                <a:ea typeface="Consolas"/>
                <a:cs typeface="Consolas"/>
                <a:sym typeface="Consolas"/>
              </a:rPr>
              <a:t> v </a:t>
            </a:r>
            <a:r>
              <a:rPr lang="ja" sz="1800">
                <a:solidFill>
                  <a:srgbClr val="D73A49"/>
                </a:solidFill>
                <a:highlight>
                  <a:srgbClr val="F4CCCC"/>
                </a:highlight>
                <a:latin typeface="Consolas"/>
                <a:ea typeface="Consolas"/>
                <a:cs typeface="Consolas"/>
                <a:sym typeface="Consolas"/>
              </a:rPr>
              <a:t>int</a:t>
            </a:r>
            <a:endParaRPr sz="1800">
              <a:solidFill>
                <a:srgbClr val="6A737D"/>
              </a:solidFill>
              <a:highlight>
                <a:srgbClr val="F4CCCC"/>
              </a:highlight>
              <a:latin typeface="Consolas"/>
              <a:ea typeface="Consolas"/>
              <a:cs typeface="Consolas"/>
              <a:sym typeface="Consolas"/>
            </a:endParaRPr>
          </a:p>
          <a:p>
            <a:pPr indent="0" lvl="0" marL="0" rtl="0" algn="l">
              <a:lnSpc>
                <a:spcPct val="100000"/>
              </a:lnSpc>
              <a:spcBef>
                <a:spcPts val="1000"/>
              </a:spcBef>
              <a:spcAft>
                <a:spcPts val="0"/>
              </a:spcAft>
              <a:buNone/>
            </a:pP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A737D"/>
                </a:solidFill>
                <a:highlight>
                  <a:srgbClr val="FFFFFF"/>
                </a:highlight>
                <a:latin typeface="Consolas"/>
                <a:ea typeface="Consolas"/>
                <a:cs typeface="Consolas"/>
                <a:sym typeface="Consolas"/>
              </a:rPr>
              <a:t>// ゴールーチン-1</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time.</a:t>
            </a:r>
            <a:r>
              <a:rPr lang="ja" sz="1800">
                <a:solidFill>
                  <a:srgbClr val="005CC5"/>
                </a:solidFill>
                <a:latin typeface="Consolas"/>
                <a:ea typeface="Consolas"/>
                <a:cs typeface="Consolas"/>
                <a:sym typeface="Consolas"/>
              </a:rPr>
              <a:t>Sleep</a:t>
            </a:r>
            <a:r>
              <a:rPr lang="ja" sz="1800">
                <a:solidFill>
                  <a:srgbClr val="24292E"/>
                </a:solidFill>
                <a:latin typeface="Consolas"/>
                <a:ea typeface="Consolas"/>
                <a:cs typeface="Consolas"/>
                <a:sym typeface="Consolas"/>
              </a:rPr>
              <a:t>(</a:t>
            </a:r>
            <a:r>
              <a:rPr lang="ja" sz="1800">
                <a:solidFill>
                  <a:srgbClr val="005CC5"/>
                </a:solidFill>
                <a:latin typeface="Consolas"/>
                <a:ea typeface="Consolas"/>
                <a:cs typeface="Consolas"/>
                <a:sym typeface="Consolas"/>
              </a:rPr>
              <a:t>1</a:t>
            </a:r>
            <a:r>
              <a:rPr lang="ja" sz="1800">
                <a:solidFill>
                  <a:srgbClr val="24292E"/>
                </a:solidFill>
                <a:latin typeface="Consolas"/>
                <a:ea typeface="Consolas"/>
                <a:cs typeface="Consolas"/>
                <a:sym typeface="Consolas"/>
              </a:rPr>
              <a:t> * time.Second)</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24292E"/>
                </a:solidFill>
                <a:highlight>
                  <a:srgbClr val="F4CCCC"/>
                </a:highlight>
                <a:latin typeface="Consolas"/>
                <a:ea typeface="Consolas"/>
                <a:cs typeface="Consolas"/>
                <a:sym typeface="Consolas"/>
              </a:rPr>
              <a:t>v = </a:t>
            </a:r>
            <a:r>
              <a:rPr lang="ja" sz="1800">
                <a:solidFill>
                  <a:srgbClr val="005CC5"/>
                </a:solidFill>
                <a:highlight>
                  <a:srgbClr val="F4CCCC"/>
                </a:highlight>
                <a:latin typeface="Consolas"/>
                <a:ea typeface="Consolas"/>
                <a:cs typeface="Consolas"/>
                <a:sym typeface="Consolas"/>
              </a:rPr>
              <a:t>100</a:t>
            </a:r>
            <a:endParaRPr sz="1800">
              <a:solidFill>
                <a:srgbClr val="005CC5"/>
              </a:solidFill>
              <a:highlight>
                <a:srgbClr val="F4CCCC"/>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endParaRPr sz="1800">
              <a:solidFill>
                <a:srgbClr val="6A737D"/>
              </a:solidFill>
              <a:latin typeface="Consolas"/>
              <a:ea typeface="Consolas"/>
              <a:cs typeface="Consolas"/>
              <a:sym typeface="Consolas"/>
            </a:endParaRPr>
          </a:p>
          <a:p>
            <a:pPr indent="0" lvl="0" marL="0" rtl="0" algn="l">
              <a:lnSpc>
                <a:spcPct val="100000"/>
              </a:lnSpc>
              <a:spcBef>
                <a:spcPts val="1000"/>
              </a:spcBef>
              <a:spcAft>
                <a:spcPts val="0"/>
              </a:spcAft>
              <a:buNone/>
            </a:pP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A737D"/>
                </a:solidFill>
                <a:highlight>
                  <a:srgbClr val="FFFFFF"/>
                </a:highlight>
                <a:latin typeface="Consolas"/>
                <a:ea typeface="Consolas"/>
                <a:cs typeface="Consolas"/>
                <a:sym typeface="Consolas"/>
              </a:rPr>
              <a:t>// ゴールーチン-2</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time.</a:t>
            </a:r>
            <a:r>
              <a:rPr lang="ja" sz="1800">
                <a:solidFill>
                  <a:srgbClr val="005CC5"/>
                </a:solidFill>
                <a:latin typeface="Consolas"/>
                <a:ea typeface="Consolas"/>
                <a:cs typeface="Consolas"/>
                <a:sym typeface="Consolas"/>
              </a:rPr>
              <a:t>Sleep</a:t>
            </a:r>
            <a:r>
              <a:rPr lang="ja" sz="1800">
                <a:solidFill>
                  <a:srgbClr val="24292E"/>
                </a:solidFill>
                <a:latin typeface="Consolas"/>
                <a:ea typeface="Consolas"/>
                <a:cs typeface="Consolas"/>
                <a:sym typeface="Consolas"/>
              </a:rPr>
              <a:t>(</a:t>
            </a:r>
            <a:r>
              <a:rPr lang="ja" sz="1800">
                <a:solidFill>
                  <a:srgbClr val="005CC5"/>
                </a:solidFill>
                <a:latin typeface="Consolas"/>
                <a:ea typeface="Consolas"/>
                <a:cs typeface="Consolas"/>
                <a:sym typeface="Consolas"/>
              </a:rPr>
              <a:t>1</a:t>
            </a:r>
            <a:r>
              <a:rPr lang="ja" sz="1800">
                <a:solidFill>
                  <a:srgbClr val="24292E"/>
                </a:solidFill>
                <a:latin typeface="Consolas"/>
                <a:ea typeface="Consolas"/>
                <a:cs typeface="Consolas"/>
                <a:sym typeface="Consolas"/>
              </a:rPr>
              <a:t> * time.Second)</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24292E"/>
                </a:solidFill>
                <a:highlight>
                  <a:srgbClr val="F4CCCC"/>
                </a:highlight>
                <a:latin typeface="Consolas"/>
                <a:ea typeface="Consolas"/>
                <a:cs typeface="Consolas"/>
                <a:sym typeface="Consolas"/>
              </a:rPr>
              <a:t>fmt.</a:t>
            </a:r>
            <a:r>
              <a:rPr lang="ja" sz="1800">
                <a:solidFill>
                  <a:srgbClr val="005CC5"/>
                </a:solidFill>
                <a:highlight>
                  <a:srgbClr val="F4CCCC"/>
                </a:highlight>
                <a:latin typeface="Consolas"/>
                <a:ea typeface="Consolas"/>
                <a:cs typeface="Consolas"/>
                <a:sym typeface="Consolas"/>
              </a:rPr>
              <a:t>Println</a:t>
            </a:r>
            <a:r>
              <a:rPr lang="ja" sz="1800">
                <a:solidFill>
                  <a:srgbClr val="24292E"/>
                </a:solidFill>
                <a:highlight>
                  <a:srgbClr val="F4CCCC"/>
                </a:highlight>
                <a:latin typeface="Consolas"/>
                <a:ea typeface="Consolas"/>
                <a:cs typeface="Consolas"/>
                <a:sym typeface="Consolas"/>
              </a:rPr>
              <a:t>(v)</a:t>
            </a:r>
            <a:endParaRPr sz="1800">
              <a:solidFill>
                <a:srgbClr val="24292E"/>
              </a:solidFill>
              <a:highlight>
                <a:srgbClr val="F4CCCC"/>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1000"/>
              </a:spcBef>
              <a:spcAft>
                <a:spcPts val="0"/>
              </a:spcAft>
              <a:buNone/>
            </a:pPr>
            <a:r>
              <a:rPr lang="ja" sz="1800">
                <a:solidFill>
                  <a:srgbClr val="24292E"/>
                </a:solidFill>
                <a:latin typeface="Consolas"/>
                <a:ea typeface="Consolas"/>
                <a:cs typeface="Consolas"/>
                <a:sym typeface="Consolas"/>
              </a:rPr>
              <a:t>	time.</a:t>
            </a:r>
            <a:r>
              <a:rPr lang="ja" sz="1800">
                <a:solidFill>
                  <a:srgbClr val="005CC5"/>
                </a:solidFill>
                <a:latin typeface="Consolas"/>
                <a:ea typeface="Consolas"/>
                <a:cs typeface="Consolas"/>
                <a:sym typeface="Consolas"/>
              </a:rPr>
              <a:t>Sleep</a:t>
            </a:r>
            <a:r>
              <a:rPr lang="ja" sz="1800">
                <a:solidFill>
                  <a:srgbClr val="24292E"/>
                </a:solidFill>
                <a:latin typeface="Consolas"/>
                <a:ea typeface="Consolas"/>
                <a:cs typeface="Consolas"/>
                <a:sym typeface="Consolas"/>
              </a:rPr>
              <a:t>(</a:t>
            </a:r>
            <a:r>
              <a:rPr lang="ja" sz="1800">
                <a:solidFill>
                  <a:srgbClr val="005CC5"/>
                </a:solidFill>
                <a:latin typeface="Consolas"/>
                <a:ea typeface="Consolas"/>
                <a:cs typeface="Consolas"/>
                <a:sym typeface="Consolas"/>
              </a:rPr>
              <a:t>2</a:t>
            </a:r>
            <a:r>
              <a:rPr lang="ja" sz="1800">
                <a:solidFill>
                  <a:srgbClr val="24292E"/>
                </a:solidFill>
                <a:latin typeface="Consolas"/>
                <a:ea typeface="Consolas"/>
                <a:cs typeface="Consolas"/>
                <a:sym typeface="Consolas"/>
              </a:rPr>
              <a:t> * time.Second)</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sp>
        <p:nvSpPr>
          <p:cNvPr id="392" name="Google Shape;392;p64"/>
          <p:cNvSpPr/>
          <p:nvPr/>
        </p:nvSpPr>
        <p:spPr>
          <a:xfrm>
            <a:off x="3286799" y="2520852"/>
            <a:ext cx="1758000" cy="468000"/>
          </a:xfrm>
          <a:prstGeom prst="wedgeRoundRectCallout">
            <a:avLst>
              <a:gd fmla="val -62443" name="adj1"/>
              <a:gd fmla="val -37730"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latin typeface="Verdana"/>
                <a:ea typeface="Verdana"/>
                <a:cs typeface="Verdana"/>
                <a:sym typeface="Verdana"/>
              </a:rPr>
              <a:t>共有の変数を使う</a:t>
            </a:r>
            <a:endParaRPr b="1">
              <a:solidFill>
                <a:srgbClr val="FF0000"/>
              </a:solidFill>
            </a:endParaRPr>
          </a:p>
        </p:txBody>
      </p:sp>
      <p:sp>
        <p:nvSpPr>
          <p:cNvPr id="393" name="Google Shape;393;p64"/>
          <p:cNvSpPr txBox="1"/>
          <p:nvPr/>
        </p:nvSpPr>
        <p:spPr>
          <a:xfrm>
            <a:off x="5997650" y="925764"/>
            <a:ext cx="2101800" cy="292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u="sng">
                <a:solidFill>
                  <a:srgbClr val="1155CC"/>
                </a:solidFill>
                <a:hlinkClick r:id="rId3">
                  <a:extLst>
                    <a:ext uri="{A12FA001-AC4F-418D-AE19-62706E023703}">
                      <ahyp:hlinkClr val="tx"/>
                    </a:ext>
                  </a:extLst>
                </a:hlinkClick>
              </a:rPr>
              <a:t>Playgroundで動かす</a:t>
            </a:r>
            <a:endParaRPr b="1"/>
          </a:p>
        </p:txBody>
      </p:sp>
      <p:sp>
        <p:nvSpPr>
          <p:cNvPr id="394" name="Google Shape;394;p64"/>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5"/>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3400"/>
              <a:t>ゴールーチン間のデータ競合 −1−</a:t>
            </a:r>
            <a:endParaRPr/>
          </a:p>
        </p:txBody>
      </p:sp>
      <p:sp>
        <p:nvSpPr>
          <p:cNvPr id="400" name="Google Shape;400;p65"/>
          <p:cNvSpPr/>
          <p:nvPr/>
        </p:nvSpPr>
        <p:spPr>
          <a:xfrm>
            <a:off x="1590741" y="911275"/>
            <a:ext cx="6090600" cy="17640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ja" sz="1800">
                <a:solidFill>
                  <a:srgbClr val="000000"/>
                </a:solidFill>
              </a:rPr>
              <a:t>ゴールーチン-main</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p:txBody>
      </p:sp>
      <p:sp>
        <p:nvSpPr>
          <p:cNvPr id="401" name="Google Shape;401;p65"/>
          <p:cNvSpPr/>
          <p:nvPr/>
        </p:nvSpPr>
        <p:spPr>
          <a:xfrm>
            <a:off x="5765409" y="3302427"/>
            <a:ext cx="1954200" cy="16503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b="1" sz="1800"/>
          </a:p>
          <a:p>
            <a:pPr indent="0" lvl="0" marL="0" rtl="0" algn="ctr">
              <a:spcBef>
                <a:spcPts val="0"/>
              </a:spcBef>
              <a:spcAft>
                <a:spcPts val="0"/>
              </a:spcAft>
              <a:buClr>
                <a:srgbClr val="000000"/>
              </a:buClr>
              <a:buSzPts val="1100"/>
              <a:buFont typeface="Arial"/>
              <a:buNone/>
            </a:pPr>
            <a:r>
              <a:rPr b="1" lang="ja" sz="1800">
                <a:solidFill>
                  <a:srgbClr val="000000"/>
                </a:solidFill>
              </a:rPr>
              <a:t>ゴールーチン-2</a:t>
            </a:r>
            <a:endParaRPr b="1" sz="1800"/>
          </a:p>
        </p:txBody>
      </p:sp>
      <p:sp>
        <p:nvSpPr>
          <p:cNvPr id="402" name="Google Shape;402;p65"/>
          <p:cNvSpPr/>
          <p:nvPr/>
        </p:nvSpPr>
        <p:spPr>
          <a:xfrm>
            <a:off x="1551175" y="3302427"/>
            <a:ext cx="1954200" cy="16503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sz="1800">
              <a:solidFill>
                <a:srgbClr val="000000"/>
              </a:solidFill>
            </a:endParaRPr>
          </a:p>
          <a:p>
            <a:pPr indent="0" lvl="0" marL="0" rtl="0" algn="ctr">
              <a:spcBef>
                <a:spcPts val="0"/>
              </a:spcBef>
              <a:spcAft>
                <a:spcPts val="0"/>
              </a:spcAft>
              <a:buClr>
                <a:srgbClr val="000000"/>
              </a:buClr>
              <a:buSzPts val="1100"/>
              <a:buFont typeface="Arial"/>
              <a:buNone/>
            </a:pPr>
            <a:r>
              <a:rPr b="1" lang="ja" sz="1800">
                <a:solidFill>
                  <a:srgbClr val="000000"/>
                </a:solidFill>
              </a:rPr>
              <a:t>ゴールーチン-1</a:t>
            </a:r>
            <a:endParaRPr b="1" sz="1800">
              <a:solidFill>
                <a:srgbClr val="000000"/>
              </a:solidFill>
            </a:endParaRPr>
          </a:p>
          <a:p>
            <a:pPr indent="0" lvl="0" marL="0" rtl="0" algn="ctr">
              <a:lnSpc>
                <a:spcPct val="150000"/>
              </a:lnSpc>
              <a:spcBef>
                <a:spcPts val="0"/>
              </a:spcBef>
              <a:spcAft>
                <a:spcPts val="0"/>
              </a:spcAft>
              <a:buNone/>
            </a:pPr>
            <a:r>
              <a:t/>
            </a:r>
            <a:endParaRPr b="1" sz="1800"/>
          </a:p>
        </p:txBody>
      </p:sp>
      <p:cxnSp>
        <p:nvCxnSpPr>
          <p:cNvPr id="403" name="Google Shape;403;p65"/>
          <p:cNvCxnSpPr>
            <a:endCxn id="402" idx="0"/>
          </p:cNvCxnSpPr>
          <p:nvPr/>
        </p:nvCxnSpPr>
        <p:spPr>
          <a:xfrm>
            <a:off x="2510875" y="1787727"/>
            <a:ext cx="17400" cy="1514700"/>
          </a:xfrm>
          <a:prstGeom prst="straightConnector1">
            <a:avLst/>
          </a:prstGeom>
          <a:noFill/>
          <a:ln cap="flat" cmpd="sng" w="76200">
            <a:solidFill>
              <a:srgbClr val="666666"/>
            </a:solidFill>
            <a:prstDash val="solid"/>
            <a:round/>
            <a:headEnd len="med" w="med" type="none"/>
            <a:tailEnd len="med" w="med" type="stealth"/>
          </a:ln>
        </p:spPr>
      </p:cxnSp>
      <p:sp>
        <p:nvSpPr>
          <p:cNvPr id="404" name="Google Shape;404;p65"/>
          <p:cNvSpPr txBox="1"/>
          <p:nvPr/>
        </p:nvSpPr>
        <p:spPr>
          <a:xfrm>
            <a:off x="1774705" y="1206025"/>
            <a:ext cx="14595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f1</a:t>
            </a: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sp>
        <p:nvSpPr>
          <p:cNvPr id="405" name="Google Shape;405;p65"/>
          <p:cNvSpPr txBox="1"/>
          <p:nvPr/>
        </p:nvSpPr>
        <p:spPr>
          <a:xfrm>
            <a:off x="6004006" y="1206025"/>
            <a:ext cx="14595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f2</a:t>
            </a: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cxnSp>
        <p:nvCxnSpPr>
          <p:cNvPr id="406" name="Google Shape;406;p65"/>
          <p:cNvCxnSpPr/>
          <p:nvPr/>
        </p:nvCxnSpPr>
        <p:spPr>
          <a:xfrm>
            <a:off x="6800724" y="1787858"/>
            <a:ext cx="17400" cy="1514700"/>
          </a:xfrm>
          <a:prstGeom prst="straightConnector1">
            <a:avLst/>
          </a:prstGeom>
          <a:noFill/>
          <a:ln cap="flat" cmpd="sng" w="76200">
            <a:solidFill>
              <a:srgbClr val="666666"/>
            </a:solidFill>
            <a:prstDash val="solid"/>
            <a:round/>
            <a:headEnd len="med" w="med" type="none"/>
            <a:tailEnd len="med" w="med" type="stealth"/>
          </a:ln>
        </p:spPr>
      </p:cxnSp>
      <p:sp>
        <p:nvSpPr>
          <p:cNvPr id="407" name="Google Shape;407;p65"/>
          <p:cNvSpPr/>
          <p:nvPr/>
        </p:nvSpPr>
        <p:spPr>
          <a:xfrm>
            <a:off x="4068550" y="2807884"/>
            <a:ext cx="1191900" cy="870600"/>
          </a:xfrm>
          <a:prstGeom prst="ellipse">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t>変数</a:t>
            </a:r>
            <a:r>
              <a:rPr b="1" lang="ja" sz="1800">
                <a:latin typeface="Courier New"/>
                <a:ea typeface="Courier New"/>
                <a:cs typeface="Courier New"/>
                <a:sym typeface="Courier New"/>
              </a:rPr>
              <a:t>v</a:t>
            </a:r>
            <a:endParaRPr b="1" sz="1800">
              <a:latin typeface="Courier New"/>
              <a:ea typeface="Courier New"/>
              <a:cs typeface="Courier New"/>
              <a:sym typeface="Courier New"/>
            </a:endParaRPr>
          </a:p>
        </p:txBody>
      </p:sp>
      <p:sp>
        <p:nvSpPr>
          <p:cNvPr id="408" name="Google Shape;408;p65"/>
          <p:cNvSpPr txBox="1"/>
          <p:nvPr/>
        </p:nvSpPr>
        <p:spPr>
          <a:xfrm>
            <a:off x="1730667" y="4169275"/>
            <a:ext cx="14592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005CC5"/>
                </a:solidFill>
                <a:latin typeface="Consolas"/>
                <a:ea typeface="Consolas"/>
                <a:cs typeface="Consolas"/>
                <a:sym typeface="Consolas"/>
              </a:rPr>
              <a:t>print</a:t>
            </a:r>
            <a:r>
              <a:rPr lang="ja" sz="1800">
                <a:solidFill>
                  <a:srgbClr val="24292E"/>
                </a:solidFill>
                <a:latin typeface="Consolas"/>
                <a:ea typeface="Consolas"/>
                <a:cs typeface="Consolas"/>
                <a:sym typeface="Consolas"/>
              </a:rPr>
              <a:t>(v)</a:t>
            </a:r>
            <a:endParaRPr sz="1800">
              <a:solidFill>
                <a:srgbClr val="D73A49"/>
              </a:solidFill>
              <a:latin typeface="Consolas"/>
              <a:ea typeface="Consolas"/>
              <a:cs typeface="Consolas"/>
              <a:sym typeface="Consolas"/>
            </a:endParaRPr>
          </a:p>
        </p:txBody>
      </p:sp>
      <p:cxnSp>
        <p:nvCxnSpPr>
          <p:cNvPr id="409" name="Google Shape;409;p65"/>
          <p:cNvCxnSpPr>
            <a:stCxn id="407" idx="3"/>
          </p:cNvCxnSpPr>
          <p:nvPr/>
        </p:nvCxnSpPr>
        <p:spPr>
          <a:xfrm flipH="1">
            <a:off x="3126800" y="3550987"/>
            <a:ext cx="1116300" cy="674700"/>
          </a:xfrm>
          <a:prstGeom prst="straightConnector1">
            <a:avLst/>
          </a:prstGeom>
          <a:noFill/>
          <a:ln cap="flat" cmpd="sng" w="76200">
            <a:solidFill>
              <a:srgbClr val="666666"/>
            </a:solidFill>
            <a:prstDash val="solid"/>
            <a:round/>
            <a:headEnd len="med" w="med" type="none"/>
            <a:tailEnd len="med" w="med" type="stealth"/>
          </a:ln>
        </p:spPr>
      </p:cxnSp>
      <p:sp>
        <p:nvSpPr>
          <p:cNvPr id="410" name="Google Shape;410;p65"/>
          <p:cNvSpPr txBox="1"/>
          <p:nvPr/>
        </p:nvSpPr>
        <p:spPr>
          <a:xfrm>
            <a:off x="5984769" y="4169275"/>
            <a:ext cx="14592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24292E"/>
                </a:solidFill>
                <a:latin typeface="Consolas"/>
                <a:ea typeface="Consolas"/>
                <a:cs typeface="Consolas"/>
                <a:sym typeface="Consolas"/>
              </a:rPr>
              <a:t>v = </a:t>
            </a:r>
            <a:r>
              <a:rPr lang="ja" sz="1800">
                <a:solidFill>
                  <a:srgbClr val="005CC5"/>
                </a:solidFill>
                <a:latin typeface="Consolas"/>
                <a:ea typeface="Consolas"/>
                <a:cs typeface="Consolas"/>
                <a:sym typeface="Consolas"/>
              </a:rPr>
              <a:t>100</a:t>
            </a:r>
            <a:endParaRPr sz="1800">
              <a:solidFill>
                <a:srgbClr val="D73A49"/>
              </a:solidFill>
              <a:latin typeface="Consolas"/>
              <a:ea typeface="Consolas"/>
              <a:cs typeface="Consolas"/>
              <a:sym typeface="Consolas"/>
            </a:endParaRPr>
          </a:p>
        </p:txBody>
      </p:sp>
      <p:cxnSp>
        <p:nvCxnSpPr>
          <p:cNvPr id="411" name="Google Shape;411;p65"/>
          <p:cNvCxnSpPr/>
          <p:nvPr/>
        </p:nvCxnSpPr>
        <p:spPr>
          <a:xfrm rot="10800000">
            <a:off x="5056950" y="3571750"/>
            <a:ext cx="993600" cy="632700"/>
          </a:xfrm>
          <a:prstGeom prst="straightConnector1">
            <a:avLst/>
          </a:prstGeom>
          <a:noFill/>
          <a:ln cap="flat" cmpd="sng" w="76200">
            <a:solidFill>
              <a:srgbClr val="666666"/>
            </a:solidFill>
            <a:prstDash val="solid"/>
            <a:round/>
            <a:headEnd len="med" w="med" type="none"/>
            <a:tailEnd len="med" w="med" type="stealth"/>
          </a:ln>
        </p:spPr>
      </p:cxnSp>
      <p:sp>
        <p:nvSpPr>
          <p:cNvPr id="412" name="Google Shape;412;p65"/>
          <p:cNvSpPr/>
          <p:nvPr/>
        </p:nvSpPr>
        <p:spPr>
          <a:xfrm>
            <a:off x="3332875" y="4522975"/>
            <a:ext cx="2508900" cy="511500"/>
          </a:xfrm>
          <a:prstGeom prst="roundRect">
            <a:avLst>
              <a:gd fmla="val 7744" name="adj"/>
            </a:avLst>
          </a:prstGeom>
          <a:solidFill>
            <a:srgbClr val="F4CCCC"/>
          </a:solidFill>
          <a:ln cap="flat" cmpd="sng" w="3810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rgbClr val="FF0000"/>
                </a:solidFill>
              </a:rPr>
              <a:t>処理順序が保証されない</a:t>
            </a:r>
            <a:endParaRPr b="1">
              <a:solidFill>
                <a:srgbClr val="FF0000"/>
              </a:solidFill>
            </a:endParaRPr>
          </a:p>
        </p:txBody>
      </p:sp>
      <p:sp>
        <p:nvSpPr>
          <p:cNvPr id="413" name="Google Shape;413;p65"/>
          <p:cNvSpPr/>
          <p:nvPr/>
        </p:nvSpPr>
        <p:spPr>
          <a:xfrm>
            <a:off x="4016813" y="3376706"/>
            <a:ext cx="1389528" cy="657018"/>
          </a:xfrm>
          <a:prstGeom prst="irregularSeal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a:solidFill>
                  <a:srgbClr val="FFFFFF"/>
                </a:solidFill>
              </a:rPr>
              <a:t>競合</a:t>
            </a:r>
            <a:endParaRPr b="1">
              <a:solidFill>
                <a:srgbClr val="FFFFFF"/>
              </a:solidFill>
            </a:endParaRPr>
          </a:p>
        </p:txBody>
      </p:sp>
      <p:sp>
        <p:nvSpPr>
          <p:cNvPr id="414" name="Google Shape;414;p65"/>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6"/>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3400"/>
              <a:t>ゴールーチン間のデータ競合 −2−</a:t>
            </a:r>
            <a:endParaRPr/>
          </a:p>
        </p:txBody>
      </p:sp>
      <p:sp>
        <p:nvSpPr>
          <p:cNvPr id="420" name="Google Shape;420;p66"/>
          <p:cNvSpPr txBox="1"/>
          <p:nvPr/>
        </p:nvSpPr>
        <p:spPr>
          <a:xfrm>
            <a:off x="1137775" y="935475"/>
            <a:ext cx="7217700" cy="241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333333"/>
                </a:solidFill>
                <a:highlight>
                  <a:srgbClr val="FFFFFF"/>
                </a:highlight>
                <a:latin typeface="Verdana"/>
                <a:ea typeface="Verdana"/>
                <a:cs typeface="Verdana"/>
                <a:sym typeface="Verdana"/>
              </a:rPr>
              <a:t>n := </a:t>
            </a:r>
            <a:r>
              <a:rPr lang="ja" sz="1800">
                <a:solidFill>
                  <a:srgbClr val="333333"/>
                </a:solidFill>
                <a:latin typeface="Verdana"/>
                <a:ea typeface="Verdana"/>
                <a:cs typeface="Verdana"/>
                <a:sym typeface="Verdana"/>
              </a:rPr>
              <a:t>1</a:t>
            </a:r>
            <a:br>
              <a:rPr lang="ja" sz="1800">
                <a:solidFill>
                  <a:srgbClr val="333333"/>
                </a:solidFill>
                <a:highlight>
                  <a:srgbClr val="FFFFFF"/>
                </a:highlight>
                <a:latin typeface="Verdana"/>
                <a:ea typeface="Verdana"/>
                <a:cs typeface="Verdana"/>
                <a:sym typeface="Verdana"/>
              </a:rPr>
            </a:br>
            <a:r>
              <a:rPr lang="ja" sz="1800">
                <a:solidFill>
                  <a:srgbClr val="A71D5D"/>
                </a:solidFill>
                <a:latin typeface="Verdana"/>
                <a:ea typeface="Verdana"/>
                <a:cs typeface="Verdana"/>
                <a:sym typeface="Verdana"/>
              </a:rPr>
              <a:t>go</a:t>
            </a:r>
            <a:r>
              <a:rPr lang="ja" sz="1800">
                <a:solidFill>
                  <a:srgbClr val="333333"/>
                </a:solidFill>
                <a:highlight>
                  <a:srgbClr val="FFFFFF"/>
                </a:highlight>
                <a:latin typeface="Verdana"/>
                <a:ea typeface="Verdana"/>
                <a:cs typeface="Verdana"/>
                <a:sym typeface="Verdana"/>
              </a:rPr>
              <a:t> </a:t>
            </a:r>
            <a:r>
              <a:rPr lang="ja" sz="1800">
                <a:solidFill>
                  <a:srgbClr val="A71D5D"/>
                </a:solidFill>
                <a:latin typeface="Verdana"/>
                <a:ea typeface="Verdana"/>
                <a:cs typeface="Verdana"/>
                <a:sym typeface="Verdana"/>
              </a:rPr>
              <a:t>func</a:t>
            </a:r>
            <a:r>
              <a:rPr lang="ja" sz="1800">
                <a:solidFill>
                  <a:srgbClr val="333333"/>
                </a:solidFill>
                <a:latin typeface="Verdana"/>
                <a:ea typeface="Verdana"/>
                <a:cs typeface="Verdana"/>
                <a:sym typeface="Verdana"/>
              </a:rPr>
              <a:t>()</a:t>
            </a:r>
            <a:r>
              <a:rPr lang="ja" sz="1800">
                <a:solidFill>
                  <a:srgbClr val="333333"/>
                </a:solidFill>
                <a:highlight>
                  <a:srgbClr val="FFFFFF"/>
                </a:highlight>
                <a:latin typeface="Verdana"/>
                <a:ea typeface="Verdana"/>
                <a:cs typeface="Verdana"/>
                <a:sym typeface="Verdana"/>
              </a:rPr>
              <a:t> {</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	</a:t>
            </a:r>
            <a:r>
              <a:rPr lang="ja" sz="1800">
                <a:solidFill>
                  <a:srgbClr val="A71D5D"/>
                </a:solidFill>
                <a:latin typeface="Verdana"/>
                <a:ea typeface="Verdana"/>
                <a:cs typeface="Verdana"/>
                <a:sym typeface="Verdana"/>
              </a:rPr>
              <a:t>for</a:t>
            </a:r>
            <a:r>
              <a:rPr lang="ja" sz="1800">
                <a:solidFill>
                  <a:srgbClr val="333333"/>
                </a:solidFill>
                <a:highlight>
                  <a:srgbClr val="FFFFFF"/>
                </a:highlight>
                <a:latin typeface="Verdana"/>
                <a:ea typeface="Verdana"/>
                <a:cs typeface="Verdana"/>
                <a:sym typeface="Verdana"/>
              </a:rPr>
              <a:t> i := </a:t>
            </a:r>
            <a:r>
              <a:rPr lang="ja" sz="1800">
                <a:solidFill>
                  <a:srgbClr val="333333"/>
                </a:solidFill>
                <a:latin typeface="Verdana"/>
                <a:ea typeface="Verdana"/>
                <a:cs typeface="Verdana"/>
                <a:sym typeface="Verdana"/>
              </a:rPr>
              <a:t>2</a:t>
            </a:r>
            <a:r>
              <a:rPr lang="ja" sz="1800">
                <a:solidFill>
                  <a:srgbClr val="333333"/>
                </a:solidFill>
                <a:highlight>
                  <a:srgbClr val="FFFFFF"/>
                </a:highlight>
                <a:latin typeface="Verdana"/>
                <a:ea typeface="Verdana"/>
                <a:cs typeface="Verdana"/>
                <a:sym typeface="Verdana"/>
              </a:rPr>
              <a:t>; i &lt;= </a:t>
            </a:r>
            <a:r>
              <a:rPr lang="ja" sz="1800">
                <a:solidFill>
                  <a:srgbClr val="333333"/>
                </a:solidFill>
                <a:latin typeface="Verdana"/>
                <a:ea typeface="Verdana"/>
                <a:cs typeface="Verdana"/>
                <a:sym typeface="Verdana"/>
              </a:rPr>
              <a:t>5</a:t>
            </a:r>
            <a:r>
              <a:rPr lang="ja" sz="1800">
                <a:solidFill>
                  <a:srgbClr val="333333"/>
                </a:solidFill>
                <a:highlight>
                  <a:srgbClr val="FFFFFF"/>
                </a:highlight>
                <a:latin typeface="Verdana"/>
                <a:ea typeface="Verdana"/>
                <a:cs typeface="Verdana"/>
                <a:sym typeface="Verdana"/>
              </a:rPr>
              <a:t>; i++ {</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		fmt.Println(n, </a:t>
            </a:r>
            <a:r>
              <a:rPr lang="ja" sz="1800">
                <a:solidFill>
                  <a:srgbClr val="DF5000"/>
                </a:solidFill>
                <a:latin typeface="Verdana"/>
                <a:ea typeface="Verdana"/>
                <a:cs typeface="Verdana"/>
                <a:sym typeface="Verdana"/>
              </a:rPr>
              <a:t>"*"</a:t>
            </a:r>
            <a:r>
              <a:rPr lang="ja" sz="1800">
                <a:solidFill>
                  <a:srgbClr val="333333"/>
                </a:solidFill>
                <a:highlight>
                  <a:srgbClr val="FFFFFF"/>
                </a:highlight>
                <a:latin typeface="Verdana"/>
                <a:ea typeface="Verdana"/>
                <a:cs typeface="Verdana"/>
                <a:sym typeface="Verdana"/>
              </a:rPr>
              <a:t>, i)</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		</a:t>
            </a:r>
            <a:r>
              <a:rPr lang="ja" sz="1800">
                <a:solidFill>
                  <a:srgbClr val="333333"/>
                </a:solidFill>
                <a:highlight>
                  <a:srgbClr val="F4CCCC"/>
                </a:highlight>
                <a:latin typeface="Verdana"/>
                <a:ea typeface="Verdana"/>
                <a:cs typeface="Verdana"/>
                <a:sym typeface="Verdana"/>
              </a:rPr>
              <a:t>n *= i</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		time.Sleep(</a:t>
            </a:r>
            <a:r>
              <a:rPr lang="ja" sz="1800">
                <a:solidFill>
                  <a:srgbClr val="333333"/>
                </a:solidFill>
                <a:latin typeface="Verdana"/>
                <a:ea typeface="Verdana"/>
                <a:cs typeface="Verdana"/>
                <a:sym typeface="Verdana"/>
              </a:rPr>
              <a:t>100</a:t>
            </a:r>
            <a:r>
              <a:rPr lang="ja" sz="1800">
                <a:solidFill>
                  <a:srgbClr val="333333"/>
                </a:solidFill>
                <a:highlight>
                  <a:srgbClr val="FFFFFF"/>
                </a:highlight>
                <a:latin typeface="Verdana"/>
                <a:ea typeface="Verdana"/>
                <a:cs typeface="Verdana"/>
                <a:sym typeface="Verdana"/>
              </a:rPr>
              <a:t>)</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	}</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a:t>
            </a:r>
            <a:endParaRPr sz="1800">
              <a:solidFill>
                <a:srgbClr val="D73A49"/>
              </a:solidFill>
              <a:latin typeface="Consolas"/>
              <a:ea typeface="Consolas"/>
              <a:cs typeface="Consolas"/>
              <a:sym typeface="Consolas"/>
            </a:endParaRPr>
          </a:p>
        </p:txBody>
      </p:sp>
      <p:sp>
        <p:nvSpPr>
          <p:cNvPr id="421" name="Google Shape;421;p66"/>
          <p:cNvSpPr txBox="1"/>
          <p:nvPr/>
        </p:nvSpPr>
        <p:spPr>
          <a:xfrm>
            <a:off x="1137775" y="3495050"/>
            <a:ext cx="7217700" cy="152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A71D5D"/>
                </a:solidFill>
                <a:latin typeface="Verdana"/>
                <a:ea typeface="Verdana"/>
                <a:cs typeface="Verdana"/>
                <a:sym typeface="Verdana"/>
              </a:rPr>
              <a:t>for</a:t>
            </a:r>
            <a:r>
              <a:rPr lang="ja" sz="1800">
                <a:solidFill>
                  <a:srgbClr val="333333"/>
                </a:solidFill>
                <a:latin typeface="Verdana"/>
                <a:ea typeface="Verdana"/>
                <a:cs typeface="Verdana"/>
                <a:sym typeface="Verdana"/>
              </a:rPr>
              <a:t> i := 1; i &lt;= 10; i++ {</a:t>
            </a:r>
            <a:br>
              <a:rPr lang="ja" sz="1800">
                <a:solidFill>
                  <a:srgbClr val="333333"/>
                </a:solidFill>
                <a:latin typeface="Verdana"/>
                <a:ea typeface="Verdana"/>
                <a:cs typeface="Verdana"/>
                <a:sym typeface="Verdana"/>
              </a:rPr>
            </a:br>
            <a:r>
              <a:rPr lang="ja" sz="1800">
                <a:solidFill>
                  <a:srgbClr val="333333"/>
                </a:solidFill>
                <a:latin typeface="Verdana"/>
                <a:ea typeface="Verdana"/>
                <a:cs typeface="Verdana"/>
                <a:sym typeface="Verdana"/>
              </a:rPr>
              <a:t>	fmt.Println(n, </a:t>
            </a:r>
            <a:r>
              <a:rPr lang="ja" sz="1800">
                <a:solidFill>
                  <a:srgbClr val="DF5000"/>
                </a:solidFill>
                <a:latin typeface="Verdana"/>
                <a:ea typeface="Verdana"/>
                <a:cs typeface="Verdana"/>
                <a:sym typeface="Verdana"/>
              </a:rPr>
              <a:t>"+"</a:t>
            </a:r>
            <a:r>
              <a:rPr lang="ja" sz="1800">
                <a:solidFill>
                  <a:srgbClr val="333333"/>
                </a:solidFill>
                <a:latin typeface="Verdana"/>
                <a:ea typeface="Verdana"/>
                <a:cs typeface="Verdana"/>
                <a:sym typeface="Verdana"/>
              </a:rPr>
              <a:t>, i)</a:t>
            </a:r>
            <a:br>
              <a:rPr lang="ja" sz="1800">
                <a:solidFill>
                  <a:srgbClr val="333333"/>
                </a:solidFill>
                <a:latin typeface="Verdana"/>
                <a:ea typeface="Verdana"/>
                <a:cs typeface="Verdana"/>
                <a:sym typeface="Verdana"/>
              </a:rPr>
            </a:br>
            <a:r>
              <a:rPr lang="ja" sz="1800">
                <a:solidFill>
                  <a:srgbClr val="333333"/>
                </a:solidFill>
                <a:latin typeface="Verdana"/>
                <a:ea typeface="Verdana"/>
                <a:cs typeface="Verdana"/>
                <a:sym typeface="Verdana"/>
              </a:rPr>
              <a:t>	</a:t>
            </a:r>
            <a:r>
              <a:rPr lang="ja" sz="1800">
                <a:solidFill>
                  <a:srgbClr val="333333"/>
                </a:solidFill>
                <a:highlight>
                  <a:srgbClr val="F4CCCC"/>
                </a:highlight>
                <a:latin typeface="Verdana"/>
                <a:ea typeface="Verdana"/>
                <a:cs typeface="Verdana"/>
                <a:sym typeface="Verdana"/>
              </a:rPr>
              <a:t>n += 1</a:t>
            </a:r>
            <a:br>
              <a:rPr lang="ja" sz="1800">
                <a:solidFill>
                  <a:srgbClr val="333333"/>
                </a:solidFill>
                <a:latin typeface="Verdana"/>
                <a:ea typeface="Verdana"/>
                <a:cs typeface="Verdana"/>
                <a:sym typeface="Verdana"/>
              </a:rPr>
            </a:br>
            <a:r>
              <a:rPr lang="ja" sz="1800">
                <a:solidFill>
                  <a:srgbClr val="333333"/>
                </a:solidFill>
                <a:latin typeface="Verdana"/>
                <a:ea typeface="Verdana"/>
                <a:cs typeface="Verdana"/>
                <a:sym typeface="Verdana"/>
              </a:rPr>
              <a:t>	time.Sleep(100)</a:t>
            </a:r>
            <a:br>
              <a:rPr lang="ja" sz="1800">
                <a:solidFill>
                  <a:srgbClr val="333333"/>
                </a:solidFill>
                <a:latin typeface="Verdana"/>
                <a:ea typeface="Verdana"/>
                <a:cs typeface="Verdana"/>
                <a:sym typeface="Verdana"/>
              </a:rPr>
            </a:br>
            <a:r>
              <a:rPr lang="ja" sz="1800">
                <a:solidFill>
                  <a:srgbClr val="333333"/>
                </a:solidFill>
                <a:latin typeface="Verdana"/>
                <a:ea typeface="Verdana"/>
                <a:cs typeface="Verdana"/>
                <a:sym typeface="Verdana"/>
              </a:rPr>
              <a:t>}</a:t>
            </a:r>
            <a:endParaRPr sz="1800">
              <a:solidFill>
                <a:srgbClr val="D73A49"/>
              </a:solidFill>
              <a:latin typeface="Consolas"/>
              <a:ea typeface="Consolas"/>
              <a:cs typeface="Consolas"/>
              <a:sym typeface="Consolas"/>
            </a:endParaRPr>
          </a:p>
        </p:txBody>
      </p:sp>
      <p:sp>
        <p:nvSpPr>
          <p:cNvPr id="422" name="Google Shape;422;p66"/>
          <p:cNvSpPr/>
          <p:nvPr/>
        </p:nvSpPr>
        <p:spPr>
          <a:xfrm>
            <a:off x="6092881" y="2873838"/>
            <a:ext cx="1719198" cy="953910"/>
          </a:xfrm>
          <a:prstGeom prst="irregularSeal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1800">
                <a:solidFill>
                  <a:srgbClr val="FFFFFF"/>
                </a:solidFill>
              </a:rPr>
              <a:t>競合</a:t>
            </a:r>
            <a:endParaRPr b="1" sz="1800">
              <a:solidFill>
                <a:srgbClr val="FFFFFF"/>
              </a:solidFill>
            </a:endParaRPr>
          </a:p>
        </p:txBody>
      </p:sp>
      <p:cxnSp>
        <p:nvCxnSpPr>
          <p:cNvPr id="423" name="Google Shape;423;p66"/>
          <p:cNvCxnSpPr>
            <a:endCxn id="422" idx="0"/>
          </p:cNvCxnSpPr>
          <p:nvPr/>
        </p:nvCxnSpPr>
        <p:spPr>
          <a:xfrm>
            <a:off x="2934580" y="2285172"/>
            <a:ext cx="3932100" cy="672000"/>
          </a:xfrm>
          <a:prstGeom prst="bentConnector2">
            <a:avLst/>
          </a:prstGeom>
          <a:noFill/>
          <a:ln cap="flat" cmpd="sng" w="38100">
            <a:solidFill>
              <a:srgbClr val="FF0000"/>
            </a:solidFill>
            <a:prstDash val="solid"/>
            <a:round/>
            <a:headEnd len="med" w="med" type="triangle"/>
            <a:tailEnd len="med" w="med" type="none"/>
          </a:ln>
        </p:spPr>
      </p:cxnSp>
      <p:cxnSp>
        <p:nvCxnSpPr>
          <p:cNvPr id="424" name="Google Shape;424;p66"/>
          <p:cNvCxnSpPr>
            <a:endCxn id="422" idx="2"/>
          </p:cNvCxnSpPr>
          <p:nvPr/>
        </p:nvCxnSpPr>
        <p:spPr>
          <a:xfrm flipH="1" rot="10800000">
            <a:off x="2678509" y="3705947"/>
            <a:ext cx="4338600" cy="605100"/>
          </a:xfrm>
          <a:prstGeom prst="bentConnector2">
            <a:avLst/>
          </a:prstGeom>
          <a:noFill/>
          <a:ln cap="flat" cmpd="sng" w="38100">
            <a:solidFill>
              <a:srgbClr val="FF0000"/>
            </a:solidFill>
            <a:prstDash val="solid"/>
            <a:round/>
            <a:headEnd len="med" w="med" type="triangle"/>
            <a:tailEnd len="med" w="med" type="none"/>
          </a:ln>
        </p:spPr>
      </p:cxnSp>
      <p:sp>
        <p:nvSpPr>
          <p:cNvPr id="425" name="Google Shape;425;p66"/>
          <p:cNvSpPr txBox="1"/>
          <p:nvPr/>
        </p:nvSpPr>
        <p:spPr>
          <a:xfrm>
            <a:off x="5997650" y="773364"/>
            <a:ext cx="2101800" cy="292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u="sng">
                <a:solidFill>
                  <a:srgbClr val="1155CC"/>
                </a:solidFill>
                <a:hlinkClick r:id="rId3">
                  <a:extLst>
                    <a:ext uri="{A12FA001-AC4F-418D-AE19-62706E023703}">
                      <ahyp:hlinkClr val="tx"/>
                    </a:ext>
                  </a:extLst>
                </a:hlinkClick>
              </a:rPr>
              <a:t>Playgroundで動かす</a:t>
            </a:r>
            <a:endParaRPr b="1"/>
          </a:p>
        </p:txBody>
      </p:sp>
      <p:sp>
        <p:nvSpPr>
          <p:cNvPr id="426" name="Google Shape;426;p66"/>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7"/>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t>データ競合の解決</a:t>
            </a:r>
            <a:endParaRPr/>
          </a:p>
        </p:txBody>
      </p:sp>
      <p:sp>
        <p:nvSpPr>
          <p:cNvPr id="432" name="Google Shape;432;p67"/>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ja" sz="2400"/>
              <a:t>問題点</a:t>
            </a:r>
            <a:endParaRPr sz="2400"/>
          </a:p>
          <a:p>
            <a:pPr indent="-342900" lvl="1" marL="914400" rtl="0" algn="l">
              <a:lnSpc>
                <a:spcPct val="100000"/>
              </a:lnSpc>
              <a:spcBef>
                <a:spcPts val="0"/>
              </a:spcBef>
              <a:spcAft>
                <a:spcPts val="0"/>
              </a:spcAft>
              <a:buSzPts val="1800"/>
              <a:buChar char="●"/>
            </a:pPr>
            <a:r>
              <a:rPr lang="ja" sz="1800"/>
              <a:t>どのゴールーチンが先にアクセスするか分からない</a:t>
            </a:r>
            <a:endParaRPr b="1" sz="1800"/>
          </a:p>
          <a:p>
            <a:pPr indent="-342900" lvl="1" marL="914400" rtl="0" algn="l">
              <a:lnSpc>
                <a:spcPct val="100000"/>
              </a:lnSpc>
              <a:spcBef>
                <a:spcPts val="0"/>
              </a:spcBef>
              <a:spcAft>
                <a:spcPts val="0"/>
              </a:spcAft>
              <a:buSzPts val="1800"/>
              <a:buChar char="●"/>
            </a:pPr>
            <a:r>
              <a:rPr lang="ja" sz="1800"/>
              <a:t>値の変更や参照が競合する</a:t>
            </a:r>
            <a:endParaRPr sz="1800"/>
          </a:p>
          <a:p>
            <a:pPr indent="-381000" lvl="0" marL="457200" rtl="0" algn="l">
              <a:lnSpc>
                <a:spcPct val="100000"/>
              </a:lnSpc>
              <a:spcBef>
                <a:spcPts val="1000"/>
              </a:spcBef>
              <a:spcAft>
                <a:spcPts val="0"/>
              </a:spcAft>
              <a:buSzPts val="2400"/>
              <a:buChar char="■"/>
            </a:pPr>
            <a:r>
              <a:rPr lang="ja" sz="2400"/>
              <a:t>解決方法</a:t>
            </a:r>
            <a:endParaRPr sz="2400"/>
          </a:p>
          <a:p>
            <a:pPr indent="-342900" lvl="1" marL="914400" rtl="0" algn="l">
              <a:lnSpc>
                <a:spcPct val="100000"/>
              </a:lnSpc>
              <a:spcBef>
                <a:spcPts val="0"/>
              </a:spcBef>
              <a:spcAft>
                <a:spcPts val="0"/>
              </a:spcAft>
              <a:buSzPts val="1800"/>
              <a:buChar char="●"/>
            </a:pPr>
            <a:r>
              <a:rPr lang="ja" sz="1800"/>
              <a:t>1つの変数には1つのゴールーチンからアクセスする</a:t>
            </a:r>
            <a:endParaRPr sz="1800"/>
          </a:p>
          <a:p>
            <a:pPr indent="-342900" lvl="1" marL="914400" rtl="0" algn="l">
              <a:lnSpc>
                <a:spcPct val="100000"/>
              </a:lnSpc>
              <a:spcBef>
                <a:spcPts val="0"/>
              </a:spcBef>
              <a:spcAft>
                <a:spcPts val="0"/>
              </a:spcAft>
              <a:buSzPts val="1800"/>
              <a:buChar char="●"/>
            </a:pPr>
            <a:r>
              <a:rPr b="1" lang="ja" sz="1800">
                <a:solidFill>
                  <a:srgbClr val="FF0000"/>
                </a:solidFill>
              </a:rPr>
              <a:t>チャネル</a:t>
            </a:r>
            <a:r>
              <a:rPr lang="ja" sz="1800"/>
              <a:t>を使ってゴールーチン間で通信をする</a:t>
            </a:r>
            <a:endParaRPr sz="1800"/>
          </a:p>
          <a:p>
            <a:pPr indent="-342900" lvl="1" marL="914400" rtl="0" algn="l">
              <a:lnSpc>
                <a:spcPct val="100000"/>
              </a:lnSpc>
              <a:spcBef>
                <a:spcPts val="0"/>
              </a:spcBef>
              <a:spcAft>
                <a:spcPts val="0"/>
              </a:spcAft>
              <a:buSzPts val="1800"/>
              <a:buChar char="●"/>
            </a:pPr>
            <a:r>
              <a:rPr lang="ja" sz="1800"/>
              <a:t>または</a:t>
            </a:r>
            <a:r>
              <a:rPr b="1" lang="ja" sz="1800">
                <a:solidFill>
                  <a:srgbClr val="FF0000"/>
                </a:solidFill>
              </a:rPr>
              <a:t>ロックをとる</a:t>
            </a:r>
            <a:r>
              <a:rPr lang="ja" sz="1800"/>
              <a:t>（</a:t>
            </a:r>
            <a:r>
              <a:rPr lang="ja" sz="1800">
                <a:latin typeface="Consolas"/>
                <a:ea typeface="Consolas"/>
                <a:cs typeface="Consolas"/>
                <a:sym typeface="Consolas"/>
              </a:rPr>
              <a:t>sync</a:t>
            </a:r>
            <a:r>
              <a:rPr lang="ja" sz="1800"/>
              <a:t>パッケージ）</a:t>
            </a:r>
            <a:endParaRPr sz="1800"/>
          </a:p>
        </p:txBody>
      </p:sp>
      <p:sp>
        <p:nvSpPr>
          <p:cNvPr id="433" name="Google Shape;433;p67"/>
          <p:cNvSpPr/>
          <p:nvPr/>
        </p:nvSpPr>
        <p:spPr>
          <a:xfrm>
            <a:off x="2012275" y="3462900"/>
            <a:ext cx="5190900" cy="954900"/>
          </a:xfrm>
          <a:prstGeom prst="roundRect">
            <a:avLst>
              <a:gd fmla="val 6511" name="adj"/>
            </a:avLst>
          </a:prstGeom>
          <a:solidFill>
            <a:srgbClr val="F4CCCC"/>
          </a:solidFill>
          <a:ln cap="flat" cmpd="sng" w="3810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solidFill>
                  <a:srgbClr val="FF0000"/>
                </a:solidFill>
              </a:rPr>
              <a:t>Do not communicate by sharing memory; </a:t>
            </a:r>
            <a:endParaRPr b="1" sz="1800">
              <a:solidFill>
                <a:srgbClr val="FF0000"/>
              </a:solidFill>
            </a:endParaRPr>
          </a:p>
          <a:p>
            <a:pPr indent="0" lvl="0" marL="0" rtl="0" algn="ctr">
              <a:spcBef>
                <a:spcPts val="0"/>
              </a:spcBef>
              <a:spcAft>
                <a:spcPts val="0"/>
              </a:spcAft>
              <a:buNone/>
            </a:pPr>
            <a:r>
              <a:rPr b="1" lang="ja" sz="1800">
                <a:solidFill>
                  <a:srgbClr val="FF0000"/>
                </a:solidFill>
              </a:rPr>
              <a:t>instead, share memory by communicating</a:t>
            </a:r>
            <a:endParaRPr b="1" sz="1800">
              <a:solidFill>
                <a:srgbClr val="FF0000"/>
              </a:solidFill>
            </a:endParaRPr>
          </a:p>
        </p:txBody>
      </p:sp>
      <p:sp>
        <p:nvSpPr>
          <p:cNvPr id="434" name="Google Shape;434;p67"/>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8"/>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3400"/>
              <a:t>チャネル</a:t>
            </a:r>
            <a:endParaRPr/>
          </a:p>
        </p:txBody>
      </p:sp>
      <p:sp>
        <p:nvSpPr>
          <p:cNvPr id="440" name="Google Shape;440;p68"/>
          <p:cNvSpPr/>
          <p:nvPr/>
        </p:nvSpPr>
        <p:spPr>
          <a:xfrm>
            <a:off x="1590741" y="911275"/>
            <a:ext cx="6090600" cy="17640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ja" sz="1800">
                <a:solidFill>
                  <a:srgbClr val="000000"/>
                </a:solidFill>
              </a:rPr>
              <a:t>ゴールーチン-main</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p:txBody>
      </p:sp>
      <p:sp>
        <p:nvSpPr>
          <p:cNvPr id="441" name="Google Shape;441;p68"/>
          <p:cNvSpPr/>
          <p:nvPr/>
        </p:nvSpPr>
        <p:spPr>
          <a:xfrm>
            <a:off x="5765409" y="3302427"/>
            <a:ext cx="1954200" cy="16503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b="1" sz="1800"/>
          </a:p>
          <a:p>
            <a:pPr indent="0" lvl="0" marL="0" rtl="0" algn="ctr">
              <a:spcBef>
                <a:spcPts val="0"/>
              </a:spcBef>
              <a:spcAft>
                <a:spcPts val="0"/>
              </a:spcAft>
              <a:buClr>
                <a:srgbClr val="000000"/>
              </a:buClr>
              <a:buSzPts val="1100"/>
              <a:buFont typeface="Arial"/>
              <a:buNone/>
            </a:pPr>
            <a:r>
              <a:rPr b="1" lang="ja" sz="1800">
                <a:solidFill>
                  <a:srgbClr val="000000"/>
                </a:solidFill>
              </a:rPr>
              <a:t>ゴールーチン-2</a:t>
            </a:r>
            <a:endParaRPr b="1" sz="1800"/>
          </a:p>
        </p:txBody>
      </p:sp>
      <p:sp>
        <p:nvSpPr>
          <p:cNvPr id="442" name="Google Shape;442;p68"/>
          <p:cNvSpPr/>
          <p:nvPr/>
        </p:nvSpPr>
        <p:spPr>
          <a:xfrm>
            <a:off x="1551175" y="3302427"/>
            <a:ext cx="1954200" cy="16503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sz="1800">
              <a:solidFill>
                <a:srgbClr val="000000"/>
              </a:solidFill>
            </a:endParaRPr>
          </a:p>
          <a:p>
            <a:pPr indent="0" lvl="0" marL="0" rtl="0" algn="ctr">
              <a:spcBef>
                <a:spcPts val="0"/>
              </a:spcBef>
              <a:spcAft>
                <a:spcPts val="0"/>
              </a:spcAft>
              <a:buClr>
                <a:srgbClr val="000000"/>
              </a:buClr>
              <a:buSzPts val="1100"/>
              <a:buFont typeface="Arial"/>
              <a:buNone/>
            </a:pPr>
            <a:r>
              <a:rPr b="1" lang="ja" sz="1800">
                <a:solidFill>
                  <a:srgbClr val="000000"/>
                </a:solidFill>
              </a:rPr>
              <a:t>ゴールーチン-1</a:t>
            </a:r>
            <a:endParaRPr b="1" sz="1800">
              <a:solidFill>
                <a:srgbClr val="000000"/>
              </a:solidFill>
            </a:endParaRPr>
          </a:p>
          <a:p>
            <a:pPr indent="0" lvl="0" marL="0" rtl="0" algn="ctr">
              <a:lnSpc>
                <a:spcPct val="150000"/>
              </a:lnSpc>
              <a:spcBef>
                <a:spcPts val="0"/>
              </a:spcBef>
              <a:spcAft>
                <a:spcPts val="0"/>
              </a:spcAft>
              <a:buNone/>
            </a:pPr>
            <a:r>
              <a:t/>
            </a:r>
            <a:endParaRPr b="1" sz="1800"/>
          </a:p>
        </p:txBody>
      </p:sp>
      <p:cxnSp>
        <p:nvCxnSpPr>
          <p:cNvPr id="443" name="Google Shape;443;p68"/>
          <p:cNvCxnSpPr>
            <a:endCxn id="442" idx="0"/>
          </p:cNvCxnSpPr>
          <p:nvPr/>
        </p:nvCxnSpPr>
        <p:spPr>
          <a:xfrm>
            <a:off x="2510875" y="1787727"/>
            <a:ext cx="17400" cy="1514700"/>
          </a:xfrm>
          <a:prstGeom prst="straightConnector1">
            <a:avLst/>
          </a:prstGeom>
          <a:noFill/>
          <a:ln cap="flat" cmpd="sng" w="76200">
            <a:solidFill>
              <a:srgbClr val="666666"/>
            </a:solidFill>
            <a:prstDash val="solid"/>
            <a:round/>
            <a:headEnd len="med" w="med" type="none"/>
            <a:tailEnd len="med" w="med" type="stealth"/>
          </a:ln>
        </p:spPr>
      </p:cxnSp>
      <p:sp>
        <p:nvSpPr>
          <p:cNvPr id="444" name="Google Shape;444;p68"/>
          <p:cNvSpPr txBox="1"/>
          <p:nvPr/>
        </p:nvSpPr>
        <p:spPr>
          <a:xfrm>
            <a:off x="1774705" y="1206025"/>
            <a:ext cx="14595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f1</a:t>
            </a: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sp>
        <p:nvSpPr>
          <p:cNvPr id="445" name="Google Shape;445;p68"/>
          <p:cNvSpPr txBox="1"/>
          <p:nvPr/>
        </p:nvSpPr>
        <p:spPr>
          <a:xfrm>
            <a:off x="6004006" y="1206025"/>
            <a:ext cx="14595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f2</a:t>
            </a: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cxnSp>
        <p:nvCxnSpPr>
          <p:cNvPr id="446" name="Google Shape;446;p68"/>
          <p:cNvCxnSpPr/>
          <p:nvPr/>
        </p:nvCxnSpPr>
        <p:spPr>
          <a:xfrm>
            <a:off x="6800724" y="1787858"/>
            <a:ext cx="17400" cy="1514700"/>
          </a:xfrm>
          <a:prstGeom prst="straightConnector1">
            <a:avLst/>
          </a:prstGeom>
          <a:noFill/>
          <a:ln cap="flat" cmpd="sng" w="76200">
            <a:solidFill>
              <a:srgbClr val="666666"/>
            </a:solidFill>
            <a:prstDash val="solid"/>
            <a:round/>
            <a:headEnd len="med" w="med" type="none"/>
            <a:tailEnd len="med" w="med" type="stealth"/>
          </a:ln>
        </p:spPr>
      </p:cxnSp>
      <p:sp>
        <p:nvSpPr>
          <p:cNvPr id="447" name="Google Shape;447;p68"/>
          <p:cNvSpPr txBox="1"/>
          <p:nvPr/>
        </p:nvSpPr>
        <p:spPr>
          <a:xfrm>
            <a:off x="2783275" y="2724325"/>
            <a:ext cx="1137600" cy="437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333333"/>
                </a:solidFill>
                <a:highlight>
                  <a:srgbClr val="FFFFFF"/>
                </a:highlight>
                <a:latin typeface="Verdana"/>
                <a:ea typeface="Verdana"/>
                <a:cs typeface="Verdana"/>
                <a:sym typeface="Verdana"/>
              </a:rPr>
              <a:t>&lt;-ch</a:t>
            </a:r>
            <a:endParaRPr sz="1800">
              <a:solidFill>
                <a:srgbClr val="D73A49"/>
              </a:solidFill>
              <a:latin typeface="Consolas"/>
              <a:ea typeface="Consolas"/>
              <a:cs typeface="Consolas"/>
              <a:sym typeface="Consolas"/>
            </a:endParaRPr>
          </a:p>
        </p:txBody>
      </p:sp>
      <p:sp>
        <p:nvSpPr>
          <p:cNvPr id="448" name="Google Shape;448;p68"/>
          <p:cNvSpPr txBox="1"/>
          <p:nvPr/>
        </p:nvSpPr>
        <p:spPr>
          <a:xfrm>
            <a:off x="5053625" y="2724325"/>
            <a:ext cx="1539300" cy="437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333333"/>
                </a:solidFill>
                <a:highlight>
                  <a:srgbClr val="FFFFFF"/>
                </a:highlight>
                <a:latin typeface="Verdana"/>
                <a:ea typeface="Verdana"/>
                <a:cs typeface="Verdana"/>
                <a:sym typeface="Verdana"/>
              </a:rPr>
              <a:t>ch&lt;-100</a:t>
            </a:r>
            <a:endParaRPr sz="1800">
              <a:solidFill>
                <a:srgbClr val="D73A49"/>
              </a:solidFill>
              <a:latin typeface="Consolas"/>
              <a:ea typeface="Consolas"/>
              <a:cs typeface="Consolas"/>
              <a:sym typeface="Consolas"/>
            </a:endParaRPr>
          </a:p>
        </p:txBody>
      </p:sp>
      <p:sp>
        <p:nvSpPr>
          <p:cNvPr id="449" name="Google Shape;449;p68"/>
          <p:cNvSpPr/>
          <p:nvPr/>
        </p:nvSpPr>
        <p:spPr>
          <a:xfrm>
            <a:off x="3993317" y="3637322"/>
            <a:ext cx="1266900" cy="10023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チャネル</a:t>
            </a:r>
            <a:endParaRPr b="1"/>
          </a:p>
        </p:txBody>
      </p:sp>
      <p:sp>
        <p:nvSpPr>
          <p:cNvPr id="450" name="Google Shape;450;p68"/>
          <p:cNvSpPr/>
          <p:nvPr/>
        </p:nvSpPr>
        <p:spPr>
          <a:xfrm>
            <a:off x="4285083" y="4079013"/>
            <a:ext cx="725100" cy="437400"/>
          </a:xfrm>
          <a:prstGeom prst="foldedCorner">
            <a:avLst>
              <a:gd fmla="val 37488"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800"/>
              <a:t>100</a:t>
            </a:r>
            <a:endParaRPr sz="1800"/>
          </a:p>
        </p:txBody>
      </p:sp>
      <p:sp>
        <p:nvSpPr>
          <p:cNvPr id="451" name="Google Shape;451;p68"/>
          <p:cNvSpPr/>
          <p:nvPr/>
        </p:nvSpPr>
        <p:spPr>
          <a:xfrm flipH="1">
            <a:off x="5260338" y="3869027"/>
            <a:ext cx="262800" cy="620700"/>
          </a:xfrm>
          <a:prstGeom prst="right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8"/>
          <p:cNvSpPr/>
          <p:nvPr/>
        </p:nvSpPr>
        <p:spPr>
          <a:xfrm flipH="1">
            <a:off x="3671299" y="3869021"/>
            <a:ext cx="262800" cy="620700"/>
          </a:xfrm>
          <a:prstGeom prst="right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8"/>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9"/>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チャネルの特徴</a:t>
            </a:r>
            <a:endParaRPr/>
          </a:p>
        </p:txBody>
      </p:sp>
      <p:sp>
        <p:nvSpPr>
          <p:cNvPr id="459" name="Google Shape;459;p69"/>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ja" sz="2400"/>
              <a:t>送受信できる型</a:t>
            </a:r>
            <a:endParaRPr b="1" sz="2400"/>
          </a:p>
          <a:p>
            <a:pPr indent="-342900" lvl="1" marL="914400" rtl="0" algn="l">
              <a:lnSpc>
                <a:spcPct val="100000"/>
              </a:lnSpc>
              <a:spcBef>
                <a:spcPts val="0"/>
              </a:spcBef>
              <a:spcAft>
                <a:spcPts val="0"/>
              </a:spcAft>
              <a:buSzPts val="1800"/>
              <a:buChar char="●"/>
            </a:pPr>
            <a:r>
              <a:rPr lang="ja" sz="1800"/>
              <a:t>チャネルを定義する際に</a:t>
            </a:r>
            <a:r>
              <a:rPr b="1" lang="ja" sz="1800">
                <a:solidFill>
                  <a:srgbClr val="FF0000"/>
                </a:solidFill>
              </a:rPr>
              <a:t>型を指定</a:t>
            </a:r>
            <a:r>
              <a:rPr lang="ja" sz="1800"/>
              <a:t>する</a:t>
            </a:r>
            <a:endParaRPr sz="1800"/>
          </a:p>
          <a:p>
            <a:pPr indent="-381000" lvl="0" marL="457200" rtl="0" algn="l">
              <a:lnSpc>
                <a:spcPct val="100000"/>
              </a:lnSpc>
              <a:spcBef>
                <a:spcPts val="1000"/>
              </a:spcBef>
              <a:spcAft>
                <a:spcPts val="0"/>
              </a:spcAft>
              <a:buSzPts val="2400"/>
              <a:buChar char="■"/>
            </a:pPr>
            <a:r>
              <a:rPr lang="ja" sz="2400"/>
              <a:t>バッファ</a:t>
            </a:r>
            <a:endParaRPr sz="2400"/>
          </a:p>
          <a:p>
            <a:pPr indent="-342900" lvl="1" marL="914400" rtl="0" algn="l">
              <a:lnSpc>
                <a:spcPct val="100000"/>
              </a:lnSpc>
              <a:spcBef>
                <a:spcPts val="0"/>
              </a:spcBef>
              <a:spcAft>
                <a:spcPts val="0"/>
              </a:spcAft>
              <a:buSzPts val="1800"/>
              <a:buChar char="●"/>
            </a:pPr>
            <a:r>
              <a:rPr lang="ja" sz="1800"/>
              <a:t>チャネルに</a:t>
            </a:r>
            <a:r>
              <a:rPr b="1" lang="ja" sz="1800">
                <a:solidFill>
                  <a:srgbClr val="FF0000"/>
                </a:solidFill>
              </a:rPr>
              <a:t>バッファ</a:t>
            </a:r>
            <a:r>
              <a:rPr lang="ja" sz="1800"/>
              <a:t>を持たせることができる</a:t>
            </a:r>
            <a:endParaRPr sz="1800"/>
          </a:p>
          <a:p>
            <a:pPr indent="-342900" lvl="1" marL="914400" rtl="0" algn="l">
              <a:lnSpc>
                <a:spcPct val="100000"/>
              </a:lnSpc>
              <a:spcBef>
                <a:spcPts val="0"/>
              </a:spcBef>
              <a:spcAft>
                <a:spcPts val="0"/>
              </a:spcAft>
              <a:buSzPts val="1800"/>
              <a:buChar char="●"/>
            </a:pPr>
            <a:r>
              <a:rPr lang="ja" sz="1800"/>
              <a:t>初期化時に指定できる</a:t>
            </a:r>
            <a:endParaRPr sz="1800"/>
          </a:p>
          <a:p>
            <a:pPr indent="-342900" lvl="1" marL="914400" rtl="0" algn="l">
              <a:lnSpc>
                <a:spcPct val="100000"/>
              </a:lnSpc>
              <a:spcBef>
                <a:spcPts val="0"/>
              </a:spcBef>
              <a:spcAft>
                <a:spcPts val="0"/>
              </a:spcAft>
              <a:buSzPts val="1800"/>
              <a:buChar char="●"/>
            </a:pPr>
            <a:r>
              <a:rPr lang="ja" sz="1800"/>
              <a:t>指定しないと</a:t>
            </a:r>
            <a:r>
              <a:rPr b="1" lang="ja" sz="1800">
                <a:solidFill>
                  <a:srgbClr val="FF0000"/>
                </a:solidFill>
              </a:rPr>
              <a:t>容量0</a:t>
            </a:r>
            <a:r>
              <a:rPr lang="ja" sz="1800"/>
              <a:t>となる</a:t>
            </a:r>
            <a:endParaRPr sz="1800"/>
          </a:p>
          <a:p>
            <a:pPr indent="-381000" lvl="0" marL="457200" rtl="0" algn="l">
              <a:lnSpc>
                <a:spcPct val="100000"/>
              </a:lnSpc>
              <a:spcBef>
                <a:spcPts val="1000"/>
              </a:spcBef>
              <a:spcAft>
                <a:spcPts val="0"/>
              </a:spcAft>
              <a:buSzPts val="2400"/>
              <a:buChar char="■"/>
            </a:pPr>
            <a:r>
              <a:rPr lang="ja" sz="2400"/>
              <a:t>送受信時の処理のブロック</a:t>
            </a:r>
            <a:endParaRPr sz="2400"/>
          </a:p>
          <a:p>
            <a:pPr indent="-342900" lvl="1" marL="914400" rtl="0" algn="l">
              <a:lnSpc>
                <a:spcPct val="100000"/>
              </a:lnSpc>
              <a:spcBef>
                <a:spcPts val="0"/>
              </a:spcBef>
              <a:spcAft>
                <a:spcPts val="0"/>
              </a:spcAft>
              <a:buSzPts val="1800"/>
              <a:buChar char="●"/>
            </a:pPr>
            <a:r>
              <a:rPr lang="ja" sz="1800"/>
              <a:t>送信時にチャネルのバッファが一杯だと</a:t>
            </a:r>
            <a:r>
              <a:rPr b="1" lang="ja" sz="1800">
                <a:solidFill>
                  <a:srgbClr val="FF0000"/>
                </a:solidFill>
              </a:rPr>
              <a:t>ブロック</a:t>
            </a:r>
            <a:endParaRPr b="1" sz="1800">
              <a:solidFill>
                <a:srgbClr val="FF0000"/>
              </a:solidFill>
            </a:endParaRPr>
          </a:p>
          <a:p>
            <a:pPr indent="-342900" lvl="1" marL="914400" rtl="0" algn="l">
              <a:lnSpc>
                <a:spcPct val="100000"/>
              </a:lnSpc>
              <a:spcBef>
                <a:spcPts val="0"/>
              </a:spcBef>
              <a:spcAft>
                <a:spcPts val="0"/>
              </a:spcAft>
              <a:buSzPts val="1800"/>
              <a:buChar char="●"/>
            </a:pPr>
            <a:r>
              <a:rPr lang="ja" sz="1800"/>
              <a:t>受信時にチャネル内が空だと</a:t>
            </a:r>
            <a:r>
              <a:rPr b="1" lang="ja" sz="1800">
                <a:solidFill>
                  <a:srgbClr val="FF0000"/>
                </a:solidFill>
              </a:rPr>
              <a:t>ブロック</a:t>
            </a:r>
            <a:endParaRPr sz="1800"/>
          </a:p>
        </p:txBody>
      </p:sp>
      <p:sp>
        <p:nvSpPr>
          <p:cNvPr id="460" name="Google Shape;460;p69"/>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0"/>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3400"/>
              <a:t>送信時のブロック</a:t>
            </a:r>
            <a:endParaRPr/>
          </a:p>
        </p:txBody>
      </p:sp>
      <p:sp>
        <p:nvSpPr>
          <p:cNvPr id="466" name="Google Shape;466;p70"/>
          <p:cNvSpPr/>
          <p:nvPr/>
        </p:nvSpPr>
        <p:spPr>
          <a:xfrm>
            <a:off x="1590741" y="911275"/>
            <a:ext cx="6090600" cy="17640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ja" sz="1800">
                <a:solidFill>
                  <a:srgbClr val="000000"/>
                </a:solidFill>
              </a:rPr>
              <a:t>ゴールーチン-main</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p:txBody>
      </p:sp>
      <p:sp>
        <p:nvSpPr>
          <p:cNvPr id="467" name="Google Shape;467;p70"/>
          <p:cNvSpPr/>
          <p:nvPr/>
        </p:nvSpPr>
        <p:spPr>
          <a:xfrm>
            <a:off x="5765409" y="3302427"/>
            <a:ext cx="1954200" cy="16503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b="1" sz="1800"/>
          </a:p>
          <a:p>
            <a:pPr indent="0" lvl="0" marL="0" rtl="0" algn="ctr">
              <a:spcBef>
                <a:spcPts val="0"/>
              </a:spcBef>
              <a:spcAft>
                <a:spcPts val="0"/>
              </a:spcAft>
              <a:buClr>
                <a:srgbClr val="000000"/>
              </a:buClr>
              <a:buSzPts val="1100"/>
              <a:buFont typeface="Arial"/>
              <a:buNone/>
            </a:pPr>
            <a:r>
              <a:rPr b="1" lang="ja" sz="1800">
                <a:solidFill>
                  <a:srgbClr val="000000"/>
                </a:solidFill>
              </a:rPr>
              <a:t>ゴールーチン-2</a:t>
            </a:r>
            <a:endParaRPr b="1" sz="1800"/>
          </a:p>
        </p:txBody>
      </p:sp>
      <p:sp>
        <p:nvSpPr>
          <p:cNvPr id="468" name="Google Shape;468;p70"/>
          <p:cNvSpPr/>
          <p:nvPr/>
        </p:nvSpPr>
        <p:spPr>
          <a:xfrm>
            <a:off x="1551175" y="3302427"/>
            <a:ext cx="1954200" cy="16503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sz="1800">
              <a:solidFill>
                <a:srgbClr val="000000"/>
              </a:solidFill>
            </a:endParaRPr>
          </a:p>
          <a:p>
            <a:pPr indent="0" lvl="0" marL="0" rtl="0" algn="ctr">
              <a:spcBef>
                <a:spcPts val="0"/>
              </a:spcBef>
              <a:spcAft>
                <a:spcPts val="0"/>
              </a:spcAft>
              <a:buClr>
                <a:srgbClr val="000000"/>
              </a:buClr>
              <a:buSzPts val="1100"/>
              <a:buFont typeface="Arial"/>
              <a:buNone/>
            </a:pPr>
            <a:r>
              <a:rPr b="1" lang="ja" sz="1800">
                <a:solidFill>
                  <a:srgbClr val="000000"/>
                </a:solidFill>
              </a:rPr>
              <a:t>ゴールーチン-1</a:t>
            </a:r>
            <a:endParaRPr b="1" sz="1800">
              <a:solidFill>
                <a:srgbClr val="000000"/>
              </a:solidFill>
            </a:endParaRPr>
          </a:p>
          <a:p>
            <a:pPr indent="0" lvl="0" marL="0" rtl="0" algn="ctr">
              <a:lnSpc>
                <a:spcPct val="150000"/>
              </a:lnSpc>
              <a:spcBef>
                <a:spcPts val="0"/>
              </a:spcBef>
              <a:spcAft>
                <a:spcPts val="0"/>
              </a:spcAft>
              <a:buNone/>
            </a:pPr>
            <a:r>
              <a:t/>
            </a:r>
            <a:endParaRPr b="1" sz="1800"/>
          </a:p>
        </p:txBody>
      </p:sp>
      <p:cxnSp>
        <p:nvCxnSpPr>
          <p:cNvPr id="469" name="Google Shape;469;p70"/>
          <p:cNvCxnSpPr>
            <a:endCxn id="468" idx="0"/>
          </p:cNvCxnSpPr>
          <p:nvPr/>
        </p:nvCxnSpPr>
        <p:spPr>
          <a:xfrm>
            <a:off x="2510875" y="1787727"/>
            <a:ext cx="17400" cy="1514700"/>
          </a:xfrm>
          <a:prstGeom prst="straightConnector1">
            <a:avLst/>
          </a:prstGeom>
          <a:noFill/>
          <a:ln cap="flat" cmpd="sng" w="76200">
            <a:solidFill>
              <a:srgbClr val="666666"/>
            </a:solidFill>
            <a:prstDash val="solid"/>
            <a:round/>
            <a:headEnd len="med" w="med" type="none"/>
            <a:tailEnd len="med" w="med" type="stealth"/>
          </a:ln>
        </p:spPr>
      </p:cxnSp>
      <p:sp>
        <p:nvSpPr>
          <p:cNvPr id="470" name="Google Shape;470;p70"/>
          <p:cNvSpPr txBox="1"/>
          <p:nvPr/>
        </p:nvSpPr>
        <p:spPr>
          <a:xfrm>
            <a:off x="1774705" y="1206025"/>
            <a:ext cx="14595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f1</a:t>
            </a: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sp>
        <p:nvSpPr>
          <p:cNvPr id="471" name="Google Shape;471;p70"/>
          <p:cNvSpPr txBox="1"/>
          <p:nvPr/>
        </p:nvSpPr>
        <p:spPr>
          <a:xfrm>
            <a:off x="6004006" y="1206025"/>
            <a:ext cx="14595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f2</a:t>
            </a: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cxnSp>
        <p:nvCxnSpPr>
          <p:cNvPr id="472" name="Google Shape;472;p70"/>
          <p:cNvCxnSpPr/>
          <p:nvPr/>
        </p:nvCxnSpPr>
        <p:spPr>
          <a:xfrm>
            <a:off x="6800724" y="1787858"/>
            <a:ext cx="17400" cy="1514700"/>
          </a:xfrm>
          <a:prstGeom prst="straightConnector1">
            <a:avLst/>
          </a:prstGeom>
          <a:noFill/>
          <a:ln cap="flat" cmpd="sng" w="76200">
            <a:solidFill>
              <a:srgbClr val="666666"/>
            </a:solidFill>
            <a:prstDash val="solid"/>
            <a:round/>
            <a:headEnd len="med" w="med" type="none"/>
            <a:tailEnd len="med" w="med" type="stealth"/>
          </a:ln>
        </p:spPr>
      </p:cxnSp>
      <p:sp>
        <p:nvSpPr>
          <p:cNvPr id="473" name="Google Shape;473;p70"/>
          <p:cNvSpPr txBox="1"/>
          <p:nvPr/>
        </p:nvSpPr>
        <p:spPr>
          <a:xfrm>
            <a:off x="5053625" y="2724325"/>
            <a:ext cx="1539300" cy="437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333333"/>
                </a:solidFill>
                <a:highlight>
                  <a:srgbClr val="FFFFFF"/>
                </a:highlight>
                <a:latin typeface="Verdana"/>
                <a:ea typeface="Verdana"/>
                <a:cs typeface="Verdana"/>
                <a:sym typeface="Verdana"/>
              </a:rPr>
              <a:t>ch&lt;-100</a:t>
            </a:r>
            <a:endParaRPr sz="1800">
              <a:solidFill>
                <a:srgbClr val="D73A49"/>
              </a:solidFill>
              <a:latin typeface="Consolas"/>
              <a:ea typeface="Consolas"/>
              <a:cs typeface="Consolas"/>
              <a:sym typeface="Consolas"/>
            </a:endParaRPr>
          </a:p>
        </p:txBody>
      </p:sp>
      <p:sp>
        <p:nvSpPr>
          <p:cNvPr id="474" name="Google Shape;474;p70"/>
          <p:cNvSpPr/>
          <p:nvPr/>
        </p:nvSpPr>
        <p:spPr>
          <a:xfrm>
            <a:off x="3993317" y="3637322"/>
            <a:ext cx="1266900" cy="10023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チャネル</a:t>
            </a:r>
            <a:endParaRPr b="1"/>
          </a:p>
        </p:txBody>
      </p:sp>
      <p:sp>
        <p:nvSpPr>
          <p:cNvPr id="475" name="Google Shape;475;p70"/>
          <p:cNvSpPr/>
          <p:nvPr/>
        </p:nvSpPr>
        <p:spPr>
          <a:xfrm>
            <a:off x="4285083" y="4079013"/>
            <a:ext cx="725100" cy="437400"/>
          </a:xfrm>
          <a:prstGeom prst="foldedCorner">
            <a:avLst>
              <a:gd fmla="val 37488"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800"/>
              <a:t>100</a:t>
            </a:r>
            <a:endParaRPr sz="1800"/>
          </a:p>
        </p:txBody>
      </p:sp>
      <p:sp>
        <p:nvSpPr>
          <p:cNvPr id="476" name="Google Shape;476;p70"/>
          <p:cNvSpPr/>
          <p:nvPr/>
        </p:nvSpPr>
        <p:spPr>
          <a:xfrm flipH="1">
            <a:off x="5260338" y="3869027"/>
            <a:ext cx="262800" cy="620700"/>
          </a:xfrm>
          <a:prstGeom prst="right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0"/>
          <p:cNvSpPr/>
          <p:nvPr/>
        </p:nvSpPr>
        <p:spPr>
          <a:xfrm>
            <a:off x="4586775" y="3240225"/>
            <a:ext cx="2006154" cy="657018"/>
          </a:xfrm>
          <a:prstGeom prst="irregularSeal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1200">
                <a:solidFill>
                  <a:srgbClr val="FFFFFF"/>
                </a:solidFill>
              </a:rPr>
              <a:t>ブロック</a:t>
            </a:r>
            <a:endParaRPr b="1" sz="1200">
              <a:solidFill>
                <a:srgbClr val="FFFFFF"/>
              </a:solidFill>
            </a:endParaRPr>
          </a:p>
        </p:txBody>
      </p:sp>
      <p:sp>
        <p:nvSpPr>
          <p:cNvPr id="478" name="Google Shape;478;p70"/>
          <p:cNvSpPr/>
          <p:nvPr/>
        </p:nvSpPr>
        <p:spPr>
          <a:xfrm>
            <a:off x="3200175" y="4596450"/>
            <a:ext cx="2743500" cy="511500"/>
          </a:xfrm>
          <a:prstGeom prst="roundRect">
            <a:avLst>
              <a:gd fmla="val 7744" name="adj"/>
            </a:avLst>
          </a:prstGeom>
          <a:solidFill>
            <a:srgbClr val="F4CCCC"/>
          </a:solidFill>
          <a:ln cap="flat" cmpd="sng" w="3810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rgbClr val="FF0000"/>
                </a:solidFill>
              </a:rPr>
              <a:t>受信してくれるまでブロック</a:t>
            </a:r>
            <a:endParaRPr b="1">
              <a:solidFill>
                <a:srgbClr val="FF0000"/>
              </a:solidFill>
            </a:endParaRPr>
          </a:p>
        </p:txBody>
      </p:sp>
      <p:sp>
        <p:nvSpPr>
          <p:cNvPr id="479" name="Google Shape;479;p70"/>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3"/>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注意事項と免責事項</a:t>
            </a:r>
            <a:endParaRPr/>
          </a:p>
        </p:txBody>
      </p:sp>
      <p:sp>
        <p:nvSpPr>
          <p:cNvPr id="271" name="Google Shape;271;p53"/>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t>この資料はSNS等でのシェアは厳禁です</a:t>
            </a:r>
            <a:endParaRPr/>
          </a:p>
          <a:p>
            <a:pPr indent="-342900" lvl="1" marL="914400" rtl="0" algn="l">
              <a:spcBef>
                <a:spcPts val="0"/>
              </a:spcBef>
              <a:spcAft>
                <a:spcPts val="0"/>
              </a:spcAft>
              <a:buSzPts val="1800"/>
              <a:buChar char="●"/>
            </a:pPr>
            <a:r>
              <a:rPr lang="ja"/>
              <a:t>誰かに共有する場合は@tenntennまで連絡して許可を得てください</a:t>
            </a:r>
            <a:endParaRPr/>
          </a:p>
          <a:p>
            <a:pPr indent="-342900" lvl="1" marL="914400" rtl="0" algn="l">
              <a:spcBef>
                <a:spcPts val="0"/>
              </a:spcBef>
              <a:spcAft>
                <a:spcPts val="0"/>
              </a:spcAft>
              <a:buSzPts val="1800"/>
              <a:buChar char="●"/>
            </a:pPr>
            <a:r>
              <a:rPr lang="ja"/>
              <a:t>@tenntennが現在所属する企業内でのシェアは自由です</a:t>
            </a:r>
            <a:endParaRPr/>
          </a:p>
          <a:p>
            <a:pPr indent="-342900" lvl="2" marL="1371600" rtl="0" algn="l">
              <a:spcBef>
                <a:spcPts val="0"/>
              </a:spcBef>
              <a:spcAft>
                <a:spcPts val="0"/>
              </a:spcAft>
              <a:buSzPts val="1800"/>
              <a:buChar char="○"/>
            </a:pPr>
            <a:r>
              <a:rPr lang="ja"/>
              <a:t>過去所属していた企業は含みません</a:t>
            </a:r>
            <a:endParaRPr/>
          </a:p>
          <a:p>
            <a:pPr indent="-381000" lvl="0" marL="457200" rtl="0" algn="l">
              <a:spcBef>
                <a:spcPts val="1000"/>
              </a:spcBef>
              <a:spcAft>
                <a:spcPts val="0"/>
              </a:spcAft>
              <a:buSzPts val="2400"/>
              <a:buChar char="■"/>
            </a:pPr>
            <a:r>
              <a:rPr lang="ja"/>
              <a:t>利用は個人の学習の範囲内でお願いします</a:t>
            </a:r>
            <a:endParaRPr/>
          </a:p>
          <a:p>
            <a:pPr indent="-342900" lvl="1" marL="914400" rtl="0" algn="l">
              <a:spcBef>
                <a:spcPts val="0"/>
              </a:spcBef>
              <a:spcAft>
                <a:spcPts val="0"/>
              </a:spcAft>
              <a:buSzPts val="1800"/>
              <a:buChar char="●"/>
            </a:pPr>
            <a:r>
              <a:rPr lang="ja"/>
              <a:t>この資料は個人の学習を目的とした利用に限ります</a:t>
            </a:r>
            <a:endParaRPr/>
          </a:p>
          <a:p>
            <a:pPr indent="-342900" lvl="1" marL="914400" rtl="0" algn="l">
              <a:spcBef>
                <a:spcPts val="0"/>
              </a:spcBef>
              <a:spcAft>
                <a:spcPts val="0"/>
              </a:spcAft>
              <a:buSzPts val="1800"/>
              <a:buChar char="●"/>
            </a:pPr>
            <a:r>
              <a:rPr lang="ja"/>
              <a:t>この資料を使った講義等を行う場合は事前に@tenntennに許可を得てください</a:t>
            </a:r>
            <a:endParaRPr/>
          </a:p>
          <a:p>
            <a:pPr indent="-381000" lvl="0" marL="457200" rtl="0" algn="l">
              <a:spcBef>
                <a:spcPts val="1000"/>
              </a:spcBef>
              <a:spcAft>
                <a:spcPts val="0"/>
              </a:spcAft>
              <a:buSzPts val="2400"/>
              <a:buChar char="■"/>
            </a:pPr>
            <a:r>
              <a:rPr lang="ja"/>
              <a:t>免責事項</a:t>
            </a:r>
            <a:endParaRPr/>
          </a:p>
          <a:p>
            <a:pPr indent="-342900" lvl="1" marL="914400" rtl="0" algn="l">
              <a:spcBef>
                <a:spcPts val="0"/>
              </a:spcBef>
              <a:spcAft>
                <a:spcPts val="0"/>
              </a:spcAft>
              <a:buSzPts val="1800"/>
              <a:buChar char="●"/>
            </a:pPr>
            <a:r>
              <a:rPr lang="ja"/>
              <a:t>この資料を元に発生した問題、この資料を参考にして作成したソフトウェア等に基づく問題について作成者は責任を負いません</a:t>
            </a:r>
            <a:endParaRPr/>
          </a:p>
        </p:txBody>
      </p:sp>
      <p:sp>
        <p:nvSpPr>
          <p:cNvPr id="272" name="Google Shape;272;p53"/>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1"/>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3400"/>
              <a:t>受信時のブロック</a:t>
            </a:r>
            <a:endParaRPr/>
          </a:p>
        </p:txBody>
      </p:sp>
      <p:sp>
        <p:nvSpPr>
          <p:cNvPr id="485" name="Google Shape;485;p71"/>
          <p:cNvSpPr/>
          <p:nvPr/>
        </p:nvSpPr>
        <p:spPr>
          <a:xfrm>
            <a:off x="1590741" y="911275"/>
            <a:ext cx="6090600" cy="17640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ja" sz="1800">
                <a:solidFill>
                  <a:srgbClr val="000000"/>
                </a:solidFill>
              </a:rPr>
              <a:t>ゴールーチン-main</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p:txBody>
      </p:sp>
      <p:sp>
        <p:nvSpPr>
          <p:cNvPr id="486" name="Google Shape;486;p71"/>
          <p:cNvSpPr/>
          <p:nvPr/>
        </p:nvSpPr>
        <p:spPr>
          <a:xfrm>
            <a:off x="5765409" y="3302427"/>
            <a:ext cx="1954200" cy="16503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b="1" sz="1800"/>
          </a:p>
          <a:p>
            <a:pPr indent="0" lvl="0" marL="0" rtl="0" algn="ctr">
              <a:spcBef>
                <a:spcPts val="0"/>
              </a:spcBef>
              <a:spcAft>
                <a:spcPts val="0"/>
              </a:spcAft>
              <a:buClr>
                <a:srgbClr val="000000"/>
              </a:buClr>
              <a:buSzPts val="1100"/>
              <a:buFont typeface="Arial"/>
              <a:buNone/>
            </a:pPr>
            <a:r>
              <a:rPr b="1" lang="ja" sz="1800">
                <a:solidFill>
                  <a:srgbClr val="000000"/>
                </a:solidFill>
              </a:rPr>
              <a:t>ゴールーチン-2</a:t>
            </a:r>
            <a:endParaRPr b="1" sz="1800"/>
          </a:p>
        </p:txBody>
      </p:sp>
      <p:sp>
        <p:nvSpPr>
          <p:cNvPr id="487" name="Google Shape;487;p71"/>
          <p:cNvSpPr/>
          <p:nvPr/>
        </p:nvSpPr>
        <p:spPr>
          <a:xfrm>
            <a:off x="1551175" y="3302427"/>
            <a:ext cx="1954200" cy="16503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sz="1800">
              <a:solidFill>
                <a:srgbClr val="000000"/>
              </a:solidFill>
            </a:endParaRPr>
          </a:p>
          <a:p>
            <a:pPr indent="0" lvl="0" marL="0" rtl="0" algn="ctr">
              <a:spcBef>
                <a:spcPts val="0"/>
              </a:spcBef>
              <a:spcAft>
                <a:spcPts val="0"/>
              </a:spcAft>
              <a:buClr>
                <a:srgbClr val="000000"/>
              </a:buClr>
              <a:buSzPts val="1100"/>
              <a:buFont typeface="Arial"/>
              <a:buNone/>
            </a:pPr>
            <a:r>
              <a:rPr b="1" lang="ja" sz="1800">
                <a:solidFill>
                  <a:srgbClr val="000000"/>
                </a:solidFill>
              </a:rPr>
              <a:t>ゴールーチン-1</a:t>
            </a:r>
            <a:endParaRPr b="1" sz="1800">
              <a:solidFill>
                <a:srgbClr val="000000"/>
              </a:solidFill>
            </a:endParaRPr>
          </a:p>
          <a:p>
            <a:pPr indent="0" lvl="0" marL="0" rtl="0" algn="ctr">
              <a:lnSpc>
                <a:spcPct val="150000"/>
              </a:lnSpc>
              <a:spcBef>
                <a:spcPts val="0"/>
              </a:spcBef>
              <a:spcAft>
                <a:spcPts val="0"/>
              </a:spcAft>
              <a:buNone/>
            </a:pPr>
            <a:r>
              <a:t/>
            </a:r>
            <a:endParaRPr b="1" sz="1800"/>
          </a:p>
        </p:txBody>
      </p:sp>
      <p:cxnSp>
        <p:nvCxnSpPr>
          <p:cNvPr id="488" name="Google Shape;488;p71"/>
          <p:cNvCxnSpPr>
            <a:endCxn id="487" idx="0"/>
          </p:cNvCxnSpPr>
          <p:nvPr/>
        </p:nvCxnSpPr>
        <p:spPr>
          <a:xfrm>
            <a:off x="2510875" y="1787727"/>
            <a:ext cx="17400" cy="1514700"/>
          </a:xfrm>
          <a:prstGeom prst="straightConnector1">
            <a:avLst/>
          </a:prstGeom>
          <a:noFill/>
          <a:ln cap="flat" cmpd="sng" w="76200">
            <a:solidFill>
              <a:srgbClr val="666666"/>
            </a:solidFill>
            <a:prstDash val="solid"/>
            <a:round/>
            <a:headEnd len="med" w="med" type="none"/>
            <a:tailEnd len="med" w="med" type="stealth"/>
          </a:ln>
        </p:spPr>
      </p:cxnSp>
      <p:sp>
        <p:nvSpPr>
          <p:cNvPr id="489" name="Google Shape;489;p71"/>
          <p:cNvSpPr txBox="1"/>
          <p:nvPr/>
        </p:nvSpPr>
        <p:spPr>
          <a:xfrm>
            <a:off x="1774705" y="1206025"/>
            <a:ext cx="14595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f1</a:t>
            </a: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sp>
        <p:nvSpPr>
          <p:cNvPr id="490" name="Google Shape;490;p71"/>
          <p:cNvSpPr txBox="1"/>
          <p:nvPr/>
        </p:nvSpPr>
        <p:spPr>
          <a:xfrm>
            <a:off x="6004006" y="1206025"/>
            <a:ext cx="14595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f2</a:t>
            </a: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cxnSp>
        <p:nvCxnSpPr>
          <p:cNvPr id="491" name="Google Shape;491;p71"/>
          <p:cNvCxnSpPr/>
          <p:nvPr/>
        </p:nvCxnSpPr>
        <p:spPr>
          <a:xfrm>
            <a:off x="6800724" y="1787858"/>
            <a:ext cx="17400" cy="1514700"/>
          </a:xfrm>
          <a:prstGeom prst="straightConnector1">
            <a:avLst/>
          </a:prstGeom>
          <a:noFill/>
          <a:ln cap="flat" cmpd="sng" w="76200">
            <a:solidFill>
              <a:srgbClr val="666666"/>
            </a:solidFill>
            <a:prstDash val="solid"/>
            <a:round/>
            <a:headEnd len="med" w="med" type="none"/>
            <a:tailEnd len="med" w="med" type="stealth"/>
          </a:ln>
        </p:spPr>
      </p:cxnSp>
      <p:sp>
        <p:nvSpPr>
          <p:cNvPr id="492" name="Google Shape;492;p71"/>
          <p:cNvSpPr/>
          <p:nvPr/>
        </p:nvSpPr>
        <p:spPr>
          <a:xfrm>
            <a:off x="3993317" y="3637322"/>
            <a:ext cx="1266900" cy="10023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チャネル</a:t>
            </a:r>
            <a:endParaRPr b="1"/>
          </a:p>
        </p:txBody>
      </p:sp>
      <p:sp>
        <p:nvSpPr>
          <p:cNvPr id="493" name="Google Shape;493;p71"/>
          <p:cNvSpPr/>
          <p:nvPr/>
        </p:nvSpPr>
        <p:spPr>
          <a:xfrm>
            <a:off x="3143763" y="3186862"/>
            <a:ext cx="2006154" cy="657018"/>
          </a:xfrm>
          <a:prstGeom prst="irregularSeal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1200">
                <a:solidFill>
                  <a:srgbClr val="FFFFFF"/>
                </a:solidFill>
              </a:rPr>
              <a:t>ブロック</a:t>
            </a:r>
            <a:endParaRPr b="1" sz="1200">
              <a:solidFill>
                <a:srgbClr val="FFFFFF"/>
              </a:solidFill>
            </a:endParaRPr>
          </a:p>
        </p:txBody>
      </p:sp>
      <p:sp>
        <p:nvSpPr>
          <p:cNvPr id="494" name="Google Shape;494;p71"/>
          <p:cNvSpPr/>
          <p:nvPr/>
        </p:nvSpPr>
        <p:spPr>
          <a:xfrm>
            <a:off x="3200175" y="4596450"/>
            <a:ext cx="2743500" cy="511500"/>
          </a:xfrm>
          <a:prstGeom prst="roundRect">
            <a:avLst>
              <a:gd fmla="val 7744" name="adj"/>
            </a:avLst>
          </a:prstGeom>
          <a:solidFill>
            <a:srgbClr val="F4CCCC"/>
          </a:solidFill>
          <a:ln cap="flat" cmpd="sng" w="3810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rgbClr val="FF0000"/>
                </a:solidFill>
              </a:rPr>
              <a:t>送信してくれるまでブロック</a:t>
            </a:r>
            <a:endParaRPr b="1">
              <a:solidFill>
                <a:srgbClr val="FF0000"/>
              </a:solidFill>
            </a:endParaRPr>
          </a:p>
        </p:txBody>
      </p:sp>
      <p:sp>
        <p:nvSpPr>
          <p:cNvPr id="495" name="Google Shape;495;p71"/>
          <p:cNvSpPr txBox="1"/>
          <p:nvPr/>
        </p:nvSpPr>
        <p:spPr>
          <a:xfrm>
            <a:off x="2783275" y="2724325"/>
            <a:ext cx="1137600" cy="437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333333"/>
                </a:solidFill>
                <a:highlight>
                  <a:srgbClr val="FFFFFF"/>
                </a:highlight>
                <a:latin typeface="Verdana"/>
                <a:ea typeface="Verdana"/>
                <a:cs typeface="Verdana"/>
                <a:sym typeface="Verdana"/>
              </a:rPr>
              <a:t>&lt;-ch</a:t>
            </a:r>
            <a:endParaRPr sz="1800">
              <a:solidFill>
                <a:srgbClr val="D73A49"/>
              </a:solidFill>
              <a:latin typeface="Consolas"/>
              <a:ea typeface="Consolas"/>
              <a:cs typeface="Consolas"/>
              <a:sym typeface="Consolas"/>
            </a:endParaRPr>
          </a:p>
        </p:txBody>
      </p:sp>
      <p:sp>
        <p:nvSpPr>
          <p:cNvPr id="496" name="Google Shape;496;p71"/>
          <p:cNvSpPr/>
          <p:nvPr/>
        </p:nvSpPr>
        <p:spPr>
          <a:xfrm flipH="1">
            <a:off x="3671299" y="3869021"/>
            <a:ext cx="262800" cy="620700"/>
          </a:xfrm>
          <a:prstGeom prst="right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1"/>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2"/>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チャネルの基本 -1-</a:t>
            </a:r>
            <a:endParaRPr/>
          </a:p>
        </p:txBody>
      </p:sp>
      <p:sp>
        <p:nvSpPr>
          <p:cNvPr id="503" name="Google Shape;503;p72"/>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ja" sz="2400"/>
              <a:t>■ 初期化</a:t>
            </a:r>
            <a:endParaRPr sz="2400"/>
          </a:p>
          <a:p>
            <a:pPr indent="0" lvl="0" marL="0" rtl="0" algn="l">
              <a:lnSpc>
                <a:spcPct val="100000"/>
              </a:lnSpc>
              <a:spcBef>
                <a:spcPts val="8000"/>
              </a:spcBef>
              <a:spcAft>
                <a:spcPts val="0"/>
              </a:spcAft>
              <a:buClr>
                <a:schemeClr val="dk1"/>
              </a:buClr>
              <a:buSzPts val="1100"/>
              <a:buFont typeface="Arial"/>
              <a:buNone/>
            </a:pPr>
            <a:r>
              <a:rPr lang="ja" sz="2400"/>
              <a:t>■ 送信</a:t>
            </a:r>
            <a:endParaRPr sz="2400"/>
          </a:p>
          <a:p>
            <a:pPr indent="0" lvl="0" marL="0" rtl="0" algn="l">
              <a:lnSpc>
                <a:spcPct val="100000"/>
              </a:lnSpc>
              <a:spcBef>
                <a:spcPts val="8000"/>
              </a:spcBef>
              <a:spcAft>
                <a:spcPts val="0"/>
              </a:spcAft>
              <a:buNone/>
            </a:pPr>
            <a:r>
              <a:rPr lang="ja" sz="2400"/>
              <a:t>■ 受信</a:t>
            </a:r>
            <a:endParaRPr sz="2400"/>
          </a:p>
        </p:txBody>
      </p:sp>
      <p:sp>
        <p:nvSpPr>
          <p:cNvPr id="504" name="Google Shape;504;p72"/>
          <p:cNvSpPr txBox="1"/>
          <p:nvPr/>
        </p:nvSpPr>
        <p:spPr>
          <a:xfrm>
            <a:off x="1393700" y="1434625"/>
            <a:ext cx="4713300" cy="7224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333333"/>
                </a:solidFill>
                <a:highlight>
                  <a:srgbClr val="FFFFFF"/>
                </a:highlight>
                <a:latin typeface="Verdana"/>
                <a:ea typeface="Verdana"/>
                <a:cs typeface="Verdana"/>
                <a:sym typeface="Verdana"/>
              </a:rPr>
              <a:t>ch1 := </a:t>
            </a:r>
            <a:r>
              <a:rPr lang="ja" sz="1800">
                <a:solidFill>
                  <a:srgbClr val="333333"/>
                </a:solidFill>
                <a:latin typeface="Verdana"/>
                <a:ea typeface="Verdana"/>
                <a:cs typeface="Verdana"/>
                <a:sym typeface="Verdana"/>
              </a:rPr>
              <a:t>make</a:t>
            </a:r>
            <a:r>
              <a:rPr lang="ja" sz="1800">
                <a:solidFill>
                  <a:srgbClr val="333333"/>
                </a:solidFill>
                <a:highlight>
                  <a:srgbClr val="FFFFFF"/>
                </a:highlight>
                <a:latin typeface="Verdana"/>
                <a:ea typeface="Verdana"/>
                <a:cs typeface="Verdana"/>
                <a:sym typeface="Verdana"/>
              </a:rPr>
              <a:t>(</a:t>
            </a:r>
            <a:r>
              <a:rPr lang="ja" sz="1800">
                <a:solidFill>
                  <a:srgbClr val="A71D5D"/>
                </a:solidFill>
                <a:latin typeface="Verdana"/>
                <a:ea typeface="Verdana"/>
                <a:cs typeface="Verdana"/>
                <a:sym typeface="Verdana"/>
              </a:rPr>
              <a:t>chan</a:t>
            </a:r>
            <a:r>
              <a:rPr lang="ja" sz="1800">
                <a:solidFill>
                  <a:srgbClr val="333333"/>
                </a:solidFill>
                <a:highlight>
                  <a:srgbClr val="FFFFFF"/>
                </a:highlight>
                <a:latin typeface="Verdana"/>
                <a:ea typeface="Verdana"/>
                <a:cs typeface="Verdana"/>
                <a:sym typeface="Verdana"/>
              </a:rPr>
              <a:t> </a:t>
            </a:r>
            <a:r>
              <a:rPr lang="ja" sz="1800">
                <a:solidFill>
                  <a:srgbClr val="A71D5D"/>
                </a:solidFill>
                <a:latin typeface="Verdana"/>
                <a:ea typeface="Verdana"/>
                <a:cs typeface="Verdana"/>
                <a:sym typeface="Verdana"/>
              </a:rPr>
              <a:t>int</a:t>
            </a:r>
            <a:r>
              <a:rPr lang="ja" sz="1800">
                <a:solidFill>
                  <a:srgbClr val="333333"/>
                </a:solidFill>
                <a:highlight>
                  <a:srgbClr val="FFFFFF"/>
                </a:highlight>
                <a:latin typeface="Verdana"/>
                <a:ea typeface="Verdana"/>
                <a:cs typeface="Verdana"/>
                <a:sym typeface="Verdana"/>
              </a:rPr>
              <a:t>)</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ch2 := </a:t>
            </a:r>
            <a:r>
              <a:rPr lang="ja" sz="1800">
                <a:solidFill>
                  <a:srgbClr val="333333"/>
                </a:solidFill>
                <a:latin typeface="Verdana"/>
                <a:ea typeface="Verdana"/>
                <a:cs typeface="Verdana"/>
                <a:sym typeface="Verdana"/>
              </a:rPr>
              <a:t>make</a:t>
            </a:r>
            <a:r>
              <a:rPr lang="ja" sz="1800">
                <a:solidFill>
                  <a:srgbClr val="333333"/>
                </a:solidFill>
                <a:highlight>
                  <a:srgbClr val="FFFFFF"/>
                </a:highlight>
                <a:latin typeface="Verdana"/>
                <a:ea typeface="Verdana"/>
                <a:cs typeface="Verdana"/>
                <a:sym typeface="Verdana"/>
              </a:rPr>
              <a:t>(</a:t>
            </a:r>
            <a:r>
              <a:rPr lang="ja" sz="1800">
                <a:solidFill>
                  <a:srgbClr val="A71D5D"/>
                </a:solidFill>
                <a:latin typeface="Verdana"/>
                <a:ea typeface="Verdana"/>
                <a:cs typeface="Verdana"/>
                <a:sym typeface="Verdana"/>
              </a:rPr>
              <a:t>chan</a:t>
            </a:r>
            <a:r>
              <a:rPr lang="ja" sz="1800">
                <a:solidFill>
                  <a:srgbClr val="333333"/>
                </a:solidFill>
                <a:highlight>
                  <a:srgbClr val="FFFFFF"/>
                </a:highlight>
                <a:latin typeface="Verdana"/>
                <a:ea typeface="Verdana"/>
                <a:cs typeface="Verdana"/>
                <a:sym typeface="Verdana"/>
              </a:rPr>
              <a:t> </a:t>
            </a:r>
            <a:r>
              <a:rPr lang="ja" sz="1800">
                <a:solidFill>
                  <a:srgbClr val="A71D5D"/>
                </a:solidFill>
                <a:latin typeface="Verdana"/>
                <a:ea typeface="Verdana"/>
                <a:cs typeface="Verdana"/>
                <a:sym typeface="Verdana"/>
              </a:rPr>
              <a:t>int</a:t>
            </a:r>
            <a:r>
              <a:rPr lang="ja" sz="1800">
                <a:solidFill>
                  <a:srgbClr val="333333"/>
                </a:solidFill>
                <a:highlight>
                  <a:srgbClr val="FFFFFF"/>
                </a:highlight>
                <a:latin typeface="Verdana"/>
                <a:ea typeface="Verdana"/>
                <a:cs typeface="Verdana"/>
                <a:sym typeface="Verdana"/>
              </a:rPr>
              <a:t>, </a:t>
            </a:r>
            <a:r>
              <a:rPr lang="ja" sz="1800">
                <a:solidFill>
                  <a:srgbClr val="333333"/>
                </a:solidFill>
                <a:highlight>
                  <a:srgbClr val="F4CCCC"/>
                </a:highlight>
                <a:latin typeface="Verdana"/>
                <a:ea typeface="Verdana"/>
                <a:cs typeface="Verdana"/>
                <a:sym typeface="Verdana"/>
              </a:rPr>
              <a:t>10</a:t>
            </a:r>
            <a:r>
              <a:rPr lang="ja" sz="1800">
                <a:solidFill>
                  <a:srgbClr val="333333"/>
                </a:solidFill>
                <a:highlight>
                  <a:srgbClr val="FFFFFF"/>
                </a:highlight>
                <a:latin typeface="Verdana"/>
                <a:ea typeface="Verdana"/>
                <a:cs typeface="Verdana"/>
                <a:sym typeface="Verdana"/>
              </a:rPr>
              <a:t>)</a:t>
            </a:r>
            <a:endParaRPr sz="1800">
              <a:solidFill>
                <a:srgbClr val="D73A49"/>
              </a:solidFill>
              <a:latin typeface="Consolas"/>
              <a:ea typeface="Consolas"/>
              <a:cs typeface="Consolas"/>
              <a:sym typeface="Consolas"/>
            </a:endParaRPr>
          </a:p>
        </p:txBody>
      </p:sp>
      <p:sp>
        <p:nvSpPr>
          <p:cNvPr id="505" name="Google Shape;505;p72"/>
          <p:cNvSpPr txBox="1"/>
          <p:nvPr/>
        </p:nvSpPr>
        <p:spPr>
          <a:xfrm>
            <a:off x="1393700" y="2768525"/>
            <a:ext cx="4713300" cy="7224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333333"/>
                </a:solidFill>
                <a:highlight>
                  <a:srgbClr val="FFFFFF"/>
                </a:highlight>
                <a:latin typeface="Verdana"/>
                <a:ea typeface="Verdana"/>
                <a:cs typeface="Verdana"/>
                <a:sym typeface="Verdana"/>
              </a:rPr>
              <a:t>ch1 &lt;- </a:t>
            </a:r>
            <a:r>
              <a:rPr lang="ja" sz="1800">
                <a:solidFill>
                  <a:srgbClr val="333333"/>
                </a:solidFill>
                <a:latin typeface="Verdana"/>
                <a:ea typeface="Verdana"/>
                <a:cs typeface="Verdana"/>
                <a:sym typeface="Verdana"/>
              </a:rPr>
              <a:t>10</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ch2 &lt;- </a:t>
            </a:r>
            <a:r>
              <a:rPr lang="ja" sz="1800">
                <a:solidFill>
                  <a:srgbClr val="333333"/>
                </a:solidFill>
                <a:latin typeface="Verdana"/>
                <a:ea typeface="Verdana"/>
                <a:cs typeface="Verdana"/>
                <a:sym typeface="Verdana"/>
              </a:rPr>
              <a:t>10</a:t>
            </a:r>
            <a:r>
              <a:rPr lang="ja" sz="1800">
                <a:solidFill>
                  <a:srgbClr val="333333"/>
                </a:solidFill>
                <a:highlight>
                  <a:srgbClr val="FFFFFF"/>
                </a:highlight>
                <a:latin typeface="Verdana"/>
                <a:ea typeface="Verdana"/>
                <a:cs typeface="Verdana"/>
                <a:sym typeface="Verdana"/>
              </a:rPr>
              <a:t> + </a:t>
            </a:r>
            <a:r>
              <a:rPr lang="ja" sz="1800">
                <a:solidFill>
                  <a:srgbClr val="333333"/>
                </a:solidFill>
                <a:latin typeface="Verdana"/>
                <a:ea typeface="Verdana"/>
                <a:cs typeface="Verdana"/>
                <a:sym typeface="Verdana"/>
              </a:rPr>
              <a:t>20</a:t>
            </a:r>
            <a:endParaRPr sz="1800">
              <a:solidFill>
                <a:srgbClr val="D73A49"/>
              </a:solidFill>
              <a:latin typeface="Consolas"/>
              <a:ea typeface="Consolas"/>
              <a:cs typeface="Consolas"/>
              <a:sym typeface="Consolas"/>
            </a:endParaRPr>
          </a:p>
        </p:txBody>
      </p:sp>
      <p:sp>
        <p:nvSpPr>
          <p:cNvPr id="506" name="Google Shape;506;p72"/>
          <p:cNvSpPr txBox="1"/>
          <p:nvPr/>
        </p:nvSpPr>
        <p:spPr>
          <a:xfrm>
            <a:off x="1393700" y="4102425"/>
            <a:ext cx="4713300" cy="7224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333333"/>
                </a:solidFill>
                <a:highlight>
                  <a:srgbClr val="FFFFFF"/>
                </a:highlight>
                <a:latin typeface="Verdana"/>
                <a:ea typeface="Verdana"/>
                <a:cs typeface="Verdana"/>
                <a:sym typeface="Verdana"/>
              </a:rPr>
              <a:t>n1 := &lt;-ch1</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n2 := &lt;-ch2 + </a:t>
            </a:r>
            <a:r>
              <a:rPr lang="ja" sz="1800">
                <a:solidFill>
                  <a:srgbClr val="333333"/>
                </a:solidFill>
                <a:latin typeface="Verdana"/>
                <a:ea typeface="Verdana"/>
                <a:cs typeface="Verdana"/>
                <a:sym typeface="Verdana"/>
              </a:rPr>
              <a:t>100</a:t>
            </a:r>
            <a:endParaRPr sz="1800">
              <a:solidFill>
                <a:srgbClr val="D73A49"/>
              </a:solidFill>
              <a:latin typeface="Consolas"/>
              <a:ea typeface="Consolas"/>
              <a:cs typeface="Consolas"/>
              <a:sym typeface="Consolas"/>
            </a:endParaRPr>
          </a:p>
        </p:txBody>
      </p:sp>
      <p:sp>
        <p:nvSpPr>
          <p:cNvPr id="507" name="Google Shape;507;p72"/>
          <p:cNvSpPr/>
          <p:nvPr/>
        </p:nvSpPr>
        <p:spPr>
          <a:xfrm>
            <a:off x="4670821" y="1855224"/>
            <a:ext cx="1188300" cy="301800"/>
          </a:xfrm>
          <a:prstGeom prst="wedgeRoundRectCallout">
            <a:avLst>
              <a:gd fmla="val -60510" name="adj1"/>
              <a:gd fmla="val -20734"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latin typeface="Verdana"/>
                <a:ea typeface="Verdana"/>
                <a:cs typeface="Verdana"/>
                <a:sym typeface="Verdana"/>
              </a:rPr>
              <a:t>容量を指定</a:t>
            </a:r>
            <a:endParaRPr b="1">
              <a:solidFill>
                <a:srgbClr val="FF0000"/>
              </a:solidFill>
            </a:endParaRPr>
          </a:p>
        </p:txBody>
      </p:sp>
      <p:sp>
        <p:nvSpPr>
          <p:cNvPr id="508" name="Google Shape;508;p72"/>
          <p:cNvSpPr/>
          <p:nvPr/>
        </p:nvSpPr>
        <p:spPr>
          <a:xfrm>
            <a:off x="2846498" y="2620181"/>
            <a:ext cx="2654700" cy="301800"/>
          </a:xfrm>
          <a:prstGeom prst="wedgeRoundRectCallout">
            <a:avLst>
              <a:gd fmla="val -55639" name="adj1"/>
              <a:gd fmla="val 36496"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latin typeface="Verdana"/>
                <a:ea typeface="Verdana"/>
                <a:cs typeface="Verdana"/>
                <a:sym typeface="Verdana"/>
              </a:rPr>
              <a:t>受け取られるまでブロック</a:t>
            </a:r>
            <a:endParaRPr b="1">
              <a:solidFill>
                <a:srgbClr val="FF0000"/>
              </a:solidFill>
            </a:endParaRPr>
          </a:p>
        </p:txBody>
      </p:sp>
      <p:sp>
        <p:nvSpPr>
          <p:cNvPr id="509" name="Google Shape;509;p72"/>
          <p:cNvSpPr/>
          <p:nvPr/>
        </p:nvSpPr>
        <p:spPr>
          <a:xfrm>
            <a:off x="3580047" y="3098488"/>
            <a:ext cx="2227800" cy="301800"/>
          </a:xfrm>
          <a:prstGeom prst="wedgeRoundRectCallout">
            <a:avLst>
              <a:gd fmla="val -60293" name="adj1"/>
              <a:gd fmla="val 19429"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ja">
                <a:latin typeface="Verdana"/>
                <a:ea typeface="Verdana"/>
                <a:cs typeface="Verdana"/>
                <a:sym typeface="Verdana"/>
              </a:rPr>
              <a:t>一杯であればブロック</a:t>
            </a:r>
            <a:endParaRPr b="1">
              <a:solidFill>
                <a:srgbClr val="FF0000"/>
              </a:solidFill>
            </a:endParaRPr>
          </a:p>
        </p:txBody>
      </p:sp>
      <p:sp>
        <p:nvSpPr>
          <p:cNvPr id="510" name="Google Shape;510;p72"/>
          <p:cNvSpPr/>
          <p:nvPr/>
        </p:nvSpPr>
        <p:spPr>
          <a:xfrm>
            <a:off x="3059951" y="3864847"/>
            <a:ext cx="2227800" cy="301800"/>
          </a:xfrm>
          <a:prstGeom prst="wedgeRoundRectCallout">
            <a:avLst>
              <a:gd fmla="val -58753" name="adj1"/>
              <a:gd fmla="val 53066"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ja"/>
              <a:t>送信されまで</a:t>
            </a:r>
            <a:r>
              <a:rPr b="1" lang="ja"/>
              <a:t>ブロック</a:t>
            </a:r>
            <a:endParaRPr b="1"/>
          </a:p>
        </p:txBody>
      </p:sp>
      <p:sp>
        <p:nvSpPr>
          <p:cNvPr id="511" name="Google Shape;511;p72"/>
          <p:cNvSpPr/>
          <p:nvPr/>
        </p:nvSpPr>
        <p:spPr>
          <a:xfrm>
            <a:off x="3956500" y="4312720"/>
            <a:ext cx="1956900" cy="301800"/>
          </a:xfrm>
          <a:prstGeom prst="wedgeRoundRectCallout">
            <a:avLst>
              <a:gd fmla="val -58753" name="adj1"/>
              <a:gd fmla="val 53066"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ja"/>
              <a:t>空であればブロック</a:t>
            </a:r>
            <a:endParaRPr b="1"/>
          </a:p>
        </p:txBody>
      </p:sp>
      <p:sp>
        <p:nvSpPr>
          <p:cNvPr id="512" name="Google Shape;512;p72"/>
          <p:cNvSpPr/>
          <p:nvPr/>
        </p:nvSpPr>
        <p:spPr>
          <a:xfrm>
            <a:off x="4515651" y="1375500"/>
            <a:ext cx="2929500" cy="301800"/>
          </a:xfrm>
          <a:prstGeom prst="wedgeRoundRectCallout">
            <a:avLst>
              <a:gd fmla="val -56606" name="adj1"/>
              <a:gd fmla="val 6933"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latin typeface="Consolas"/>
                <a:ea typeface="Consolas"/>
                <a:cs typeface="Consolas"/>
                <a:sym typeface="Consolas"/>
              </a:rPr>
              <a:t>make(chan int, 0)</a:t>
            </a:r>
            <a:r>
              <a:rPr b="1" lang="ja">
                <a:latin typeface="Verdana"/>
                <a:ea typeface="Verdana"/>
                <a:cs typeface="Verdana"/>
                <a:sym typeface="Verdana"/>
              </a:rPr>
              <a:t>と同じ</a:t>
            </a:r>
            <a:endParaRPr b="1">
              <a:solidFill>
                <a:srgbClr val="FF0000"/>
              </a:solidFill>
            </a:endParaRPr>
          </a:p>
        </p:txBody>
      </p:sp>
      <p:sp>
        <p:nvSpPr>
          <p:cNvPr id="513" name="Google Shape;513;p72"/>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3"/>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チャネルの基本 −2−</a:t>
            </a:r>
            <a:endParaRPr/>
          </a:p>
        </p:txBody>
      </p:sp>
      <p:sp>
        <p:nvSpPr>
          <p:cNvPr id="519" name="Google Shape;519;p73"/>
          <p:cNvSpPr txBox="1"/>
          <p:nvPr/>
        </p:nvSpPr>
        <p:spPr>
          <a:xfrm>
            <a:off x="1137775" y="1087875"/>
            <a:ext cx="7217700" cy="3696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F42C1"/>
                </a:solidFill>
                <a:latin typeface="Consolas"/>
                <a:ea typeface="Consolas"/>
                <a:cs typeface="Consolas"/>
                <a:sym typeface="Consolas"/>
              </a:rPr>
              <a:t>main</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24292E"/>
                </a:solidFill>
                <a:highlight>
                  <a:srgbClr val="F4CCCC"/>
                </a:highlight>
                <a:latin typeface="Consolas"/>
                <a:ea typeface="Consolas"/>
                <a:cs typeface="Consolas"/>
                <a:sym typeface="Consolas"/>
              </a:rPr>
              <a:t>ch </a:t>
            </a:r>
            <a:r>
              <a:rPr lang="ja" sz="1800">
                <a:solidFill>
                  <a:srgbClr val="D73A49"/>
                </a:solidFill>
                <a:highlight>
                  <a:srgbClr val="F4CCCC"/>
                </a:highlight>
                <a:latin typeface="Consolas"/>
                <a:ea typeface="Consolas"/>
                <a:cs typeface="Consolas"/>
                <a:sym typeface="Consolas"/>
              </a:rPr>
              <a:t>:=</a:t>
            </a:r>
            <a:r>
              <a:rPr lang="ja" sz="1800">
                <a:solidFill>
                  <a:srgbClr val="24292E"/>
                </a:solidFill>
                <a:highlight>
                  <a:srgbClr val="F4CCCC"/>
                </a:highlight>
                <a:latin typeface="Consolas"/>
                <a:ea typeface="Consolas"/>
                <a:cs typeface="Consolas"/>
                <a:sym typeface="Consolas"/>
              </a:rPr>
              <a:t> </a:t>
            </a:r>
            <a:r>
              <a:rPr lang="ja" sz="1800">
                <a:solidFill>
                  <a:srgbClr val="005CC5"/>
                </a:solidFill>
                <a:highlight>
                  <a:srgbClr val="F4CCCC"/>
                </a:highlight>
                <a:latin typeface="Consolas"/>
                <a:ea typeface="Consolas"/>
                <a:cs typeface="Consolas"/>
                <a:sym typeface="Consolas"/>
              </a:rPr>
              <a:t>make</a:t>
            </a:r>
            <a:r>
              <a:rPr lang="ja" sz="1800">
                <a:solidFill>
                  <a:srgbClr val="24292E"/>
                </a:solidFill>
                <a:highlight>
                  <a:srgbClr val="F4CCCC"/>
                </a:highlight>
                <a:latin typeface="Consolas"/>
                <a:ea typeface="Consolas"/>
                <a:cs typeface="Consolas"/>
                <a:sym typeface="Consolas"/>
              </a:rPr>
              <a:t>(</a:t>
            </a:r>
            <a:r>
              <a:rPr lang="ja" sz="1800">
                <a:solidFill>
                  <a:srgbClr val="D73A49"/>
                </a:solidFill>
                <a:highlight>
                  <a:srgbClr val="F4CCCC"/>
                </a:highlight>
                <a:latin typeface="Consolas"/>
                <a:ea typeface="Consolas"/>
                <a:cs typeface="Consolas"/>
                <a:sym typeface="Consolas"/>
              </a:rPr>
              <a:t>chan</a:t>
            </a:r>
            <a:r>
              <a:rPr lang="ja" sz="1800">
                <a:solidFill>
                  <a:srgbClr val="24292E"/>
                </a:solidFill>
                <a:highlight>
                  <a:srgbClr val="F4CCCC"/>
                </a:highlight>
                <a:latin typeface="Consolas"/>
                <a:ea typeface="Consolas"/>
                <a:cs typeface="Consolas"/>
                <a:sym typeface="Consolas"/>
              </a:rPr>
              <a:t> </a:t>
            </a:r>
            <a:r>
              <a:rPr lang="ja" sz="1800">
                <a:solidFill>
                  <a:srgbClr val="D73A49"/>
                </a:solidFill>
                <a:highlight>
                  <a:srgbClr val="F4CCCC"/>
                </a:highlight>
                <a:latin typeface="Consolas"/>
                <a:ea typeface="Consolas"/>
                <a:cs typeface="Consolas"/>
                <a:sym typeface="Consolas"/>
              </a:rPr>
              <a:t>int</a:t>
            </a:r>
            <a:r>
              <a:rPr lang="ja" sz="1800">
                <a:solidFill>
                  <a:srgbClr val="24292E"/>
                </a:solidFill>
                <a:highlight>
                  <a:srgbClr val="F4CCCC"/>
                </a:highlight>
                <a:latin typeface="Consolas"/>
                <a:ea typeface="Consolas"/>
                <a:cs typeface="Consolas"/>
                <a:sym typeface="Consolas"/>
              </a:rPr>
              <a:t>) </a:t>
            </a:r>
            <a:r>
              <a:rPr lang="ja" sz="1800">
                <a:solidFill>
                  <a:srgbClr val="6A737D"/>
                </a:solidFill>
                <a:highlight>
                  <a:srgbClr val="F4CCCC"/>
                </a:highlight>
                <a:latin typeface="Consolas"/>
                <a:ea typeface="Consolas"/>
                <a:cs typeface="Consolas"/>
                <a:sym typeface="Consolas"/>
              </a:rPr>
              <a:t>// 容量0</a:t>
            </a:r>
            <a:endParaRPr sz="1800">
              <a:solidFill>
                <a:srgbClr val="6A737D"/>
              </a:solidFill>
              <a:highlight>
                <a:srgbClr val="F4CCCC"/>
              </a:highlight>
              <a:latin typeface="Consolas"/>
              <a:ea typeface="Consolas"/>
              <a:cs typeface="Consolas"/>
              <a:sym typeface="Consolas"/>
            </a:endParaRPr>
          </a:p>
          <a:p>
            <a:pPr indent="0" lvl="0" marL="0" rtl="0" algn="l">
              <a:lnSpc>
                <a:spcPct val="100000"/>
              </a:lnSpc>
              <a:spcBef>
                <a:spcPts val="1000"/>
              </a:spcBef>
              <a:spcAft>
                <a:spcPts val="0"/>
              </a:spcAft>
              <a:buNone/>
            </a:pP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A737D"/>
                </a:solidFill>
                <a:latin typeface="Consolas"/>
                <a:ea typeface="Consolas"/>
                <a:cs typeface="Consolas"/>
                <a:sym typeface="Consolas"/>
              </a:rPr>
              <a:t>// ゴールーチン-1</a:t>
            </a:r>
            <a:endParaRPr sz="1800">
              <a:solidFill>
                <a:srgbClr val="6A737D"/>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24292E"/>
                </a:solidFill>
                <a:highlight>
                  <a:srgbClr val="F4CCCC"/>
                </a:highlight>
                <a:latin typeface="Consolas"/>
                <a:ea typeface="Consolas"/>
                <a:cs typeface="Consolas"/>
                <a:sym typeface="Consolas"/>
              </a:rPr>
              <a:t>ch </a:t>
            </a:r>
            <a:r>
              <a:rPr lang="ja" sz="1800">
                <a:solidFill>
                  <a:srgbClr val="D73A49"/>
                </a:solidFill>
                <a:highlight>
                  <a:srgbClr val="F4CCCC"/>
                </a:highlight>
                <a:latin typeface="Consolas"/>
                <a:ea typeface="Consolas"/>
                <a:cs typeface="Consolas"/>
                <a:sym typeface="Consolas"/>
              </a:rPr>
              <a:t>&lt;-</a:t>
            </a:r>
            <a:r>
              <a:rPr lang="ja" sz="1800">
                <a:solidFill>
                  <a:srgbClr val="24292E"/>
                </a:solidFill>
                <a:highlight>
                  <a:srgbClr val="F4CCCC"/>
                </a:highlight>
                <a:latin typeface="Consolas"/>
                <a:ea typeface="Consolas"/>
                <a:cs typeface="Consolas"/>
                <a:sym typeface="Consolas"/>
              </a:rPr>
              <a:t> </a:t>
            </a:r>
            <a:r>
              <a:rPr lang="ja" sz="1800">
                <a:solidFill>
                  <a:srgbClr val="005CC5"/>
                </a:solidFill>
                <a:highlight>
                  <a:srgbClr val="F4CCCC"/>
                </a:highlight>
                <a:latin typeface="Consolas"/>
                <a:ea typeface="Consolas"/>
                <a:cs typeface="Consolas"/>
                <a:sym typeface="Consolas"/>
              </a:rPr>
              <a:t>100</a:t>
            </a:r>
            <a:endParaRPr sz="1800">
              <a:solidFill>
                <a:srgbClr val="005CC5"/>
              </a:solidFill>
              <a:highlight>
                <a:srgbClr val="F4CCCC"/>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1000"/>
              </a:spcBef>
              <a:spcAft>
                <a:spcPts val="0"/>
              </a:spcAft>
              <a:buNone/>
            </a:pP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A737D"/>
                </a:solidFill>
                <a:latin typeface="Consolas"/>
                <a:ea typeface="Consolas"/>
                <a:cs typeface="Consolas"/>
                <a:sym typeface="Consolas"/>
              </a:rPr>
              <a:t>// ゴールーチン-2</a:t>
            </a:r>
            <a:endParaRPr sz="1800">
              <a:solidFill>
                <a:srgbClr val="6A737D"/>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24292E"/>
                </a:solidFill>
                <a:highlight>
                  <a:srgbClr val="F4CCCC"/>
                </a:highlight>
                <a:latin typeface="Consolas"/>
                <a:ea typeface="Consolas"/>
                <a:cs typeface="Consolas"/>
                <a:sym typeface="Consolas"/>
              </a:rPr>
              <a:t>v </a:t>
            </a:r>
            <a:r>
              <a:rPr lang="ja" sz="1800">
                <a:solidFill>
                  <a:srgbClr val="D73A49"/>
                </a:solidFill>
                <a:highlight>
                  <a:srgbClr val="F4CCCC"/>
                </a:highlight>
                <a:latin typeface="Consolas"/>
                <a:ea typeface="Consolas"/>
                <a:cs typeface="Consolas"/>
                <a:sym typeface="Consolas"/>
              </a:rPr>
              <a:t>:=</a:t>
            </a:r>
            <a:r>
              <a:rPr lang="ja" sz="1800">
                <a:solidFill>
                  <a:srgbClr val="24292E"/>
                </a:solidFill>
                <a:highlight>
                  <a:srgbClr val="F4CCCC"/>
                </a:highlight>
                <a:latin typeface="Consolas"/>
                <a:ea typeface="Consolas"/>
                <a:cs typeface="Consolas"/>
                <a:sym typeface="Consolas"/>
              </a:rPr>
              <a:t> </a:t>
            </a:r>
            <a:r>
              <a:rPr lang="ja" sz="1800">
                <a:solidFill>
                  <a:srgbClr val="D73A49"/>
                </a:solidFill>
                <a:highlight>
                  <a:srgbClr val="F4CCCC"/>
                </a:highlight>
                <a:latin typeface="Consolas"/>
                <a:ea typeface="Consolas"/>
                <a:cs typeface="Consolas"/>
                <a:sym typeface="Consolas"/>
              </a:rPr>
              <a:t>&lt;-</a:t>
            </a:r>
            <a:r>
              <a:rPr lang="ja" sz="1800">
                <a:solidFill>
                  <a:srgbClr val="24292E"/>
                </a:solidFill>
                <a:highlight>
                  <a:srgbClr val="F4CCCC"/>
                </a:highlight>
                <a:latin typeface="Consolas"/>
                <a:ea typeface="Consolas"/>
                <a:cs typeface="Consolas"/>
                <a:sym typeface="Consolas"/>
              </a:rPr>
              <a:t>ch</a:t>
            </a:r>
            <a:endParaRPr sz="1800">
              <a:solidFill>
                <a:srgbClr val="24292E"/>
              </a:solidFill>
              <a:highlight>
                <a:srgbClr val="F4CCCC"/>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fmt.</a:t>
            </a:r>
            <a:r>
              <a:rPr lang="ja" sz="1800">
                <a:solidFill>
                  <a:srgbClr val="005CC5"/>
                </a:solidFill>
                <a:latin typeface="Consolas"/>
                <a:ea typeface="Consolas"/>
                <a:cs typeface="Consolas"/>
                <a:sym typeface="Consolas"/>
              </a:rPr>
              <a:t>Println</a:t>
            </a:r>
            <a:r>
              <a:rPr lang="ja" sz="1800">
                <a:solidFill>
                  <a:srgbClr val="24292E"/>
                </a:solidFill>
                <a:latin typeface="Consolas"/>
                <a:ea typeface="Consolas"/>
                <a:cs typeface="Consolas"/>
                <a:sym typeface="Consolas"/>
              </a:rPr>
              <a:t>(v)</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1000"/>
              </a:spcBef>
              <a:spcAft>
                <a:spcPts val="0"/>
              </a:spcAft>
              <a:buNone/>
            </a:pPr>
            <a:r>
              <a:rPr lang="ja" sz="1800">
                <a:solidFill>
                  <a:srgbClr val="24292E"/>
                </a:solidFill>
                <a:latin typeface="Consolas"/>
                <a:ea typeface="Consolas"/>
                <a:cs typeface="Consolas"/>
                <a:sym typeface="Consolas"/>
              </a:rPr>
              <a:t>	time.</a:t>
            </a:r>
            <a:r>
              <a:rPr lang="ja" sz="1800">
                <a:solidFill>
                  <a:srgbClr val="005CC5"/>
                </a:solidFill>
                <a:latin typeface="Consolas"/>
                <a:ea typeface="Consolas"/>
                <a:cs typeface="Consolas"/>
                <a:sym typeface="Consolas"/>
              </a:rPr>
              <a:t>Sleep</a:t>
            </a:r>
            <a:r>
              <a:rPr lang="ja" sz="1800">
                <a:solidFill>
                  <a:srgbClr val="24292E"/>
                </a:solidFill>
                <a:latin typeface="Consolas"/>
                <a:ea typeface="Consolas"/>
                <a:cs typeface="Consolas"/>
                <a:sym typeface="Consolas"/>
              </a:rPr>
              <a:t>(</a:t>
            </a:r>
            <a:r>
              <a:rPr lang="ja" sz="1800">
                <a:solidFill>
                  <a:srgbClr val="005CC5"/>
                </a:solidFill>
                <a:latin typeface="Consolas"/>
                <a:ea typeface="Consolas"/>
                <a:cs typeface="Consolas"/>
                <a:sym typeface="Consolas"/>
              </a:rPr>
              <a:t>2</a:t>
            </a:r>
            <a:r>
              <a:rPr lang="ja" sz="1800">
                <a:solidFill>
                  <a:srgbClr val="24292E"/>
                </a:solidFill>
                <a:latin typeface="Consolas"/>
                <a:ea typeface="Consolas"/>
                <a:cs typeface="Consolas"/>
                <a:sym typeface="Consolas"/>
              </a:rPr>
              <a:t> * time.Second)</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sp>
        <p:nvSpPr>
          <p:cNvPr id="520" name="Google Shape;520;p73"/>
          <p:cNvSpPr txBox="1"/>
          <p:nvPr/>
        </p:nvSpPr>
        <p:spPr>
          <a:xfrm>
            <a:off x="5997650" y="925764"/>
            <a:ext cx="2101800" cy="292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u="sng">
                <a:solidFill>
                  <a:srgbClr val="1155CC"/>
                </a:solidFill>
                <a:hlinkClick r:id="rId3">
                  <a:extLst>
                    <a:ext uri="{A12FA001-AC4F-418D-AE19-62706E023703}">
                      <ahyp:hlinkClr val="tx"/>
                    </a:ext>
                  </a:extLst>
                </a:hlinkClick>
              </a:rPr>
              <a:t>Playgroundで動かす</a:t>
            </a:r>
            <a:endParaRPr b="1"/>
          </a:p>
        </p:txBody>
      </p:sp>
      <p:sp>
        <p:nvSpPr>
          <p:cNvPr id="521" name="Google Shape;521;p73"/>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4"/>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3400"/>
              <a:t>複数のチャネルから同時に受信</a:t>
            </a:r>
            <a:endParaRPr sz="3400"/>
          </a:p>
        </p:txBody>
      </p:sp>
      <p:sp>
        <p:nvSpPr>
          <p:cNvPr id="527" name="Google Shape;527;p74"/>
          <p:cNvSpPr/>
          <p:nvPr/>
        </p:nvSpPr>
        <p:spPr>
          <a:xfrm>
            <a:off x="1590741" y="911275"/>
            <a:ext cx="6090600" cy="17640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ja" sz="1800">
                <a:solidFill>
                  <a:srgbClr val="000000"/>
                </a:solidFill>
              </a:rPr>
              <a:t>ゴールーチン-main</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p:txBody>
      </p:sp>
      <p:sp>
        <p:nvSpPr>
          <p:cNvPr id="528" name="Google Shape;528;p74"/>
          <p:cNvSpPr/>
          <p:nvPr/>
        </p:nvSpPr>
        <p:spPr>
          <a:xfrm>
            <a:off x="5765409" y="3302427"/>
            <a:ext cx="1954200" cy="16503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b="1" sz="1800"/>
          </a:p>
          <a:p>
            <a:pPr indent="0" lvl="0" marL="0" rtl="0" algn="ctr">
              <a:spcBef>
                <a:spcPts val="0"/>
              </a:spcBef>
              <a:spcAft>
                <a:spcPts val="0"/>
              </a:spcAft>
              <a:buClr>
                <a:srgbClr val="000000"/>
              </a:buClr>
              <a:buSzPts val="1100"/>
              <a:buFont typeface="Arial"/>
              <a:buNone/>
            </a:pPr>
            <a:r>
              <a:rPr b="1" lang="ja" sz="1800">
                <a:solidFill>
                  <a:srgbClr val="000000"/>
                </a:solidFill>
              </a:rPr>
              <a:t>ゴールーチン-2</a:t>
            </a:r>
            <a:endParaRPr b="1" sz="1800"/>
          </a:p>
        </p:txBody>
      </p:sp>
      <p:sp>
        <p:nvSpPr>
          <p:cNvPr id="529" name="Google Shape;529;p74"/>
          <p:cNvSpPr/>
          <p:nvPr/>
        </p:nvSpPr>
        <p:spPr>
          <a:xfrm>
            <a:off x="1551175" y="3302427"/>
            <a:ext cx="1954200" cy="16503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sz="1800">
              <a:solidFill>
                <a:srgbClr val="000000"/>
              </a:solidFill>
            </a:endParaRPr>
          </a:p>
          <a:p>
            <a:pPr indent="0" lvl="0" marL="0" rtl="0" algn="ctr">
              <a:spcBef>
                <a:spcPts val="0"/>
              </a:spcBef>
              <a:spcAft>
                <a:spcPts val="0"/>
              </a:spcAft>
              <a:buClr>
                <a:srgbClr val="000000"/>
              </a:buClr>
              <a:buSzPts val="1100"/>
              <a:buFont typeface="Arial"/>
              <a:buNone/>
            </a:pPr>
            <a:r>
              <a:rPr b="1" lang="ja" sz="1800">
                <a:solidFill>
                  <a:srgbClr val="000000"/>
                </a:solidFill>
              </a:rPr>
              <a:t>ゴールーチン-1</a:t>
            </a:r>
            <a:endParaRPr b="1" sz="1800">
              <a:solidFill>
                <a:srgbClr val="000000"/>
              </a:solidFill>
            </a:endParaRPr>
          </a:p>
          <a:p>
            <a:pPr indent="0" lvl="0" marL="0" rtl="0" algn="ctr">
              <a:lnSpc>
                <a:spcPct val="150000"/>
              </a:lnSpc>
              <a:spcBef>
                <a:spcPts val="0"/>
              </a:spcBef>
              <a:spcAft>
                <a:spcPts val="0"/>
              </a:spcAft>
              <a:buNone/>
            </a:pPr>
            <a:r>
              <a:t/>
            </a:r>
            <a:endParaRPr b="1" sz="1800"/>
          </a:p>
        </p:txBody>
      </p:sp>
      <p:cxnSp>
        <p:nvCxnSpPr>
          <p:cNvPr id="530" name="Google Shape;530;p74"/>
          <p:cNvCxnSpPr>
            <a:endCxn id="529" idx="0"/>
          </p:cNvCxnSpPr>
          <p:nvPr/>
        </p:nvCxnSpPr>
        <p:spPr>
          <a:xfrm>
            <a:off x="2510875" y="1787727"/>
            <a:ext cx="17400" cy="1514700"/>
          </a:xfrm>
          <a:prstGeom prst="straightConnector1">
            <a:avLst/>
          </a:prstGeom>
          <a:noFill/>
          <a:ln cap="flat" cmpd="sng" w="76200">
            <a:solidFill>
              <a:srgbClr val="666666"/>
            </a:solidFill>
            <a:prstDash val="solid"/>
            <a:round/>
            <a:headEnd len="med" w="med" type="none"/>
            <a:tailEnd len="med" w="med" type="stealth"/>
          </a:ln>
        </p:spPr>
      </p:cxnSp>
      <p:sp>
        <p:nvSpPr>
          <p:cNvPr id="531" name="Google Shape;531;p74"/>
          <p:cNvSpPr txBox="1"/>
          <p:nvPr/>
        </p:nvSpPr>
        <p:spPr>
          <a:xfrm>
            <a:off x="1774705" y="1206025"/>
            <a:ext cx="14595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f1</a:t>
            </a: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sp>
        <p:nvSpPr>
          <p:cNvPr id="532" name="Google Shape;532;p74"/>
          <p:cNvSpPr txBox="1"/>
          <p:nvPr/>
        </p:nvSpPr>
        <p:spPr>
          <a:xfrm>
            <a:off x="6004006" y="1206025"/>
            <a:ext cx="14595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f2</a:t>
            </a: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cxnSp>
        <p:nvCxnSpPr>
          <p:cNvPr id="533" name="Google Shape;533;p74"/>
          <p:cNvCxnSpPr/>
          <p:nvPr/>
        </p:nvCxnSpPr>
        <p:spPr>
          <a:xfrm>
            <a:off x="6800724" y="1787858"/>
            <a:ext cx="17400" cy="1514700"/>
          </a:xfrm>
          <a:prstGeom prst="straightConnector1">
            <a:avLst/>
          </a:prstGeom>
          <a:noFill/>
          <a:ln cap="flat" cmpd="sng" w="76200">
            <a:solidFill>
              <a:srgbClr val="666666"/>
            </a:solidFill>
            <a:prstDash val="solid"/>
            <a:round/>
            <a:headEnd len="med" w="med" type="none"/>
            <a:tailEnd len="med" w="med" type="stealth"/>
          </a:ln>
        </p:spPr>
      </p:cxnSp>
      <p:sp>
        <p:nvSpPr>
          <p:cNvPr id="534" name="Google Shape;534;p74"/>
          <p:cNvSpPr/>
          <p:nvPr/>
        </p:nvSpPr>
        <p:spPr>
          <a:xfrm>
            <a:off x="3200175" y="4520250"/>
            <a:ext cx="2743500" cy="511500"/>
          </a:xfrm>
          <a:prstGeom prst="roundRect">
            <a:avLst>
              <a:gd fmla="val 7744" name="adj"/>
            </a:avLst>
          </a:prstGeom>
          <a:solidFill>
            <a:srgbClr val="F4CCCC"/>
          </a:solidFill>
          <a:ln cap="flat" cmpd="sng" w="3810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rgbClr val="FF0000"/>
                </a:solidFill>
              </a:rPr>
              <a:t>ブロックされるので</a:t>
            </a:r>
            <a:endParaRPr b="1">
              <a:solidFill>
                <a:srgbClr val="FF0000"/>
              </a:solidFill>
            </a:endParaRPr>
          </a:p>
          <a:p>
            <a:pPr indent="0" lvl="0" marL="0" rtl="0" algn="ctr">
              <a:spcBef>
                <a:spcPts val="0"/>
              </a:spcBef>
              <a:spcAft>
                <a:spcPts val="0"/>
              </a:spcAft>
              <a:buNone/>
            </a:pPr>
            <a:r>
              <a:rPr b="1" lang="ja">
                <a:solidFill>
                  <a:srgbClr val="FF0000"/>
                </a:solidFill>
              </a:rPr>
              <a:t>同時に送受信出来ない？</a:t>
            </a:r>
            <a:endParaRPr b="1">
              <a:solidFill>
                <a:srgbClr val="FF0000"/>
              </a:solidFill>
            </a:endParaRPr>
          </a:p>
        </p:txBody>
      </p:sp>
      <p:sp>
        <p:nvSpPr>
          <p:cNvPr id="535" name="Google Shape;535;p74"/>
          <p:cNvSpPr/>
          <p:nvPr/>
        </p:nvSpPr>
        <p:spPr>
          <a:xfrm flipH="1" rot="7851712">
            <a:off x="3638329" y="3045742"/>
            <a:ext cx="379220" cy="701658"/>
          </a:xfrm>
          <a:prstGeom prst="right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4"/>
          <p:cNvSpPr/>
          <p:nvPr/>
        </p:nvSpPr>
        <p:spPr>
          <a:xfrm>
            <a:off x="3342276" y="2772649"/>
            <a:ext cx="1084200" cy="3858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チャネル-1</a:t>
            </a:r>
            <a:endParaRPr b="1"/>
          </a:p>
        </p:txBody>
      </p:sp>
      <p:sp>
        <p:nvSpPr>
          <p:cNvPr id="537" name="Google Shape;537;p74"/>
          <p:cNvSpPr/>
          <p:nvPr/>
        </p:nvSpPr>
        <p:spPr>
          <a:xfrm flipH="1" rot="5400000">
            <a:off x="3777144" y="2162505"/>
            <a:ext cx="297000" cy="701400"/>
          </a:xfrm>
          <a:prstGeom prst="right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4"/>
          <p:cNvSpPr/>
          <p:nvPr/>
        </p:nvSpPr>
        <p:spPr>
          <a:xfrm flipH="1" rot="3602823">
            <a:off x="5128600" y="3046040"/>
            <a:ext cx="379139" cy="701460"/>
          </a:xfrm>
          <a:prstGeom prst="right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4"/>
          <p:cNvSpPr/>
          <p:nvPr/>
        </p:nvSpPr>
        <p:spPr>
          <a:xfrm>
            <a:off x="4681285" y="2772647"/>
            <a:ext cx="1084200" cy="3858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チャネル-2</a:t>
            </a:r>
            <a:endParaRPr b="1"/>
          </a:p>
        </p:txBody>
      </p:sp>
      <p:sp>
        <p:nvSpPr>
          <p:cNvPr id="540" name="Google Shape;540;p74"/>
          <p:cNvSpPr/>
          <p:nvPr/>
        </p:nvSpPr>
        <p:spPr>
          <a:xfrm flipH="1" rot="5400000">
            <a:off x="5116153" y="2162503"/>
            <a:ext cx="297000" cy="701400"/>
          </a:xfrm>
          <a:prstGeom prst="right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4"/>
          <p:cNvSpPr/>
          <p:nvPr/>
        </p:nvSpPr>
        <p:spPr>
          <a:xfrm>
            <a:off x="3408926" y="1834550"/>
            <a:ext cx="2534760" cy="522720"/>
          </a:xfrm>
          <a:prstGeom prst="irregularSeal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a:solidFill>
                  <a:srgbClr val="FFFFFF"/>
                </a:solidFill>
              </a:rPr>
              <a:t>ブロック</a:t>
            </a:r>
            <a:endParaRPr b="1">
              <a:solidFill>
                <a:srgbClr val="FFFFFF"/>
              </a:solidFill>
            </a:endParaRPr>
          </a:p>
        </p:txBody>
      </p:sp>
      <p:sp>
        <p:nvSpPr>
          <p:cNvPr id="542" name="Google Shape;542;p74"/>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5"/>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3400">
                <a:latin typeface="Courier New"/>
                <a:ea typeface="Courier New"/>
                <a:cs typeface="Courier New"/>
                <a:sym typeface="Courier New"/>
              </a:rPr>
              <a:t>select-case</a:t>
            </a:r>
            <a:r>
              <a:rPr lang="ja" sz="3400"/>
              <a:t> -1-</a:t>
            </a:r>
            <a:endParaRPr sz="3400"/>
          </a:p>
        </p:txBody>
      </p:sp>
      <p:sp>
        <p:nvSpPr>
          <p:cNvPr id="548" name="Google Shape;548;p75"/>
          <p:cNvSpPr/>
          <p:nvPr/>
        </p:nvSpPr>
        <p:spPr>
          <a:xfrm>
            <a:off x="1590741" y="911275"/>
            <a:ext cx="6090600" cy="17640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ja" sz="1800">
                <a:solidFill>
                  <a:srgbClr val="000000"/>
                </a:solidFill>
              </a:rPr>
              <a:t>ゴールーチン-main</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p:txBody>
      </p:sp>
      <p:sp>
        <p:nvSpPr>
          <p:cNvPr id="549" name="Google Shape;549;p75"/>
          <p:cNvSpPr/>
          <p:nvPr/>
        </p:nvSpPr>
        <p:spPr>
          <a:xfrm>
            <a:off x="5765409" y="3302427"/>
            <a:ext cx="1954200" cy="16503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b="1" sz="1800"/>
          </a:p>
          <a:p>
            <a:pPr indent="0" lvl="0" marL="0" rtl="0" algn="ctr">
              <a:spcBef>
                <a:spcPts val="0"/>
              </a:spcBef>
              <a:spcAft>
                <a:spcPts val="0"/>
              </a:spcAft>
              <a:buClr>
                <a:srgbClr val="000000"/>
              </a:buClr>
              <a:buSzPts val="1100"/>
              <a:buFont typeface="Arial"/>
              <a:buNone/>
            </a:pPr>
            <a:r>
              <a:rPr b="1" lang="ja" sz="1800">
                <a:solidFill>
                  <a:srgbClr val="000000"/>
                </a:solidFill>
              </a:rPr>
              <a:t>ゴールーチン-2</a:t>
            </a:r>
            <a:endParaRPr b="1" sz="1800"/>
          </a:p>
        </p:txBody>
      </p:sp>
      <p:sp>
        <p:nvSpPr>
          <p:cNvPr id="550" name="Google Shape;550;p75"/>
          <p:cNvSpPr/>
          <p:nvPr/>
        </p:nvSpPr>
        <p:spPr>
          <a:xfrm>
            <a:off x="1551175" y="3302427"/>
            <a:ext cx="1954200" cy="16503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sz="1800">
              <a:solidFill>
                <a:srgbClr val="000000"/>
              </a:solidFill>
            </a:endParaRPr>
          </a:p>
          <a:p>
            <a:pPr indent="0" lvl="0" marL="0" rtl="0" algn="ctr">
              <a:spcBef>
                <a:spcPts val="0"/>
              </a:spcBef>
              <a:spcAft>
                <a:spcPts val="0"/>
              </a:spcAft>
              <a:buClr>
                <a:srgbClr val="000000"/>
              </a:buClr>
              <a:buSzPts val="1100"/>
              <a:buFont typeface="Arial"/>
              <a:buNone/>
            </a:pPr>
            <a:r>
              <a:rPr b="1" lang="ja" sz="1800">
                <a:solidFill>
                  <a:srgbClr val="000000"/>
                </a:solidFill>
              </a:rPr>
              <a:t>ゴールーチン-1</a:t>
            </a:r>
            <a:endParaRPr b="1" sz="1800">
              <a:solidFill>
                <a:srgbClr val="000000"/>
              </a:solidFill>
            </a:endParaRPr>
          </a:p>
          <a:p>
            <a:pPr indent="0" lvl="0" marL="0" rtl="0" algn="ctr">
              <a:lnSpc>
                <a:spcPct val="150000"/>
              </a:lnSpc>
              <a:spcBef>
                <a:spcPts val="0"/>
              </a:spcBef>
              <a:spcAft>
                <a:spcPts val="0"/>
              </a:spcAft>
              <a:buNone/>
            </a:pPr>
            <a:r>
              <a:t/>
            </a:r>
            <a:endParaRPr b="1" sz="1800"/>
          </a:p>
        </p:txBody>
      </p:sp>
      <p:cxnSp>
        <p:nvCxnSpPr>
          <p:cNvPr id="551" name="Google Shape;551;p75"/>
          <p:cNvCxnSpPr>
            <a:endCxn id="550" idx="0"/>
          </p:cNvCxnSpPr>
          <p:nvPr/>
        </p:nvCxnSpPr>
        <p:spPr>
          <a:xfrm>
            <a:off x="2510875" y="1787727"/>
            <a:ext cx="17400" cy="1514700"/>
          </a:xfrm>
          <a:prstGeom prst="straightConnector1">
            <a:avLst/>
          </a:prstGeom>
          <a:noFill/>
          <a:ln cap="flat" cmpd="sng" w="76200">
            <a:solidFill>
              <a:srgbClr val="666666"/>
            </a:solidFill>
            <a:prstDash val="solid"/>
            <a:round/>
            <a:headEnd len="med" w="med" type="none"/>
            <a:tailEnd len="med" w="med" type="stealth"/>
          </a:ln>
        </p:spPr>
      </p:cxnSp>
      <p:sp>
        <p:nvSpPr>
          <p:cNvPr id="552" name="Google Shape;552;p75"/>
          <p:cNvSpPr txBox="1"/>
          <p:nvPr/>
        </p:nvSpPr>
        <p:spPr>
          <a:xfrm>
            <a:off x="1774705" y="1206025"/>
            <a:ext cx="14595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f1</a:t>
            </a: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sp>
        <p:nvSpPr>
          <p:cNvPr id="553" name="Google Shape;553;p75"/>
          <p:cNvSpPr txBox="1"/>
          <p:nvPr/>
        </p:nvSpPr>
        <p:spPr>
          <a:xfrm>
            <a:off x="6004006" y="1206025"/>
            <a:ext cx="14595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f2</a:t>
            </a: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cxnSp>
        <p:nvCxnSpPr>
          <p:cNvPr id="554" name="Google Shape;554;p75"/>
          <p:cNvCxnSpPr/>
          <p:nvPr/>
        </p:nvCxnSpPr>
        <p:spPr>
          <a:xfrm>
            <a:off x="6800724" y="1787858"/>
            <a:ext cx="17400" cy="1514700"/>
          </a:xfrm>
          <a:prstGeom prst="straightConnector1">
            <a:avLst/>
          </a:prstGeom>
          <a:noFill/>
          <a:ln cap="flat" cmpd="sng" w="76200">
            <a:solidFill>
              <a:srgbClr val="666666"/>
            </a:solidFill>
            <a:prstDash val="solid"/>
            <a:round/>
            <a:headEnd len="med" w="med" type="none"/>
            <a:tailEnd len="med" w="med" type="stealth"/>
          </a:ln>
        </p:spPr>
      </p:cxnSp>
      <p:sp>
        <p:nvSpPr>
          <p:cNvPr id="555" name="Google Shape;555;p75"/>
          <p:cNvSpPr/>
          <p:nvPr/>
        </p:nvSpPr>
        <p:spPr>
          <a:xfrm>
            <a:off x="3200175" y="4520250"/>
            <a:ext cx="2743500" cy="511500"/>
          </a:xfrm>
          <a:prstGeom prst="roundRect">
            <a:avLst>
              <a:gd fmla="val 7744" name="adj"/>
            </a:avLst>
          </a:prstGeom>
          <a:solidFill>
            <a:srgbClr val="F4CCCC"/>
          </a:solidFill>
          <a:ln cap="flat" cmpd="sng" w="3810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solidFill>
                  <a:srgbClr val="FF0000"/>
                </a:solidFill>
                <a:latin typeface="Consolas"/>
                <a:ea typeface="Consolas"/>
                <a:cs typeface="Consolas"/>
                <a:sym typeface="Consolas"/>
              </a:rPr>
              <a:t>select-case</a:t>
            </a:r>
            <a:r>
              <a:rPr b="1" lang="ja">
                <a:solidFill>
                  <a:srgbClr val="FF0000"/>
                </a:solidFill>
              </a:rPr>
              <a:t>を用いる</a:t>
            </a:r>
            <a:endParaRPr b="1">
              <a:solidFill>
                <a:srgbClr val="FF0000"/>
              </a:solidFill>
            </a:endParaRPr>
          </a:p>
        </p:txBody>
      </p:sp>
      <p:sp>
        <p:nvSpPr>
          <p:cNvPr id="556" name="Google Shape;556;p75"/>
          <p:cNvSpPr/>
          <p:nvPr/>
        </p:nvSpPr>
        <p:spPr>
          <a:xfrm flipH="1" rot="7851712">
            <a:off x="3638329" y="3045742"/>
            <a:ext cx="379220" cy="701658"/>
          </a:xfrm>
          <a:prstGeom prst="right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5"/>
          <p:cNvSpPr/>
          <p:nvPr/>
        </p:nvSpPr>
        <p:spPr>
          <a:xfrm>
            <a:off x="3342276" y="2772649"/>
            <a:ext cx="1084200" cy="3858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チャネル-1</a:t>
            </a:r>
            <a:endParaRPr b="1"/>
          </a:p>
        </p:txBody>
      </p:sp>
      <p:sp>
        <p:nvSpPr>
          <p:cNvPr id="558" name="Google Shape;558;p75"/>
          <p:cNvSpPr/>
          <p:nvPr/>
        </p:nvSpPr>
        <p:spPr>
          <a:xfrm flipH="1" rot="5400000">
            <a:off x="3777144" y="2162505"/>
            <a:ext cx="297000" cy="701400"/>
          </a:xfrm>
          <a:prstGeom prst="right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5"/>
          <p:cNvSpPr/>
          <p:nvPr/>
        </p:nvSpPr>
        <p:spPr>
          <a:xfrm flipH="1" rot="3602823">
            <a:off x="5128600" y="3046040"/>
            <a:ext cx="379139" cy="701460"/>
          </a:xfrm>
          <a:prstGeom prst="right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5"/>
          <p:cNvSpPr/>
          <p:nvPr/>
        </p:nvSpPr>
        <p:spPr>
          <a:xfrm>
            <a:off x="4681285" y="2772647"/>
            <a:ext cx="1084200" cy="3858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チャネル-2</a:t>
            </a:r>
            <a:endParaRPr b="1"/>
          </a:p>
        </p:txBody>
      </p:sp>
      <p:sp>
        <p:nvSpPr>
          <p:cNvPr id="561" name="Google Shape;561;p75"/>
          <p:cNvSpPr/>
          <p:nvPr/>
        </p:nvSpPr>
        <p:spPr>
          <a:xfrm flipH="1" rot="5400000">
            <a:off x="5116153" y="2162503"/>
            <a:ext cx="297000" cy="701400"/>
          </a:xfrm>
          <a:prstGeom prst="right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5"/>
          <p:cNvSpPr/>
          <p:nvPr/>
        </p:nvSpPr>
        <p:spPr>
          <a:xfrm>
            <a:off x="3545800" y="1920950"/>
            <a:ext cx="2069400" cy="3858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800">
                <a:latin typeface="Consolas"/>
                <a:ea typeface="Consolas"/>
                <a:cs typeface="Consolas"/>
                <a:sym typeface="Consolas"/>
              </a:rPr>
              <a:t>select</a:t>
            </a:r>
            <a:endParaRPr sz="1800">
              <a:latin typeface="Consolas"/>
              <a:ea typeface="Consolas"/>
              <a:cs typeface="Consolas"/>
              <a:sym typeface="Consolas"/>
            </a:endParaRPr>
          </a:p>
        </p:txBody>
      </p:sp>
      <p:sp>
        <p:nvSpPr>
          <p:cNvPr id="563" name="Google Shape;563;p75"/>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6"/>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3400">
                <a:latin typeface="Courier New"/>
                <a:ea typeface="Courier New"/>
                <a:cs typeface="Courier New"/>
                <a:sym typeface="Courier New"/>
              </a:rPr>
              <a:t>select-case</a:t>
            </a:r>
            <a:r>
              <a:rPr lang="ja" sz="3400"/>
              <a:t> -2-</a:t>
            </a:r>
            <a:endParaRPr/>
          </a:p>
        </p:txBody>
      </p:sp>
      <p:sp>
        <p:nvSpPr>
          <p:cNvPr id="569" name="Google Shape;569;p76"/>
          <p:cNvSpPr txBox="1"/>
          <p:nvPr/>
        </p:nvSpPr>
        <p:spPr>
          <a:xfrm>
            <a:off x="1137775" y="1087875"/>
            <a:ext cx="7217700" cy="3180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333333"/>
                </a:solidFill>
                <a:highlight>
                  <a:srgbClr val="F4CCCC"/>
                </a:highlight>
                <a:latin typeface="Verdana"/>
                <a:ea typeface="Verdana"/>
                <a:cs typeface="Verdana"/>
                <a:sym typeface="Verdana"/>
              </a:rPr>
              <a:t>ch1 := make(</a:t>
            </a:r>
            <a:r>
              <a:rPr lang="ja" sz="1800">
                <a:solidFill>
                  <a:srgbClr val="A71D5D"/>
                </a:solidFill>
                <a:highlight>
                  <a:srgbClr val="F4CCCC"/>
                </a:highlight>
                <a:latin typeface="Verdana"/>
                <a:ea typeface="Verdana"/>
                <a:cs typeface="Verdana"/>
                <a:sym typeface="Verdana"/>
              </a:rPr>
              <a:t>chan</a:t>
            </a:r>
            <a:r>
              <a:rPr lang="ja" sz="1800">
                <a:solidFill>
                  <a:srgbClr val="333333"/>
                </a:solidFill>
                <a:highlight>
                  <a:srgbClr val="F4CCCC"/>
                </a:highlight>
                <a:latin typeface="Verdana"/>
                <a:ea typeface="Verdana"/>
                <a:cs typeface="Verdana"/>
                <a:sym typeface="Verdana"/>
              </a:rPr>
              <a:t> </a:t>
            </a:r>
            <a:r>
              <a:rPr lang="ja" sz="1800">
                <a:solidFill>
                  <a:srgbClr val="A71D5D"/>
                </a:solidFill>
                <a:highlight>
                  <a:srgbClr val="F4CCCC"/>
                </a:highlight>
                <a:latin typeface="Verdana"/>
                <a:ea typeface="Verdana"/>
                <a:cs typeface="Verdana"/>
                <a:sym typeface="Verdana"/>
              </a:rPr>
              <a:t>int</a:t>
            </a:r>
            <a:r>
              <a:rPr lang="ja" sz="1800">
                <a:solidFill>
                  <a:srgbClr val="333333"/>
                </a:solidFill>
                <a:highlight>
                  <a:srgbClr val="F4CCCC"/>
                </a:highlight>
                <a:latin typeface="Verdana"/>
                <a:ea typeface="Verdana"/>
                <a:cs typeface="Verdana"/>
                <a:sym typeface="Verdana"/>
              </a:rPr>
              <a:t>)</a:t>
            </a:r>
            <a:endParaRPr sz="1800">
              <a:solidFill>
                <a:srgbClr val="333333"/>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None/>
            </a:pPr>
            <a:r>
              <a:rPr lang="ja" sz="1800">
                <a:solidFill>
                  <a:srgbClr val="333333"/>
                </a:solidFill>
                <a:highlight>
                  <a:srgbClr val="C9DAF8"/>
                </a:highlight>
                <a:latin typeface="Verdana"/>
                <a:ea typeface="Verdana"/>
                <a:cs typeface="Verdana"/>
                <a:sym typeface="Verdana"/>
              </a:rPr>
              <a:t>ch2 := make(</a:t>
            </a:r>
            <a:r>
              <a:rPr lang="ja" sz="1800">
                <a:solidFill>
                  <a:srgbClr val="A71D5D"/>
                </a:solidFill>
                <a:highlight>
                  <a:srgbClr val="C9DAF8"/>
                </a:highlight>
                <a:latin typeface="Verdana"/>
                <a:ea typeface="Verdana"/>
                <a:cs typeface="Verdana"/>
                <a:sym typeface="Verdana"/>
              </a:rPr>
              <a:t>chan</a:t>
            </a:r>
            <a:r>
              <a:rPr lang="ja" sz="1800">
                <a:solidFill>
                  <a:srgbClr val="333333"/>
                </a:solidFill>
                <a:highlight>
                  <a:srgbClr val="C9DAF8"/>
                </a:highlight>
                <a:latin typeface="Verdana"/>
                <a:ea typeface="Verdana"/>
                <a:cs typeface="Verdana"/>
                <a:sym typeface="Verdana"/>
              </a:rPr>
              <a:t> </a:t>
            </a:r>
            <a:r>
              <a:rPr lang="ja" sz="1800">
                <a:solidFill>
                  <a:srgbClr val="A71D5D"/>
                </a:solidFill>
                <a:highlight>
                  <a:srgbClr val="C9DAF8"/>
                </a:highlight>
                <a:latin typeface="Verdana"/>
                <a:ea typeface="Verdana"/>
                <a:cs typeface="Verdana"/>
                <a:sym typeface="Verdana"/>
              </a:rPr>
              <a:t>string</a:t>
            </a:r>
            <a:r>
              <a:rPr lang="ja" sz="1800">
                <a:solidFill>
                  <a:srgbClr val="333333"/>
                </a:solidFill>
                <a:highlight>
                  <a:srgbClr val="C9DAF8"/>
                </a:highlight>
                <a:latin typeface="Verdana"/>
                <a:ea typeface="Verdana"/>
                <a:cs typeface="Verdana"/>
                <a:sym typeface="Verdana"/>
              </a:rPr>
              <a:t>)</a:t>
            </a:r>
            <a:endParaRPr sz="1800">
              <a:solidFill>
                <a:srgbClr val="333333"/>
              </a:solidFill>
              <a:highlight>
                <a:srgbClr val="C9DAF8"/>
              </a:highlight>
              <a:latin typeface="Verdana"/>
              <a:ea typeface="Verdana"/>
              <a:cs typeface="Verdana"/>
              <a:sym typeface="Verdana"/>
            </a:endParaRPr>
          </a:p>
          <a:p>
            <a:pPr indent="0" lvl="0" marL="0" rtl="0" algn="l">
              <a:lnSpc>
                <a:spcPct val="100000"/>
              </a:lnSpc>
              <a:spcBef>
                <a:spcPts val="0"/>
              </a:spcBef>
              <a:spcAft>
                <a:spcPts val="0"/>
              </a:spcAft>
              <a:buNone/>
            </a:pPr>
            <a:r>
              <a:rPr lang="ja" sz="1800">
                <a:solidFill>
                  <a:srgbClr val="A71D5D"/>
                </a:solidFill>
                <a:latin typeface="Verdana"/>
                <a:ea typeface="Verdana"/>
                <a:cs typeface="Verdana"/>
                <a:sym typeface="Verdana"/>
              </a:rPr>
              <a:t>go</a:t>
            </a:r>
            <a:r>
              <a:rPr lang="ja" sz="1800">
                <a:solidFill>
                  <a:srgbClr val="333333"/>
                </a:solidFill>
                <a:latin typeface="Verdana"/>
                <a:ea typeface="Verdana"/>
                <a:cs typeface="Verdana"/>
                <a:sym typeface="Verdana"/>
              </a:rPr>
              <a:t> </a:t>
            </a:r>
            <a:r>
              <a:rPr lang="ja" sz="1800">
                <a:solidFill>
                  <a:srgbClr val="A71D5D"/>
                </a:solidFill>
                <a:latin typeface="Verdana"/>
                <a:ea typeface="Verdana"/>
                <a:cs typeface="Verdana"/>
                <a:sym typeface="Verdana"/>
              </a:rPr>
              <a:t>func</a:t>
            </a:r>
            <a:r>
              <a:rPr lang="ja" sz="1800">
                <a:solidFill>
                  <a:srgbClr val="333333"/>
                </a:solidFill>
                <a:latin typeface="Verdana"/>
                <a:ea typeface="Verdana"/>
                <a:cs typeface="Verdana"/>
                <a:sym typeface="Verdana"/>
              </a:rPr>
              <a:t>() { </a:t>
            </a:r>
            <a:r>
              <a:rPr lang="ja" sz="1800">
                <a:solidFill>
                  <a:srgbClr val="333333"/>
                </a:solidFill>
                <a:highlight>
                  <a:srgbClr val="F4CCCC"/>
                </a:highlight>
                <a:latin typeface="Verdana"/>
                <a:ea typeface="Verdana"/>
                <a:cs typeface="Verdana"/>
                <a:sym typeface="Verdana"/>
              </a:rPr>
              <a:t>ch1 &lt;- 100</a:t>
            </a:r>
            <a:r>
              <a:rPr lang="ja" sz="1800">
                <a:solidFill>
                  <a:srgbClr val="333333"/>
                </a:solidFill>
                <a:latin typeface="Verdana"/>
                <a:ea typeface="Verdana"/>
                <a:cs typeface="Verdana"/>
                <a:sym typeface="Verdana"/>
              </a:rPr>
              <a:t> }()</a:t>
            </a:r>
            <a:endParaRPr sz="1800">
              <a:solidFill>
                <a:srgbClr val="333333"/>
              </a:solidFill>
              <a:latin typeface="Verdana"/>
              <a:ea typeface="Verdana"/>
              <a:cs typeface="Verdana"/>
              <a:sym typeface="Verdana"/>
            </a:endParaRPr>
          </a:p>
          <a:p>
            <a:pPr indent="0" lvl="0" marL="0" rtl="0" algn="l">
              <a:lnSpc>
                <a:spcPct val="100000"/>
              </a:lnSpc>
              <a:spcBef>
                <a:spcPts val="0"/>
              </a:spcBef>
              <a:spcAft>
                <a:spcPts val="0"/>
              </a:spcAft>
              <a:buNone/>
            </a:pPr>
            <a:r>
              <a:rPr lang="ja" sz="1800">
                <a:solidFill>
                  <a:srgbClr val="A71D5D"/>
                </a:solidFill>
                <a:latin typeface="Verdana"/>
                <a:ea typeface="Verdana"/>
                <a:cs typeface="Verdana"/>
                <a:sym typeface="Verdana"/>
              </a:rPr>
              <a:t>go</a:t>
            </a:r>
            <a:r>
              <a:rPr lang="ja" sz="1800">
                <a:solidFill>
                  <a:srgbClr val="333333"/>
                </a:solidFill>
                <a:highlight>
                  <a:srgbClr val="FFFFFF"/>
                </a:highlight>
                <a:latin typeface="Verdana"/>
                <a:ea typeface="Verdana"/>
                <a:cs typeface="Verdana"/>
                <a:sym typeface="Verdana"/>
              </a:rPr>
              <a:t> </a:t>
            </a:r>
            <a:r>
              <a:rPr lang="ja" sz="1800">
                <a:solidFill>
                  <a:srgbClr val="A71D5D"/>
                </a:solidFill>
                <a:latin typeface="Verdana"/>
                <a:ea typeface="Verdana"/>
                <a:cs typeface="Verdana"/>
                <a:sym typeface="Verdana"/>
              </a:rPr>
              <a:t>func</a:t>
            </a:r>
            <a:r>
              <a:rPr lang="ja" sz="1800">
                <a:solidFill>
                  <a:srgbClr val="333333"/>
                </a:solidFill>
                <a:latin typeface="Verdana"/>
                <a:ea typeface="Verdana"/>
                <a:cs typeface="Verdana"/>
                <a:sym typeface="Verdana"/>
              </a:rPr>
              <a:t>()</a:t>
            </a:r>
            <a:r>
              <a:rPr lang="ja" sz="1800">
                <a:solidFill>
                  <a:srgbClr val="333333"/>
                </a:solidFill>
                <a:highlight>
                  <a:srgbClr val="FFFFFF"/>
                </a:highlight>
                <a:latin typeface="Verdana"/>
                <a:ea typeface="Verdana"/>
                <a:cs typeface="Verdana"/>
                <a:sym typeface="Verdana"/>
              </a:rPr>
              <a:t> { </a:t>
            </a:r>
            <a:r>
              <a:rPr lang="ja" sz="1800">
                <a:solidFill>
                  <a:srgbClr val="333333"/>
                </a:solidFill>
                <a:highlight>
                  <a:srgbClr val="C9DAF8"/>
                </a:highlight>
                <a:latin typeface="Verdana"/>
                <a:ea typeface="Verdana"/>
                <a:cs typeface="Verdana"/>
                <a:sym typeface="Verdana"/>
              </a:rPr>
              <a:t>ch2 &lt;- </a:t>
            </a:r>
            <a:r>
              <a:rPr lang="ja" sz="1800">
                <a:solidFill>
                  <a:srgbClr val="DF5000"/>
                </a:solidFill>
                <a:highlight>
                  <a:srgbClr val="C9DAF8"/>
                </a:highlight>
                <a:latin typeface="Verdana"/>
                <a:ea typeface="Verdana"/>
                <a:cs typeface="Verdana"/>
                <a:sym typeface="Verdana"/>
              </a:rPr>
              <a:t>"hi"</a:t>
            </a:r>
            <a:r>
              <a:rPr lang="ja" sz="1800">
                <a:solidFill>
                  <a:srgbClr val="333333"/>
                </a:solidFill>
                <a:highlight>
                  <a:srgbClr val="FFFFFF"/>
                </a:highlight>
                <a:latin typeface="Verdana"/>
                <a:ea typeface="Verdana"/>
                <a:cs typeface="Verdana"/>
                <a:sym typeface="Verdana"/>
              </a:rPr>
              <a:t> }()</a:t>
            </a:r>
            <a:endParaRPr sz="1800">
              <a:solidFill>
                <a:srgbClr val="333333"/>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None/>
            </a:pPr>
            <a:r>
              <a:t/>
            </a:r>
            <a:endParaRPr sz="1800">
              <a:solidFill>
                <a:srgbClr val="333333"/>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None/>
            </a:pPr>
            <a:r>
              <a:rPr lang="ja" sz="1800">
                <a:solidFill>
                  <a:srgbClr val="A71D5D"/>
                </a:solidFill>
                <a:latin typeface="Verdana"/>
                <a:ea typeface="Verdana"/>
                <a:cs typeface="Verdana"/>
                <a:sym typeface="Verdana"/>
              </a:rPr>
              <a:t>select</a:t>
            </a:r>
            <a:r>
              <a:rPr lang="ja" sz="1800">
                <a:solidFill>
                  <a:srgbClr val="333333"/>
                </a:solidFill>
                <a:highlight>
                  <a:srgbClr val="FFFFFF"/>
                </a:highlight>
                <a:latin typeface="Verdana"/>
                <a:ea typeface="Verdana"/>
                <a:cs typeface="Verdana"/>
                <a:sym typeface="Verdana"/>
              </a:rPr>
              <a:t> {</a:t>
            </a:r>
            <a:endParaRPr sz="1800">
              <a:solidFill>
                <a:srgbClr val="333333"/>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None/>
            </a:pPr>
            <a:r>
              <a:rPr lang="ja" sz="1800">
                <a:solidFill>
                  <a:srgbClr val="A71D5D"/>
                </a:solidFill>
                <a:highlight>
                  <a:srgbClr val="F4CCCC"/>
                </a:highlight>
                <a:latin typeface="Verdana"/>
                <a:ea typeface="Verdana"/>
                <a:cs typeface="Verdana"/>
                <a:sym typeface="Verdana"/>
              </a:rPr>
              <a:t>case</a:t>
            </a:r>
            <a:r>
              <a:rPr lang="ja" sz="1800">
                <a:solidFill>
                  <a:srgbClr val="333333"/>
                </a:solidFill>
                <a:highlight>
                  <a:srgbClr val="F4CCCC"/>
                </a:highlight>
                <a:latin typeface="Verdana"/>
                <a:ea typeface="Verdana"/>
                <a:cs typeface="Verdana"/>
                <a:sym typeface="Verdana"/>
              </a:rPr>
              <a:t> v1 := &lt;-ch1:</a:t>
            </a:r>
            <a:endParaRPr sz="1800">
              <a:solidFill>
                <a:srgbClr val="333333"/>
              </a:solidFill>
              <a:highlight>
                <a:srgbClr val="F4CCCC"/>
              </a:highlight>
              <a:latin typeface="Verdana"/>
              <a:ea typeface="Verdana"/>
              <a:cs typeface="Verdana"/>
              <a:sym typeface="Verdana"/>
            </a:endParaRPr>
          </a:p>
          <a:p>
            <a:pPr indent="0" lvl="0" marL="0" rtl="0" algn="l">
              <a:lnSpc>
                <a:spcPct val="100000"/>
              </a:lnSpc>
              <a:spcBef>
                <a:spcPts val="0"/>
              </a:spcBef>
              <a:spcAft>
                <a:spcPts val="0"/>
              </a:spcAft>
              <a:buNone/>
            </a:pPr>
            <a:r>
              <a:rPr lang="ja" sz="1800">
                <a:solidFill>
                  <a:srgbClr val="333333"/>
                </a:solidFill>
                <a:highlight>
                  <a:srgbClr val="FFFFFF"/>
                </a:highlight>
                <a:latin typeface="Verdana"/>
                <a:ea typeface="Verdana"/>
                <a:cs typeface="Verdana"/>
                <a:sym typeface="Verdana"/>
              </a:rPr>
              <a:t>	fmt.Println(v1)</a:t>
            </a:r>
            <a:endParaRPr sz="1800">
              <a:solidFill>
                <a:srgbClr val="333333"/>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None/>
            </a:pPr>
            <a:r>
              <a:rPr lang="ja" sz="1800">
                <a:solidFill>
                  <a:srgbClr val="A71D5D"/>
                </a:solidFill>
                <a:highlight>
                  <a:srgbClr val="C9DAF8"/>
                </a:highlight>
                <a:latin typeface="Verdana"/>
                <a:ea typeface="Verdana"/>
                <a:cs typeface="Verdana"/>
                <a:sym typeface="Verdana"/>
              </a:rPr>
              <a:t>case</a:t>
            </a:r>
            <a:r>
              <a:rPr lang="ja" sz="1800">
                <a:solidFill>
                  <a:srgbClr val="333333"/>
                </a:solidFill>
                <a:highlight>
                  <a:srgbClr val="C9DAF8"/>
                </a:highlight>
                <a:latin typeface="Verdana"/>
                <a:ea typeface="Verdana"/>
                <a:cs typeface="Verdana"/>
                <a:sym typeface="Verdana"/>
              </a:rPr>
              <a:t> v2 := &lt;-ch2:</a:t>
            </a:r>
            <a:endParaRPr sz="1800">
              <a:solidFill>
                <a:srgbClr val="333333"/>
              </a:solidFill>
              <a:highlight>
                <a:srgbClr val="C9DAF8"/>
              </a:highlight>
              <a:latin typeface="Verdana"/>
              <a:ea typeface="Verdana"/>
              <a:cs typeface="Verdana"/>
              <a:sym typeface="Verdana"/>
            </a:endParaRPr>
          </a:p>
          <a:p>
            <a:pPr indent="0" lvl="0" marL="0" rtl="0" algn="l">
              <a:lnSpc>
                <a:spcPct val="100000"/>
              </a:lnSpc>
              <a:spcBef>
                <a:spcPts val="0"/>
              </a:spcBef>
              <a:spcAft>
                <a:spcPts val="0"/>
              </a:spcAft>
              <a:buNone/>
            </a:pPr>
            <a:r>
              <a:rPr lang="ja" sz="1800">
                <a:solidFill>
                  <a:srgbClr val="333333"/>
                </a:solidFill>
                <a:highlight>
                  <a:srgbClr val="FFFFFF"/>
                </a:highlight>
                <a:latin typeface="Verdana"/>
                <a:ea typeface="Verdana"/>
                <a:cs typeface="Verdana"/>
                <a:sym typeface="Verdana"/>
              </a:rPr>
              <a:t>	fmt.Println(v2)</a:t>
            </a:r>
            <a:endParaRPr sz="1800">
              <a:solidFill>
                <a:srgbClr val="333333"/>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None/>
            </a:pPr>
            <a:r>
              <a:rPr lang="ja" sz="1800">
                <a:solidFill>
                  <a:srgbClr val="333333"/>
                </a:solidFill>
                <a:highlight>
                  <a:srgbClr val="FFFFFF"/>
                </a:highlight>
                <a:latin typeface="Verdana"/>
                <a:ea typeface="Verdana"/>
                <a:cs typeface="Verdana"/>
                <a:sym typeface="Verdana"/>
              </a:rPr>
              <a:t>}</a:t>
            </a:r>
            <a:endParaRPr sz="1800">
              <a:solidFill>
                <a:srgbClr val="D73A49"/>
              </a:solidFill>
              <a:latin typeface="Consolas"/>
              <a:ea typeface="Consolas"/>
              <a:cs typeface="Consolas"/>
              <a:sym typeface="Consolas"/>
            </a:endParaRPr>
          </a:p>
        </p:txBody>
      </p:sp>
      <p:sp>
        <p:nvSpPr>
          <p:cNvPr id="570" name="Google Shape;570;p76"/>
          <p:cNvSpPr txBox="1"/>
          <p:nvPr/>
        </p:nvSpPr>
        <p:spPr>
          <a:xfrm>
            <a:off x="5997650" y="925764"/>
            <a:ext cx="2101800" cy="292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u="sng">
                <a:solidFill>
                  <a:srgbClr val="1155CC"/>
                </a:solidFill>
                <a:hlinkClick r:id="rId3">
                  <a:extLst>
                    <a:ext uri="{A12FA001-AC4F-418D-AE19-62706E023703}">
                      <ahyp:hlinkClr val="tx"/>
                    </a:ext>
                  </a:extLst>
                </a:hlinkClick>
              </a:rPr>
              <a:t>Playgroundで動かす</a:t>
            </a:r>
            <a:endParaRPr b="1"/>
          </a:p>
        </p:txBody>
      </p:sp>
      <p:sp>
        <p:nvSpPr>
          <p:cNvPr id="571" name="Google Shape;571;p76"/>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7"/>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latin typeface="Consolas"/>
                <a:ea typeface="Consolas"/>
                <a:cs typeface="Consolas"/>
                <a:sym typeface="Consolas"/>
              </a:rPr>
              <a:t>nil</a:t>
            </a:r>
            <a:r>
              <a:rPr lang="ja"/>
              <a:t>チャネル</a:t>
            </a:r>
            <a:endParaRPr/>
          </a:p>
        </p:txBody>
      </p:sp>
      <p:sp>
        <p:nvSpPr>
          <p:cNvPr id="577" name="Google Shape;577;p77"/>
          <p:cNvSpPr txBox="1"/>
          <p:nvPr/>
        </p:nvSpPr>
        <p:spPr>
          <a:xfrm>
            <a:off x="1137771" y="1087875"/>
            <a:ext cx="7217700" cy="329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ch1 </a:t>
            </a:r>
            <a:r>
              <a:rPr lang="ja" sz="1800">
                <a:solidFill>
                  <a:srgbClr val="D73A49"/>
                </a:solidFill>
                <a:latin typeface="Consolas"/>
                <a:ea typeface="Consolas"/>
                <a:cs typeface="Consolas"/>
                <a:sym typeface="Consolas"/>
              </a:rPr>
              <a:t>:=</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make</a:t>
            </a:r>
            <a:r>
              <a:rPr lang="ja" sz="1800">
                <a:solidFill>
                  <a:srgbClr val="24292E"/>
                </a:solidFill>
                <a:latin typeface="Consolas"/>
                <a:ea typeface="Consolas"/>
                <a:cs typeface="Consolas"/>
                <a:sym typeface="Consolas"/>
              </a:rPr>
              <a:t>(</a:t>
            </a:r>
            <a:r>
              <a:rPr lang="ja" sz="1800">
                <a:solidFill>
                  <a:srgbClr val="D73A49"/>
                </a:solidFill>
                <a:latin typeface="Consolas"/>
                <a:ea typeface="Consolas"/>
                <a:cs typeface="Consolas"/>
                <a:sym typeface="Consolas"/>
              </a:rPr>
              <a:t>chan</a:t>
            </a: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int</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highlight>
                  <a:srgbClr val="F4CCCC"/>
                </a:highlight>
                <a:latin typeface="Consolas"/>
                <a:ea typeface="Consolas"/>
                <a:cs typeface="Consolas"/>
                <a:sym typeface="Consolas"/>
              </a:rPr>
              <a:t>var</a:t>
            </a:r>
            <a:r>
              <a:rPr lang="ja" sz="1800">
                <a:solidFill>
                  <a:srgbClr val="24292E"/>
                </a:solidFill>
                <a:highlight>
                  <a:srgbClr val="F4CCCC"/>
                </a:highlight>
                <a:latin typeface="Consolas"/>
                <a:ea typeface="Consolas"/>
                <a:cs typeface="Consolas"/>
                <a:sym typeface="Consolas"/>
              </a:rPr>
              <a:t> ch2 </a:t>
            </a:r>
            <a:r>
              <a:rPr lang="ja" sz="1800">
                <a:solidFill>
                  <a:srgbClr val="D73A49"/>
                </a:solidFill>
                <a:highlight>
                  <a:srgbClr val="F4CCCC"/>
                </a:highlight>
                <a:latin typeface="Consolas"/>
                <a:ea typeface="Consolas"/>
                <a:cs typeface="Consolas"/>
                <a:sym typeface="Consolas"/>
              </a:rPr>
              <a:t>chan</a:t>
            </a:r>
            <a:r>
              <a:rPr lang="ja" sz="1800">
                <a:solidFill>
                  <a:srgbClr val="24292E"/>
                </a:solidFill>
                <a:highlight>
                  <a:srgbClr val="F4CCCC"/>
                </a:highlight>
                <a:latin typeface="Consolas"/>
                <a:ea typeface="Consolas"/>
                <a:cs typeface="Consolas"/>
                <a:sym typeface="Consolas"/>
              </a:rPr>
              <a:t> </a:t>
            </a:r>
            <a:r>
              <a:rPr lang="ja" sz="1800">
                <a:solidFill>
                  <a:srgbClr val="D73A49"/>
                </a:solidFill>
                <a:highlight>
                  <a:srgbClr val="F4CCCC"/>
                </a:highlight>
                <a:latin typeface="Consolas"/>
                <a:ea typeface="Consolas"/>
                <a:cs typeface="Consolas"/>
                <a:sym typeface="Consolas"/>
              </a:rPr>
              <a:t>string</a:t>
            </a:r>
            <a:endParaRPr sz="1800">
              <a:solidFill>
                <a:srgbClr val="D73A49"/>
              </a:solidFill>
              <a:highlight>
                <a:srgbClr val="F4CCCC"/>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 ch1 </a:t>
            </a:r>
            <a:r>
              <a:rPr lang="ja" sz="1800">
                <a:solidFill>
                  <a:srgbClr val="D73A49"/>
                </a:solidFill>
                <a:latin typeface="Consolas"/>
                <a:ea typeface="Consolas"/>
                <a:cs typeface="Consolas"/>
                <a:sym typeface="Consolas"/>
              </a:rPr>
              <a:t>&lt;-</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100</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 </a:t>
            </a:r>
            <a:r>
              <a:rPr lang="ja" sz="1800">
                <a:solidFill>
                  <a:srgbClr val="24292E"/>
                </a:solidFill>
                <a:highlight>
                  <a:srgbClr val="F4CCCC"/>
                </a:highlight>
                <a:latin typeface="Consolas"/>
                <a:ea typeface="Consolas"/>
                <a:cs typeface="Consolas"/>
                <a:sym typeface="Consolas"/>
              </a:rPr>
              <a:t>ch2 </a:t>
            </a:r>
            <a:r>
              <a:rPr lang="ja" sz="1800">
                <a:solidFill>
                  <a:srgbClr val="D73A49"/>
                </a:solidFill>
                <a:highlight>
                  <a:srgbClr val="F4CCCC"/>
                </a:highlight>
                <a:latin typeface="Consolas"/>
                <a:ea typeface="Consolas"/>
                <a:cs typeface="Consolas"/>
                <a:sym typeface="Consolas"/>
              </a:rPr>
              <a:t>&lt;-</a:t>
            </a:r>
            <a:r>
              <a:rPr lang="ja" sz="1800">
                <a:solidFill>
                  <a:srgbClr val="24292E"/>
                </a:solidFill>
                <a:highlight>
                  <a:srgbClr val="F4CCCC"/>
                </a:highlight>
                <a:latin typeface="Consolas"/>
                <a:ea typeface="Consolas"/>
                <a:cs typeface="Consolas"/>
                <a:sym typeface="Consolas"/>
              </a:rPr>
              <a:t> </a:t>
            </a:r>
            <a:r>
              <a:rPr lang="ja" sz="1800">
                <a:solidFill>
                  <a:srgbClr val="032F62"/>
                </a:solidFill>
                <a:highlight>
                  <a:srgbClr val="F4CCCC"/>
                </a:highlight>
                <a:latin typeface="Consolas"/>
                <a:ea typeface="Consolas"/>
                <a:cs typeface="Consolas"/>
                <a:sym typeface="Consolas"/>
              </a:rPr>
              <a:t>"hi"</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select</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case</a:t>
            </a:r>
            <a:r>
              <a:rPr lang="ja" sz="1800">
                <a:solidFill>
                  <a:srgbClr val="24292E"/>
                </a:solidFill>
                <a:latin typeface="Consolas"/>
                <a:ea typeface="Consolas"/>
                <a:cs typeface="Consolas"/>
                <a:sym typeface="Consolas"/>
              </a:rPr>
              <a:t> v1 </a:t>
            </a:r>
            <a:r>
              <a:rPr lang="ja" sz="1800">
                <a:solidFill>
                  <a:srgbClr val="D73A49"/>
                </a:solidFill>
                <a:latin typeface="Consolas"/>
                <a:ea typeface="Consolas"/>
                <a:cs typeface="Consolas"/>
                <a:sym typeface="Consolas"/>
              </a:rPr>
              <a:t>:=</a:t>
            </a: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&lt;-</a:t>
            </a:r>
            <a:r>
              <a:rPr lang="ja" sz="1800">
                <a:solidFill>
                  <a:srgbClr val="24292E"/>
                </a:solidFill>
                <a:latin typeface="Consolas"/>
                <a:ea typeface="Consolas"/>
                <a:cs typeface="Consolas"/>
                <a:sym typeface="Consolas"/>
              </a:rPr>
              <a:t>ch1:</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fmt.</a:t>
            </a:r>
            <a:r>
              <a:rPr lang="ja" sz="1800">
                <a:solidFill>
                  <a:srgbClr val="005CC5"/>
                </a:solidFill>
                <a:latin typeface="Consolas"/>
                <a:ea typeface="Consolas"/>
                <a:cs typeface="Consolas"/>
                <a:sym typeface="Consolas"/>
              </a:rPr>
              <a:t>Println</a:t>
            </a:r>
            <a:r>
              <a:rPr lang="ja" sz="1800">
                <a:solidFill>
                  <a:srgbClr val="24292E"/>
                </a:solidFill>
                <a:latin typeface="Consolas"/>
                <a:ea typeface="Consolas"/>
                <a:cs typeface="Consolas"/>
                <a:sym typeface="Consolas"/>
              </a:rPr>
              <a:t>(v1)</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case</a:t>
            </a:r>
            <a:r>
              <a:rPr lang="ja" sz="1800">
                <a:solidFill>
                  <a:srgbClr val="24292E"/>
                </a:solidFill>
                <a:latin typeface="Consolas"/>
                <a:ea typeface="Consolas"/>
                <a:cs typeface="Consolas"/>
                <a:sym typeface="Consolas"/>
              </a:rPr>
              <a:t> v2 </a:t>
            </a:r>
            <a:r>
              <a:rPr lang="ja" sz="1800">
                <a:solidFill>
                  <a:srgbClr val="D73A49"/>
                </a:solidFill>
                <a:latin typeface="Consolas"/>
                <a:ea typeface="Consolas"/>
                <a:cs typeface="Consolas"/>
                <a:sym typeface="Consolas"/>
              </a:rPr>
              <a:t>:=</a:t>
            </a:r>
            <a:r>
              <a:rPr lang="ja" sz="1800">
                <a:solidFill>
                  <a:srgbClr val="24292E"/>
                </a:solidFill>
                <a:latin typeface="Consolas"/>
                <a:ea typeface="Consolas"/>
                <a:cs typeface="Consolas"/>
                <a:sym typeface="Consolas"/>
              </a:rPr>
              <a:t> </a:t>
            </a:r>
            <a:r>
              <a:rPr lang="ja" sz="1800">
                <a:solidFill>
                  <a:srgbClr val="D73A49"/>
                </a:solidFill>
                <a:highlight>
                  <a:srgbClr val="F4CCCC"/>
                </a:highlight>
                <a:latin typeface="Consolas"/>
                <a:ea typeface="Consolas"/>
                <a:cs typeface="Consolas"/>
                <a:sym typeface="Consolas"/>
              </a:rPr>
              <a:t>&lt;-</a:t>
            </a:r>
            <a:r>
              <a:rPr lang="ja" sz="1800">
                <a:solidFill>
                  <a:srgbClr val="24292E"/>
                </a:solidFill>
                <a:highlight>
                  <a:srgbClr val="F4CCCC"/>
                </a:highlight>
                <a:latin typeface="Consolas"/>
                <a:ea typeface="Consolas"/>
                <a:cs typeface="Consolas"/>
                <a:sym typeface="Consolas"/>
              </a:rPr>
              <a:t>ch2</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fmt.</a:t>
            </a:r>
            <a:r>
              <a:rPr lang="ja" sz="1800">
                <a:solidFill>
                  <a:srgbClr val="005CC5"/>
                </a:solidFill>
                <a:latin typeface="Consolas"/>
                <a:ea typeface="Consolas"/>
                <a:cs typeface="Consolas"/>
                <a:sym typeface="Consolas"/>
              </a:rPr>
              <a:t>Println</a:t>
            </a:r>
            <a:r>
              <a:rPr lang="ja" sz="1800">
                <a:solidFill>
                  <a:srgbClr val="24292E"/>
                </a:solidFill>
                <a:latin typeface="Consolas"/>
                <a:ea typeface="Consolas"/>
                <a:cs typeface="Consolas"/>
                <a:sym typeface="Consolas"/>
              </a:rPr>
              <a:t>(v2)</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sp>
        <p:nvSpPr>
          <p:cNvPr id="578" name="Google Shape;578;p77"/>
          <p:cNvSpPr/>
          <p:nvPr/>
        </p:nvSpPr>
        <p:spPr>
          <a:xfrm>
            <a:off x="3962525" y="1302850"/>
            <a:ext cx="1382700" cy="353400"/>
          </a:xfrm>
          <a:prstGeom prst="wedgeRoundRectCallout">
            <a:avLst>
              <a:gd fmla="val -64392" name="adj1"/>
              <a:gd fmla="val 16504"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latin typeface="Verdana"/>
                <a:ea typeface="Verdana"/>
                <a:cs typeface="Verdana"/>
                <a:sym typeface="Verdana"/>
              </a:rPr>
              <a:t>ゼロ値は</a:t>
            </a:r>
            <a:r>
              <a:rPr b="1" lang="ja">
                <a:latin typeface="Consolas"/>
                <a:ea typeface="Consolas"/>
                <a:cs typeface="Consolas"/>
                <a:sym typeface="Consolas"/>
              </a:rPr>
              <a:t>nil</a:t>
            </a:r>
            <a:endParaRPr b="1">
              <a:solidFill>
                <a:srgbClr val="FF0000"/>
              </a:solidFill>
              <a:latin typeface="Consolas"/>
              <a:ea typeface="Consolas"/>
              <a:cs typeface="Consolas"/>
              <a:sym typeface="Consolas"/>
            </a:endParaRPr>
          </a:p>
        </p:txBody>
      </p:sp>
      <p:sp>
        <p:nvSpPr>
          <p:cNvPr id="579" name="Google Shape;579;p77"/>
          <p:cNvSpPr txBox="1"/>
          <p:nvPr/>
        </p:nvSpPr>
        <p:spPr>
          <a:xfrm>
            <a:off x="5997650" y="925764"/>
            <a:ext cx="2101800" cy="292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u="sng">
                <a:solidFill>
                  <a:srgbClr val="1155CC"/>
                </a:solidFill>
                <a:hlinkClick r:id="rId3">
                  <a:extLst>
                    <a:ext uri="{A12FA001-AC4F-418D-AE19-62706E023703}">
                      <ahyp:hlinkClr val="tx"/>
                    </a:ext>
                  </a:extLst>
                </a:hlinkClick>
              </a:rPr>
              <a:t>Playgroundで動かす</a:t>
            </a:r>
            <a:endParaRPr b="1"/>
          </a:p>
        </p:txBody>
      </p:sp>
      <p:sp>
        <p:nvSpPr>
          <p:cNvPr id="580" name="Google Shape;580;p77"/>
          <p:cNvSpPr/>
          <p:nvPr/>
        </p:nvSpPr>
        <p:spPr>
          <a:xfrm>
            <a:off x="3672000" y="3315050"/>
            <a:ext cx="1826700" cy="353400"/>
          </a:xfrm>
          <a:prstGeom prst="wedgeRoundRectCallout">
            <a:avLst>
              <a:gd fmla="val -64392" name="adj1"/>
              <a:gd fmla="val 16504"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latin typeface="Consolas"/>
                <a:ea typeface="Consolas"/>
                <a:cs typeface="Consolas"/>
                <a:sym typeface="Consolas"/>
              </a:rPr>
              <a:t>nil</a:t>
            </a:r>
            <a:r>
              <a:rPr b="1" lang="ja">
                <a:solidFill>
                  <a:schemeClr val="dk1"/>
                </a:solidFill>
                <a:latin typeface="Verdana"/>
                <a:ea typeface="Verdana"/>
                <a:cs typeface="Verdana"/>
                <a:sym typeface="Verdana"/>
              </a:rPr>
              <a:t>の場合は無視</a:t>
            </a:r>
            <a:endParaRPr b="1">
              <a:solidFill>
                <a:srgbClr val="FF0000"/>
              </a:solidFill>
              <a:latin typeface="Courier New"/>
              <a:ea typeface="Courier New"/>
              <a:cs typeface="Courier New"/>
              <a:sym typeface="Courier New"/>
            </a:endParaRPr>
          </a:p>
        </p:txBody>
      </p:sp>
      <p:sp>
        <p:nvSpPr>
          <p:cNvPr id="581" name="Google Shape;581;p77"/>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8"/>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t>ファーストクラスオブジェクト</a:t>
            </a:r>
            <a:endParaRPr/>
          </a:p>
        </p:txBody>
      </p:sp>
      <p:sp>
        <p:nvSpPr>
          <p:cNvPr id="587" name="Google Shape;587;p78"/>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ja" sz="2400"/>
              <a:t>チャネルはファーストクラスオブジェクト</a:t>
            </a:r>
            <a:endParaRPr b="1"/>
          </a:p>
          <a:p>
            <a:pPr indent="-381000" lvl="1" marL="914400" rtl="0" algn="l">
              <a:lnSpc>
                <a:spcPct val="100000"/>
              </a:lnSpc>
              <a:spcBef>
                <a:spcPts val="0"/>
              </a:spcBef>
              <a:spcAft>
                <a:spcPts val="0"/>
              </a:spcAft>
              <a:buSzPts val="2400"/>
              <a:buChar char="●"/>
            </a:pPr>
            <a:r>
              <a:rPr lang="ja" sz="1800"/>
              <a:t>変数へ代入可能</a:t>
            </a:r>
            <a:endParaRPr/>
          </a:p>
          <a:p>
            <a:pPr indent="-381000" lvl="1" marL="914400" rtl="0" algn="l">
              <a:lnSpc>
                <a:spcPct val="100000"/>
              </a:lnSpc>
              <a:spcBef>
                <a:spcPts val="0"/>
              </a:spcBef>
              <a:spcAft>
                <a:spcPts val="0"/>
              </a:spcAft>
              <a:buSzPts val="2400"/>
              <a:buChar char="●"/>
            </a:pPr>
            <a:r>
              <a:rPr lang="ja" sz="1800"/>
              <a:t>引数に渡す</a:t>
            </a:r>
            <a:endParaRPr/>
          </a:p>
          <a:p>
            <a:pPr indent="-381000" lvl="1" marL="914400" rtl="0" algn="l">
              <a:lnSpc>
                <a:spcPct val="100000"/>
              </a:lnSpc>
              <a:spcBef>
                <a:spcPts val="0"/>
              </a:spcBef>
              <a:spcAft>
                <a:spcPts val="0"/>
              </a:spcAft>
              <a:buSzPts val="2400"/>
              <a:buChar char="●"/>
            </a:pPr>
            <a:r>
              <a:rPr lang="ja" sz="1800"/>
              <a:t>戻り値で返す</a:t>
            </a:r>
            <a:endParaRPr/>
          </a:p>
          <a:p>
            <a:pPr indent="-381000" lvl="1" marL="914400" rtl="0" algn="l">
              <a:lnSpc>
                <a:spcPct val="100000"/>
              </a:lnSpc>
              <a:spcBef>
                <a:spcPts val="0"/>
              </a:spcBef>
              <a:spcAft>
                <a:spcPts val="0"/>
              </a:spcAft>
              <a:buSzPts val="2400"/>
              <a:buChar char="●"/>
            </a:pPr>
            <a:r>
              <a:rPr lang="ja" sz="1800"/>
              <a:t>チャネルのチャネル</a:t>
            </a:r>
            <a:endParaRPr/>
          </a:p>
          <a:p>
            <a:pPr indent="-381000" lvl="0" marL="457200" rtl="0" algn="l">
              <a:lnSpc>
                <a:spcPct val="100000"/>
              </a:lnSpc>
              <a:spcBef>
                <a:spcPts val="1000"/>
              </a:spcBef>
              <a:spcAft>
                <a:spcPts val="0"/>
              </a:spcAft>
              <a:buSzPts val="2400"/>
              <a:buChar char="■"/>
            </a:pPr>
            <a:r>
              <a:rPr lang="ja" sz="2400">
                <a:latin typeface="Consolas"/>
                <a:ea typeface="Consolas"/>
                <a:cs typeface="Consolas"/>
                <a:sym typeface="Consolas"/>
              </a:rPr>
              <a:t>time</a:t>
            </a:r>
            <a:r>
              <a:rPr lang="ja" sz="2400"/>
              <a:t>パッケージ</a:t>
            </a:r>
            <a:endParaRPr/>
          </a:p>
          <a:p>
            <a:pPr indent="-381000" lvl="1" marL="914400" rtl="0" algn="l">
              <a:lnSpc>
                <a:spcPct val="100000"/>
              </a:lnSpc>
              <a:spcBef>
                <a:spcPts val="0"/>
              </a:spcBef>
              <a:spcAft>
                <a:spcPts val="0"/>
              </a:spcAft>
              <a:buSzPts val="2400"/>
              <a:buChar char="●"/>
            </a:pPr>
            <a:r>
              <a:rPr lang="ja" sz="1800" u="sng">
                <a:solidFill>
                  <a:schemeClr val="hlink"/>
                </a:solidFill>
                <a:hlinkClick r:id="rId3"/>
              </a:rPr>
              <a:t>http://golang.org/pkg/time/#After</a:t>
            </a:r>
            <a:endParaRPr sz="1800">
              <a:solidFill>
                <a:srgbClr val="000000"/>
              </a:solidFill>
            </a:endParaRPr>
          </a:p>
        </p:txBody>
      </p:sp>
      <p:sp>
        <p:nvSpPr>
          <p:cNvPr id="588" name="Google Shape;588;p78"/>
          <p:cNvSpPr txBox="1"/>
          <p:nvPr/>
        </p:nvSpPr>
        <p:spPr>
          <a:xfrm>
            <a:off x="1137775" y="3645150"/>
            <a:ext cx="6481500" cy="743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969896"/>
                </a:solidFill>
                <a:latin typeface="Consolas"/>
                <a:ea typeface="Consolas"/>
                <a:cs typeface="Consolas"/>
                <a:sym typeface="Consolas"/>
              </a:rPr>
              <a:t>// 5分間待つ</a:t>
            </a:r>
            <a:br>
              <a:rPr lang="ja" sz="1800">
                <a:solidFill>
                  <a:srgbClr val="333333"/>
                </a:solidFill>
                <a:latin typeface="Consolas"/>
                <a:ea typeface="Consolas"/>
                <a:cs typeface="Consolas"/>
                <a:sym typeface="Consolas"/>
              </a:rPr>
            </a:br>
            <a:r>
              <a:rPr lang="ja" sz="1800">
                <a:solidFill>
                  <a:srgbClr val="333333"/>
                </a:solidFill>
                <a:latin typeface="Consolas"/>
                <a:ea typeface="Consolas"/>
                <a:cs typeface="Consolas"/>
                <a:sym typeface="Consolas"/>
              </a:rPr>
              <a:t>&lt;-time.After(5 * time.Minute)</a:t>
            </a:r>
            <a:endParaRPr sz="1800">
              <a:solidFill>
                <a:srgbClr val="333333"/>
              </a:solidFill>
              <a:latin typeface="Consolas"/>
              <a:ea typeface="Consolas"/>
              <a:cs typeface="Consolas"/>
              <a:sym typeface="Consolas"/>
            </a:endParaRPr>
          </a:p>
        </p:txBody>
      </p:sp>
      <p:sp>
        <p:nvSpPr>
          <p:cNvPr id="589" name="Google Shape;589;p78"/>
          <p:cNvSpPr/>
          <p:nvPr/>
        </p:nvSpPr>
        <p:spPr>
          <a:xfrm>
            <a:off x="3698325" y="2029188"/>
            <a:ext cx="2246700" cy="457200"/>
          </a:xfrm>
          <a:prstGeom prst="wedgeRoundRectCallout">
            <a:avLst>
              <a:gd fmla="val -60638" name="adj1"/>
              <a:gd fmla="val 36693"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latin typeface="Consolas"/>
                <a:ea typeface="Consolas"/>
                <a:cs typeface="Consolas"/>
                <a:sym typeface="Consolas"/>
              </a:rPr>
              <a:t>chan chan int など</a:t>
            </a:r>
            <a:endParaRPr b="1">
              <a:solidFill>
                <a:srgbClr val="FF0000"/>
              </a:solidFill>
              <a:latin typeface="Consolas"/>
              <a:ea typeface="Consolas"/>
              <a:cs typeface="Consolas"/>
              <a:sym typeface="Consolas"/>
            </a:endParaRPr>
          </a:p>
        </p:txBody>
      </p:sp>
      <p:sp>
        <p:nvSpPr>
          <p:cNvPr id="590" name="Google Shape;590;p78"/>
          <p:cNvSpPr/>
          <p:nvPr/>
        </p:nvSpPr>
        <p:spPr>
          <a:xfrm>
            <a:off x="5001600" y="3163175"/>
            <a:ext cx="2834100" cy="675300"/>
          </a:xfrm>
          <a:prstGeom prst="wedgeRoundRectCallout">
            <a:avLst>
              <a:gd fmla="val -60638" name="adj1"/>
              <a:gd fmla="val 36693"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t>5分たったら現在時刻が</a:t>
            </a:r>
            <a:endParaRPr b="1"/>
          </a:p>
          <a:p>
            <a:pPr indent="0" lvl="0" marL="0" rtl="0" algn="ctr">
              <a:lnSpc>
                <a:spcPct val="115000"/>
              </a:lnSpc>
              <a:spcBef>
                <a:spcPts val="0"/>
              </a:spcBef>
              <a:spcAft>
                <a:spcPts val="0"/>
              </a:spcAft>
              <a:buNone/>
            </a:pPr>
            <a:r>
              <a:rPr b="1" lang="ja"/>
              <a:t>送られてくる</a:t>
            </a:r>
            <a:r>
              <a:rPr b="1" lang="ja">
                <a:solidFill>
                  <a:srgbClr val="FF0000"/>
                </a:solidFill>
              </a:rPr>
              <a:t>チャネルを返す</a:t>
            </a:r>
            <a:endParaRPr b="1">
              <a:solidFill>
                <a:srgbClr val="FF0000"/>
              </a:solidFill>
            </a:endParaRPr>
          </a:p>
        </p:txBody>
      </p:sp>
      <p:sp>
        <p:nvSpPr>
          <p:cNvPr id="591" name="Google Shape;591;p78"/>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79"/>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3400">
                <a:latin typeface="Courier New"/>
                <a:ea typeface="Courier New"/>
                <a:cs typeface="Courier New"/>
                <a:sym typeface="Courier New"/>
              </a:rPr>
              <a:t>チャネルを引数や戻り値にする</a:t>
            </a:r>
            <a:endParaRPr sz="3400">
              <a:latin typeface="Courier New"/>
              <a:ea typeface="Courier New"/>
              <a:cs typeface="Courier New"/>
              <a:sym typeface="Courier New"/>
            </a:endParaRPr>
          </a:p>
        </p:txBody>
      </p:sp>
      <p:sp>
        <p:nvSpPr>
          <p:cNvPr id="597" name="Google Shape;597;p79"/>
          <p:cNvSpPr txBox="1"/>
          <p:nvPr/>
        </p:nvSpPr>
        <p:spPr>
          <a:xfrm>
            <a:off x="1137775" y="1087875"/>
            <a:ext cx="7217700" cy="3511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A71D5D"/>
                </a:solidFill>
                <a:latin typeface="Consolas"/>
                <a:ea typeface="Consolas"/>
                <a:cs typeface="Consolas"/>
                <a:sym typeface="Consolas"/>
              </a:rPr>
              <a:t>func</a:t>
            </a:r>
            <a:r>
              <a:rPr lang="ja" sz="1800">
                <a:solidFill>
                  <a:srgbClr val="333333"/>
                </a:solidFill>
                <a:latin typeface="Consolas"/>
                <a:ea typeface="Consolas"/>
                <a:cs typeface="Consolas"/>
                <a:sym typeface="Consolas"/>
              </a:rPr>
              <a:t> </a:t>
            </a:r>
            <a:r>
              <a:rPr lang="ja" sz="1800">
                <a:solidFill>
                  <a:srgbClr val="795DA3"/>
                </a:solidFill>
                <a:latin typeface="Consolas"/>
                <a:ea typeface="Consolas"/>
                <a:cs typeface="Consolas"/>
                <a:sym typeface="Consolas"/>
              </a:rPr>
              <a:t>makeCh</a:t>
            </a:r>
            <a:r>
              <a:rPr lang="ja" sz="1800">
                <a:solidFill>
                  <a:srgbClr val="333333"/>
                </a:solidFill>
                <a:latin typeface="Consolas"/>
                <a:ea typeface="Consolas"/>
                <a:cs typeface="Consolas"/>
                <a:sym typeface="Consolas"/>
              </a:rPr>
              <a:t>() </a:t>
            </a:r>
            <a:r>
              <a:rPr lang="ja" sz="1800">
                <a:solidFill>
                  <a:srgbClr val="795DA3"/>
                </a:solidFill>
                <a:highlight>
                  <a:srgbClr val="F4CCCC"/>
                </a:highlight>
                <a:latin typeface="Consolas"/>
                <a:ea typeface="Consolas"/>
                <a:cs typeface="Consolas"/>
                <a:sym typeface="Consolas"/>
              </a:rPr>
              <a:t>chan</a:t>
            </a:r>
            <a:r>
              <a:rPr lang="ja" sz="1800">
                <a:solidFill>
                  <a:srgbClr val="333333"/>
                </a:solidFill>
                <a:highlight>
                  <a:srgbClr val="F4CCCC"/>
                </a:highlight>
                <a:latin typeface="Consolas"/>
                <a:ea typeface="Consolas"/>
                <a:cs typeface="Consolas"/>
                <a:sym typeface="Consolas"/>
              </a:rPr>
              <a:t> </a:t>
            </a:r>
            <a:r>
              <a:rPr lang="ja" sz="1800">
                <a:solidFill>
                  <a:srgbClr val="795DA3"/>
                </a:solidFill>
                <a:highlight>
                  <a:srgbClr val="F4CCCC"/>
                </a:highlight>
                <a:latin typeface="Consolas"/>
                <a:ea typeface="Consolas"/>
                <a:cs typeface="Consolas"/>
                <a:sym typeface="Consolas"/>
              </a:rPr>
              <a:t>int</a:t>
            </a:r>
            <a:r>
              <a:rPr lang="ja"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	</a:t>
            </a:r>
            <a:r>
              <a:rPr lang="ja" sz="1800">
                <a:solidFill>
                  <a:srgbClr val="A71D5D"/>
                </a:solidFill>
                <a:latin typeface="Consolas"/>
                <a:ea typeface="Consolas"/>
                <a:cs typeface="Consolas"/>
                <a:sym typeface="Consolas"/>
              </a:rPr>
              <a:t>return</a:t>
            </a:r>
            <a:r>
              <a:rPr lang="ja" sz="1800">
                <a:solidFill>
                  <a:srgbClr val="333333"/>
                </a:solidFill>
                <a:latin typeface="Consolas"/>
                <a:ea typeface="Consolas"/>
                <a:cs typeface="Consolas"/>
                <a:sym typeface="Consolas"/>
              </a:rPr>
              <a:t> make(</a:t>
            </a:r>
            <a:r>
              <a:rPr lang="ja" sz="1800">
                <a:solidFill>
                  <a:srgbClr val="A71D5D"/>
                </a:solidFill>
                <a:latin typeface="Consolas"/>
                <a:ea typeface="Consolas"/>
                <a:cs typeface="Consolas"/>
                <a:sym typeface="Consolas"/>
              </a:rPr>
              <a:t>chan</a:t>
            </a:r>
            <a:r>
              <a:rPr lang="ja" sz="1800">
                <a:solidFill>
                  <a:srgbClr val="333333"/>
                </a:solidFill>
                <a:latin typeface="Consolas"/>
                <a:ea typeface="Consolas"/>
                <a:cs typeface="Consolas"/>
                <a:sym typeface="Consolas"/>
              </a:rPr>
              <a:t> </a:t>
            </a:r>
            <a:r>
              <a:rPr lang="ja" sz="1800">
                <a:solidFill>
                  <a:srgbClr val="A71D5D"/>
                </a:solidFill>
                <a:latin typeface="Consolas"/>
                <a:ea typeface="Consolas"/>
                <a:cs typeface="Consolas"/>
                <a:sym typeface="Consolas"/>
              </a:rPr>
              <a:t>int</a:t>
            </a:r>
            <a:r>
              <a:rPr lang="ja"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00000"/>
              </a:lnSpc>
              <a:spcBef>
                <a:spcPts val="1000"/>
              </a:spcBef>
              <a:spcAft>
                <a:spcPts val="0"/>
              </a:spcAft>
              <a:buNone/>
            </a:pPr>
            <a:r>
              <a:rPr lang="ja" sz="1800">
                <a:solidFill>
                  <a:srgbClr val="A71D5D"/>
                </a:solidFill>
                <a:latin typeface="Consolas"/>
                <a:ea typeface="Consolas"/>
                <a:cs typeface="Consolas"/>
                <a:sym typeface="Consolas"/>
              </a:rPr>
              <a:t>func</a:t>
            </a:r>
            <a:r>
              <a:rPr lang="ja" sz="1800">
                <a:solidFill>
                  <a:srgbClr val="333333"/>
                </a:solidFill>
                <a:latin typeface="Consolas"/>
                <a:ea typeface="Consolas"/>
                <a:cs typeface="Consolas"/>
                <a:sym typeface="Consolas"/>
              </a:rPr>
              <a:t> </a:t>
            </a:r>
            <a:r>
              <a:rPr lang="ja" sz="1800">
                <a:solidFill>
                  <a:srgbClr val="795DA3"/>
                </a:solidFill>
                <a:latin typeface="Consolas"/>
                <a:ea typeface="Consolas"/>
                <a:cs typeface="Consolas"/>
                <a:sym typeface="Consolas"/>
              </a:rPr>
              <a:t>recvCh</a:t>
            </a:r>
            <a:r>
              <a:rPr lang="ja" sz="1800">
                <a:solidFill>
                  <a:srgbClr val="333333"/>
                </a:solidFill>
                <a:latin typeface="Consolas"/>
                <a:ea typeface="Consolas"/>
                <a:cs typeface="Consolas"/>
                <a:sym typeface="Consolas"/>
              </a:rPr>
              <a:t>(recv </a:t>
            </a:r>
            <a:r>
              <a:rPr lang="ja" sz="1800">
                <a:solidFill>
                  <a:srgbClr val="A71D5D"/>
                </a:solidFill>
                <a:highlight>
                  <a:srgbClr val="F4CCCC"/>
                </a:highlight>
                <a:latin typeface="Consolas"/>
                <a:ea typeface="Consolas"/>
                <a:cs typeface="Consolas"/>
                <a:sym typeface="Consolas"/>
              </a:rPr>
              <a:t>chan</a:t>
            </a:r>
            <a:r>
              <a:rPr lang="ja" sz="1800">
                <a:solidFill>
                  <a:srgbClr val="333333"/>
                </a:solidFill>
                <a:highlight>
                  <a:srgbClr val="F4CCCC"/>
                </a:highlight>
                <a:latin typeface="Consolas"/>
                <a:ea typeface="Consolas"/>
                <a:cs typeface="Consolas"/>
                <a:sym typeface="Consolas"/>
              </a:rPr>
              <a:t> </a:t>
            </a:r>
            <a:r>
              <a:rPr lang="ja" sz="1800">
                <a:solidFill>
                  <a:srgbClr val="A71D5D"/>
                </a:solidFill>
                <a:highlight>
                  <a:srgbClr val="F4CCCC"/>
                </a:highlight>
                <a:latin typeface="Consolas"/>
                <a:ea typeface="Consolas"/>
                <a:cs typeface="Consolas"/>
                <a:sym typeface="Consolas"/>
              </a:rPr>
              <a:t>int</a:t>
            </a:r>
            <a:r>
              <a:rPr lang="ja" sz="1800">
                <a:solidFill>
                  <a:srgbClr val="333333"/>
                </a:solidFill>
                <a:latin typeface="Consolas"/>
                <a:ea typeface="Consolas"/>
                <a:cs typeface="Consolas"/>
                <a:sym typeface="Consolas"/>
              </a:rPr>
              <a:t>) </a:t>
            </a:r>
            <a:r>
              <a:rPr lang="ja" sz="1800">
                <a:solidFill>
                  <a:srgbClr val="795DA3"/>
                </a:solidFill>
                <a:latin typeface="Consolas"/>
                <a:ea typeface="Consolas"/>
                <a:cs typeface="Consolas"/>
                <a:sym typeface="Consolas"/>
              </a:rPr>
              <a:t>int</a:t>
            </a:r>
            <a:r>
              <a:rPr lang="ja"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	</a:t>
            </a:r>
            <a:r>
              <a:rPr lang="ja" sz="1800">
                <a:solidFill>
                  <a:srgbClr val="A71D5D"/>
                </a:solidFill>
                <a:latin typeface="Consolas"/>
                <a:ea typeface="Consolas"/>
                <a:cs typeface="Consolas"/>
                <a:sym typeface="Consolas"/>
              </a:rPr>
              <a:t>return</a:t>
            </a:r>
            <a:r>
              <a:rPr lang="ja" sz="1800">
                <a:solidFill>
                  <a:srgbClr val="333333"/>
                </a:solidFill>
                <a:latin typeface="Consolas"/>
                <a:ea typeface="Consolas"/>
                <a:cs typeface="Consolas"/>
                <a:sym typeface="Consolas"/>
              </a:rPr>
              <a:t> &lt;-recv</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00000"/>
              </a:lnSpc>
              <a:spcBef>
                <a:spcPts val="1000"/>
              </a:spcBef>
              <a:spcAft>
                <a:spcPts val="0"/>
              </a:spcAft>
              <a:buNone/>
            </a:pPr>
            <a:r>
              <a:rPr lang="ja" sz="1800">
                <a:solidFill>
                  <a:srgbClr val="A71D5D"/>
                </a:solidFill>
                <a:latin typeface="Consolas"/>
                <a:ea typeface="Consolas"/>
                <a:cs typeface="Consolas"/>
                <a:sym typeface="Consolas"/>
              </a:rPr>
              <a:t>func</a:t>
            </a:r>
            <a:r>
              <a:rPr lang="ja" sz="1800">
                <a:solidFill>
                  <a:srgbClr val="333333"/>
                </a:solidFill>
                <a:latin typeface="Consolas"/>
                <a:ea typeface="Consolas"/>
                <a:cs typeface="Consolas"/>
                <a:sym typeface="Consolas"/>
              </a:rPr>
              <a:t> </a:t>
            </a:r>
            <a:r>
              <a:rPr lang="ja" sz="1800">
                <a:solidFill>
                  <a:srgbClr val="795DA3"/>
                </a:solidFill>
                <a:latin typeface="Consolas"/>
                <a:ea typeface="Consolas"/>
                <a:cs typeface="Consolas"/>
                <a:sym typeface="Consolas"/>
              </a:rPr>
              <a:t>main</a:t>
            </a:r>
            <a:r>
              <a:rPr lang="ja"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	ch := makeCh()</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	</a:t>
            </a:r>
            <a:r>
              <a:rPr lang="ja" sz="1800">
                <a:solidFill>
                  <a:srgbClr val="A71D5D"/>
                </a:solidFill>
                <a:latin typeface="Consolas"/>
                <a:ea typeface="Consolas"/>
                <a:cs typeface="Consolas"/>
                <a:sym typeface="Consolas"/>
              </a:rPr>
              <a:t>go</a:t>
            </a:r>
            <a:r>
              <a:rPr lang="ja" sz="1800">
                <a:solidFill>
                  <a:srgbClr val="333333"/>
                </a:solidFill>
                <a:latin typeface="Consolas"/>
                <a:ea typeface="Consolas"/>
                <a:cs typeface="Consolas"/>
                <a:sym typeface="Consolas"/>
              </a:rPr>
              <a:t> </a:t>
            </a:r>
            <a:r>
              <a:rPr lang="ja" sz="1800">
                <a:solidFill>
                  <a:srgbClr val="A71D5D"/>
                </a:solidFill>
                <a:latin typeface="Consolas"/>
                <a:ea typeface="Consolas"/>
                <a:cs typeface="Consolas"/>
                <a:sym typeface="Consolas"/>
              </a:rPr>
              <a:t>func</a:t>
            </a:r>
            <a:r>
              <a:rPr lang="ja" sz="1800">
                <a:solidFill>
                  <a:srgbClr val="333333"/>
                </a:solidFill>
                <a:latin typeface="Consolas"/>
                <a:ea typeface="Consolas"/>
                <a:cs typeface="Consolas"/>
                <a:sym typeface="Consolas"/>
              </a:rPr>
              <a:t>() { ch &lt;- 100 }()</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	fmt.Println(recvCh(ch))</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sp>
        <p:nvSpPr>
          <p:cNvPr id="598" name="Google Shape;598;p79"/>
          <p:cNvSpPr txBox="1"/>
          <p:nvPr/>
        </p:nvSpPr>
        <p:spPr>
          <a:xfrm>
            <a:off x="5997650" y="925764"/>
            <a:ext cx="2101800" cy="292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u="sng">
                <a:solidFill>
                  <a:srgbClr val="1155CC"/>
                </a:solidFill>
                <a:hlinkClick r:id="rId3">
                  <a:extLst>
                    <a:ext uri="{A12FA001-AC4F-418D-AE19-62706E023703}">
                      <ahyp:hlinkClr val="tx"/>
                    </a:ext>
                  </a:extLst>
                </a:hlinkClick>
              </a:rPr>
              <a:t>Playgroundで動かす</a:t>
            </a:r>
            <a:endParaRPr b="1"/>
          </a:p>
        </p:txBody>
      </p:sp>
      <p:sp>
        <p:nvSpPr>
          <p:cNvPr id="599" name="Google Shape;599;p79"/>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0"/>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双方向チャネル</a:t>
            </a:r>
            <a:endParaRPr/>
          </a:p>
        </p:txBody>
      </p:sp>
      <p:sp>
        <p:nvSpPr>
          <p:cNvPr id="605" name="Google Shape;605;p80"/>
          <p:cNvSpPr txBox="1"/>
          <p:nvPr/>
        </p:nvSpPr>
        <p:spPr>
          <a:xfrm>
            <a:off x="1137775" y="1087875"/>
            <a:ext cx="7217700" cy="3810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A71D5D"/>
                </a:solidFill>
                <a:latin typeface="Consolas"/>
                <a:ea typeface="Consolas"/>
                <a:cs typeface="Consolas"/>
                <a:sym typeface="Consolas"/>
              </a:rPr>
              <a:t>func</a:t>
            </a:r>
            <a:r>
              <a:rPr lang="ja" sz="1800">
                <a:solidFill>
                  <a:srgbClr val="333333"/>
                </a:solidFill>
                <a:latin typeface="Consolas"/>
                <a:ea typeface="Consolas"/>
                <a:cs typeface="Consolas"/>
                <a:sym typeface="Consolas"/>
              </a:rPr>
              <a:t> </a:t>
            </a:r>
            <a:r>
              <a:rPr lang="ja" sz="1800">
                <a:solidFill>
                  <a:srgbClr val="795DA3"/>
                </a:solidFill>
                <a:latin typeface="Consolas"/>
                <a:ea typeface="Consolas"/>
                <a:cs typeface="Consolas"/>
                <a:sym typeface="Consolas"/>
              </a:rPr>
              <a:t>makeCh</a:t>
            </a:r>
            <a:r>
              <a:rPr lang="ja" sz="1800">
                <a:solidFill>
                  <a:srgbClr val="333333"/>
                </a:solidFill>
                <a:latin typeface="Consolas"/>
                <a:ea typeface="Consolas"/>
                <a:cs typeface="Consolas"/>
                <a:sym typeface="Consolas"/>
              </a:rPr>
              <a:t>() </a:t>
            </a:r>
            <a:r>
              <a:rPr lang="ja" sz="1800">
                <a:solidFill>
                  <a:srgbClr val="795DA3"/>
                </a:solidFill>
                <a:latin typeface="Consolas"/>
                <a:ea typeface="Consolas"/>
                <a:cs typeface="Consolas"/>
                <a:sym typeface="Consolas"/>
              </a:rPr>
              <a:t>chan</a:t>
            </a:r>
            <a:r>
              <a:rPr lang="ja" sz="1800">
                <a:solidFill>
                  <a:srgbClr val="333333"/>
                </a:solidFill>
                <a:latin typeface="Consolas"/>
                <a:ea typeface="Consolas"/>
                <a:cs typeface="Consolas"/>
                <a:sym typeface="Consolas"/>
              </a:rPr>
              <a:t> </a:t>
            </a:r>
            <a:r>
              <a:rPr lang="ja" sz="1800">
                <a:solidFill>
                  <a:srgbClr val="795DA3"/>
                </a:solidFill>
                <a:latin typeface="Consolas"/>
                <a:ea typeface="Consolas"/>
                <a:cs typeface="Consolas"/>
                <a:sym typeface="Consolas"/>
              </a:rPr>
              <a:t>int</a:t>
            </a:r>
            <a:r>
              <a:rPr lang="ja"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	</a:t>
            </a:r>
            <a:r>
              <a:rPr lang="ja" sz="1800">
                <a:solidFill>
                  <a:srgbClr val="A71D5D"/>
                </a:solidFill>
                <a:latin typeface="Consolas"/>
                <a:ea typeface="Consolas"/>
                <a:cs typeface="Consolas"/>
                <a:sym typeface="Consolas"/>
              </a:rPr>
              <a:t>return</a:t>
            </a:r>
            <a:r>
              <a:rPr lang="ja" sz="1800">
                <a:solidFill>
                  <a:srgbClr val="333333"/>
                </a:solidFill>
                <a:latin typeface="Consolas"/>
                <a:ea typeface="Consolas"/>
                <a:cs typeface="Consolas"/>
                <a:sym typeface="Consolas"/>
              </a:rPr>
              <a:t> make(</a:t>
            </a:r>
            <a:r>
              <a:rPr lang="ja" sz="1800">
                <a:solidFill>
                  <a:srgbClr val="A71D5D"/>
                </a:solidFill>
                <a:latin typeface="Consolas"/>
                <a:ea typeface="Consolas"/>
                <a:cs typeface="Consolas"/>
                <a:sym typeface="Consolas"/>
              </a:rPr>
              <a:t>chan</a:t>
            </a:r>
            <a:r>
              <a:rPr lang="ja" sz="1800">
                <a:solidFill>
                  <a:srgbClr val="333333"/>
                </a:solidFill>
                <a:latin typeface="Consolas"/>
                <a:ea typeface="Consolas"/>
                <a:cs typeface="Consolas"/>
                <a:sym typeface="Consolas"/>
              </a:rPr>
              <a:t> </a:t>
            </a:r>
            <a:r>
              <a:rPr lang="ja" sz="1800">
                <a:solidFill>
                  <a:srgbClr val="A71D5D"/>
                </a:solidFill>
                <a:latin typeface="Consolas"/>
                <a:ea typeface="Consolas"/>
                <a:cs typeface="Consolas"/>
                <a:sym typeface="Consolas"/>
              </a:rPr>
              <a:t>int</a:t>
            </a:r>
            <a:r>
              <a:rPr lang="ja"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00000"/>
              </a:lnSpc>
              <a:spcBef>
                <a:spcPts val="1000"/>
              </a:spcBef>
              <a:spcAft>
                <a:spcPts val="0"/>
              </a:spcAft>
              <a:buNone/>
            </a:pPr>
            <a:r>
              <a:rPr lang="ja" sz="1800">
                <a:solidFill>
                  <a:srgbClr val="A71D5D"/>
                </a:solidFill>
                <a:latin typeface="Consolas"/>
                <a:ea typeface="Consolas"/>
                <a:cs typeface="Consolas"/>
                <a:sym typeface="Consolas"/>
              </a:rPr>
              <a:t>func</a:t>
            </a:r>
            <a:r>
              <a:rPr lang="ja" sz="1800">
                <a:solidFill>
                  <a:srgbClr val="333333"/>
                </a:solidFill>
                <a:latin typeface="Consolas"/>
                <a:ea typeface="Consolas"/>
                <a:cs typeface="Consolas"/>
                <a:sym typeface="Consolas"/>
              </a:rPr>
              <a:t> </a:t>
            </a:r>
            <a:r>
              <a:rPr lang="ja" sz="1800">
                <a:solidFill>
                  <a:srgbClr val="795DA3"/>
                </a:solidFill>
                <a:latin typeface="Consolas"/>
                <a:ea typeface="Consolas"/>
                <a:cs typeface="Consolas"/>
                <a:sym typeface="Consolas"/>
              </a:rPr>
              <a:t>recvCh</a:t>
            </a:r>
            <a:r>
              <a:rPr lang="ja" sz="1800">
                <a:solidFill>
                  <a:srgbClr val="333333"/>
                </a:solidFill>
                <a:latin typeface="Consolas"/>
                <a:ea typeface="Consolas"/>
                <a:cs typeface="Consolas"/>
                <a:sym typeface="Consolas"/>
              </a:rPr>
              <a:t>(recv </a:t>
            </a:r>
            <a:r>
              <a:rPr lang="ja" sz="1800">
                <a:solidFill>
                  <a:srgbClr val="A71D5D"/>
                </a:solidFill>
                <a:highlight>
                  <a:srgbClr val="F4CCCC"/>
                </a:highlight>
                <a:latin typeface="Consolas"/>
                <a:ea typeface="Consolas"/>
                <a:cs typeface="Consolas"/>
                <a:sym typeface="Consolas"/>
              </a:rPr>
              <a:t>chan</a:t>
            </a:r>
            <a:r>
              <a:rPr lang="ja" sz="1800">
                <a:solidFill>
                  <a:srgbClr val="333333"/>
                </a:solidFill>
                <a:highlight>
                  <a:srgbClr val="F4CCCC"/>
                </a:highlight>
                <a:latin typeface="Consolas"/>
                <a:ea typeface="Consolas"/>
                <a:cs typeface="Consolas"/>
                <a:sym typeface="Consolas"/>
              </a:rPr>
              <a:t> </a:t>
            </a:r>
            <a:r>
              <a:rPr lang="ja" sz="1800">
                <a:solidFill>
                  <a:srgbClr val="A71D5D"/>
                </a:solidFill>
                <a:highlight>
                  <a:srgbClr val="F4CCCC"/>
                </a:highlight>
                <a:latin typeface="Consolas"/>
                <a:ea typeface="Consolas"/>
                <a:cs typeface="Consolas"/>
                <a:sym typeface="Consolas"/>
              </a:rPr>
              <a:t>int</a:t>
            </a:r>
            <a:r>
              <a:rPr lang="ja" sz="1800">
                <a:solidFill>
                  <a:srgbClr val="333333"/>
                </a:solidFill>
                <a:latin typeface="Consolas"/>
                <a:ea typeface="Consolas"/>
                <a:cs typeface="Consolas"/>
                <a:sym typeface="Consolas"/>
              </a:rPr>
              <a:t>) </a:t>
            </a:r>
            <a:r>
              <a:rPr lang="ja" sz="1800">
                <a:solidFill>
                  <a:srgbClr val="795DA3"/>
                </a:solidFill>
                <a:latin typeface="Consolas"/>
                <a:ea typeface="Consolas"/>
                <a:cs typeface="Consolas"/>
                <a:sym typeface="Consolas"/>
              </a:rPr>
              <a:t>int</a:t>
            </a:r>
            <a:r>
              <a:rPr lang="ja"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	</a:t>
            </a:r>
            <a:r>
              <a:rPr lang="ja" sz="1800">
                <a:solidFill>
                  <a:srgbClr val="A71D5D"/>
                </a:solidFill>
                <a:latin typeface="Consolas"/>
                <a:ea typeface="Consolas"/>
                <a:cs typeface="Consolas"/>
                <a:sym typeface="Consolas"/>
              </a:rPr>
              <a:t>go</a:t>
            </a:r>
            <a:r>
              <a:rPr lang="ja" sz="1800">
                <a:solidFill>
                  <a:srgbClr val="333333"/>
                </a:solidFill>
                <a:latin typeface="Consolas"/>
                <a:ea typeface="Consolas"/>
                <a:cs typeface="Consolas"/>
                <a:sym typeface="Consolas"/>
              </a:rPr>
              <a:t> </a:t>
            </a:r>
            <a:r>
              <a:rPr lang="ja" sz="1800">
                <a:solidFill>
                  <a:srgbClr val="A71D5D"/>
                </a:solidFill>
                <a:latin typeface="Consolas"/>
                <a:ea typeface="Consolas"/>
                <a:cs typeface="Consolas"/>
                <a:sym typeface="Consolas"/>
              </a:rPr>
              <a:t>func</a:t>
            </a:r>
            <a:r>
              <a:rPr lang="ja" sz="1800">
                <a:solidFill>
                  <a:srgbClr val="333333"/>
                </a:solidFill>
                <a:latin typeface="Consolas"/>
                <a:ea typeface="Consolas"/>
                <a:cs typeface="Consolas"/>
                <a:sym typeface="Consolas"/>
              </a:rPr>
              <a:t>() { </a:t>
            </a:r>
            <a:r>
              <a:rPr lang="ja" sz="1800">
                <a:solidFill>
                  <a:srgbClr val="333333"/>
                </a:solidFill>
                <a:highlight>
                  <a:srgbClr val="F4CCCC"/>
                </a:highlight>
                <a:latin typeface="Consolas"/>
                <a:ea typeface="Consolas"/>
                <a:cs typeface="Consolas"/>
                <a:sym typeface="Consolas"/>
              </a:rPr>
              <a:t>recv &lt;- 200</a:t>
            </a:r>
            <a:r>
              <a:rPr lang="ja"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	</a:t>
            </a:r>
            <a:r>
              <a:rPr lang="ja" sz="1800">
                <a:solidFill>
                  <a:srgbClr val="A71D5D"/>
                </a:solidFill>
                <a:latin typeface="Consolas"/>
                <a:ea typeface="Consolas"/>
                <a:cs typeface="Consolas"/>
                <a:sym typeface="Consolas"/>
              </a:rPr>
              <a:t>return</a:t>
            </a:r>
            <a:r>
              <a:rPr lang="ja" sz="1800">
                <a:solidFill>
                  <a:srgbClr val="333333"/>
                </a:solidFill>
                <a:latin typeface="Consolas"/>
                <a:ea typeface="Consolas"/>
                <a:cs typeface="Consolas"/>
                <a:sym typeface="Consolas"/>
              </a:rPr>
              <a:t> &lt;-recv</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00000"/>
              </a:lnSpc>
              <a:spcBef>
                <a:spcPts val="1000"/>
              </a:spcBef>
              <a:spcAft>
                <a:spcPts val="0"/>
              </a:spcAft>
              <a:buNone/>
            </a:pPr>
            <a:r>
              <a:rPr lang="ja" sz="1800">
                <a:solidFill>
                  <a:srgbClr val="A71D5D"/>
                </a:solidFill>
                <a:latin typeface="Consolas"/>
                <a:ea typeface="Consolas"/>
                <a:cs typeface="Consolas"/>
                <a:sym typeface="Consolas"/>
              </a:rPr>
              <a:t>func</a:t>
            </a:r>
            <a:r>
              <a:rPr lang="ja" sz="1800">
                <a:solidFill>
                  <a:srgbClr val="333333"/>
                </a:solidFill>
                <a:latin typeface="Consolas"/>
                <a:ea typeface="Consolas"/>
                <a:cs typeface="Consolas"/>
                <a:sym typeface="Consolas"/>
              </a:rPr>
              <a:t> </a:t>
            </a:r>
            <a:r>
              <a:rPr lang="ja" sz="1800">
                <a:solidFill>
                  <a:srgbClr val="795DA3"/>
                </a:solidFill>
                <a:latin typeface="Consolas"/>
                <a:ea typeface="Consolas"/>
                <a:cs typeface="Consolas"/>
                <a:sym typeface="Consolas"/>
              </a:rPr>
              <a:t>main</a:t>
            </a:r>
            <a:r>
              <a:rPr lang="ja"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	ch := makeCh()</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	</a:t>
            </a:r>
            <a:r>
              <a:rPr lang="ja" sz="1800">
                <a:solidFill>
                  <a:srgbClr val="A71D5D"/>
                </a:solidFill>
                <a:latin typeface="Consolas"/>
                <a:ea typeface="Consolas"/>
                <a:cs typeface="Consolas"/>
                <a:sym typeface="Consolas"/>
              </a:rPr>
              <a:t>go</a:t>
            </a:r>
            <a:r>
              <a:rPr lang="ja" sz="1800">
                <a:solidFill>
                  <a:srgbClr val="333333"/>
                </a:solidFill>
                <a:latin typeface="Consolas"/>
                <a:ea typeface="Consolas"/>
                <a:cs typeface="Consolas"/>
                <a:sym typeface="Consolas"/>
              </a:rPr>
              <a:t> </a:t>
            </a:r>
            <a:r>
              <a:rPr lang="ja" sz="1800">
                <a:solidFill>
                  <a:srgbClr val="A71D5D"/>
                </a:solidFill>
                <a:latin typeface="Consolas"/>
                <a:ea typeface="Consolas"/>
                <a:cs typeface="Consolas"/>
                <a:sym typeface="Consolas"/>
              </a:rPr>
              <a:t>func</a:t>
            </a:r>
            <a:r>
              <a:rPr lang="ja" sz="1800">
                <a:solidFill>
                  <a:srgbClr val="333333"/>
                </a:solidFill>
                <a:latin typeface="Consolas"/>
                <a:ea typeface="Consolas"/>
                <a:cs typeface="Consolas"/>
                <a:sym typeface="Consolas"/>
              </a:rPr>
              <a:t>() { ch &lt;- 100 }()</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	fmt.Println(recvCh(ch))</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sp>
        <p:nvSpPr>
          <p:cNvPr id="606" name="Google Shape;606;p80"/>
          <p:cNvSpPr txBox="1"/>
          <p:nvPr/>
        </p:nvSpPr>
        <p:spPr>
          <a:xfrm>
            <a:off x="5997650" y="925764"/>
            <a:ext cx="2101800" cy="292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u="sng">
                <a:solidFill>
                  <a:srgbClr val="1155CC"/>
                </a:solidFill>
                <a:hlinkClick r:id="rId3">
                  <a:extLst>
                    <a:ext uri="{A12FA001-AC4F-418D-AE19-62706E023703}">
                      <ahyp:hlinkClr val="tx"/>
                    </a:ext>
                  </a:extLst>
                </a:hlinkClick>
              </a:rPr>
              <a:t>Playgroundで動かす</a:t>
            </a:r>
            <a:endParaRPr b="1"/>
          </a:p>
        </p:txBody>
      </p:sp>
      <p:sp>
        <p:nvSpPr>
          <p:cNvPr id="607" name="Google Shape;607;p80"/>
          <p:cNvSpPr/>
          <p:nvPr/>
        </p:nvSpPr>
        <p:spPr>
          <a:xfrm>
            <a:off x="3783075" y="2879975"/>
            <a:ext cx="2267400" cy="511500"/>
          </a:xfrm>
          <a:prstGeom prst="wedgeRoundRectCallout">
            <a:avLst>
              <a:gd fmla="val -34726" name="adj1"/>
              <a:gd fmla="val -73761"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latin typeface="Verdana"/>
                <a:ea typeface="Verdana"/>
                <a:cs typeface="Verdana"/>
                <a:sym typeface="Verdana"/>
              </a:rPr>
              <a:t>間違った使い方ができる</a:t>
            </a:r>
            <a:endParaRPr b="1">
              <a:solidFill>
                <a:srgbClr val="FF0000"/>
              </a:solidFill>
            </a:endParaRPr>
          </a:p>
        </p:txBody>
      </p:sp>
      <p:sp>
        <p:nvSpPr>
          <p:cNvPr id="608" name="Google Shape;608;p80"/>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4"/>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目次</a:t>
            </a:r>
            <a:endParaRPr/>
          </a:p>
        </p:txBody>
      </p:sp>
      <p:sp>
        <p:nvSpPr>
          <p:cNvPr id="278" name="Google Shape;278;p54"/>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AutoNum type="arabicPeriod"/>
            </a:pPr>
            <a:r>
              <a:rPr lang="ja" u="sng">
                <a:solidFill>
                  <a:schemeClr val="hlink"/>
                </a:solidFill>
                <a:hlinkClick action="ppaction://hlinksldjump" r:id="rId3"/>
              </a:rPr>
              <a:t>並行処理</a:t>
            </a:r>
            <a:endParaRPr/>
          </a:p>
          <a:p>
            <a:pPr indent="-381000" lvl="0" marL="457200" rtl="0" algn="l">
              <a:lnSpc>
                <a:spcPct val="150000"/>
              </a:lnSpc>
              <a:spcBef>
                <a:spcPts val="0"/>
              </a:spcBef>
              <a:spcAft>
                <a:spcPts val="0"/>
              </a:spcAft>
              <a:buSzPts val="2400"/>
              <a:buAutoNum type="arabicPeriod"/>
            </a:pPr>
            <a:r>
              <a:rPr lang="ja" u="sng">
                <a:solidFill>
                  <a:schemeClr val="hlink"/>
                </a:solidFill>
                <a:hlinkClick action="ppaction://hlinksldjump" r:id="rId4"/>
              </a:rPr>
              <a:t>チャネルでデータ競合を避ける</a:t>
            </a:r>
            <a:endParaRPr/>
          </a:p>
          <a:p>
            <a:pPr indent="-381000" lvl="0" marL="457200" rtl="0" algn="l">
              <a:lnSpc>
                <a:spcPct val="150000"/>
              </a:lnSpc>
              <a:spcBef>
                <a:spcPts val="0"/>
              </a:spcBef>
              <a:spcAft>
                <a:spcPts val="0"/>
              </a:spcAft>
              <a:buSzPts val="2400"/>
              <a:buAutoNum type="arabicPeriod"/>
            </a:pPr>
            <a:r>
              <a:rPr lang="ja" u="sng">
                <a:solidFill>
                  <a:schemeClr val="hlink"/>
                </a:solidFill>
                <a:hlinkClick action="ppaction://hlinksldjump" r:id="rId5"/>
              </a:rPr>
              <a:t>チャネル以外でデータ競合を避ける</a:t>
            </a:r>
            <a:endParaRPr/>
          </a:p>
          <a:p>
            <a:pPr indent="-381000" lvl="0" marL="457200" rtl="0" algn="l">
              <a:lnSpc>
                <a:spcPct val="150000"/>
              </a:lnSpc>
              <a:spcBef>
                <a:spcPts val="0"/>
              </a:spcBef>
              <a:spcAft>
                <a:spcPts val="0"/>
              </a:spcAft>
              <a:buSzPts val="2400"/>
              <a:buAutoNum type="arabicPeriod"/>
            </a:pPr>
            <a:r>
              <a:rPr lang="ja" u="sng">
                <a:solidFill>
                  <a:schemeClr val="hlink"/>
                </a:solidFill>
                <a:hlinkClick action="ppaction://hlinksldjump" r:id="rId6"/>
              </a:rPr>
              <a:t>ゴルーチンとチャネルを深く理解する</a:t>
            </a:r>
            <a:endParaRPr/>
          </a:p>
          <a:p>
            <a:pPr indent="-381000" lvl="0" marL="457200" rtl="0" algn="l">
              <a:lnSpc>
                <a:spcPct val="150000"/>
              </a:lnSpc>
              <a:spcBef>
                <a:spcPts val="0"/>
              </a:spcBef>
              <a:spcAft>
                <a:spcPts val="0"/>
              </a:spcAft>
              <a:buSzPts val="2400"/>
              <a:buAutoNum type="arabicPeriod"/>
            </a:pPr>
            <a:r>
              <a:rPr lang="ja" u="sng">
                <a:solidFill>
                  <a:schemeClr val="hlink"/>
                </a:solidFill>
                <a:hlinkClick action="ppaction://hlinksldjump" r:id="rId7"/>
              </a:rPr>
              <a:t>コンテキスト</a:t>
            </a:r>
            <a:endParaRPr/>
          </a:p>
        </p:txBody>
      </p:sp>
      <p:sp>
        <p:nvSpPr>
          <p:cNvPr id="279" name="Google Shape;279;p54"/>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81"/>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単方向チャネル</a:t>
            </a:r>
            <a:endParaRPr/>
          </a:p>
        </p:txBody>
      </p:sp>
      <p:sp>
        <p:nvSpPr>
          <p:cNvPr id="614" name="Google Shape;614;p81"/>
          <p:cNvSpPr txBox="1"/>
          <p:nvPr/>
        </p:nvSpPr>
        <p:spPr>
          <a:xfrm>
            <a:off x="1137775" y="1087875"/>
            <a:ext cx="7217700" cy="3810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A71D5D"/>
                </a:solidFill>
                <a:latin typeface="Consolas"/>
                <a:ea typeface="Consolas"/>
                <a:cs typeface="Consolas"/>
                <a:sym typeface="Consolas"/>
              </a:rPr>
              <a:t>func</a:t>
            </a:r>
            <a:r>
              <a:rPr lang="ja" sz="1800">
                <a:solidFill>
                  <a:srgbClr val="333333"/>
                </a:solidFill>
                <a:latin typeface="Consolas"/>
                <a:ea typeface="Consolas"/>
                <a:cs typeface="Consolas"/>
                <a:sym typeface="Consolas"/>
              </a:rPr>
              <a:t> </a:t>
            </a:r>
            <a:r>
              <a:rPr lang="ja" sz="1800">
                <a:solidFill>
                  <a:srgbClr val="795DA3"/>
                </a:solidFill>
                <a:latin typeface="Consolas"/>
                <a:ea typeface="Consolas"/>
                <a:cs typeface="Consolas"/>
                <a:sym typeface="Consolas"/>
              </a:rPr>
              <a:t>makeCh</a:t>
            </a:r>
            <a:r>
              <a:rPr lang="ja" sz="1800">
                <a:solidFill>
                  <a:srgbClr val="333333"/>
                </a:solidFill>
                <a:latin typeface="Consolas"/>
                <a:ea typeface="Consolas"/>
                <a:cs typeface="Consolas"/>
                <a:sym typeface="Consolas"/>
              </a:rPr>
              <a:t>() </a:t>
            </a:r>
            <a:r>
              <a:rPr lang="ja" sz="1800">
                <a:solidFill>
                  <a:srgbClr val="795DA3"/>
                </a:solidFill>
                <a:latin typeface="Consolas"/>
                <a:ea typeface="Consolas"/>
                <a:cs typeface="Consolas"/>
                <a:sym typeface="Consolas"/>
              </a:rPr>
              <a:t>chan</a:t>
            </a:r>
            <a:r>
              <a:rPr lang="ja" sz="1800">
                <a:solidFill>
                  <a:srgbClr val="333333"/>
                </a:solidFill>
                <a:latin typeface="Consolas"/>
                <a:ea typeface="Consolas"/>
                <a:cs typeface="Consolas"/>
                <a:sym typeface="Consolas"/>
              </a:rPr>
              <a:t> </a:t>
            </a:r>
            <a:r>
              <a:rPr lang="ja" sz="1800">
                <a:solidFill>
                  <a:srgbClr val="795DA3"/>
                </a:solidFill>
                <a:latin typeface="Consolas"/>
                <a:ea typeface="Consolas"/>
                <a:cs typeface="Consolas"/>
                <a:sym typeface="Consolas"/>
              </a:rPr>
              <a:t>int</a:t>
            </a:r>
            <a:r>
              <a:rPr lang="ja"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	</a:t>
            </a:r>
            <a:r>
              <a:rPr lang="ja" sz="1800">
                <a:solidFill>
                  <a:srgbClr val="A71D5D"/>
                </a:solidFill>
                <a:latin typeface="Consolas"/>
                <a:ea typeface="Consolas"/>
                <a:cs typeface="Consolas"/>
                <a:sym typeface="Consolas"/>
              </a:rPr>
              <a:t>return</a:t>
            </a:r>
            <a:r>
              <a:rPr lang="ja" sz="1800">
                <a:solidFill>
                  <a:srgbClr val="333333"/>
                </a:solidFill>
                <a:latin typeface="Consolas"/>
                <a:ea typeface="Consolas"/>
                <a:cs typeface="Consolas"/>
                <a:sym typeface="Consolas"/>
              </a:rPr>
              <a:t> make(</a:t>
            </a:r>
            <a:r>
              <a:rPr lang="ja" sz="1800">
                <a:solidFill>
                  <a:srgbClr val="A71D5D"/>
                </a:solidFill>
                <a:latin typeface="Consolas"/>
                <a:ea typeface="Consolas"/>
                <a:cs typeface="Consolas"/>
                <a:sym typeface="Consolas"/>
              </a:rPr>
              <a:t>chan</a:t>
            </a:r>
            <a:r>
              <a:rPr lang="ja" sz="1800">
                <a:solidFill>
                  <a:srgbClr val="333333"/>
                </a:solidFill>
                <a:latin typeface="Consolas"/>
                <a:ea typeface="Consolas"/>
                <a:cs typeface="Consolas"/>
                <a:sym typeface="Consolas"/>
              </a:rPr>
              <a:t> </a:t>
            </a:r>
            <a:r>
              <a:rPr lang="ja" sz="1800">
                <a:solidFill>
                  <a:srgbClr val="A71D5D"/>
                </a:solidFill>
                <a:latin typeface="Consolas"/>
                <a:ea typeface="Consolas"/>
                <a:cs typeface="Consolas"/>
                <a:sym typeface="Consolas"/>
              </a:rPr>
              <a:t>int</a:t>
            </a:r>
            <a:r>
              <a:rPr lang="ja"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00000"/>
              </a:lnSpc>
              <a:spcBef>
                <a:spcPts val="1000"/>
              </a:spcBef>
              <a:spcAft>
                <a:spcPts val="0"/>
              </a:spcAft>
              <a:buNone/>
            </a:pPr>
            <a:r>
              <a:rPr lang="ja" sz="1800">
                <a:solidFill>
                  <a:srgbClr val="A71D5D"/>
                </a:solidFill>
                <a:latin typeface="Consolas"/>
                <a:ea typeface="Consolas"/>
                <a:cs typeface="Consolas"/>
                <a:sym typeface="Consolas"/>
              </a:rPr>
              <a:t>func</a:t>
            </a:r>
            <a:r>
              <a:rPr lang="ja" sz="1800">
                <a:solidFill>
                  <a:srgbClr val="333333"/>
                </a:solidFill>
                <a:latin typeface="Consolas"/>
                <a:ea typeface="Consolas"/>
                <a:cs typeface="Consolas"/>
                <a:sym typeface="Consolas"/>
              </a:rPr>
              <a:t> </a:t>
            </a:r>
            <a:r>
              <a:rPr lang="ja" sz="1800">
                <a:solidFill>
                  <a:srgbClr val="795DA3"/>
                </a:solidFill>
                <a:latin typeface="Consolas"/>
                <a:ea typeface="Consolas"/>
                <a:cs typeface="Consolas"/>
                <a:sym typeface="Consolas"/>
              </a:rPr>
              <a:t>recvCh</a:t>
            </a:r>
            <a:r>
              <a:rPr lang="ja" sz="1800">
                <a:solidFill>
                  <a:srgbClr val="333333"/>
                </a:solidFill>
                <a:latin typeface="Consolas"/>
                <a:ea typeface="Consolas"/>
                <a:cs typeface="Consolas"/>
                <a:sym typeface="Consolas"/>
              </a:rPr>
              <a:t>(recv </a:t>
            </a:r>
            <a:r>
              <a:rPr lang="ja" sz="1800">
                <a:solidFill>
                  <a:srgbClr val="333333"/>
                </a:solidFill>
                <a:highlight>
                  <a:srgbClr val="F4CCCC"/>
                </a:highlight>
                <a:latin typeface="Consolas"/>
                <a:ea typeface="Consolas"/>
                <a:cs typeface="Consolas"/>
                <a:sym typeface="Consolas"/>
              </a:rPr>
              <a:t>&lt;-</a:t>
            </a:r>
            <a:r>
              <a:rPr lang="ja" sz="1800">
                <a:solidFill>
                  <a:srgbClr val="A71D5D"/>
                </a:solidFill>
                <a:highlight>
                  <a:srgbClr val="F4CCCC"/>
                </a:highlight>
                <a:latin typeface="Consolas"/>
                <a:ea typeface="Consolas"/>
                <a:cs typeface="Consolas"/>
                <a:sym typeface="Consolas"/>
              </a:rPr>
              <a:t>chan</a:t>
            </a:r>
            <a:r>
              <a:rPr lang="ja" sz="1800">
                <a:solidFill>
                  <a:srgbClr val="333333"/>
                </a:solidFill>
                <a:highlight>
                  <a:srgbClr val="F4CCCC"/>
                </a:highlight>
                <a:latin typeface="Consolas"/>
                <a:ea typeface="Consolas"/>
                <a:cs typeface="Consolas"/>
                <a:sym typeface="Consolas"/>
              </a:rPr>
              <a:t> </a:t>
            </a:r>
            <a:r>
              <a:rPr lang="ja" sz="1800">
                <a:solidFill>
                  <a:srgbClr val="A71D5D"/>
                </a:solidFill>
                <a:highlight>
                  <a:srgbClr val="F4CCCC"/>
                </a:highlight>
                <a:latin typeface="Consolas"/>
                <a:ea typeface="Consolas"/>
                <a:cs typeface="Consolas"/>
                <a:sym typeface="Consolas"/>
              </a:rPr>
              <a:t>int</a:t>
            </a:r>
            <a:r>
              <a:rPr lang="ja" sz="1800">
                <a:solidFill>
                  <a:srgbClr val="333333"/>
                </a:solidFill>
                <a:latin typeface="Consolas"/>
                <a:ea typeface="Consolas"/>
                <a:cs typeface="Consolas"/>
                <a:sym typeface="Consolas"/>
              </a:rPr>
              <a:t>) </a:t>
            </a:r>
            <a:r>
              <a:rPr lang="ja" sz="1800">
                <a:solidFill>
                  <a:srgbClr val="795DA3"/>
                </a:solidFill>
                <a:latin typeface="Consolas"/>
                <a:ea typeface="Consolas"/>
                <a:cs typeface="Consolas"/>
                <a:sym typeface="Consolas"/>
              </a:rPr>
              <a:t>int</a:t>
            </a:r>
            <a:r>
              <a:rPr lang="ja"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	</a:t>
            </a:r>
            <a:r>
              <a:rPr lang="ja" sz="1800">
                <a:solidFill>
                  <a:srgbClr val="A71D5D"/>
                </a:solidFill>
                <a:latin typeface="Consolas"/>
                <a:ea typeface="Consolas"/>
                <a:cs typeface="Consolas"/>
                <a:sym typeface="Consolas"/>
              </a:rPr>
              <a:t>return</a:t>
            </a:r>
            <a:r>
              <a:rPr lang="ja" sz="1800">
                <a:solidFill>
                  <a:srgbClr val="333333"/>
                </a:solidFill>
                <a:latin typeface="Consolas"/>
                <a:ea typeface="Consolas"/>
                <a:cs typeface="Consolas"/>
                <a:sym typeface="Consolas"/>
              </a:rPr>
              <a:t> &lt;-recv</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00000"/>
              </a:lnSpc>
              <a:spcBef>
                <a:spcPts val="1000"/>
              </a:spcBef>
              <a:spcAft>
                <a:spcPts val="0"/>
              </a:spcAft>
              <a:buNone/>
            </a:pPr>
            <a:r>
              <a:rPr lang="ja" sz="1800">
                <a:solidFill>
                  <a:srgbClr val="A71D5D"/>
                </a:solidFill>
                <a:latin typeface="Consolas"/>
                <a:ea typeface="Consolas"/>
                <a:cs typeface="Consolas"/>
                <a:sym typeface="Consolas"/>
              </a:rPr>
              <a:t>func</a:t>
            </a:r>
            <a:r>
              <a:rPr lang="ja" sz="1800">
                <a:solidFill>
                  <a:srgbClr val="333333"/>
                </a:solidFill>
                <a:latin typeface="Consolas"/>
                <a:ea typeface="Consolas"/>
                <a:cs typeface="Consolas"/>
                <a:sym typeface="Consolas"/>
              </a:rPr>
              <a:t> </a:t>
            </a:r>
            <a:r>
              <a:rPr lang="ja" sz="1800">
                <a:solidFill>
                  <a:srgbClr val="795DA3"/>
                </a:solidFill>
                <a:latin typeface="Consolas"/>
                <a:ea typeface="Consolas"/>
                <a:cs typeface="Consolas"/>
                <a:sym typeface="Consolas"/>
              </a:rPr>
              <a:t>main</a:t>
            </a:r>
            <a:r>
              <a:rPr lang="ja"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	ch := makeCh()</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	</a:t>
            </a:r>
            <a:r>
              <a:rPr lang="ja" sz="1800">
                <a:solidFill>
                  <a:srgbClr val="A71D5D"/>
                </a:solidFill>
                <a:latin typeface="Consolas"/>
                <a:ea typeface="Consolas"/>
                <a:cs typeface="Consolas"/>
                <a:sym typeface="Consolas"/>
              </a:rPr>
              <a:t>go</a:t>
            </a:r>
            <a:r>
              <a:rPr lang="ja" sz="1800">
                <a:solidFill>
                  <a:srgbClr val="333333"/>
                </a:solidFill>
                <a:latin typeface="Consolas"/>
                <a:ea typeface="Consolas"/>
                <a:cs typeface="Consolas"/>
                <a:sym typeface="Consolas"/>
              </a:rPr>
              <a:t> </a:t>
            </a:r>
            <a:r>
              <a:rPr lang="ja" sz="1800">
                <a:solidFill>
                  <a:srgbClr val="A71D5D"/>
                </a:solidFill>
                <a:latin typeface="Consolas"/>
                <a:ea typeface="Consolas"/>
                <a:cs typeface="Consolas"/>
                <a:sym typeface="Consolas"/>
              </a:rPr>
              <a:t>func</a:t>
            </a:r>
            <a:r>
              <a:rPr lang="ja" sz="1800">
                <a:solidFill>
                  <a:srgbClr val="333333"/>
                </a:solidFill>
                <a:latin typeface="Consolas"/>
                <a:ea typeface="Consolas"/>
                <a:cs typeface="Consolas"/>
                <a:sym typeface="Consolas"/>
              </a:rPr>
              <a:t>(ch </a:t>
            </a:r>
            <a:r>
              <a:rPr lang="ja" sz="1800">
                <a:solidFill>
                  <a:srgbClr val="A71D5D"/>
                </a:solidFill>
                <a:highlight>
                  <a:srgbClr val="F4CCCC"/>
                </a:highlight>
                <a:latin typeface="Consolas"/>
                <a:ea typeface="Consolas"/>
                <a:cs typeface="Consolas"/>
                <a:sym typeface="Consolas"/>
              </a:rPr>
              <a:t>chan</a:t>
            </a:r>
            <a:r>
              <a:rPr lang="ja" sz="1800">
                <a:solidFill>
                  <a:srgbClr val="333333"/>
                </a:solidFill>
                <a:highlight>
                  <a:srgbClr val="F4CCCC"/>
                </a:highlight>
                <a:latin typeface="Consolas"/>
                <a:ea typeface="Consolas"/>
                <a:cs typeface="Consolas"/>
                <a:sym typeface="Consolas"/>
              </a:rPr>
              <a:t>&lt;- </a:t>
            </a:r>
            <a:r>
              <a:rPr lang="ja" sz="1800">
                <a:solidFill>
                  <a:srgbClr val="A71D5D"/>
                </a:solidFill>
                <a:highlight>
                  <a:srgbClr val="F4CCCC"/>
                </a:highlight>
                <a:latin typeface="Consolas"/>
                <a:ea typeface="Consolas"/>
                <a:cs typeface="Consolas"/>
                <a:sym typeface="Consolas"/>
              </a:rPr>
              <a:t>int</a:t>
            </a:r>
            <a:r>
              <a:rPr lang="ja" sz="1800">
                <a:solidFill>
                  <a:srgbClr val="333333"/>
                </a:solidFill>
                <a:latin typeface="Consolas"/>
                <a:ea typeface="Consolas"/>
                <a:cs typeface="Consolas"/>
                <a:sym typeface="Consolas"/>
              </a:rPr>
              <a:t>) { ch &lt;- 100 }(ch)</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	fmt.Println(recvCh(ch))</a:t>
            </a:r>
            <a:endParaRPr sz="18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333333"/>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sp>
        <p:nvSpPr>
          <p:cNvPr id="615" name="Google Shape;615;p81"/>
          <p:cNvSpPr txBox="1"/>
          <p:nvPr/>
        </p:nvSpPr>
        <p:spPr>
          <a:xfrm>
            <a:off x="5997650" y="925764"/>
            <a:ext cx="2101800" cy="292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u="sng">
                <a:solidFill>
                  <a:srgbClr val="1155CC"/>
                </a:solidFill>
                <a:hlinkClick r:id="rId3">
                  <a:extLst>
                    <a:ext uri="{A12FA001-AC4F-418D-AE19-62706E023703}">
                      <ahyp:hlinkClr val="tx"/>
                    </a:ext>
                  </a:extLst>
                </a:hlinkClick>
              </a:rPr>
              <a:t>Playgroundで動かす</a:t>
            </a:r>
            <a:endParaRPr b="1"/>
          </a:p>
        </p:txBody>
      </p:sp>
      <p:sp>
        <p:nvSpPr>
          <p:cNvPr id="616" name="Google Shape;616;p81"/>
          <p:cNvSpPr/>
          <p:nvPr/>
        </p:nvSpPr>
        <p:spPr>
          <a:xfrm>
            <a:off x="4344474" y="1577625"/>
            <a:ext cx="2087400" cy="468000"/>
          </a:xfrm>
          <a:prstGeom prst="wedgeRoundRectCallout">
            <a:avLst>
              <a:gd fmla="val -61238" name="adj1"/>
              <a:gd fmla="val 55251"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t>受信専用のチャネル</a:t>
            </a:r>
            <a:endParaRPr b="1"/>
          </a:p>
        </p:txBody>
      </p:sp>
      <p:sp>
        <p:nvSpPr>
          <p:cNvPr id="617" name="Google Shape;617;p81"/>
          <p:cNvSpPr/>
          <p:nvPr/>
        </p:nvSpPr>
        <p:spPr>
          <a:xfrm>
            <a:off x="3655625" y="3075000"/>
            <a:ext cx="2087400" cy="468000"/>
          </a:xfrm>
          <a:prstGeom prst="wedgeRoundRectCallout">
            <a:avLst>
              <a:gd fmla="val -38295" name="adj1"/>
              <a:gd fmla="val 73082"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t>送信専用のチャネル</a:t>
            </a:r>
            <a:endParaRPr b="1"/>
          </a:p>
        </p:txBody>
      </p:sp>
      <p:sp>
        <p:nvSpPr>
          <p:cNvPr id="618" name="Google Shape;618;p81"/>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82"/>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Concurrencyの実現</a:t>
            </a:r>
            <a:endParaRPr/>
          </a:p>
        </p:txBody>
      </p:sp>
      <p:sp>
        <p:nvSpPr>
          <p:cNvPr id="624" name="Google Shape;624;p82"/>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ja" sz="2400"/>
              <a:t>複数のゴールーチンで分業する</a:t>
            </a:r>
            <a:endParaRPr b="1" sz="2400"/>
          </a:p>
          <a:p>
            <a:pPr indent="-342900" lvl="1" marL="914400" rtl="0" algn="l">
              <a:lnSpc>
                <a:spcPct val="100000"/>
              </a:lnSpc>
              <a:spcBef>
                <a:spcPts val="0"/>
              </a:spcBef>
              <a:spcAft>
                <a:spcPts val="0"/>
              </a:spcAft>
              <a:buSzPts val="1800"/>
              <a:buChar char="●"/>
            </a:pPr>
            <a:r>
              <a:rPr lang="ja" sz="1800"/>
              <a:t>タスクの種類によってゴールーチンを作る</a:t>
            </a:r>
            <a:endParaRPr sz="1800"/>
          </a:p>
          <a:p>
            <a:pPr indent="-342900" lvl="1" marL="914400" rtl="0" algn="l">
              <a:lnSpc>
                <a:spcPct val="100000"/>
              </a:lnSpc>
              <a:spcBef>
                <a:spcPts val="0"/>
              </a:spcBef>
              <a:spcAft>
                <a:spcPts val="0"/>
              </a:spcAft>
              <a:buSzPts val="1800"/>
              <a:buChar char="●"/>
            </a:pPr>
            <a:r>
              <a:rPr lang="ja" sz="1800"/>
              <a:t>Concurrencyを実現</a:t>
            </a:r>
            <a:endParaRPr sz="1800"/>
          </a:p>
          <a:p>
            <a:pPr indent="-381000" lvl="0" marL="457200" rtl="0" algn="l">
              <a:lnSpc>
                <a:spcPct val="100000"/>
              </a:lnSpc>
              <a:spcBef>
                <a:spcPts val="1000"/>
              </a:spcBef>
              <a:spcAft>
                <a:spcPts val="0"/>
              </a:spcAft>
              <a:buSzPts val="2400"/>
              <a:buChar char="■"/>
            </a:pPr>
            <a:r>
              <a:rPr lang="ja" sz="2400"/>
              <a:t>チャネルでやりとりする</a:t>
            </a:r>
            <a:endParaRPr sz="2400"/>
          </a:p>
          <a:p>
            <a:pPr indent="-342900" lvl="1" marL="914400" rtl="0" algn="l">
              <a:lnSpc>
                <a:spcPct val="100000"/>
              </a:lnSpc>
              <a:spcBef>
                <a:spcPts val="0"/>
              </a:spcBef>
              <a:spcAft>
                <a:spcPts val="0"/>
              </a:spcAft>
              <a:buSzPts val="1800"/>
              <a:buChar char="●"/>
            </a:pPr>
            <a:r>
              <a:rPr lang="ja" sz="1800"/>
              <a:t>ゴールーチン間はチャネルで値を共有する</a:t>
            </a:r>
            <a:endParaRPr sz="1800"/>
          </a:p>
          <a:p>
            <a:pPr indent="-342900" lvl="1" marL="914400" rtl="0" algn="l">
              <a:lnSpc>
                <a:spcPct val="100000"/>
              </a:lnSpc>
              <a:spcBef>
                <a:spcPts val="0"/>
              </a:spcBef>
              <a:spcAft>
                <a:spcPts val="0"/>
              </a:spcAft>
              <a:buSzPts val="1800"/>
              <a:buChar char="●"/>
            </a:pPr>
            <a:r>
              <a:rPr lang="ja" sz="1800"/>
              <a:t>複雑すぎる場合はロックを使うことも</a:t>
            </a:r>
            <a:endParaRPr sz="1800"/>
          </a:p>
          <a:p>
            <a:pPr indent="-381000" lvl="0" marL="457200" rtl="0" algn="l">
              <a:lnSpc>
                <a:spcPct val="100000"/>
              </a:lnSpc>
              <a:spcBef>
                <a:spcPts val="1000"/>
              </a:spcBef>
              <a:spcAft>
                <a:spcPts val="0"/>
              </a:spcAft>
              <a:buSzPts val="2400"/>
              <a:buChar char="■"/>
            </a:pPr>
            <a:r>
              <a:rPr lang="ja" sz="2400">
                <a:latin typeface="Consolas"/>
                <a:ea typeface="Consolas"/>
                <a:cs typeface="Consolas"/>
                <a:sym typeface="Consolas"/>
              </a:rPr>
              <a:t>for-select</a:t>
            </a:r>
            <a:r>
              <a:rPr lang="ja" sz="2400"/>
              <a:t>パターン</a:t>
            </a:r>
            <a:endParaRPr sz="2400"/>
          </a:p>
          <a:p>
            <a:pPr indent="-342900" lvl="1" marL="914400" rtl="0" algn="l">
              <a:lnSpc>
                <a:spcPct val="100000"/>
              </a:lnSpc>
              <a:spcBef>
                <a:spcPts val="0"/>
              </a:spcBef>
              <a:spcAft>
                <a:spcPts val="0"/>
              </a:spcAft>
              <a:buSzPts val="1800"/>
              <a:buChar char="●"/>
            </a:pPr>
            <a:r>
              <a:rPr lang="ja" sz="1800"/>
              <a:t>ゴールーチンごとに無限ループを作る</a:t>
            </a:r>
            <a:endParaRPr sz="1800"/>
          </a:p>
          <a:p>
            <a:pPr indent="-342900" lvl="1" marL="914400" rtl="0" algn="l">
              <a:lnSpc>
                <a:spcPct val="100000"/>
              </a:lnSpc>
              <a:spcBef>
                <a:spcPts val="0"/>
              </a:spcBef>
              <a:spcAft>
                <a:spcPts val="0"/>
              </a:spcAft>
              <a:buSzPts val="1800"/>
              <a:buChar char="●"/>
            </a:pPr>
            <a:r>
              <a:rPr lang="ja" sz="1800"/>
              <a:t>メインのゴールーチンは</a:t>
            </a:r>
            <a:r>
              <a:rPr lang="ja" sz="1800">
                <a:latin typeface="Consolas"/>
                <a:ea typeface="Consolas"/>
                <a:cs typeface="Consolas"/>
                <a:sym typeface="Consolas"/>
              </a:rPr>
              <a:t>select</a:t>
            </a:r>
            <a:r>
              <a:rPr lang="ja" sz="1800"/>
              <a:t>で結果を受信</a:t>
            </a:r>
            <a:endParaRPr sz="1800"/>
          </a:p>
        </p:txBody>
      </p:sp>
      <p:sp>
        <p:nvSpPr>
          <p:cNvPr id="625" name="Google Shape;625;p82"/>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83"/>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3400">
                <a:latin typeface="Courier New"/>
                <a:ea typeface="Courier New"/>
                <a:cs typeface="Courier New"/>
                <a:sym typeface="Courier New"/>
              </a:rPr>
              <a:t>for-select</a:t>
            </a:r>
            <a:r>
              <a:rPr lang="ja" sz="3400"/>
              <a:t>パターン</a:t>
            </a:r>
            <a:endParaRPr sz="3400"/>
          </a:p>
        </p:txBody>
      </p:sp>
      <p:sp>
        <p:nvSpPr>
          <p:cNvPr id="631" name="Google Shape;631;p83"/>
          <p:cNvSpPr/>
          <p:nvPr/>
        </p:nvSpPr>
        <p:spPr>
          <a:xfrm>
            <a:off x="1590741" y="911275"/>
            <a:ext cx="6090600" cy="17640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ja" sz="1800">
                <a:solidFill>
                  <a:srgbClr val="000000"/>
                </a:solidFill>
              </a:rPr>
              <a:t>ゴールーチン-main</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p:txBody>
      </p:sp>
      <p:sp>
        <p:nvSpPr>
          <p:cNvPr id="632" name="Google Shape;632;p83"/>
          <p:cNvSpPr/>
          <p:nvPr/>
        </p:nvSpPr>
        <p:spPr>
          <a:xfrm>
            <a:off x="5765409" y="3302427"/>
            <a:ext cx="1954200" cy="16503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ja" sz="1800">
                <a:solidFill>
                  <a:srgbClr val="000000"/>
                </a:solidFill>
              </a:rPr>
              <a:t>ゴールーチン-2</a:t>
            </a:r>
            <a:endParaRPr b="1" sz="1800"/>
          </a:p>
        </p:txBody>
      </p:sp>
      <p:sp>
        <p:nvSpPr>
          <p:cNvPr id="633" name="Google Shape;633;p83"/>
          <p:cNvSpPr/>
          <p:nvPr/>
        </p:nvSpPr>
        <p:spPr>
          <a:xfrm>
            <a:off x="1551175" y="3302427"/>
            <a:ext cx="1954200" cy="16503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ja" sz="1800">
                <a:solidFill>
                  <a:srgbClr val="000000"/>
                </a:solidFill>
              </a:rPr>
              <a:t>ゴールーチン-1</a:t>
            </a:r>
            <a:endParaRPr b="1" sz="1800">
              <a:solidFill>
                <a:srgbClr val="000000"/>
              </a:solidFill>
            </a:endParaRPr>
          </a:p>
          <a:p>
            <a:pPr indent="0" lvl="0" marL="0" rtl="0" algn="ctr">
              <a:lnSpc>
                <a:spcPct val="150000"/>
              </a:lnSpc>
              <a:spcBef>
                <a:spcPts val="0"/>
              </a:spcBef>
              <a:spcAft>
                <a:spcPts val="0"/>
              </a:spcAft>
              <a:buNone/>
            </a:pPr>
            <a:r>
              <a:t/>
            </a:r>
            <a:endParaRPr b="1" sz="1800"/>
          </a:p>
        </p:txBody>
      </p:sp>
      <p:cxnSp>
        <p:nvCxnSpPr>
          <p:cNvPr id="634" name="Google Shape;634;p83"/>
          <p:cNvCxnSpPr>
            <a:endCxn id="633" idx="0"/>
          </p:cNvCxnSpPr>
          <p:nvPr/>
        </p:nvCxnSpPr>
        <p:spPr>
          <a:xfrm>
            <a:off x="2510875" y="1787727"/>
            <a:ext cx="17400" cy="1514700"/>
          </a:xfrm>
          <a:prstGeom prst="straightConnector1">
            <a:avLst/>
          </a:prstGeom>
          <a:noFill/>
          <a:ln cap="flat" cmpd="sng" w="76200">
            <a:solidFill>
              <a:srgbClr val="666666"/>
            </a:solidFill>
            <a:prstDash val="solid"/>
            <a:round/>
            <a:headEnd len="med" w="med" type="none"/>
            <a:tailEnd len="med" w="med" type="stealth"/>
          </a:ln>
        </p:spPr>
      </p:cxnSp>
      <p:sp>
        <p:nvSpPr>
          <p:cNvPr id="635" name="Google Shape;635;p83"/>
          <p:cNvSpPr txBox="1"/>
          <p:nvPr/>
        </p:nvSpPr>
        <p:spPr>
          <a:xfrm>
            <a:off x="1774705" y="1206025"/>
            <a:ext cx="14595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f1</a:t>
            </a: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sp>
        <p:nvSpPr>
          <p:cNvPr id="636" name="Google Shape;636;p83"/>
          <p:cNvSpPr txBox="1"/>
          <p:nvPr/>
        </p:nvSpPr>
        <p:spPr>
          <a:xfrm>
            <a:off x="6004006" y="1206025"/>
            <a:ext cx="14595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f2</a:t>
            </a: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cxnSp>
        <p:nvCxnSpPr>
          <p:cNvPr id="637" name="Google Shape;637;p83"/>
          <p:cNvCxnSpPr/>
          <p:nvPr/>
        </p:nvCxnSpPr>
        <p:spPr>
          <a:xfrm>
            <a:off x="6800724" y="1787858"/>
            <a:ext cx="17400" cy="1514700"/>
          </a:xfrm>
          <a:prstGeom prst="straightConnector1">
            <a:avLst/>
          </a:prstGeom>
          <a:noFill/>
          <a:ln cap="flat" cmpd="sng" w="76200">
            <a:solidFill>
              <a:srgbClr val="666666"/>
            </a:solidFill>
            <a:prstDash val="solid"/>
            <a:round/>
            <a:headEnd len="med" w="med" type="none"/>
            <a:tailEnd len="med" w="med" type="stealth"/>
          </a:ln>
        </p:spPr>
      </p:cxnSp>
      <p:sp>
        <p:nvSpPr>
          <p:cNvPr id="638" name="Google Shape;638;p83"/>
          <p:cNvSpPr/>
          <p:nvPr/>
        </p:nvSpPr>
        <p:spPr>
          <a:xfrm>
            <a:off x="3671025" y="4520250"/>
            <a:ext cx="1954200" cy="511500"/>
          </a:xfrm>
          <a:prstGeom prst="roundRect">
            <a:avLst>
              <a:gd fmla="val 7744" name="adj"/>
            </a:avLst>
          </a:prstGeom>
          <a:solidFill>
            <a:srgbClr val="F4CCCC"/>
          </a:solidFill>
          <a:ln cap="flat" cmpd="sng" w="3810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rgbClr val="FF0000"/>
                </a:solidFill>
              </a:rPr>
              <a:t>各ゴールーチンで</a:t>
            </a:r>
            <a:endParaRPr b="1">
              <a:solidFill>
                <a:srgbClr val="FF0000"/>
              </a:solidFill>
            </a:endParaRPr>
          </a:p>
          <a:p>
            <a:pPr indent="0" lvl="0" marL="0" rtl="0" algn="ctr">
              <a:spcBef>
                <a:spcPts val="0"/>
              </a:spcBef>
              <a:spcAft>
                <a:spcPts val="0"/>
              </a:spcAft>
              <a:buNone/>
            </a:pPr>
            <a:r>
              <a:rPr b="1" lang="ja">
                <a:solidFill>
                  <a:srgbClr val="FF0000"/>
                </a:solidFill>
              </a:rPr>
              <a:t>無限ループを作る</a:t>
            </a:r>
            <a:endParaRPr b="1">
              <a:solidFill>
                <a:srgbClr val="FF0000"/>
              </a:solidFill>
            </a:endParaRPr>
          </a:p>
        </p:txBody>
      </p:sp>
      <p:sp>
        <p:nvSpPr>
          <p:cNvPr id="639" name="Google Shape;639;p83"/>
          <p:cNvSpPr/>
          <p:nvPr/>
        </p:nvSpPr>
        <p:spPr>
          <a:xfrm flipH="1" rot="7851712">
            <a:off x="3638329" y="3045742"/>
            <a:ext cx="379220" cy="701658"/>
          </a:xfrm>
          <a:prstGeom prst="right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83"/>
          <p:cNvSpPr/>
          <p:nvPr/>
        </p:nvSpPr>
        <p:spPr>
          <a:xfrm>
            <a:off x="3342276" y="2772649"/>
            <a:ext cx="1084200" cy="3858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チャネル-1</a:t>
            </a:r>
            <a:endParaRPr b="1"/>
          </a:p>
        </p:txBody>
      </p:sp>
      <p:sp>
        <p:nvSpPr>
          <p:cNvPr id="641" name="Google Shape;641;p83"/>
          <p:cNvSpPr/>
          <p:nvPr/>
        </p:nvSpPr>
        <p:spPr>
          <a:xfrm flipH="1" rot="3602823">
            <a:off x="5128600" y="3046040"/>
            <a:ext cx="379139" cy="701460"/>
          </a:xfrm>
          <a:prstGeom prst="right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83"/>
          <p:cNvSpPr/>
          <p:nvPr/>
        </p:nvSpPr>
        <p:spPr>
          <a:xfrm>
            <a:off x="4681285" y="2772647"/>
            <a:ext cx="1084200" cy="385800"/>
          </a:xfrm>
          <a:prstGeom prst="rect">
            <a:avLst/>
          </a:prstGeom>
          <a:solidFill>
            <a:srgbClr val="CC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a:t>チャネル-2</a:t>
            </a:r>
            <a:endParaRPr b="1"/>
          </a:p>
        </p:txBody>
      </p:sp>
      <p:sp>
        <p:nvSpPr>
          <p:cNvPr id="643" name="Google Shape;643;p83"/>
          <p:cNvSpPr/>
          <p:nvPr/>
        </p:nvSpPr>
        <p:spPr>
          <a:xfrm flipH="1" rot="5400000">
            <a:off x="5116153" y="2162503"/>
            <a:ext cx="297000" cy="701400"/>
          </a:xfrm>
          <a:prstGeom prst="right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83"/>
          <p:cNvSpPr/>
          <p:nvPr/>
        </p:nvSpPr>
        <p:spPr>
          <a:xfrm flipH="1" rot="5400000">
            <a:off x="3777144" y="2162505"/>
            <a:ext cx="297000" cy="701400"/>
          </a:xfrm>
          <a:prstGeom prst="rightArrow">
            <a:avLst>
              <a:gd fmla="val 50000" name="adj1"/>
              <a:gd fmla="val 5000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83"/>
          <p:cNvSpPr/>
          <p:nvPr/>
        </p:nvSpPr>
        <p:spPr>
          <a:xfrm>
            <a:off x="3545800" y="1920950"/>
            <a:ext cx="2069400" cy="3858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a:latin typeface="Courier New"/>
                <a:ea typeface="Courier New"/>
                <a:cs typeface="Courier New"/>
                <a:sym typeface="Courier New"/>
              </a:rPr>
              <a:t>select</a:t>
            </a:r>
            <a:endParaRPr b="1">
              <a:latin typeface="Courier New"/>
              <a:ea typeface="Courier New"/>
              <a:cs typeface="Courier New"/>
              <a:sym typeface="Courier New"/>
            </a:endParaRPr>
          </a:p>
        </p:txBody>
      </p:sp>
      <p:sp>
        <p:nvSpPr>
          <p:cNvPr id="646" name="Google Shape;646;p83"/>
          <p:cNvSpPr txBox="1"/>
          <p:nvPr/>
        </p:nvSpPr>
        <p:spPr>
          <a:xfrm>
            <a:off x="1977476" y="4087950"/>
            <a:ext cx="10842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ja" sz="1800">
                <a:solidFill>
                  <a:srgbClr val="24292E"/>
                </a:solidFill>
                <a:latin typeface="Consolas"/>
                <a:ea typeface="Consolas"/>
                <a:cs typeface="Consolas"/>
                <a:sym typeface="Consolas"/>
              </a:rPr>
              <a:t>for{}</a:t>
            </a:r>
            <a:endParaRPr sz="1800">
              <a:solidFill>
                <a:srgbClr val="D73A49"/>
              </a:solidFill>
              <a:latin typeface="Consolas"/>
              <a:ea typeface="Consolas"/>
              <a:cs typeface="Consolas"/>
              <a:sym typeface="Consolas"/>
            </a:endParaRPr>
          </a:p>
        </p:txBody>
      </p:sp>
      <p:sp>
        <p:nvSpPr>
          <p:cNvPr id="647" name="Google Shape;647;p83"/>
          <p:cNvSpPr/>
          <p:nvPr/>
        </p:nvSpPr>
        <p:spPr>
          <a:xfrm rot="10800000">
            <a:off x="1762375" y="3861450"/>
            <a:ext cx="1531800" cy="973800"/>
          </a:xfrm>
          <a:prstGeom prst="arc">
            <a:avLst>
              <a:gd fmla="val 18236112" name="adj1"/>
              <a:gd fmla="val 14376235" name="adj2"/>
            </a:avLst>
          </a:prstGeom>
          <a:noFill/>
          <a:ln cap="flat" cmpd="sng" w="76200">
            <a:solidFill>
              <a:srgbClr val="666666"/>
            </a:solidFill>
            <a:prstDash val="solid"/>
            <a:round/>
            <a:headEnd len="sm" w="sm" type="none"/>
            <a:tailEnd len="sm" w="sm"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83"/>
          <p:cNvSpPr txBox="1"/>
          <p:nvPr/>
        </p:nvSpPr>
        <p:spPr>
          <a:xfrm>
            <a:off x="6182426" y="4087950"/>
            <a:ext cx="1084200" cy="58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800">
                <a:solidFill>
                  <a:srgbClr val="24292E"/>
                </a:solidFill>
                <a:latin typeface="Consolas"/>
                <a:ea typeface="Consolas"/>
                <a:cs typeface="Consolas"/>
                <a:sym typeface="Consolas"/>
              </a:rPr>
              <a:t>for{}</a:t>
            </a:r>
            <a:endParaRPr sz="1800">
              <a:solidFill>
                <a:srgbClr val="D73A49"/>
              </a:solidFill>
              <a:latin typeface="Consolas"/>
              <a:ea typeface="Consolas"/>
              <a:cs typeface="Consolas"/>
              <a:sym typeface="Consolas"/>
            </a:endParaRPr>
          </a:p>
        </p:txBody>
      </p:sp>
      <p:sp>
        <p:nvSpPr>
          <p:cNvPr id="649" name="Google Shape;649;p83"/>
          <p:cNvSpPr/>
          <p:nvPr/>
        </p:nvSpPr>
        <p:spPr>
          <a:xfrm rot="10800000">
            <a:off x="5967325" y="3861450"/>
            <a:ext cx="1531800" cy="973800"/>
          </a:xfrm>
          <a:prstGeom prst="arc">
            <a:avLst>
              <a:gd fmla="val 18236112" name="adj1"/>
              <a:gd fmla="val 14376235" name="adj2"/>
            </a:avLst>
          </a:prstGeom>
          <a:noFill/>
          <a:ln cap="flat" cmpd="sng" w="76200">
            <a:solidFill>
              <a:srgbClr val="666666"/>
            </a:solidFill>
            <a:prstDash val="solid"/>
            <a:round/>
            <a:headEnd len="sm" w="sm" type="none"/>
            <a:tailEnd len="sm" w="sm"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83"/>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84"/>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【TRY】</a:t>
            </a:r>
            <a:r>
              <a:rPr lang="ja"/>
              <a:t>チャンネル</a:t>
            </a:r>
            <a:r>
              <a:rPr lang="ja"/>
              <a:t>を使ってみよう</a:t>
            </a:r>
            <a:endParaRPr/>
          </a:p>
        </p:txBody>
      </p:sp>
      <p:sp>
        <p:nvSpPr>
          <p:cNvPr id="656" name="Google Shape;656;p84"/>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
        <p:nvSpPr>
          <p:cNvPr id="657" name="Google Shape;657;p84"/>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t>次のコードのTODOを実装してみよう</a:t>
            </a:r>
            <a:endParaRPr/>
          </a:p>
          <a:p>
            <a:pPr indent="-342900" lvl="1" marL="914400" rtl="0" algn="l">
              <a:spcBef>
                <a:spcPts val="0"/>
              </a:spcBef>
              <a:spcAft>
                <a:spcPts val="0"/>
              </a:spcAft>
              <a:buSzPts val="1800"/>
              <a:buChar char="●"/>
            </a:pPr>
            <a:r>
              <a:rPr lang="ja"/>
              <a:t>標準入力から受け取った文字列を出力するコードになります</a:t>
            </a:r>
            <a:endParaRPr/>
          </a:p>
        </p:txBody>
      </p:sp>
      <p:sp>
        <p:nvSpPr>
          <p:cNvPr id="658" name="Google Shape;658;p84"/>
          <p:cNvSpPr txBox="1"/>
          <p:nvPr/>
        </p:nvSpPr>
        <p:spPr>
          <a:xfrm>
            <a:off x="6029200" y="1820100"/>
            <a:ext cx="3000600" cy="297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600">
                <a:solidFill>
                  <a:srgbClr val="D73A49"/>
                </a:solidFill>
                <a:latin typeface="Consolas"/>
                <a:ea typeface="Consolas"/>
                <a:cs typeface="Consolas"/>
                <a:sym typeface="Consolas"/>
              </a:rPr>
              <a:t>func</a:t>
            </a:r>
            <a:r>
              <a:rPr lang="ja" sz="1600">
                <a:solidFill>
                  <a:srgbClr val="24292E"/>
                </a:solidFill>
                <a:latin typeface="Consolas"/>
                <a:ea typeface="Consolas"/>
                <a:cs typeface="Consolas"/>
                <a:sym typeface="Consolas"/>
              </a:rPr>
              <a:t> </a:t>
            </a:r>
            <a:r>
              <a:rPr lang="ja" sz="1600">
                <a:solidFill>
                  <a:srgbClr val="6F42C1"/>
                </a:solidFill>
                <a:latin typeface="Consolas"/>
                <a:ea typeface="Consolas"/>
                <a:cs typeface="Consolas"/>
                <a:sym typeface="Consolas"/>
              </a:rPr>
              <a:t>main</a:t>
            </a:r>
            <a:r>
              <a:rPr lang="ja" sz="1600">
                <a:solidFill>
                  <a:srgbClr val="24292E"/>
                </a:solidFill>
                <a:latin typeface="Consolas"/>
                <a:ea typeface="Consolas"/>
                <a:cs typeface="Consolas"/>
                <a:sym typeface="Consolas"/>
              </a:rPr>
              <a:t>() {</a:t>
            </a:r>
            <a:endParaRPr sz="16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latin typeface="Consolas"/>
                <a:ea typeface="Consolas"/>
                <a:cs typeface="Consolas"/>
                <a:sym typeface="Consolas"/>
              </a:rPr>
              <a:t>	ch </a:t>
            </a:r>
            <a:r>
              <a:rPr lang="ja" sz="1600">
                <a:solidFill>
                  <a:srgbClr val="D73A49"/>
                </a:solidFill>
                <a:latin typeface="Consolas"/>
                <a:ea typeface="Consolas"/>
                <a:cs typeface="Consolas"/>
                <a:sym typeface="Consolas"/>
              </a:rPr>
              <a:t>:=</a:t>
            </a:r>
            <a:r>
              <a:rPr lang="ja" sz="1600">
                <a:solidFill>
                  <a:srgbClr val="24292E"/>
                </a:solidFill>
                <a:latin typeface="Consolas"/>
                <a:ea typeface="Consolas"/>
                <a:cs typeface="Consolas"/>
                <a:sym typeface="Consolas"/>
              </a:rPr>
              <a:t> </a:t>
            </a:r>
            <a:r>
              <a:rPr lang="ja" sz="1600">
                <a:solidFill>
                  <a:srgbClr val="005CC5"/>
                </a:solidFill>
                <a:latin typeface="Consolas"/>
                <a:ea typeface="Consolas"/>
                <a:cs typeface="Consolas"/>
                <a:sym typeface="Consolas"/>
              </a:rPr>
              <a:t>input</a:t>
            </a:r>
            <a:r>
              <a:rPr lang="ja" sz="1600">
                <a:solidFill>
                  <a:srgbClr val="24292E"/>
                </a:solidFill>
                <a:latin typeface="Consolas"/>
                <a:ea typeface="Consolas"/>
                <a:cs typeface="Consolas"/>
                <a:sym typeface="Consolas"/>
              </a:rPr>
              <a:t>(os.Stdin)</a:t>
            </a:r>
            <a:endParaRPr sz="16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latin typeface="Consolas"/>
                <a:ea typeface="Consolas"/>
                <a:cs typeface="Consolas"/>
                <a:sym typeface="Consolas"/>
              </a:rPr>
              <a:t>	</a:t>
            </a:r>
            <a:r>
              <a:rPr lang="ja" sz="1600">
                <a:solidFill>
                  <a:srgbClr val="D73A49"/>
                </a:solidFill>
                <a:latin typeface="Consolas"/>
                <a:ea typeface="Consolas"/>
                <a:cs typeface="Consolas"/>
                <a:sym typeface="Consolas"/>
              </a:rPr>
              <a:t>for</a:t>
            </a:r>
            <a:r>
              <a:rPr lang="ja" sz="1600">
                <a:solidFill>
                  <a:srgbClr val="24292E"/>
                </a:solidFill>
                <a:latin typeface="Consolas"/>
                <a:ea typeface="Consolas"/>
                <a:cs typeface="Consolas"/>
                <a:sym typeface="Consolas"/>
              </a:rPr>
              <a:t> {</a:t>
            </a:r>
            <a:endParaRPr sz="16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latin typeface="Consolas"/>
                <a:ea typeface="Consolas"/>
                <a:cs typeface="Consolas"/>
                <a:sym typeface="Consolas"/>
              </a:rPr>
              <a:t>		fmt.</a:t>
            </a:r>
            <a:r>
              <a:rPr lang="ja" sz="1600">
                <a:solidFill>
                  <a:srgbClr val="005CC5"/>
                </a:solidFill>
                <a:latin typeface="Consolas"/>
                <a:ea typeface="Consolas"/>
                <a:cs typeface="Consolas"/>
                <a:sym typeface="Consolas"/>
              </a:rPr>
              <a:t>Print</a:t>
            </a:r>
            <a:r>
              <a:rPr lang="ja" sz="1600">
                <a:solidFill>
                  <a:srgbClr val="24292E"/>
                </a:solidFill>
                <a:latin typeface="Consolas"/>
                <a:ea typeface="Consolas"/>
                <a:cs typeface="Consolas"/>
                <a:sym typeface="Consolas"/>
              </a:rPr>
              <a:t>(</a:t>
            </a:r>
            <a:r>
              <a:rPr lang="ja" sz="1600">
                <a:solidFill>
                  <a:srgbClr val="032F62"/>
                </a:solidFill>
                <a:latin typeface="Consolas"/>
                <a:ea typeface="Consolas"/>
                <a:cs typeface="Consolas"/>
                <a:sym typeface="Consolas"/>
              </a:rPr>
              <a:t>"&gt;"</a:t>
            </a:r>
            <a:r>
              <a:rPr lang="ja" sz="1600">
                <a:solidFill>
                  <a:srgbClr val="24292E"/>
                </a:solidFill>
                <a:latin typeface="Consolas"/>
                <a:ea typeface="Consolas"/>
                <a:cs typeface="Consolas"/>
                <a:sym typeface="Consolas"/>
              </a:rPr>
              <a:t>)</a:t>
            </a:r>
            <a:endParaRPr sz="16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latin typeface="Consolas"/>
                <a:ea typeface="Consolas"/>
                <a:cs typeface="Consolas"/>
                <a:sym typeface="Consolas"/>
              </a:rPr>
              <a:t>		fmt.</a:t>
            </a:r>
            <a:r>
              <a:rPr lang="ja" sz="1600">
                <a:solidFill>
                  <a:srgbClr val="005CC5"/>
                </a:solidFill>
                <a:latin typeface="Consolas"/>
                <a:ea typeface="Consolas"/>
                <a:cs typeface="Consolas"/>
                <a:sym typeface="Consolas"/>
              </a:rPr>
              <a:t>Println</a:t>
            </a:r>
            <a:r>
              <a:rPr lang="ja" sz="1600">
                <a:solidFill>
                  <a:srgbClr val="24292E"/>
                </a:solidFill>
                <a:latin typeface="Consolas"/>
                <a:ea typeface="Consolas"/>
                <a:cs typeface="Consolas"/>
                <a:sym typeface="Consolas"/>
              </a:rPr>
              <a:t>(</a:t>
            </a:r>
            <a:r>
              <a:rPr lang="ja" sz="1600">
                <a:solidFill>
                  <a:srgbClr val="D73A49"/>
                </a:solidFill>
                <a:latin typeface="Consolas"/>
                <a:ea typeface="Consolas"/>
                <a:cs typeface="Consolas"/>
                <a:sym typeface="Consolas"/>
              </a:rPr>
              <a:t>&lt;-</a:t>
            </a:r>
            <a:r>
              <a:rPr lang="ja" sz="1600">
                <a:solidFill>
                  <a:srgbClr val="24292E"/>
                </a:solidFill>
                <a:latin typeface="Consolas"/>
                <a:ea typeface="Consolas"/>
                <a:cs typeface="Consolas"/>
                <a:sym typeface="Consolas"/>
              </a:rPr>
              <a:t>ch)</a:t>
            </a:r>
            <a:endParaRPr sz="16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latin typeface="Consolas"/>
                <a:ea typeface="Consolas"/>
                <a:cs typeface="Consolas"/>
                <a:sym typeface="Consolas"/>
              </a:rPr>
              <a:t>	}</a:t>
            </a:r>
            <a:endParaRPr sz="16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latin typeface="Consolas"/>
                <a:ea typeface="Consolas"/>
                <a:cs typeface="Consolas"/>
                <a:sym typeface="Consolas"/>
              </a:rPr>
              <a:t>}</a:t>
            </a:r>
            <a:endParaRPr sz="1600">
              <a:solidFill>
                <a:srgbClr val="A71D5D"/>
              </a:solidFill>
              <a:latin typeface="Verdana"/>
              <a:ea typeface="Verdana"/>
              <a:cs typeface="Verdana"/>
              <a:sym typeface="Verdana"/>
            </a:endParaRPr>
          </a:p>
        </p:txBody>
      </p:sp>
      <p:sp>
        <p:nvSpPr>
          <p:cNvPr id="659" name="Google Shape;659;p84"/>
          <p:cNvSpPr txBox="1"/>
          <p:nvPr/>
        </p:nvSpPr>
        <p:spPr>
          <a:xfrm>
            <a:off x="106875" y="1820100"/>
            <a:ext cx="5826300" cy="297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600">
                <a:solidFill>
                  <a:srgbClr val="D73A49"/>
                </a:solidFill>
                <a:latin typeface="Consolas"/>
                <a:ea typeface="Consolas"/>
                <a:cs typeface="Consolas"/>
                <a:sym typeface="Consolas"/>
              </a:rPr>
              <a:t>func</a:t>
            </a:r>
            <a:r>
              <a:rPr lang="ja" sz="1600">
                <a:solidFill>
                  <a:srgbClr val="24292E"/>
                </a:solidFill>
                <a:latin typeface="Consolas"/>
                <a:ea typeface="Consolas"/>
                <a:cs typeface="Consolas"/>
                <a:sym typeface="Consolas"/>
              </a:rPr>
              <a:t> </a:t>
            </a:r>
            <a:r>
              <a:rPr lang="ja" sz="1600">
                <a:solidFill>
                  <a:srgbClr val="6F42C1"/>
                </a:solidFill>
                <a:latin typeface="Consolas"/>
                <a:ea typeface="Consolas"/>
                <a:cs typeface="Consolas"/>
                <a:sym typeface="Consolas"/>
              </a:rPr>
              <a:t>input</a:t>
            </a:r>
            <a:r>
              <a:rPr lang="ja" sz="1600">
                <a:solidFill>
                  <a:srgbClr val="24292E"/>
                </a:solidFill>
                <a:latin typeface="Consolas"/>
                <a:ea typeface="Consolas"/>
                <a:cs typeface="Consolas"/>
                <a:sym typeface="Consolas"/>
              </a:rPr>
              <a:t>(</a:t>
            </a:r>
            <a:r>
              <a:rPr lang="ja" sz="1600">
                <a:solidFill>
                  <a:srgbClr val="E36209"/>
                </a:solidFill>
                <a:latin typeface="Consolas"/>
                <a:ea typeface="Consolas"/>
                <a:cs typeface="Consolas"/>
                <a:sym typeface="Consolas"/>
              </a:rPr>
              <a:t>r</a:t>
            </a:r>
            <a:r>
              <a:rPr lang="ja" sz="1600">
                <a:solidFill>
                  <a:srgbClr val="24292E"/>
                </a:solidFill>
                <a:latin typeface="Consolas"/>
                <a:ea typeface="Consolas"/>
                <a:cs typeface="Consolas"/>
                <a:sym typeface="Consolas"/>
              </a:rPr>
              <a:t> </a:t>
            </a:r>
            <a:r>
              <a:rPr lang="ja" sz="1600">
                <a:solidFill>
                  <a:srgbClr val="E36209"/>
                </a:solidFill>
                <a:latin typeface="Consolas"/>
                <a:ea typeface="Consolas"/>
                <a:cs typeface="Consolas"/>
                <a:sym typeface="Consolas"/>
              </a:rPr>
              <a:t>io</a:t>
            </a:r>
            <a:r>
              <a:rPr lang="ja" sz="1600">
                <a:solidFill>
                  <a:srgbClr val="24292E"/>
                </a:solidFill>
                <a:latin typeface="Consolas"/>
                <a:ea typeface="Consolas"/>
                <a:cs typeface="Consolas"/>
                <a:sym typeface="Consolas"/>
              </a:rPr>
              <a:t>.</a:t>
            </a:r>
            <a:r>
              <a:rPr lang="ja" sz="1600">
                <a:solidFill>
                  <a:srgbClr val="E36209"/>
                </a:solidFill>
                <a:latin typeface="Consolas"/>
                <a:ea typeface="Consolas"/>
                <a:cs typeface="Consolas"/>
                <a:sym typeface="Consolas"/>
              </a:rPr>
              <a:t>Reader</a:t>
            </a:r>
            <a:r>
              <a:rPr lang="ja" sz="1600">
                <a:solidFill>
                  <a:srgbClr val="24292E"/>
                </a:solidFill>
                <a:latin typeface="Consolas"/>
                <a:ea typeface="Consolas"/>
                <a:cs typeface="Consolas"/>
                <a:sym typeface="Consolas"/>
              </a:rPr>
              <a:t>) &lt;-</a:t>
            </a:r>
            <a:r>
              <a:rPr lang="ja" sz="1600">
                <a:solidFill>
                  <a:srgbClr val="E36209"/>
                </a:solidFill>
                <a:latin typeface="Consolas"/>
                <a:ea typeface="Consolas"/>
                <a:cs typeface="Consolas"/>
                <a:sym typeface="Consolas"/>
              </a:rPr>
              <a:t>chan</a:t>
            </a:r>
            <a:r>
              <a:rPr lang="ja" sz="1600">
                <a:solidFill>
                  <a:srgbClr val="24292E"/>
                </a:solidFill>
                <a:latin typeface="Consolas"/>
                <a:ea typeface="Consolas"/>
                <a:cs typeface="Consolas"/>
                <a:sym typeface="Consolas"/>
              </a:rPr>
              <a:t> </a:t>
            </a:r>
            <a:r>
              <a:rPr lang="ja" sz="1600">
                <a:solidFill>
                  <a:srgbClr val="E36209"/>
                </a:solidFill>
                <a:latin typeface="Consolas"/>
                <a:ea typeface="Consolas"/>
                <a:cs typeface="Consolas"/>
                <a:sym typeface="Consolas"/>
              </a:rPr>
              <a:t>string</a:t>
            </a:r>
            <a:r>
              <a:rPr lang="ja" sz="1600">
                <a:solidFill>
                  <a:srgbClr val="24292E"/>
                </a:solidFill>
                <a:latin typeface="Consolas"/>
                <a:ea typeface="Consolas"/>
                <a:cs typeface="Consolas"/>
                <a:sym typeface="Consolas"/>
              </a:rPr>
              <a:t> {</a:t>
            </a:r>
            <a:endParaRPr sz="16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latin typeface="Consolas"/>
                <a:ea typeface="Consolas"/>
                <a:cs typeface="Consolas"/>
                <a:sym typeface="Consolas"/>
              </a:rPr>
              <a:t>	</a:t>
            </a:r>
            <a:r>
              <a:rPr lang="ja" sz="1600">
                <a:solidFill>
                  <a:srgbClr val="6A737D"/>
                </a:solidFill>
                <a:latin typeface="Consolas"/>
                <a:ea typeface="Consolas"/>
                <a:cs typeface="Consolas"/>
                <a:sym typeface="Consolas"/>
              </a:rPr>
              <a:t>// TODO: チャネルを作る</a:t>
            </a:r>
            <a:endParaRPr sz="1600">
              <a:solidFill>
                <a:srgbClr val="6A737D"/>
              </a:solidFill>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latin typeface="Consolas"/>
                <a:ea typeface="Consolas"/>
                <a:cs typeface="Consolas"/>
                <a:sym typeface="Consolas"/>
              </a:rPr>
              <a:t>	</a:t>
            </a:r>
            <a:r>
              <a:rPr lang="ja" sz="1600">
                <a:solidFill>
                  <a:srgbClr val="D73A49"/>
                </a:solidFill>
                <a:latin typeface="Consolas"/>
                <a:ea typeface="Consolas"/>
                <a:cs typeface="Consolas"/>
                <a:sym typeface="Consolas"/>
              </a:rPr>
              <a:t>go</a:t>
            </a:r>
            <a:r>
              <a:rPr lang="ja" sz="1600">
                <a:solidFill>
                  <a:srgbClr val="24292E"/>
                </a:solidFill>
                <a:latin typeface="Consolas"/>
                <a:ea typeface="Consolas"/>
                <a:cs typeface="Consolas"/>
                <a:sym typeface="Consolas"/>
              </a:rPr>
              <a:t> </a:t>
            </a:r>
            <a:r>
              <a:rPr lang="ja" sz="1600">
                <a:solidFill>
                  <a:srgbClr val="D73A49"/>
                </a:solidFill>
                <a:latin typeface="Consolas"/>
                <a:ea typeface="Consolas"/>
                <a:cs typeface="Consolas"/>
                <a:sym typeface="Consolas"/>
              </a:rPr>
              <a:t>func</a:t>
            </a:r>
            <a:r>
              <a:rPr lang="ja" sz="1600">
                <a:solidFill>
                  <a:srgbClr val="24292E"/>
                </a:solidFill>
                <a:latin typeface="Consolas"/>
                <a:ea typeface="Consolas"/>
                <a:cs typeface="Consolas"/>
                <a:sym typeface="Consolas"/>
              </a:rPr>
              <a:t>() {</a:t>
            </a:r>
            <a:endParaRPr sz="16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latin typeface="Consolas"/>
                <a:ea typeface="Consolas"/>
                <a:cs typeface="Consolas"/>
                <a:sym typeface="Consolas"/>
              </a:rPr>
              <a:t>		s </a:t>
            </a:r>
            <a:r>
              <a:rPr lang="ja" sz="1600">
                <a:solidFill>
                  <a:srgbClr val="D73A49"/>
                </a:solidFill>
                <a:latin typeface="Consolas"/>
                <a:ea typeface="Consolas"/>
                <a:cs typeface="Consolas"/>
                <a:sym typeface="Consolas"/>
              </a:rPr>
              <a:t>:=</a:t>
            </a:r>
            <a:r>
              <a:rPr lang="ja" sz="1600">
                <a:solidFill>
                  <a:srgbClr val="24292E"/>
                </a:solidFill>
                <a:latin typeface="Consolas"/>
                <a:ea typeface="Consolas"/>
                <a:cs typeface="Consolas"/>
                <a:sym typeface="Consolas"/>
              </a:rPr>
              <a:t> bufio.</a:t>
            </a:r>
            <a:r>
              <a:rPr lang="ja" sz="1600">
                <a:solidFill>
                  <a:srgbClr val="005CC5"/>
                </a:solidFill>
                <a:latin typeface="Consolas"/>
                <a:ea typeface="Consolas"/>
                <a:cs typeface="Consolas"/>
                <a:sym typeface="Consolas"/>
              </a:rPr>
              <a:t>NewScanner</a:t>
            </a:r>
            <a:r>
              <a:rPr lang="ja" sz="1600">
                <a:solidFill>
                  <a:srgbClr val="24292E"/>
                </a:solidFill>
                <a:latin typeface="Consolas"/>
                <a:ea typeface="Consolas"/>
                <a:cs typeface="Consolas"/>
                <a:sym typeface="Consolas"/>
              </a:rPr>
              <a:t>(r)</a:t>
            </a:r>
            <a:endParaRPr sz="16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latin typeface="Consolas"/>
                <a:ea typeface="Consolas"/>
                <a:cs typeface="Consolas"/>
                <a:sym typeface="Consolas"/>
              </a:rPr>
              <a:t>		</a:t>
            </a:r>
            <a:r>
              <a:rPr lang="ja" sz="1600">
                <a:solidFill>
                  <a:srgbClr val="D73A49"/>
                </a:solidFill>
                <a:latin typeface="Consolas"/>
                <a:ea typeface="Consolas"/>
                <a:cs typeface="Consolas"/>
                <a:sym typeface="Consolas"/>
              </a:rPr>
              <a:t>for</a:t>
            </a:r>
            <a:r>
              <a:rPr lang="ja" sz="1600">
                <a:solidFill>
                  <a:srgbClr val="24292E"/>
                </a:solidFill>
                <a:latin typeface="Consolas"/>
                <a:ea typeface="Consolas"/>
                <a:cs typeface="Consolas"/>
                <a:sym typeface="Consolas"/>
              </a:rPr>
              <a:t> s.</a:t>
            </a:r>
            <a:r>
              <a:rPr lang="ja" sz="1600">
                <a:solidFill>
                  <a:srgbClr val="005CC5"/>
                </a:solidFill>
                <a:latin typeface="Consolas"/>
                <a:ea typeface="Consolas"/>
                <a:cs typeface="Consolas"/>
                <a:sym typeface="Consolas"/>
              </a:rPr>
              <a:t>Scan</a:t>
            </a:r>
            <a:r>
              <a:rPr lang="ja" sz="1600">
                <a:solidFill>
                  <a:srgbClr val="24292E"/>
                </a:solidFill>
                <a:latin typeface="Consolas"/>
                <a:ea typeface="Consolas"/>
                <a:cs typeface="Consolas"/>
                <a:sym typeface="Consolas"/>
              </a:rPr>
              <a:t>() {</a:t>
            </a:r>
            <a:endParaRPr sz="16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latin typeface="Consolas"/>
                <a:ea typeface="Consolas"/>
                <a:cs typeface="Consolas"/>
                <a:sym typeface="Consolas"/>
              </a:rPr>
              <a:t>			</a:t>
            </a:r>
            <a:r>
              <a:rPr lang="ja" sz="1600">
                <a:solidFill>
                  <a:srgbClr val="6A737D"/>
                </a:solidFill>
                <a:latin typeface="Consolas"/>
                <a:ea typeface="Consolas"/>
                <a:cs typeface="Consolas"/>
                <a:sym typeface="Consolas"/>
              </a:rPr>
              <a:t>// TODO: チャネルに読み込んだ文字列を送る</a:t>
            </a:r>
            <a:endParaRPr sz="1600">
              <a:solidFill>
                <a:srgbClr val="6A737D"/>
              </a:solidFill>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latin typeface="Consolas"/>
                <a:ea typeface="Consolas"/>
                <a:cs typeface="Consolas"/>
                <a:sym typeface="Consolas"/>
              </a:rPr>
              <a:t>		}</a:t>
            </a:r>
            <a:endParaRPr sz="16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latin typeface="Consolas"/>
                <a:ea typeface="Consolas"/>
                <a:cs typeface="Consolas"/>
                <a:sym typeface="Consolas"/>
              </a:rPr>
              <a:t>		</a:t>
            </a:r>
            <a:r>
              <a:rPr lang="ja" sz="1600">
                <a:solidFill>
                  <a:srgbClr val="6A737D"/>
                </a:solidFill>
                <a:latin typeface="Consolas"/>
                <a:ea typeface="Consolas"/>
                <a:cs typeface="Consolas"/>
                <a:sym typeface="Consolas"/>
              </a:rPr>
              <a:t>// TODO: チャネルを閉じる</a:t>
            </a:r>
            <a:endParaRPr sz="1600">
              <a:solidFill>
                <a:srgbClr val="6A737D"/>
              </a:solidFill>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latin typeface="Consolas"/>
                <a:ea typeface="Consolas"/>
                <a:cs typeface="Consolas"/>
                <a:sym typeface="Consolas"/>
              </a:rPr>
              <a:t>	}()</a:t>
            </a:r>
            <a:endParaRPr sz="16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latin typeface="Consolas"/>
                <a:ea typeface="Consolas"/>
                <a:cs typeface="Consolas"/>
                <a:sym typeface="Consolas"/>
              </a:rPr>
              <a:t>	</a:t>
            </a:r>
            <a:r>
              <a:rPr lang="ja" sz="1600">
                <a:solidFill>
                  <a:srgbClr val="6A737D"/>
                </a:solidFill>
                <a:latin typeface="Consolas"/>
                <a:ea typeface="Consolas"/>
                <a:cs typeface="Consolas"/>
                <a:sym typeface="Consolas"/>
              </a:rPr>
              <a:t>// TODO: チャネルを返す</a:t>
            </a:r>
            <a:endParaRPr sz="1600">
              <a:solidFill>
                <a:srgbClr val="6A737D"/>
              </a:solidFill>
              <a:latin typeface="Consolas"/>
              <a:ea typeface="Consolas"/>
              <a:cs typeface="Consolas"/>
              <a:sym typeface="Consolas"/>
            </a:endParaRPr>
          </a:p>
          <a:p>
            <a:pPr indent="0" lvl="0" marL="0" rtl="0" algn="l">
              <a:lnSpc>
                <a:spcPct val="100000"/>
              </a:lnSpc>
              <a:spcBef>
                <a:spcPts val="0"/>
              </a:spcBef>
              <a:spcAft>
                <a:spcPts val="0"/>
              </a:spcAft>
              <a:buNone/>
            </a:pPr>
            <a:r>
              <a:rPr lang="ja" sz="1600">
                <a:solidFill>
                  <a:srgbClr val="24292E"/>
                </a:solidFill>
                <a:latin typeface="Consolas"/>
                <a:ea typeface="Consolas"/>
                <a:cs typeface="Consolas"/>
                <a:sym typeface="Consolas"/>
              </a:rPr>
              <a:t>}</a:t>
            </a:r>
            <a:endParaRPr sz="1600">
              <a:solidFill>
                <a:srgbClr val="D73A49"/>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85"/>
          <p:cNvSpPr txBox="1"/>
          <p:nvPr>
            <p:ph type="title"/>
          </p:nvPr>
        </p:nvSpPr>
        <p:spPr>
          <a:xfrm>
            <a:off x="20700" y="1571550"/>
            <a:ext cx="9102600" cy="200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9.3. チャネル以外でデータ競合を避ける</a:t>
            </a:r>
            <a:endParaRPr/>
          </a:p>
        </p:txBody>
      </p:sp>
      <p:sp>
        <p:nvSpPr>
          <p:cNvPr id="665" name="Google Shape;665;p85"/>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86"/>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latin typeface="Consolas"/>
                <a:ea typeface="Consolas"/>
                <a:cs typeface="Consolas"/>
                <a:sym typeface="Consolas"/>
              </a:rPr>
              <a:t>sync</a:t>
            </a:r>
            <a:r>
              <a:rPr lang="ja"/>
              <a:t>パッケージ</a:t>
            </a:r>
            <a:endParaRPr/>
          </a:p>
        </p:txBody>
      </p:sp>
      <p:sp>
        <p:nvSpPr>
          <p:cNvPr id="671" name="Google Shape;671;p86"/>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チャネル以外を使う理由</a:t>
            </a:r>
            <a:endParaRPr sz="2400"/>
          </a:p>
          <a:p>
            <a:pPr indent="-342900" lvl="1" marL="914400" rtl="0" algn="l">
              <a:spcBef>
                <a:spcPts val="0"/>
              </a:spcBef>
              <a:spcAft>
                <a:spcPts val="0"/>
              </a:spcAft>
              <a:buSzPts val="1800"/>
              <a:buChar char="●"/>
            </a:pPr>
            <a:r>
              <a:rPr lang="ja" sz="1800"/>
              <a:t>チャネルだけを使っているとコードが難解になる場合がある</a:t>
            </a:r>
            <a:endParaRPr sz="1800"/>
          </a:p>
          <a:p>
            <a:pPr indent="-342900" lvl="1" marL="914400" rtl="0" algn="l">
              <a:spcBef>
                <a:spcPts val="0"/>
              </a:spcBef>
              <a:spcAft>
                <a:spcPts val="0"/>
              </a:spcAft>
              <a:buSzPts val="1800"/>
              <a:buChar char="●"/>
            </a:pPr>
            <a:r>
              <a:rPr lang="ja" sz="1800"/>
              <a:t>複数のチャネルが登場したり</a:t>
            </a:r>
            <a:endParaRPr sz="1800"/>
          </a:p>
          <a:p>
            <a:pPr indent="-342900" lvl="1" marL="914400" rtl="0" algn="l">
              <a:spcBef>
                <a:spcPts val="0"/>
              </a:spcBef>
              <a:spcAft>
                <a:spcPts val="0"/>
              </a:spcAft>
              <a:buSzPts val="1800"/>
              <a:buChar char="●"/>
            </a:pPr>
            <a:r>
              <a:rPr lang="ja" sz="1800"/>
              <a:t>競合を防ぎたいデータが複数ある場合</a:t>
            </a:r>
            <a:endParaRPr sz="1800"/>
          </a:p>
          <a:p>
            <a:pPr indent="-381000" lvl="0" marL="457200" rtl="0" algn="l">
              <a:spcBef>
                <a:spcPts val="1000"/>
              </a:spcBef>
              <a:spcAft>
                <a:spcPts val="0"/>
              </a:spcAft>
              <a:buSzPts val="2400"/>
              <a:buChar char="■"/>
            </a:pPr>
            <a:r>
              <a:rPr lang="ja" sz="2400">
                <a:latin typeface="Consolas"/>
                <a:ea typeface="Consolas"/>
                <a:cs typeface="Consolas"/>
                <a:sym typeface="Consolas"/>
              </a:rPr>
              <a:t>sync</a:t>
            </a:r>
            <a:r>
              <a:rPr lang="ja" sz="2400"/>
              <a:t>パッケージ</a:t>
            </a:r>
            <a:endParaRPr sz="2400"/>
          </a:p>
          <a:p>
            <a:pPr indent="-342900" lvl="1" marL="914400" rtl="0" algn="l">
              <a:spcBef>
                <a:spcPts val="0"/>
              </a:spcBef>
              <a:spcAft>
                <a:spcPts val="0"/>
              </a:spcAft>
              <a:buSzPts val="1800"/>
              <a:buChar char="●"/>
            </a:pPr>
            <a:r>
              <a:rPr lang="ja" sz="1800"/>
              <a:t>データの競合を防ぐロックなどを提供するパッケージ</a:t>
            </a:r>
            <a:endParaRPr sz="1800"/>
          </a:p>
          <a:p>
            <a:pPr indent="-342900" lvl="1" marL="914400" rtl="0" algn="l">
              <a:spcBef>
                <a:spcPts val="0"/>
              </a:spcBef>
              <a:spcAft>
                <a:spcPts val="0"/>
              </a:spcAft>
              <a:buSzPts val="1800"/>
              <a:buChar char="●"/>
            </a:pPr>
            <a:r>
              <a:rPr lang="ja" sz="1800">
                <a:latin typeface="Consolas"/>
                <a:ea typeface="Consolas"/>
                <a:cs typeface="Consolas"/>
                <a:sym typeface="Consolas"/>
              </a:rPr>
              <a:t>sync/atomic</a:t>
            </a:r>
            <a:r>
              <a:rPr lang="ja" sz="1800"/>
              <a:t>ではアトミックな演算をするための型などを提供</a:t>
            </a:r>
            <a:endParaRPr sz="1800"/>
          </a:p>
        </p:txBody>
      </p:sp>
      <p:sp>
        <p:nvSpPr>
          <p:cNvPr id="672" name="Google Shape;672;p86"/>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87"/>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ロック</a:t>
            </a:r>
            <a:endParaRPr/>
          </a:p>
        </p:txBody>
      </p:sp>
      <p:sp>
        <p:nvSpPr>
          <p:cNvPr id="678" name="Google Shape;678;p87"/>
          <p:cNvSpPr txBox="1"/>
          <p:nvPr/>
        </p:nvSpPr>
        <p:spPr>
          <a:xfrm>
            <a:off x="1137775" y="2078475"/>
            <a:ext cx="7217700" cy="2929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A71D5D"/>
                </a:solidFill>
                <a:latin typeface="Verdana"/>
                <a:ea typeface="Verdana"/>
                <a:cs typeface="Verdana"/>
                <a:sym typeface="Verdana"/>
              </a:rPr>
              <a:t>var</a:t>
            </a:r>
            <a:r>
              <a:rPr lang="ja" sz="1800">
                <a:solidFill>
                  <a:srgbClr val="333333"/>
                </a:solidFill>
                <a:highlight>
                  <a:srgbClr val="FFFFFF"/>
                </a:highlight>
                <a:latin typeface="Verdana"/>
                <a:ea typeface="Verdana"/>
                <a:cs typeface="Verdana"/>
                <a:sym typeface="Verdana"/>
              </a:rPr>
              <a:t> m sync.Mutex</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4CCCC"/>
                </a:highlight>
                <a:latin typeface="Verdana"/>
                <a:ea typeface="Verdana"/>
                <a:cs typeface="Verdana"/>
                <a:sym typeface="Verdana"/>
              </a:rPr>
              <a:t>m.Lock()</a:t>
            </a:r>
            <a:br>
              <a:rPr lang="ja" sz="1800">
                <a:solidFill>
                  <a:srgbClr val="333333"/>
                </a:solidFill>
                <a:highlight>
                  <a:srgbClr val="FFFFFF"/>
                </a:highlight>
                <a:latin typeface="Verdana"/>
                <a:ea typeface="Verdana"/>
                <a:cs typeface="Verdana"/>
                <a:sym typeface="Verdana"/>
              </a:rPr>
            </a:br>
            <a:r>
              <a:rPr lang="ja" sz="1800">
                <a:solidFill>
                  <a:srgbClr val="A71D5D"/>
                </a:solidFill>
                <a:latin typeface="Verdana"/>
                <a:ea typeface="Verdana"/>
                <a:cs typeface="Verdana"/>
                <a:sym typeface="Verdana"/>
              </a:rPr>
              <a:t>go</a:t>
            </a:r>
            <a:r>
              <a:rPr lang="ja" sz="1800">
                <a:solidFill>
                  <a:srgbClr val="333333"/>
                </a:solidFill>
                <a:highlight>
                  <a:srgbClr val="FFFFFF"/>
                </a:highlight>
                <a:latin typeface="Verdana"/>
                <a:ea typeface="Verdana"/>
                <a:cs typeface="Verdana"/>
                <a:sym typeface="Verdana"/>
              </a:rPr>
              <a:t> </a:t>
            </a:r>
            <a:r>
              <a:rPr lang="ja" sz="1800">
                <a:solidFill>
                  <a:srgbClr val="A71D5D"/>
                </a:solidFill>
                <a:latin typeface="Verdana"/>
                <a:ea typeface="Verdana"/>
                <a:cs typeface="Verdana"/>
                <a:sym typeface="Verdana"/>
              </a:rPr>
              <a:t>func</a:t>
            </a:r>
            <a:r>
              <a:rPr lang="ja" sz="1800">
                <a:solidFill>
                  <a:srgbClr val="333333"/>
                </a:solidFill>
                <a:latin typeface="Verdana"/>
                <a:ea typeface="Verdana"/>
                <a:cs typeface="Verdana"/>
                <a:sym typeface="Verdana"/>
              </a:rPr>
              <a:t>()</a:t>
            </a:r>
            <a:r>
              <a:rPr lang="ja" sz="1800">
                <a:solidFill>
                  <a:srgbClr val="333333"/>
                </a:solidFill>
                <a:highlight>
                  <a:srgbClr val="FFFFFF"/>
                </a:highlight>
                <a:latin typeface="Verdana"/>
                <a:ea typeface="Verdana"/>
                <a:cs typeface="Verdana"/>
                <a:sym typeface="Verdana"/>
              </a:rPr>
              <a:t> {</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	time.Sleep(</a:t>
            </a:r>
            <a:r>
              <a:rPr lang="ja" sz="1800">
                <a:solidFill>
                  <a:srgbClr val="333333"/>
                </a:solidFill>
                <a:latin typeface="Verdana"/>
                <a:ea typeface="Verdana"/>
                <a:cs typeface="Verdana"/>
                <a:sym typeface="Verdana"/>
              </a:rPr>
              <a:t>3</a:t>
            </a:r>
            <a:r>
              <a:rPr lang="ja" sz="1800">
                <a:solidFill>
                  <a:srgbClr val="333333"/>
                </a:solidFill>
                <a:highlight>
                  <a:srgbClr val="FFFFFF"/>
                </a:highlight>
                <a:latin typeface="Verdana"/>
                <a:ea typeface="Verdana"/>
                <a:cs typeface="Verdana"/>
                <a:sym typeface="Verdana"/>
              </a:rPr>
              <a:t> * time.Second)</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	</a:t>
            </a:r>
            <a:r>
              <a:rPr lang="ja" sz="1800">
                <a:solidFill>
                  <a:srgbClr val="333333"/>
                </a:solidFill>
                <a:highlight>
                  <a:srgbClr val="C9DAF8"/>
                </a:highlight>
                <a:latin typeface="Verdana"/>
                <a:ea typeface="Verdana"/>
                <a:cs typeface="Verdana"/>
                <a:sym typeface="Verdana"/>
              </a:rPr>
              <a:t>m.Unlock()</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	fmt.Println(</a:t>
            </a:r>
            <a:r>
              <a:rPr lang="ja" sz="1800">
                <a:solidFill>
                  <a:srgbClr val="DF5000"/>
                </a:solidFill>
                <a:latin typeface="Verdana"/>
                <a:ea typeface="Verdana"/>
                <a:cs typeface="Verdana"/>
                <a:sym typeface="Verdana"/>
              </a:rPr>
              <a:t>"unlock 1"</a:t>
            </a:r>
            <a:r>
              <a:rPr lang="ja" sz="1800">
                <a:solidFill>
                  <a:srgbClr val="333333"/>
                </a:solidFill>
                <a:highlight>
                  <a:srgbClr val="FFFFFF"/>
                </a:highlight>
                <a:latin typeface="Verdana"/>
                <a:ea typeface="Verdana"/>
                <a:cs typeface="Verdana"/>
                <a:sym typeface="Verdana"/>
              </a:rPr>
              <a:t>)</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4CCCC"/>
                </a:highlight>
                <a:latin typeface="Verdana"/>
                <a:ea typeface="Verdana"/>
                <a:cs typeface="Verdana"/>
                <a:sym typeface="Verdana"/>
              </a:rPr>
              <a:t>m.Lock()</a:t>
            </a:r>
            <a:br>
              <a:rPr lang="ja" sz="1800">
                <a:solidFill>
                  <a:srgbClr val="333333"/>
                </a:solidFill>
                <a:highlight>
                  <a:srgbClr val="F4CCCC"/>
                </a:highlight>
                <a:latin typeface="Verdana"/>
                <a:ea typeface="Verdana"/>
                <a:cs typeface="Verdana"/>
                <a:sym typeface="Verdana"/>
              </a:rPr>
            </a:br>
            <a:r>
              <a:rPr lang="ja" sz="1800">
                <a:solidFill>
                  <a:srgbClr val="333333"/>
                </a:solidFill>
                <a:highlight>
                  <a:srgbClr val="C9DAF8"/>
                </a:highlight>
                <a:latin typeface="Verdana"/>
                <a:ea typeface="Verdana"/>
                <a:cs typeface="Verdana"/>
                <a:sym typeface="Verdana"/>
              </a:rPr>
              <a:t>m.Unlock()</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fmt.Println(</a:t>
            </a:r>
            <a:r>
              <a:rPr lang="ja" sz="1800">
                <a:solidFill>
                  <a:srgbClr val="DF5000"/>
                </a:solidFill>
                <a:latin typeface="Verdana"/>
                <a:ea typeface="Verdana"/>
                <a:cs typeface="Verdana"/>
                <a:sym typeface="Verdana"/>
              </a:rPr>
              <a:t>"unlock 2"</a:t>
            </a:r>
            <a:r>
              <a:rPr lang="ja" sz="1800">
                <a:solidFill>
                  <a:srgbClr val="333333"/>
                </a:solidFill>
                <a:highlight>
                  <a:srgbClr val="FFFFFF"/>
                </a:highlight>
                <a:latin typeface="Verdana"/>
                <a:ea typeface="Verdana"/>
                <a:cs typeface="Verdana"/>
                <a:sym typeface="Verdana"/>
              </a:rPr>
              <a:t>)</a:t>
            </a:r>
            <a:endParaRPr sz="1800">
              <a:solidFill>
                <a:srgbClr val="D73A49"/>
              </a:solidFill>
              <a:latin typeface="Consolas"/>
              <a:ea typeface="Consolas"/>
              <a:cs typeface="Consolas"/>
              <a:sym typeface="Consolas"/>
            </a:endParaRPr>
          </a:p>
        </p:txBody>
      </p:sp>
      <p:sp>
        <p:nvSpPr>
          <p:cNvPr id="679" name="Google Shape;679;p87"/>
          <p:cNvSpPr txBox="1"/>
          <p:nvPr/>
        </p:nvSpPr>
        <p:spPr>
          <a:xfrm>
            <a:off x="5997650" y="1934539"/>
            <a:ext cx="2101800" cy="292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u="sng">
                <a:solidFill>
                  <a:srgbClr val="1155CC"/>
                </a:solidFill>
                <a:hlinkClick r:id="rId3">
                  <a:extLst>
                    <a:ext uri="{A12FA001-AC4F-418D-AE19-62706E023703}">
                      <ahyp:hlinkClr val="tx"/>
                    </a:ext>
                  </a:extLst>
                </a:hlinkClick>
              </a:rPr>
              <a:t>Playgroundで動かす</a:t>
            </a:r>
            <a:endParaRPr b="1"/>
          </a:p>
        </p:txBody>
      </p:sp>
      <p:sp>
        <p:nvSpPr>
          <p:cNvPr id="680" name="Google Shape;680;p87"/>
          <p:cNvSpPr/>
          <p:nvPr/>
        </p:nvSpPr>
        <p:spPr>
          <a:xfrm>
            <a:off x="3629524" y="2227050"/>
            <a:ext cx="2087400" cy="468000"/>
          </a:xfrm>
          <a:prstGeom prst="wedgeRoundRectCallout">
            <a:avLst>
              <a:gd fmla="val -63355" name="adj1"/>
              <a:gd fmla="val -24231"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t>ゼロ値で使える</a:t>
            </a:r>
            <a:endParaRPr b="1"/>
          </a:p>
        </p:txBody>
      </p:sp>
      <p:sp>
        <p:nvSpPr>
          <p:cNvPr id="681" name="Google Shape;681;p87"/>
          <p:cNvSpPr/>
          <p:nvPr/>
        </p:nvSpPr>
        <p:spPr>
          <a:xfrm>
            <a:off x="2797174" y="4094500"/>
            <a:ext cx="2087400" cy="468000"/>
          </a:xfrm>
          <a:prstGeom prst="wedgeRoundRectCallout">
            <a:avLst>
              <a:gd fmla="val -63355" name="adj1"/>
              <a:gd fmla="val -24231"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t>ここでブロック</a:t>
            </a:r>
            <a:endParaRPr b="1"/>
          </a:p>
        </p:txBody>
      </p:sp>
      <p:sp>
        <p:nvSpPr>
          <p:cNvPr id="682" name="Google Shape;682;p87"/>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
        <p:nvSpPr>
          <p:cNvPr id="683" name="Google Shape;683;p87"/>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onsolas"/>
              <a:buChar char="■"/>
            </a:pPr>
            <a:r>
              <a:rPr lang="ja">
                <a:solidFill>
                  <a:schemeClr val="dk1"/>
                </a:solidFill>
                <a:latin typeface="Consolas"/>
                <a:ea typeface="Consolas"/>
                <a:cs typeface="Consolas"/>
                <a:sym typeface="Consolas"/>
              </a:rPr>
              <a:t>sync.Mutex</a:t>
            </a:r>
            <a:endParaRPr>
              <a:solidFill>
                <a:schemeClr val="dk1"/>
              </a:solidFill>
              <a:latin typeface="Consolas"/>
              <a:ea typeface="Consolas"/>
              <a:cs typeface="Consolas"/>
              <a:sym typeface="Consolas"/>
            </a:endParaRPr>
          </a:p>
          <a:p>
            <a:pPr indent="-342900" lvl="1" marL="914400" rtl="0" algn="l">
              <a:spcBef>
                <a:spcPts val="0"/>
              </a:spcBef>
              <a:spcAft>
                <a:spcPts val="0"/>
              </a:spcAft>
              <a:buClr>
                <a:schemeClr val="dk1"/>
              </a:buClr>
              <a:buSzPts val="1800"/>
              <a:buChar char="●"/>
            </a:pPr>
            <a:r>
              <a:rPr lang="ja">
                <a:solidFill>
                  <a:schemeClr val="dk1"/>
                </a:solidFill>
                <a:latin typeface="Consolas"/>
                <a:ea typeface="Consolas"/>
                <a:cs typeface="Consolas"/>
                <a:sym typeface="Consolas"/>
              </a:rPr>
              <a:t>Lock</a:t>
            </a:r>
            <a:r>
              <a:rPr lang="ja">
                <a:solidFill>
                  <a:schemeClr val="dk1"/>
                </a:solidFill>
              </a:rPr>
              <a:t>メソッドを呼ぶと</a:t>
            </a:r>
            <a:r>
              <a:rPr lang="ja">
                <a:solidFill>
                  <a:schemeClr val="dk1"/>
                </a:solidFill>
                <a:latin typeface="Consolas"/>
                <a:ea typeface="Consolas"/>
                <a:cs typeface="Consolas"/>
                <a:sym typeface="Consolas"/>
              </a:rPr>
              <a:t>Unlock</a:t>
            </a:r>
            <a:r>
              <a:rPr lang="ja">
                <a:solidFill>
                  <a:schemeClr val="dk1"/>
                </a:solidFill>
              </a:rPr>
              <a:t>メソッドが呼ばれるまで</a:t>
            </a:r>
            <a:br>
              <a:rPr lang="ja">
                <a:solidFill>
                  <a:schemeClr val="dk1"/>
                </a:solidFill>
              </a:rPr>
            </a:br>
            <a:r>
              <a:rPr lang="ja">
                <a:solidFill>
                  <a:schemeClr val="dk1"/>
                </a:solidFill>
                <a:latin typeface="Consolas"/>
                <a:ea typeface="Consolas"/>
                <a:cs typeface="Consolas"/>
                <a:sym typeface="Consolas"/>
              </a:rPr>
              <a:t>Lock</a:t>
            </a:r>
            <a:r>
              <a:rPr lang="ja">
                <a:solidFill>
                  <a:schemeClr val="dk1"/>
                </a:solidFill>
              </a:rPr>
              <a:t>メソッドの呼び出しでブロックする</a:t>
            </a:r>
            <a:endParaRPr b="1">
              <a:solidFill>
                <a:schemeClr val="dk1"/>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88"/>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書き込み・読み込みロック</a:t>
            </a:r>
            <a:endParaRPr/>
          </a:p>
        </p:txBody>
      </p:sp>
      <p:sp>
        <p:nvSpPr>
          <p:cNvPr id="689" name="Google Shape;689;p88"/>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onsolas"/>
              <a:buChar char="■"/>
            </a:pPr>
            <a:r>
              <a:rPr lang="ja" sz="2400">
                <a:latin typeface="Consolas"/>
                <a:ea typeface="Consolas"/>
                <a:cs typeface="Consolas"/>
                <a:sym typeface="Consolas"/>
              </a:rPr>
              <a:t>sync.RWMutex</a:t>
            </a:r>
            <a:endParaRPr sz="1800">
              <a:latin typeface="Consolas"/>
              <a:ea typeface="Consolas"/>
              <a:cs typeface="Consolas"/>
              <a:sym typeface="Consolas"/>
            </a:endParaRPr>
          </a:p>
          <a:p>
            <a:pPr indent="-342900" lvl="1" marL="914400" rtl="0" algn="l">
              <a:spcBef>
                <a:spcPts val="0"/>
              </a:spcBef>
              <a:spcAft>
                <a:spcPts val="0"/>
              </a:spcAft>
              <a:buSzPts val="1800"/>
              <a:buChar char="●"/>
            </a:pPr>
            <a:r>
              <a:rPr lang="ja" sz="1800">
                <a:latin typeface="Consolas"/>
                <a:ea typeface="Consolas"/>
                <a:cs typeface="Consolas"/>
                <a:sym typeface="Consolas"/>
              </a:rPr>
              <a:t>Mutex</a:t>
            </a:r>
            <a:r>
              <a:rPr lang="ja" sz="1800"/>
              <a:t>に読み込み用の</a:t>
            </a:r>
            <a:r>
              <a:rPr lang="ja" sz="1800">
                <a:latin typeface="Consolas"/>
                <a:ea typeface="Consolas"/>
                <a:cs typeface="Consolas"/>
                <a:sym typeface="Consolas"/>
              </a:rPr>
              <a:t>RLock</a:t>
            </a:r>
            <a:r>
              <a:rPr lang="ja" sz="1800"/>
              <a:t>と</a:t>
            </a:r>
            <a:r>
              <a:rPr lang="ja" sz="1800">
                <a:latin typeface="Consolas"/>
                <a:ea typeface="Consolas"/>
                <a:cs typeface="Consolas"/>
                <a:sym typeface="Consolas"/>
              </a:rPr>
              <a:t>RUnlock</a:t>
            </a:r>
            <a:r>
              <a:rPr lang="ja" sz="1800"/>
              <a:t>が入ったもの</a:t>
            </a:r>
            <a:endParaRPr sz="1800"/>
          </a:p>
        </p:txBody>
      </p:sp>
      <p:sp>
        <p:nvSpPr>
          <p:cNvPr id="690" name="Google Shape;690;p88"/>
          <p:cNvSpPr txBox="1"/>
          <p:nvPr/>
        </p:nvSpPr>
        <p:spPr>
          <a:xfrm>
            <a:off x="1137775" y="1849875"/>
            <a:ext cx="7217700" cy="2929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A71D5D"/>
                </a:solidFill>
                <a:latin typeface="Verdana"/>
                <a:ea typeface="Verdana"/>
                <a:cs typeface="Verdana"/>
                <a:sym typeface="Verdana"/>
              </a:rPr>
              <a:t>var</a:t>
            </a:r>
            <a:r>
              <a:rPr lang="ja" sz="1800">
                <a:solidFill>
                  <a:srgbClr val="333333"/>
                </a:solidFill>
                <a:highlight>
                  <a:srgbClr val="FFFFFF"/>
                </a:highlight>
                <a:latin typeface="Verdana"/>
                <a:ea typeface="Verdana"/>
                <a:cs typeface="Verdana"/>
                <a:sym typeface="Verdana"/>
              </a:rPr>
              <a:t> m sync.</a:t>
            </a:r>
            <a:r>
              <a:rPr lang="ja" sz="1800">
                <a:solidFill>
                  <a:srgbClr val="333333"/>
                </a:solidFill>
                <a:highlight>
                  <a:srgbClr val="F4CCCC"/>
                </a:highlight>
                <a:latin typeface="Verdana"/>
                <a:ea typeface="Verdana"/>
                <a:cs typeface="Verdana"/>
                <a:sym typeface="Verdana"/>
              </a:rPr>
              <a:t>RWMutex</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4CCCC"/>
                </a:highlight>
                <a:latin typeface="Verdana"/>
                <a:ea typeface="Verdana"/>
                <a:cs typeface="Verdana"/>
                <a:sym typeface="Verdana"/>
              </a:rPr>
              <a:t>m.RLock()</a:t>
            </a:r>
            <a:br>
              <a:rPr lang="ja" sz="1800">
                <a:solidFill>
                  <a:srgbClr val="333333"/>
                </a:solidFill>
                <a:highlight>
                  <a:srgbClr val="FFFFFF"/>
                </a:highlight>
                <a:latin typeface="Verdana"/>
                <a:ea typeface="Verdana"/>
                <a:cs typeface="Verdana"/>
                <a:sym typeface="Verdana"/>
              </a:rPr>
            </a:br>
            <a:r>
              <a:rPr lang="ja" sz="1800">
                <a:solidFill>
                  <a:srgbClr val="A71D5D"/>
                </a:solidFill>
                <a:latin typeface="Verdana"/>
                <a:ea typeface="Verdana"/>
                <a:cs typeface="Verdana"/>
                <a:sym typeface="Verdana"/>
              </a:rPr>
              <a:t>go</a:t>
            </a:r>
            <a:r>
              <a:rPr lang="ja" sz="1800">
                <a:solidFill>
                  <a:srgbClr val="333333"/>
                </a:solidFill>
                <a:highlight>
                  <a:srgbClr val="FFFFFF"/>
                </a:highlight>
                <a:latin typeface="Verdana"/>
                <a:ea typeface="Verdana"/>
                <a:cs typeface="Verdana"/>
                <a:sym typeface="Verdana"/>
              </a:rPr>
              <a:t> </a:t>
            </a:r>
            <a:r>
              <a:rPr lang="ja" sz="1800">
                <a:solidFill>
                  <a:srgbClr val="A71D5D"/>
                </a:solidFill>
                <a:latin typeface="Verdana"/>
                <a:ea typeface="Verdana"/>
                <a:cs typeface="Verdana"/>
                <a:sym typeface="Verdana"/>
              </a:rPr>
              <a:t>func</a:t>
            </a:r>
            <a:r>
              <a:rPr lang="ja" sz="1800">
                <a:solidFill>
                  <a:srgbClr val="333333"/>
                </a:solidFill>
                <a:latin typeface="Verdana"/>
                <a:ea typeface="Verdana"/>
                <a:cs typeface="Verdana"/>
                <a:sym typeface="Verdana"/>
              </a:rPr>
              <a:t>()</a:t>
            </a:r>
            <a:r>
              <a:rPr lang="ja" sz="1800">
                <a:solidFill>
                  <a:srgbClr val="333333"/>
                </a:solidFill>
                <a:highlight>
                  <a:srgbClr val="FFFFFF"/>
                </a:highlight>
                <a:latin typeface="Verdana"/>
                <a:ea typeface="Verdana"/>
                <a:cs typeface="Verdana"/>
                <a:sym typeface="Verdana"/>
              </a:rPr>
              <a:t> {</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	time.Sleep(</a:t>
            </a:r>
            <a:r>
              <a:rPr lang="ja" sz="1800">
                <a:solidFill>
                  <a:srgbClr val="333333"/>
                </a:solidFill>
                <a:latin typeface="Verdana"/>
                <a:ea typeface="Verdana"/>
                <a:cs typeface="Verdana"/>
                <a:sym typeface="Verdana"/>
              </a:rPr>
              <a:t>3</a:t>
            </a:r>
            <a:r>
              <a:rPr lang="ja" sz="1800">
                <a:solidFill>
                  <a:srgbClr val="333333"/>
                </a:solidFill>
                <a:highlight>
                  <a:srgbClr val="FFFFFF"/>
                </a:highlight>
                <a:latin typeface="Verdana"/>
                <a:ea typeface="Verdana"/>
                <a:cs typeface="Verdana"/>
                <a:sym typeface="Verdana"/>
              </a:rPr>
              <a:t> * time.Second)</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	</a:t>
            </a:r>
            <a:r>
              <a:rPr lang="ja" sz="1800">
                <a:solidFill>
                  <a:srgbClr val="333333"/>
                </a:solidFill>
                <a:highlight>
                  <a:srgbClr val="C9DAF8"/>
                </a:highlight>
                <a:latin typeface="Verdana"/>
                <a:ea typeface="Verdana"/>
                <a:cs typeface="Verdana"/>
                <a:sym typeface="Verdana"/>
              </a:rPr>
              <a:t>m.RUnlock()</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	fmt.Println(</a:t>
            </a:r>
            <a:r>
              <a:rPr lang="ja" sz="1800">
                <a:solidFill>
                  <a:srgbClr val="DF5000"/>
                </a:solidFill>
                <a:latin typeface="Verdana"/>
                <a:ea typeface="Verdana"/>
                <a:cs typeface="Verdana"/>
                <a:sym typeface="Verdana"/>
              </a:rPr>
              <a:t>"unlock 1"</a:t>
            </a:r>
            <a:r>
              <a:rPr lang="ja" sz="1800">
                <a:solidFill>
                  <a:srgbClr val="333333"/>
                </a:solidFill>
                <a:highlight>
                  <a:srgbClr val="FFFFFF"/>
                </a:highlight>
                <a:latin typeface="Verdana"/>
                <a:ea typeface="Verdana"/>
                <a:cs typeface="Verdana"/>
                <a:sym typeface="Verdana"/>
              </a:rPr>
              <a:t>)</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4CCCC"/>
                </a:highlight>
                <a:latin typeface="Verdana"/>
                <a:ea typeface="Verdana"/>
                <a:cs typeface="Verdana"/>
                <a:sym typeface="Verdana"/>
              </a:rPr>
              <a:t>m.RLock()</a:t>
            </a:r>
            <a:br>
              <a:rPr lang="ja" sz="1800">
                <a:solidFill>
                  <a:srgbClr val="333333"/>
                </a:solidFill>
                <a:highlight>
                  <a:srgbClr val="F4CCCC"/>
                </a:highlight>
                <a:latin typeface="Verdana"/>
                <a:ea typeface="Verdana"/>
                <a:cs typeface="Verdana"/>
                <a:sym typeface="Verdana"/>
              </a:rPr>
            </a:br>
            <a:r>
              <a:rPr lang="ja" sz="1800">
                <a:solidFill>
                  <a:srgbClr val="333333"/>
                </a:solidFill>
                <a:highlight>
                  <a:srgbClr val="C9DAF8"/>
                </a:highlight>
                <a:latin typeface="Verdana"/>
                <a:ea typeface="Verdana"/>
                <a:cs typeface="Verdana"/>
                <a:sym typeface="Verdana"/>
              </a:rPr>
              <a:t>m.RUnlock()</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fmt.Println(</a:t>
            </a:r>
            <a:r>
              <a:rPr lang="ja" sz="1800">
                <a:solidFill>
                  <a:srgbClr val="DF5000"/>
                </a:solidFill>
                <a:latin typeface="Verdana"/>
                <a:ea typeface="Verdana"/>
                <a:cs typeface="Verdana"/>
                <a:sym typeface="Verdana"/>
              </a:rPr>
              <a:t>"unlock 2"</a:t>
            </a:r>
            <a:r>
              <a:rPr lang="ja" sz="1800">
                <a:solidFill>
                  <a:srgbClr val="333333"/>
                </a:solidFill>
                <a:highlight>
                  <a:srgbClr val="FFFFFF"/>
                </a:highlight>
                <a:latin typeface="Verdana"/>
                <a:ea typeface="Verdana"/>
                <a:cs typeface="Verdana"/>
                <a:sym typeface="Verdana"/>
              </a:rPr>
              <a:t>)</a:t>
            </a:r>
            <a:endParaRPr sz="1800">
              <a:solidFill>
                <a:srgbClr val="D73A49"/>
              </a:solidFill>
              <a:latin typeface="Consolas"/>
              <a:ea typeface="Consolas"/>
              <a:cs typeface="Consolas"/>
              <a:sym typeface="Consolas"/>
            </a:endParaRPr>
          </a:p>
        </p:txBody>
      </p:sp>
      <p:sp>
        <p:nvSpPr>
          <p:cNvPr id="691" name="Google Shape;691;p88"/>
          <p:cNvSpPr txBox="1"/>
          <p:nvPr/>
        </p:nvSpPr>
        <p:spPr>
          <a:xfrm>
            <a:off x="5997650" y="1705939"/>
            <a:ext cx="2101800" cy="292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u="sng">
                <a:solidFill>
                  <a:srgbClr val="1155CC"/>
                </a:solidFill>
                <a:hlinkClick r:id="rId3">
                  <a:extLst>
                    <a:ext uri="{A12FA001-AC4F-418D-AE19-62706E023703}">
                      <ahyp:hlinkClr val="tx"/>
                    </a:ext>
                  </a:extLst>
                </a:hlinkClick>
              </a:rPr>
              <a:t>Playgroundで動かす</a:t>
            </a:r>
            <a:endParaRPr b="1"/>
          </a:p>
        </p:txBody>
      </p:sp>
      <p:sp>
        <p:nvSpPr>
          <p:cNvPr id="692" name="Google Shape;692;p88"/>
          <p:cNvSpPr/>
          <p:nvPr/>
        </p:nvSpPr>
        <p:spPr>
          <a:xfrm>
            <a:off x="2952775" y="3696875"/>
            <a:ext cx="2690700" cy="653700"/>
          </a:xfrm>
          <a:prstGeom prst="wedgeRoundRectCallout">
            <a:avLst>
              <a:gd fmla="val -63355" name="adj1"/>
              <a:gd fmla="val -24231"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t>読み込みロックだけでは</a:t>
            </a:r>
            <a:br>
              <a:rPr b="1" lang="ja"/>
            </a:br>
            <a:r>
              <a:rPr b="1" lang="ja"/>
              <a:t>ブロックしない</a:t>
            </a:r>
            <a:endParaRPr b="1"/>
          </a:p>
        </p:txBody>
      </p:sp>
      <p:sp>
        <p:nvSpPr>
          <p:cNvPr id="693" name="Google Shape;693;p88"/>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89"/>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複数のゴールーチンの待機</a:t>
            </a:r>
            <a:endParaRPr/>
          </a:p>
        </p:txBody>
      </p:sp>
      <p:sp>
        <p:nvSpPr>
          <p:cNvPr id="699" name="Google Shape;699;p89"/>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latin typeface="Consolas"/>
                <a:ea typeface="Consolas"/>
                <a:cs typeface="Consolas"/>
                <a:sym typeface="Consolas"/>
              </a:rPr>
              <a:t>sync.WaitGroup</a:t>
            </a:r>
            <a:r>
              <a:rPr lang="ja" sz="2400"/>
              <a:t>を使う</a:t>
            </a:r>
            <a:endParaRPr sz="2400"/>
          </a:p>
          <a:p>
            <a:pPr indent="-342900" lvl="1" marL="914400" rtl="0" algn="l">
              <a:spcBef>
                <a:spcPts val="0"/>
              </a:spcBef>
              <a:spcAft>
                <a:spcPts val="0"/>
              </a:spcAft>
              <a:buSzPts val="1800"/>
              <a:buChar char="●"/>
            </a:pPr>
            <a:r>
              <a:rPr lang="ja">
                <a:latin typeface="Consolas"/>
                <a:ea typeface="Consolas"/>
                <a:cs typeface="Consolas"/>
                <a:sym typeface="Consolas"/>
              </a:rPr>
              <a:t>Add</a:t>
            </a:r>
            <a:r>
              <a:rPr lang="ja"/>
              <a:t>メソッドに渡した数の合計の回数だけ</a:t>
            </a:r>
            <a:r>
              <a:rPr lang="ja">
                <a:latin typeface="Consolas"/>
                <a:ea typeface="Consolas"/>
                <a:cs typeface="Consolas"/>
                <a:sym typeface="Consolas"/>
              </a:rPr>
              <a:t>Done</a:t>
            </a:r>
            <a:r>
              <a:rPr lang="ja"/>
              <a:t>メソッドを呼ぶ</a:t>
            </a:r>
            <a:endParaRPr/>
          </a:p>
          <a:p>
            <a:pPr indent="-342900" lvl="1" marL="914400" rtl="0" algn="l">
              <a:spcBef>
                <a:spcPts val="0"/>
              </a:spcBef>
              <a:spcAft>
                <a:spcPts val="0"/>
              </a:spcAft>
              <a:buSzPts val="1800"/>
              <a:buChar char="●"/>
            </a:pPr>
            <a:r>
              <a:rPr lang="ja">
                <a:latin typeface="Consolas"/>
                <a:ea typeface="Consolas"/>
                <a:cs typeface="Consolas"/>
                <a:sym typeface="Consolas"/>
              </a:rPr>
              <a:t>Wait</a:t>
            </a:r>
            <a:r>
              <a:rPr lang="ja"/>
              <a:t>メソッドで処理をブロックして待機する</a:t>
            </a:r>
            <a:endParaRPr/>
          </a:p>
        </p:txBody>
      </p:sp>
      <p:sp>
        <p:nvSpPr>
          <p:cNvPr id="700" name="Google Shape;700;p89"/>
          <p:cNvSpPr txBox="1"/>
          <p:nvPr/>
        </p:nvSpPr>
        <p:spPr>
          <a:xfrm>
            <a:off x="716700" y="2217075"/>
            <a:ext cx="7734900" cy="188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var</a:t>
            </a:r>
            <a:r>
              <a:rPr lang="ja" sz="1800">
                <a:solidFill>
                  <a:srgbClr val="24292E"/>
                </a:solidFill>
                <a:latin typeface="Consolas"/>
                <a:ea typeface="Consolas"/>
                <a:cs typeface="Consolas"/>
                <a:sym typeface="Consolas"/>
              </a:rPr>
              <a:t> wg sync.WaitGroup</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highlight>
                  <a:srgbClr val="F4CCCC"/>
                </a:highlight>
                <a:latin typeface="Consolas"/>
                <a:ea typeface="Consolas"/>
                <a:cs typeface="Consolas"/>
                <a:sym typeface="Consolas"/>
              </a:rPr>
              <a:t>wg.</a:t>
            </a:r>
            <a:r>
              <a:rPr lang="ja" sz="1800">
                <a:solidFill>
                  <a:srgbClr val="005CC5"/>
                </a:solidFill>
                <a:highlight>
                  <a:srgbClr val="F4CCCC"/>
                </a:highlight>
                <a:latin typeface="Consolas"/>
                <a:ea typeface="Consolas"/>
                <a:cs typeface="Consolas"/>
                <a:sym typeface="Consolas"/>
              </a:rPr>
              <a:t>Add</a:t>
            </a:r>
            <a:r>
              <a:rPr lang="ja" sz="1800">
                <a:solidFill>
                  <a:srgbClr val="24292E"/>
                </a:solidFill>
                <a:highlight>
                  <a:srgbClr val="F4CCCC"/>
                </a:highlight>
                <a:latin typeface="Consolas"/>
                <a:ea typeface="Consolas"/>
                <a:cs typeface="Consolas"/>
                <a:sym typeface="Consolas"/>
              </a:rPr>
              <a:t>(</a:t>
            </a:r>
            <a:r>
              <a:rPr lang="ja" sz="1800">
                <a:solidFill>
                  <a:srgbClr val="005CC5"/>
                </a:solidFill>
                <a:highlight>
                  <a:srgbClr val="F4CCCC"/>
                </a:highlight>
                <a:latin typeface="Consolas"/>
                <a:ea typeface="Consolas"/>
                <a:cs typeface="Consolas"/>
                <a:sym typeface="Consolas"/>
              </a:rPr>
              <a:t>1</a:t>
            </a:r>
            <a:r>
              <a:rPr lang="ja" sz="1800">
                <a:solidFill>
                  <a:srgbClr val="24292E"/>
                </a:solidFill>
                <a:highlight>
                  <a:srgbClr val="F4CCCC"/>
                </a:highlight>
                <a:latin typeface="Consolas"/>
                <a:ea typeface="Consolas"/>
                <a:cs typeface="Consolas"/>
                <a:sym typeface="Consolas"/>
              </a:rPr>
              <a:t>)</a:t>
            </a:r>
            <a:endParaRPr sz="1800">
              <a:solidFill>
                <a:srgbClr val="24292E"/>
              </a:solidFill>
              <a:highlight>
                <a:srgbClr val="F4CCCC"/>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 </a:t>
            </a:r>
            <a:r>
              <a:rPr lang="ja" sz="1800">
                <a:solidFill>
                  <a:srgbClr val="6A737D"/>
                </a:solidFill>
                <a:latin typeface="Consolas"/>
                <a:ea typeface="Consolas"/>
                <a:cs typeface="Consolas"/>
                <a:sym typeface="Consolas"/>
              </a:rPr>
              <a:t>/* do something */ </a:t>
            </a:r>
            <a:r>
              <a:rPr lang="ja" sz="1800">
                <a:solidFill>
                  <a:srgbClr val="24292E"/>
                </a:solidFill>
                <a:highlight>
                  <a:srgbClr val="C9DAF8"/>
                </a:highlight>
                <a:latin typeface="Consolas"/>
                <a:ea typeface="Consolas"/>
                <a:cs typeface="Consolas"/>
                <a:sym typeface="Consolas"/>
              </a:rPr>
              <a:t>wg.</a:t>
            </a:r>
            <a:r>
              <a:rPr lang="ja" sz="1800">
                <a:solidFill>
                  <a:srgbClr val="005CC5"/>
                </a:solidFill>
                <a:highlight>
                  <a:srgbClr val="C9DAF8"/>
                </a:highlight>
                <a:latin typeface="Consolas"/>
                <a:ea typeface="Consolas"/>
                <a:cs typeface="Consolas"/>
                <a:sym typeface="Consolas"/>
              </a:rPr>
              <a:t>Done</a:t>
            </a:r>
            <a:r>
              <a:rPr lang="ja" sz="1800">
                <a:solidFill>
                  <a:srgbClr val="24292E"/>
                </a:solidFill>
                <a:highlight>
                  <a:srgbClr val="C9DAF8"/>
                </a:highlight>
                <a:latin typeface="Consolas"/>
                <a:ea typeface="Consolas"/>
                <a:cs typeface="Consolas"/>
                <a:sym typeface="Consolas"/>
              </a:rPr>
              <a:t>()</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highlight>
                  <a:srgbClr val="F4CCCC"/>
                </a:highlight>
                <a:latin typeface="Consolas"/>
                <a:ea typeface="Consolas"/>
                <a:cs typeface="Consolas"/>
                <a:sym typeface="Consolas"/>
              </a:rPr>
              <a:t>wg.</a:t>
            </a:r>
            <a:r>
              <a:rPr lang="ja" sz="1800">
                <a:solidFill>
                  <a:srgbClr val="005CC5"/>
                </a:solidFill>
                <a:highlight>
                  <a:srgbClr val="F4CCCC"/>
                </a:highlight>
                <a:latin typeface="Consolas"/>
                <a:ea typeface="Consolas"/>
                <a:cs typeface="Consolas"/>
                <a:sym typeface="Consolas"/>
              </a:rPr>
              <a:t>Add</a:t>
            </a:r>
            <a:r>
              <a:rPr lang="ja" sz="1800">
                <a:solidFill>
                  <a:srgbClr val="24292E"/>
                </a:solidFill>
                <a:highlight>
                  <a:srgbClr val="F4CCCC"/>
                </a:highlight>
                <a:latin typeface="Consolas"/>
                <a:ea typeface="Consolas"/>
                <a:cs typeface="Consolas"/>
                <a:sym typeface="Consolas"/>
              </a:rPr>
              <a:t>(</a:t>
            </a:r>
            <a:r>
              <a:rPr lang="ja" sz="1800">
                <a:solidFill>
                  <a:srgbClr val="005CC5"/>
                </a:solidFill>
                <a:highlight>
                  <a:srgbClr val="F4CCCC"/>
                </a:highlight>
                <a:latin typeface="Consolas"/>
                <a:ea typeface="Consolas"/>
                <a:cs typeface="Consolas"/>
                <a:sym typeface="Consolas"/>
              </a:rPr>
              <a:t>1</a:t>
            </a:r>
            <a:r>
              <a:rPr lang="ja" sz="1800">
                <a:solidFill>
                  <a:srgbClr val="24292E"/>
                </a:solidFill>
                <a:highlight>
                  <a:srgbClr val="F4CCCC"/>
                </a:highlight>
                <a:latin typeface="Consolas"/>
                <a:ea typeface="Consolas"/>
                <a:cs typeface="Consolas"/>
                <a:sym typeface="Consolas"/>
              </a:rPr>
              <a:t>)</a:t>
            </a:r>
            <a:endParaRPr sz="1800">
              <a:solidFill>
                <a:srgbClr val="24292E"/>
              </a:solidFill>
              <a:highlight>
                <a:srgbClr val="F4CCCC"/>
              </a:highlight>
              <a:latin typeface="Consolas"/>
              <a:ea typeface="Consolas"/>
              <a:cs typeface="Consolas"/>
              <a:sym typeface="Consolas"/>
            </a:endParaRPr>
          </a:p>
          <a:p>
            <a:pPr indent="0" lvl="0" marL="0" rtl="0" algn="l">
              <a:spcBef>
                <a:spcPts val="0"/>
              </a:spcBef>
              <a:spcAft>
                <a:spcPts val="0"/>
              </a:spcAft>
              <a:buNone/>
            </a:pPr>
            <a:r>
              <a:rPr lang="ja" sz="1800">
                <a:solidFill>
                  <a:srgbClr val="D73A49"/>
                </a:solidFill>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 </a:t>
            </a:r>
            <a:r>
              <a:rPr lang="ja" sz="1800">
                <a:solidFill>
                  <a:srgbClr val="6A737D"/>
                </a:solidFill>
                <a:latin typeface="Consolas"/>
                <a:ea typeface="Consolas"/>
                <a:cs typeface="Consolas"/>
                <a:sym typeface="Consolas"/>
              </a:rPr>
              <a:t>/* do something */ </a:t>
            </a:r>
            <a:r>
              <a:rPr lang="ja" sz="1800">
                <a:solidFill>
                  <a:srgbClr val="24292E"/>
                </a:solidFill>
                <a:highlight>
                  <a:srgbClr val="C9DAF8"/>
                </a:highlight>
                <a:latin typeface="Consolas"/>
                <a:ea typeface="Consolas"/>
                <a:cs typeface="Consolas"/>
                <a:sym typeface="Consolas"/>
              </a:rPr>
              <a:t>wg.</a:t>
            </a:r>
            <a:r>
              <a:rPr lang="ja" sz="1800">
                <a:solidFill>
                  <a:srgbClr val="005CC5"/>
                </a:solidFill>
                <a:highlight>
                  <a:srgbClr val="C9DAF8"/>
                </a:highlight>
                <a:latin typeface="Consolas"/>
                <a:ea typeface="Consolas"/>
                <a:cs typeface="Consolas"/>
                <a:sym typeface="Consolas"/>
              </a:rPr>
              <a:t>Done</a:t>
            </a:r>
            <a:r>
              <a:rPr lang="ja" sz="1800">
                <a:solidFill>
                  <a:srgbClr val="24292E"/>
                </a:solidFill>
                <a:highlight>
                  <a:srgbClr val="C9DAF8"/>
                </a:highlight>
                <a:latin typeface="Consolas"/>
                <a:ea typeface="Consolas"/>
                <a:cs typeface="Consolas"/>
                <a:sym typeface="Consolas"/>
              </a:rPr>
              <a:t>()</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highlight>
                  <a:srgbClr val="F4CCCC"/>
                </a:highlight>
                <a:latin typeface="Consolas"/>
                <a:ea typeface="Consolas"/>
                <a:cs typeface="Consolas"/>
                <a:sym typeface="Consolas"/>
              </a:rPr>
              <a:t>wg.</a:t>
            </a:r>
            <a:r>
              <a:rPr lang="ja" sz="1800">
                <a:solidFill>
                  <a:srgbClr val="005CC5"/>
                </a:solidFill>
                <a:highlight>
                  <a:srgbClr val="F4CCCC"/>
                </a:highlight>
                <a:latin typeface="Consolas"/>
                <a:ea typeface="Consolas"/>
                <a:cs typeface="Consolas"/>
                <a:sym typeface="Consolas"/>
              </a:rPr>
              <a:t>Wait</a:t>
            </a:r>
            <a:r>
              <a:rPr lang="ja" sz="1800">
                <a:solidFill>
                  <a:srgbClr val="24292E"/>
                </a:solidFill>
                <a:highlight>
                  <a:srgbClr val="F4CCCC"/>
                </a:highlight>
                <a:latin typeface="Consolas"/>
                <a:ea typeface="Consolas"/>
                <a:cs typeface="Consolas"/>
                <a:sym typeface="Consolas"/>
              </a:rPr>
              <a:t>()</a:t>
            </a:r>
            <a:endParaRPr sz="1800">
              <a:solidFill>
                <a:srgbClr val="D73A49"/>
              </a:solidFill>
              <a:highlight>
                <a:srgbClr val="F4CCCC"/>
              </a:highlight>
              <a:latin typeface="Consolas"/>
              <a:ea typeface="Consolas"/>
              <a:cs typeface="Consolas"/>
              <a:sym typeface="Consolas"/>
            </a:endParaRPr>
          </a:p>
        </p:txBody>
      </p:sp>
      <p:sp>
        <p:nvSpPr>
          <p:cNvPr id="701" name="Google Shape;701;p89"/>
          <p:cNvSpPr txBox="1"/>
          <p:nvPr/>
        </p:nvSpPr>
        <p:spPr>
          <a:xfrm>
            <a:off x="5997650" y="2076267"/>
            <a:ext cx="2101800" cy="292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u="sng">
                <a:solidFill>
                  <a:srgbClr val="1155CC"/>
                </a:solidFill>
                <a:hlinkClick r:id="rId3">
                  <a:extLst>
                    <a:ext uri="{A12FA001-AC4F-418D-AE19-62706E023703}">
                      <ahyp:hlinkClr val="tx"/>
                    </a:ext>
                  </a:extLst>
                </a:hlinkClick>
              </a:rPr>
              <a:t>Playgroundで動かす</a:t>
            </a:r>
            <a:endParaRPr b="1"/>
          </a:p>
        </p:txBody>
      </p:sp>
      <p:sp>
        <p:nvSpPr>
          <p:cNvPr id="702" name="Google Shape;702;p89"/>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90"/>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エラーを返すゴールーチンの待機</a:t>
            </a:r>
            <a:endParaRPr/>
          </a:p>
        </p:txBody>
      </p:sp>
      <p:sp>
        <p:nvSpPr>
          <p:cNvPr id="708" name="Google Shape;708;p90"/>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latin typeface="Consolas"/>
                <a:ea typeface="Consolas"/>
                <a:cs typeface="Consolas"/>
                <a:sym typeface="Consolas"/>
              </a:rPr>
              <a:t>golang.org/x/sync/errgroup</a:t>
            </a:r>
            <a:r>
              <a:rPr lang="ja" sz="2400"/>
              <a:t>を使う</a:t>
            </a:r>
            <a:endParaRPr sz="2400"/>
          </a:p>
          <a:p>
            <a:pPr indent="-342900" lvl="1" marL="914400" rtl="0" algn="l">
              <a:spcBef>
                <a:spcPts val="0"/>
              </a:spcBef>
              <a:spcAft>
                <a:spcPts val="0"/>
              </a:spcAft>
              <a:buSzPts val="1800"/>
              <a:buChar char="●"/>
            </a:pPr>
            <a:r>
              <a:rPr lang="ja" sz="1800"/>
              <a:t>失敗した場合にエラーが取得できる</a:t>
            </a:r>
            <a:endParaRPr sz="1800"/>
          </a:p>
          <a:p>
            <a:pPr indent="-342900" lvl="1" marL="914400" rtl="0" algn="l">
              <a:spcBef>
                <a:spcPts val="0"/>
              </a:spcBef>
              <a:spcAft>
                <a:spcPts val="0"/>
              </a:spcAft>
              <a:buSzPts val="1800"/>
              <a:buChar char="●"/>
            </a:pPr>
            <a:r>
              <a:rPr lang="ja">
                <a:latin typeface="Consolas"/>
                <a:ea typeface="Consolas"/>
                <a:cs typeface="Consolas"/>
                <a:sym typeface="Consolas"/>
              </a:rPr>
              <a:t>WithContext</a:t>
            </a:r>
            <a:r>
              <a:rPr lang="ja"/>
              <a:t>を使うと</a:t>
            </a:r>
            <a:r>
              <a:rPr lang="ja" sz="1800"/>
              <a:t>1つでもエラーを起こすとキャンセルされる</a:t>
            </a:r>
            <a:endParaRPr b="1" sz="1800"/>
          </a:p>
        </p:txBody>
      </p:sp>
      <p:sp>
        <p:nvSpPr>
          <p:cNvPr id="709" name="Google Shape;709;p90"/>
          <p:cNvSpPr txBox="1"/>
          <p:nvPr/>
        </p:nvSpPr>
        <p:spPr>
          <a:xfrm>
            <a:off x="597621" y="2208525"/>
            <a:ext cx="7970100" cy="240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2400">
                <a:solidFill>
                  <a:srgbClr val="D73A49"/>
                </a:solidFill>
                <a:highlight>
                  <a:srgbClr val="FFFFFF"/>
                </a:highlight>
                <a:latin typeface="Consolas"/>
                <a:ea typeface="Consolas"/>
                <a:cs typeface="Consolas"/>
                <a:sym typeface="Consolas"/>
              </a:rPr>
              <a:t>var</a:t>
            </a:r>
            <a:r>
              <a:rPr lang="ja" sz="2400">
                <a:solidFill>
                  <a:srgbClr val="24292E"/>
                </a:solidFill>
                <a:highlight>
                  <a:srgbClr val="FFFFFF"/>
                </a:highlight>
                <a:latin typeface="Consolas"/>
                <a:ea typeface="Consolas"/>
                <a:cs typeface="Consolas"/>
                <a:sym typeface="Consolas"/>
              </a:rPr>
              <a:t> eg errgroup.Group</a:t>
            </a:r>
            <a:endParaRPr sz="24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2400">
                <a:solidFill>
                  <a:srgbClr val="24292E"/>
                </a:solidFill>
                <a:highlight>
                  <a:srgbClr val="FFFFFF"/>
                </a:highlight>
                <a:latin typeface="Consolas"/>
                <a:ea typeface="Consolas"/>
                <a:cs typeface="Consolas"/>
                <a:sym typeface="Consolas"/>
              </a:rPr>
              <a:t>eg.</a:t>
            </a:r>
            <a:r>
              <a:rPr lang="ja" sz="2400">
                <a:solidFill>
                  <a:srgbClr val="005CC5"/>
                </a:solidFill>
                <a:highlight>
                  <a:srgbClr val="FFFFFF"/>
                </a:highlight>
                <a:latin typeface="Consolas"/>
                <a:ea typeface="Consolas"/>
                <a:cs typeface="Consolas"/>
                <a:sym typeface="Consolas"/>
              </a:rPr>
              <a:t>Go</a:t>
            </a:r>
            <a:r>
              <a:rPr lang="ja" sz="2400">
                <a:solidFill>
                  <a:srgbClr val="24292E"/>
                </a:solidFill>
                <a:highlight>
                  <a:srgbClr val="FFFFFF"/>
                </a:highlight>
                <a:latin typeface="Consolas"/>
                <a:ea typeface="Consolas"/>
                <a:cs typeface="Consolas"/>
                <a:sym typeface="Consolas"/>
              </a:rPr>
              <a:t>(</a:t>
            </a:r>
            <a:r>
              <a:rPr lang="ja" sz="2400">
                <a:solidFill>
                  <a:srgbClr val="D73A49"/>
                </a:solidFill>
                <a:highlight>
                  <a:srgbClr val="FFFFFF"/>
                </a:highlight>
                <a:latin typeface="Consolas"/>
                <a:ea typeface="Consolas"/>
                <a:cs typeface="Consolas"/>
                <a:sym typeface="Consolas"/>
              </a:rPr>
              <a:t>func</a:t>
            </a:r>
            <a:r>
              <a:rPr lang="ja" sz="2400">
                <a:solidFill>
                  <a:srgbClr val="24292E"/>
                </a:solidFill>
                <a:highlight>
                  <a:srgbClr val="FFFFFF"/>
                </a:highlight>
                <a:latin typeface="Consolas"/>
                <a:ea typeface="Consolas"/>
                <a:cs typeface="Consolas"/>
                <a:sym typeface="Consolas"/>
              </a:rPr>
              <a:t>() </a:t>
            </a:r>
            <a:r>
              <a:rPr lang="ja" sz="2400">
                <a:solidFill>
                  <a:srgbClr val="D73A49"/>
                </a:solidFill>
                <a:highlight>
                  <a:srgbClr val="F4CCCC"/>
                </a:highlight>
                <a:latin typeface="Consolas"/>
                <a:ea typeface="Consolas"/>
                <a:cs typeface="Consolas"/>
                <a:sym typeface="Consolas"/>
              </a:rPr>
              <a:t>error</a:t>
            </a:r>
            <a:r>
              <a:rPr lang="ja" sz="2400">
                <a:solidFill>
                  <a:srgbClr val="24292E"/>
                </a:solidFill>
                <a:highlight>
                  <a:srgbClr val="FFFFFF"/>
                </a:highlight>
                <a:latin typeface="Consolas"/>
                <a:ea typeface="Consolas"/>
                <a:cs typeface="Consolas"/>
                <a:sym typeface="Consolas"/>
              </a:rPr>
              <a:t> { </a:t>
            </a:r>
            <a:r>
              <a:rPr lang="ja" sz="2400">
                <a:solidFill>
                  <a:srgbClr val="6A737D"/>
                </a:solidFill>
                <a:highlight>
                  <a:srgbClr val="FFFFFF"/>
                </a:highlight>
                <a:latin typeface="Consolas"/>
                <a:ea typeface="Consolas"/>
                <a:cs typeface="Consolas"/>
                <a:sym typeface="Consolas"/>
              </a:rPr>
              <a:t>/*...*/</a:t>
            </a:r>
            <a:r>
              <a:rPr lang="ja" sz="2400">
                <a:solidFill>
                  <a:srgbClr val="24292E"/>
                </a:solidFill>
                <a:highlight>
                  <a:srgbClr val="FFFFFF"/>
                </a:highlight>
                <a:latin typeface="Consolas"/>
                <a:ea typeface="Consolas"/>
                <a:cs typeface="Consolas"/>
                <a:sym typeface="Consolas"/>
              </a:rPr>
              <a:t> })</a:t>
            </a:r>
            <a:endParaRPr sz="24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2400">
                <a:solidFill>
                  <a:srgbClr val="24292E"/>
                </a:solidFill>
                <a:highlight>
                  <a:srgbClr val="FFFFFF"/>
                </a:highlight>
                <a:latin typeface="Consolas"/>
                <a:ea typeface="Consolas"/>
                <a:cs typeface="Consolas"/>
                <a:sym typeface="Consolas"/>
              </a:rPr>
              <a:t>eg.</a:t>
            </a:r>
            <a:r>
              <a:rPr lang="ja" sz="2400">
                <a:solidFill>
                  <a:srgbClr val="005CC5"/>
                </a:solidFill>
                <a:highlight>
                  <a:srgbClr val="FFFFFF"/>
                </a:highlight>
                <a:latin typeface="Consolas"/>
                <a:ea typeface="Consolas"/>
                <a:cs typeface="Consolas"/>
                <a:sym typeface="Consolas"/>
              </a:rPr>
              <a:t>Go</a:t>
            </a:r>
            <a:r>
              <a:rPr lang="ja" sz="2400">
                <a:solidFill>
                  <a:srgbClr val="24292E"/>
                </a:solidFill>
                <a:highlight>
                  <a:srgbClr val="FFFFFF"/>
                </a:highlight>
                <a:latin typeface="Consolas"/>
                <a:ea typeface="Consolas"/>
                <a:cs typeface="Consolas"/>
                <a:sym typeface="Consolas"/>
              </a:rPr>
              <a:t>(</a:t>
            </a:r>
            <a:r>
              <a:rPr lang="ja" sz="2400">
                <a:solidFill>
                  <a:srgbClr val="D73A49"/>
                </a:solidFill>
                <a:highlight>
                  <a:srgbClr val="FFFFFF"/>
                </a:highlight>
                <a:latin typeface="Consolas"/>
                <a:ea typeface="Consolas"/>
                <a:cs typeface="Consolas"/>
                <a:sym typeface="Consolas"/>
              </a:rPr>
              <a:t>func</a:t>
            </a:r>
            <a:r>
              <a:rPr lang="ja" sz="2400">
                <a:solidFill>
                  <a:srgbClr val="24292E"/>
                </a:solidFill>
                <a:highlight>
                  <a:srgbClr val="FFFFFF"/>
                </a:highlight>
                <a:latin typeface="Consolas"/>
                <a:ea typeface="Consolas"/>
                <a:cs typeface="Consolas"/>
                <a:sym typeface="Consolas"/>
              </a:rPr>
              <a:t>() </a:t>
            </a:r>
            <a:r>
              <a:rPr lang="ja" sz="2400">
                <a:solidFill>
                  <a:srgbClr val="D73A49"/>
                </a:solidFill>
                <a:highlight>
                  <a:srgbClr val="F4CCCC"/>
                </a:highlight>
                <a:latin typeface="Consolas"/>
                <a:ea typeface="Consolas"/>
                <a:cs typeface="Consolas"/>
                <a:sym typeface="Consolas"/>
              </a:rPr>
              <a:t>error</a:t>
            </a:r>
            <a:r>
              <a:rPr lang="ja" sz="2400">
                <a:solidFill>
                  <a:srgbClr val="24292E"/>
                </a:solidFill>
                <a:highlight>
                  <a:srgbClr val="FFFFFF"/>
                </a:highlight>
                <a:latin typeface="Consolas"/>
                <a:ea typeface="Consolas"/>
                <a:cs typeface="Consolas"/>
                <a:sym typeface="Consolas"/>
              </a:rPr>
              <a:t> { </a:t>
            </a:r>
            <a:r>
              <a:rPr lang="ja" sz="2400">
                <a:solidFill>
                  <a:srgbClr val="6A737D"/>
                </a:solidFill>
                <a:highlight>
                  <a:srgbClr val="FFFFFF"/>
                </a:highlight>
                <a:latin typeface="Consolas"/>
                <a:ea typeface="Consolas"/>
                <a:cs typeface="Consolas"/>
                <a:sym typeface="Consolas"/>
              </a:rPr>
              <a:t>/*...*/</a:t>
            </a:r>
            <a:r>
              <a:rPr lang="ja" sz="2400">
                <a:solidFill>
                  <a:srgbClr val="24292E"/>
                </a:solidFill>
                <a:highlight>
                  <a:srgbClr val="FFFFFF"/>
                </a:highlight>
                <a:latin typeface="Consolas"/>
                <a:ea typeface="Consolas"/>
                <a:cs typeface="Consolas"/>
                <a:sym typeface="Consolas"/>
              </a:rPr>
              <a:t> })</a:t>
            </a:r>
            <a:endParaRPr sz="24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2400">
                <a:solidFill>
                  <a:srgbClr val="D73A49"/>
                </a:solidFill>
                <a:highlight>
                  <a:srgbClr val="FFFFFF"/>
                </a:highlight>
                <a:latin typeface="Consolas"/>
                <a:ea typeface="Consolas"/>
                <a:cs typeface="Consolas"/>
                <a:sym typeface="Consolas"/>
              </a:rPr>
              <a:t>if</a:t>
            </a:r>
            <a:r>
              <a:rPr lang="ja" sz="2400">
                <a:solidFill>
                  <a:srgbClr val="24292E"/>
                </a:solidFill>
                <a:highlight>
                  <a:srgbClr val="FFFFFF"/>
                </a:highlight>
                <a:latin typeface="Consolas"/>
                <a:ea typeface="Consolas"/>
                <a:cs typeface="Consolas"/>
                <a:sym typeface="Consolas"/>
              </a:rPr>
              <a:t> </a:t>
            </a:r>
            <a:r>
              <a:rPr lang="ja" sz="2400">
                <a:solidFill>
                  <a:srgbClr val="24292E"/>
                </a:solidFill>
                <a:highlight>
                  <a:srgbClr val="F4CCCC"/>
                </a:highlight>
                <a:latin typeface="Consolas"/>
                <a:ea typeface="Consolas"/>
                <a:cs typeface="Consolas"/>
                <a:sym typeface="Consolas"/>
              </a:rPr>
              <a:t>err </a:t>
            </a:r>
            <a:r>
              <a:rPr lang="ja" sz="2400">
                <a:solidFill>
                  <a:srgbClr val="D73A49"/>
                </a:solidFill>
                <a:highlight>
                  <a:srgbClr val="F4CCCC"/>
                </a:highlight>
                <a:latin typeface="Consolas"/>
                <a:ea typeface="Consolas"/>
                <a:cs typeface="Consolas"/>
                <a:sym typeface="Consolas"/>
              </a:rPr>
              <a:t>:=</a:t>
            </a:r>
            <a:r>
              <a:rPr lang="ja" sz="2400">
                <a:solidFill>
                  <a:srgbClr val="24292E"/>
                </a:solidFill>
                <a:highlight>
                  <a:srgbClr val="F4CCCC"/>
                </a:highlight>
                <a:latin typeface="Consolas"/>
                <a:ea typeface="Consolas"/>
                <a:cs typeface="Consolas"/>
                <a:sym typeface="Consolas"/>
              </a:rPr>
              <a:t> eg.</a:t>
            </a:r>
            <a:r>
              <a:rPr lang="ja" sz="2400">
                <a:solidFill>
                  <a:srgbClr val="005CC5"/>
                </a:solidFill>
                <a:highlight>
                  <a:srgbClr val="F4CCCC"/>
                </a:highlight>
                <a:latin typeface="Consolas"/>
                <a:ea typeface="Consolas"/>
                <a:cs typeface="Consolas"/>
                <a:sym typeface="Consolas"/>
              </a:rPr>
              <a:t>Wait</a:t>
            </a:r>
            <a:r>
              <a:rPr lang="ja" sz="2400">
                <a:solidFill>
                  <a:srgbClr val="24292E"/>
                </a:solidFill>
                <a:highlight>
                  <a:srgbClr val="F4CCCC"/>
                </a:highlight>
                <a:latin typeface="Consolas"/>
                <a:ea typeface="Consolas"/>
                <a:cs typeface="Consolas"/>
                <a:sym typeface="Consolas"/>
              </a:rPr>
              <a:t>()</a:t>
            </a:r>
            <a:r>
              <a:rPr lang="ja" sz="2400">
                <a:solidFill>
                  <a:srgbClr val="24292E"/>
                </a:solidFill>
                <a:highlight>
                  <a:srgbClr val="FFFFFF"/>
                </a:highlight>
                <a:latin typeface="Consolas"/>
                <a:ea typeface="Consolas"/>
                <a:cs typeface="Consolas"/>
                <a:sym typeface="Consolas"/>
              </a:rPr>
              <a:t>; err != </a:t>
            </a:r>
            <a:r>
              <a:rPr lang="ja" sz="2400">
                <a:solidFill>
                  <a:srgbClr val="005CC5"/>
                </a:solidFill>
                <a:highlight>
                  <a:srgbClr val="FFFFFF"/>
                </a:highlight>
                <a:latin typeface="Consolas"/>
                <a:ea typeface="Consolas"/>
                <a:cs typeface="Consolas"/>
                <a:sym typeface="Consolas"/>
              </a:rPr>
              <a:t>nil</a:t>
            </a:r>
            <a:r>
              <a:rPr lang="ja" sz="2400">
                <a:solidFill>
                  <a:srgbClr val="24292E"/>
                </a:solidFill>
                <a:highlight>
                  <a:srgbClr val="FFFFFF"/>
                </a:highlight>
                <a:latin typeface="Consolas"/>
                <a:ea typeface="Consolas"/>
                <a:cs typeface="Consolas"/>
                <a:sym typeface="Consolas"/>
              </a:rPr>
              <a:t> {</a:t>
            </a:r>
            <a:endParaRPr sz="24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2400">
                <a:solidFill>
                  <a:srgbClr val="24292E"/>
                </a:solidFill>
                <a:highlight>
                  <a:srgbClr val="FFFFFF"/>
                </a:highlight>
                <a:latin typeface="Consolas"/>
                <a:ea typeface="Consolas"/>
                <a:cs typeface="Consolas"/>
                <a:sym typeface="Consolas"/>
              </a:rPr>
              <a:t>	</a:t>
            </a:r>
            <a:r>
              <a:rPr lang="ja" sz="2400">
                <a:solidFill>
                  <a:srgbClr val="595959"/>
                </a:solidFill>
                <a:latin typeface="Consolas"/>
                <a:ea typeface="Consolas"/>
                <a:cs typeface="Consolas"/>
                <a:sym typeface="Consolas"/>
              </a:rPr>
              <a:t>// エラー処理</a:t>
            </a:r>
            <a:endParaRPr sz="2400">
              <a:solidFill>
                <a:srgbClr val="595959"/>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2400">
                <a:solidFill>
                  <a:srgbClr val="24292E"/>
                </a:solidFill>
                <a:highlight>
                  <a:srgbClr val="FFFFFF"/>
                </a:highlight>
                <a:latin typeface="Consolas"/>
                <a:ea typeface="Consolas"/>
                <a:cs typeface="Consolas"/>
                <a:sym typeface="Consolas"/>
              </a:rPr>
              <a:t>}</a:t>
            </a:r>
            <a:endParaRPr sz="2400">
              <a:solidFill>
                <a:srgbClr val="D73A49"/>
              </a:solidFill>
              <a:latin typeface="Consolas"/>
              <a:ea typeface="Consolas"/>
              <a:cs typeface="Consolas"/>
              <a:sym typeface="Consolas"/>
            </a:endParaRPr>
          </a:p>
        </p:txBody>
      </p:sp>
      <p:sp>
        <p:nvSpPr>
          <p:cNvPr id="710" name="Google Shape;710;p90"/>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5"/>
          <p:cNvSpPr txBox="1"/>
          <p:nvPr>
            <p:ph type="title"/>
          </p:nvPr>
        </p:nvSpPr>
        <p:spPr>
          <a:xfrm>
            <a:off x="20700" y="1571550"/>
            <a:ext cx="9102600" cy="200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9.1. 並行処理</a:t>
            </a:r>
            <a:endParaRPr/>
          </a:p>
        </p:txBody>
      </p:sp>
      <p:sp>
        <p:nvSpPr>
          <p:cNvPr id="285" name="Google Shape;285;p55"/>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91"/>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1度しか実行しない関数</a:t>
            </a:r>
            <a:endParaRPr/>
          </a:p>
        </p:txBody>
      </p:sp>
      <p:sp>
        <p:nvSpPr>
          <p:cNvPr id="716" name="Google Shape;716;p91"/>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latin typeface="Consolas"/>
                <a:ea typeface="Consolas"/>
                <a:cs typeface="Consolas"/>
                <a:sym typeface="Consolas"/>
              </a:rPr>
              <a:t>sync.Once</a:t>
            </a:r>
            <a:r>
              <a:rPr lang="ja" sz="2400"/>
              <a:t>を使う</a:t>
            </a:r>
            <a:endParaRPr sz="2400"/>
          </a:p>
          <a:p>
            <a:pPr indent="-342900" lvl="1" marL="914400" rtl="0" algn="l">
              <a:spcBef>
                <a:spcPts val="0"/>
              </a:spcBef>
              <a:spcAft>
                <a:spcPts val="0"/>
              </a:spcAft>
              <a:buSzPts val="1800"/>
              <a:buChar char="●"/>
            </a:pPr>
            <a:r>
              <a:rPr lang="ja" sz="1800"/>
              <a:t>1回以上</a:t>
            </a:r>
            <a:r>
              <a:rPr lang="ja" sz="1800">
                <a:latin typeface="Consolas"/>
                <a:ea typeface="Consolas"/>
                <a:cs typeface="Consolas"/>
                <a:sym typeface="Consolas"/>
              </a:rPr>
              <a:t>Do</a:t>
            </a:r>
            <a:r>
              <a:rPr lang="ja" sz="1800"/>
              <a:t>メソッドを呼んでも意味がない</a:t>
            </a:r>
            <a:endParaRPr sz="1800"/>
          </a:p>
          <a:p>
            <a:pPr indent="-342900" lvl="1" marL="914400" rtl="0" algn="l">
              <a:spcBef>
                <a:spcPts val="0"/>
              </a:spcBef>
              <a:spcAft>
                <a:spcPts val="0"/>
              </a:spcAft>
              <a:buSzPts val="1800"/>
              <a:buChar char="●"/>
            </a:pPr>
            <a:r>
              <a:rPr lang="ja" sz="1800"/>
              <a:t>複数のゴールーチンから1回しか呼ばないようにするために利用する</a:t>
            </a:r>
            <a:endParaRPr sz="1800"/>
          </a:p>
        </p:txBody>
      </p:sp>
      <p:sp>
        <p:nvSpPr>
          <p:cNvPr id="717" name="Google Shape;717;p91"/>
          <p:cNvSpPr txBox="1"/>
          <p:nvPr/>
        </p:nvSpPr>
        <p:spPr>
          <a:xfrm>
            <a:off x="597625" y="2437125"/>
            <a:ext cx="7970100" cy="217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A71D5D"/>
                </a:solidFill>
                <a:latin typeface="Verdana"/>
                <a:ea typeface="Verdana"/>
                <a:cs typeface="Verdana"/>
                <a:sym typeface="Verdana"/>
              </a:rPr>
              <a:t>func</a:t>
            </a:r>
            <a:r>
              <a:rPr lang="ja" sz="1800">
                <a:solidFill>
                  <a:srgbClr val="333333"/>
                </a:solidFill>
                <a:latin typeface="Verdana"/>
                <a:ea typeface="Verdana"/>
                <a:cs typeface="Verdana"/>
                <a:sym typeface="Verdana"/>
              </a:rPr>
              <a:t> </a:t>
            </a:r>
            <a:r>
              <a:rPr lang="ja" sz="1800">
                <a:solidFill>
                  <a:srgbClr val="795DA3"/>
                </a:solidFill>
                <a:latin typeface="Verdana"/>
                <a:ea typeface="Verdana"/>
                <a:cs typeface="Verdana"/>
                <a:sym typeface="Verdana"/>
              </a:rPr>
              <a:t>f</a:t>
            </a:r>
            <a:r>
              <a:rPr lang="ja" sz="1800">
                <a:solidFill>
                  <a:srgbClr val="333333"/>
                </a:solidFill>
                <a:latin typeface="Verdana"/>
                <a:ea typeface="Verdana"/>
                <a:cs typeface="Verdana"/>
                <a:sym typeface="Verdana"/>
              </a:rPr>
              <a:t>()</a:t>
            </a:r>
            <a:r>
              <a:rPr lang="ja" sz="1800">
                <a:solidFill>
                  <a:srgbClr val="333333"/>
                </a:solidFill>
                <a:highlight>
                  <a:srgbClr val="FFFFFF"/>
                </a:highlight>
                <a:latin typeface="Verdana"/>
                <a:ea typeface="Verdana"/>
                <a:cs typeface="Verdana"/>
                <a:sym typeface="Verdana"/>
              </a:rPr>
              <a:t> { fmt.Println(</a:t>
            </a:r>
            <a:r>
              <a:rPr lang="ja" sz="1800">
                <a:solidFill>
                  <a:srgbClr val="DF5000"/>
                </a:solidFill>
                <a:latin typeface="Verdana"/>
                <a:ea typeface="Verdana"/>
                <a:cs typeface="Verdana"/>
                <a:sym typeface="Verdana"/>
              </a:rPr>
              <a:t>"Do!!"</a:t>
            </a:r>
            <a:r>
              <a:rPr lang="ja" sz="1800">
                <a:solidFill>
                  <a:srgbClr val="333333"/>
                </a:solidFill>
                <a:highlight>
                  <a:srgbClr val="FFFFFF"/>
                </a:highlight>
                <a:latin typeface="Verdana"/>
                <a:ea typeface="Verdana"/>
                <a:cs typeface="Verdana"/>
                <a:sym typeface="Verdana"/>
              </a:rPr>
              <a:t>) }</a:t>
            </a:r>
            <a:br>
              <a:rPr lang="ja" sz="1800">
                <a:solidFill>
                  <a:srgbClr val="333333"/>
                </a:solidFill>
                <a:highlight>
                  <a:srgbClr val="FFFFFF"/>
                </a:highlight>
                <a:latin typeface="Verdana"/>
                <a:ea typeface="Verdana"/>
                <a:cs typeface="Verdana"/>
                <a:sym typeface="Verdana"/>
              </a:rPr>
            </a:br>
            <a:r>
              <a:rPr lang="ja" sz="1800">
                <a:solidFill>
                  <a:srgbClr val="A71D5D"/>
                </a:solidFill>
                <a:latin typeface="Verdana"/>
                <a:ea typeface="Verdana"/>
                <a:cs typeface="Verdana"/>
                <a:sym typeface="Verdana"/>
              </a:rPr>
              <a:t>func</a:t>
            </a:r>
            <a:r>
              <a:rPr lang="ja" sz="1800">
                <a:solidFill>
                  <a:srgbClr val="333333"/>
                </a:solidFill>
                <a:latin typeface="Verdana"/>
                <a:ea typeface="Verdana"/>
                <a:cs typeface="Verdana"/>
                <a:sym typeface="Verdana"/>
              </a:rPr>
              <a:t> </a:t>
            </a:r>
            <a:r>
              <a:rPr lang="ja" sz="1800">
                <a:solidFill>
                  <a:srgbClr val="795DA3"/>
                </a:solidFill>
                <a:latin typeface="Verdana"/>
                <a:ea typeface="Verdana"/>
                <a:cs typeface="Verdana"/>
                <a:sym typeface="Verdana"/>
              </a:rPr>
              <a:t>main</a:t>
            </a:r>
            <a:r>
              <a:rPr lang="ja" sz="1800">
                <a:solidFill>
                  <a:srgbClr val="333333"/>
                </a:solidFill>
                <a:latin typeface="Verdana"/>
                <a:ea typeface="Verdana"/>
                <a:cs typeface="Verdana"/>
                <a:sym typeface="Verdana"/>
              </a:rPr>
              <a:t>()</a:t>
            </a:r>
            <a:r>
              <a:rPr lang="ja" sz="1800">
                <a:solidFill>
                  <a:srgbClr val="333333"/>
                </a:solidFill>
                <a:highlight>
                  <a:srgbClr val="FFFFFF"/>
                </a:highlight>
                <a:latin typeface="Verdana"/>
                <a:ea typeface="Verdana"/>
                <a:cs typeface="Verdana"/>
                <a:sym typeface="Verdana"/>
              </a:rPr>
              <a:t> {</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	</a:t>
            </a:r>
            <a:r>
              <a:rPr lang="ja" sz="1800">
                <a:solidFill>
                  <a:srgbClr val="A71D5D"/>
                </a:solidFill>
                <a:latin typeface="Verdana"/>
                <a:ea typeface="Verdana"/>
                <a:cs typeface="Verdana"/>
                <a:sym typeface="Verdana"/>
              </a:rPr>
              <a:t>var</a:t>
            </a:r>
            <a:r>
              <a:rPr lang="ja" sz="1800">
                <a:solidFill>
                  <a:srgbClr val="333333"/>
                </a:solidFill>
                <a:highlight>
                  <a:srgbClr val="FFFFFF"/>
                </a:highlight>
                <a:latin typeface="Verdana"/>
                <a:ea typeface="Verdana"/>
                <a:cs typeface="Verdana"/>
                <a:sym typeface="Verdana"/>
              </a:rPr>
              <a:t> once sync.Once</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	once.Do(f)</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	</a:t>
            </a:r>
            <a:r>
              <a:rPr lang="ja" sz="1800">
                <a:solidFill>
                  <a:srgbClr val="333333"/>
                </a:solidFill>
                <a:highlight>
                  <a:srgbClr val="F4CCCC"/>
                </a:highlight>
                <a:latin typeface="Verdana"/>
                <a:ea typeface="Verdana"/>
                <a:cs typeface="Verdana"/>
                <a:sym typeface="Verdana"/>
              </a:rPr>
              <a:t>once.Do(f)</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	fmt.Println(</a:t>
            </a:r>
            <a:r>
              <a:rPr lang="ja" sz="1800">
                <a:solidFill>
                  <a:srgbClr val="DF5000"/>
                </a:solidFill>
                <a:latin typeface="Verdana"/>
                <a:ea typeface="Verdana"/>
                <a:cs typeface="Verdana"/>
                <a:sym typeface="Verdana"/>
              </a:rPr>
              <a:t>"done"</a:t>
            </a:r>
            <a:r>
              <a:rPr lang="ja" sz="1800">
                <a:solidFill>
                  <a:srgbClr val="333333"/>
                </a:solidFill>
                <a:highlight>
                  <a:srgbClr val="FFFFFF"/>
                </a:highlight>
                <a:latin typeface="Verdana"/>
                <a:ea typeface="Verdana"/>
                <a:cs typeface="Verdana"/>
                <a:sym typeface="Verdana"/>
              </a:rPr>
              <a:t>)</a:t>
            </a:r>
            <a:br>
              <a:rPr lang="ja" sz="1800">
                <a:solidFill>
                  <a:srgbClr val="333333"/>
                </a:solidFill>
                <a:highlight>
                  <a:srgbClr val="FFFFFF"/>
                </a:highlight>
                <a:latin typeface="Verdana"/>
                <a:ea typeface="Verdana"/>
                <a:cs typeface="Verdana"/>
                <a:sym typeface="Verdana"/>
              </a:rPr>
            </a:br>
            <a:r>
              <a:rPr lang="ja" sz="1800">
                <a:solidFill>
                  <a:srgbClr val="333333"/>
                </a:solidFill>
                <a:highlight>
                  <a:srgbClr val="FFFFFF"/>
                </a:highlight>
                <a:latin typeface="Verdana"/>
                <a:ea typeface="Verdana"/>
                <a:cs typeface="Verdana"/>
                <a:sym typeface="Verdana"/>
              </a:rPr>
              <a:t>}</a:t>
            </a:r>
            <a:endParaRPr sz="1800">
              <a:solidFill>
                <a:srgbClr val="D73A49"/>
              </a:solidFill>
              <a:latin typeface="Consolas"/>
              <a:ea typeface="Consolas"/>
              <a:cs typeface="Consolas"/>
              <a:sym typeface="Consolas"/>
            </a:endParaRPr>
          </a:p>
        </p:txBody>
      </p:sp>
      <p:sp>
        <p:nvSpPr>
          <p:cNvPr id="718" name="Google Shape;718;p91"/>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
        <p:nvSpPr>
          <p:cNvPr id="719" name="Google Shape;719;p91"/>
          <p:cNvSpPr/>
          <p:nvPr/>
        </p:nvSpPr>
        <p:spPr>
          <a:xfrm>
            <a:off x="2724175" y="3425925"/>
            <a:ext cx="2201400" cy="393600"/>
          </a:xfrm>
          <a:prstGeom prst="wedgeRoundRectCallout">
            <a:avLst>
              <a:gd fmla="val -61492" name="adj1"/>
              <a:gd fmla="val 36636"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t>2回目は実行されない</a:t>
            </a:r>
            <a:endParaRPr b="1"/>
          </a:p>
        </p:txBody>
      </p:sp>
      <p:sp>
        <p:nvSpPr>
          <p:cNvPr id="720" name="Google Shape;720;p91"/>
          <p:cNvSpPr txBox="1"/>
          <p:nvPr/>
        </p:nvSpPr>
        <p:spPr>
          <a:xfrm>
            <a:off x="5997650" y="2304867"/>
            <a:ext cx="2101800" cy="292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u="sng">
                <a:solidFill>
                  <a:srgbClr val="1155CC"/>
                </a:solidFill>
                <a:hlinkClick r:id="rId3">
                  <a:extLst>
                    <a:ext uri="{A12FA001-AC4F-418D-AE19-62706E023703}">
                      <ahyp:hlinkClr val="tx"/>
                    </a:ext>
                  </a:extLst>
                </a:hlinkClick>
              </a:rPr>
              <a:t>Playgroundで動かす</a:t>
            </a:r>
            <a:endParaRPr b="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92"/>
          <p:cNvSpPr txBox="1"/>
          <p:nvPr>
            <p:ph type="title"/>
          </p:nvPr>
        </p:nvSpPr>
        <p:spPr>
          <a:xfrm>
            <a:off x="20700" y="1571550"/>
            <a:ext cx="9102600" cy="200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9.4. ゴルーチンとチャネルを深く理解する</a:t>
            </a:r>
            <a:endParaRPr/>
          </a:p>
        </p:txBody>
      </p:sp>
      <p:sp>
        <p:nvSpPr>
          <p:cNvPr id="726" name="Google Shape;726;p92"/>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93"/>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ゴルーチンのスケジューラの挙動</a:t>
            </a:r>
            <a:endParaRPr/>
          </a:p>
        </p:txBody>
      </p:sp>
      <p:sp>
        <p:nvSpPr>
          <p:cNvPr id="732" name="Google Shape;732;p93"/>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t>ゴルーチンが切り替わるタイミング</a:t>
            </a:r>
            <a:endParaRPr/>
          </a:p>
          <a:p>
            <a:pPr indent="-342900" lvl="1" marL="914400" rtl="0" algn="l">
              <a:spcBef>
                <a:spcPts val="0"/>
              </a:spcBef>
              <a:spcAft>
                <a:spcPts val="0"/>
              </a:spcAft>
              <a:buSzPts val="1800"/>
              <a:buChar char="●"/>
            </a:pPr>
            <a:r>
              <a:rPr lang="ja"/>
              <a:t>チャネルへの読み書き</a:t>
            </a:r>
            <a:endParaRPr/>
          </a:p>
          <a:p>
            <a:pPr indent="-342900" lvl="2" marL="1371600" rtl="0" algn="l">
              <a:spcBef>
                <a:spcPts val="0"/>
              </a:spcBef>
              <a:spcAft>
                <a:spcPts val="0"/>
              </a:spcAft>
              <a:buSzPts val="1800"/>
              <a:buChar char="○"/>
            </a:pPr>
            <a:r>
              <a:rPr lang="ja"/>
              <a:t>ブロックされる場合のみ</a:t>
            </a:r>
            <a:endParaRPr/>
          </a:p>
          <a:p>
            <a:pPr indent="-342900" lvl="1" marL="914400" rtl="0" algn="l">
              <a:spcBef>
                <a:spcPts val="0"/>
              </a:spcBef>
              <a:spcAft>
                <a:spcPts val="0"/>
              </a:spcAft>
              <a:buSzPts val="1800"/>
              <a:buChar char="●"/>
            </a:pPr>
            <a:r>
              <a:rPr lang="ja"/>
              <a:t>システムコール</a:t>
            </a:r>
            <a:endParaRPr/>
          </a:p>
          <a:p>
            <a:pPr indent="-342900" lvl="2" marL="1371600" rtl="0" algn="l">
              <a:spcBef>
                <a:spcPts val="0"/>
              </a:spcBef>
              <a:spcAft>
                <a:spcPts val="0"/>
              </a:spcAft>
              <a:buSzPts val="1800"/>
              <a:buChar char="○"/>
            </a:pPr>
            <a:r>
              <a:rPr lang="ja"/>
              <a:t>全てではなく待ちが発生するもの</a:t>
            </a:r>
            <a:endParaRPr/>
          </a:p>
          <a:p>
            <a:pPr indent="-342900" lvl="1" marL="914400" rtl="0" algn="l">
              <a:spcBef>
                <a:spcPts val="0"/>
              </a:spcBef>
              <a:spcAft>
                <a:spcPts val="0"/>
              </a:spcAft>
              <a:buSzPts val="1800"/>
              <a:buFont typeface="Courier New"/>
              <a:buChar char="●"/>
            </a:pPr>
            <a:r>
              <a:rPr lang="ja">
                <a:latin typeface="Consolas"/>
                <a:ea typeface="Consolas"/>
                <a:cs typeface="Consolas"/>
                <a:sym typeface="Consolas"/>
              </a:rPr>
              <a:t>time.Sleep</a:t>
            </a:r>
            <a:r>
              <a:rPr lang="ja"/>
              <a:t>の呼び出し</a:t>
            </a:r>
            <a:endParaRPr/>
          </a:p>
          <a:p>
            <a:pPr indent="-342900" lvl="1" marL="914400" rtl="0" algn="l">
              <a:spcBef>
                <a:spcPts val="0"/>
              </a:spcBef>
              <a:spcAft>
                <a:spcPts val="0"/>
              </a:spcAft>
              <a:buSzPts val="1800"/>
              <a:buChar char="●"/>
            </a:pPr>
            <a:r>
              <a:rPr lang="ja"/>
              <a:t>メモリの割り当て</a:t>
            </a:r>
            <a:endParaRPr/>
          </a:p>
          <a:p>
            <a:pPr indent="-342900" lvl="1" marL="914400" rtl="0" algn="l">
              <a:spcBef>
                <a:spcPts val="0"/>
              </a:spcBef>
              <a:spcAft>
                <a:spcPts val="0"/>
              </a:spcAft>
              <a:buSzPts val="1800"/>
              <a:buChar char="●"/>
            </a:pPr>
            <a:r>
              <a:rPr lang="ja">
                <a:latin typeface="Consolas"/>
                <a:ea typeface="Consolas"/>
                <a:cs typeface="Consolas"/>
                <a:sym typeface="Consolas"/>
              </a:rPr>
              <a:t>runtime.Gosched</a:t>
            </a:r>
            <a:r>
              <a:rPr lang="ja"/>
              <a:t>の呼び出し</a:t>
            </a:r>
            <a:endParaRPr/>
          </a:p>
        </p:txBody>
      </p:sp>
      <p:sp>
        <p:nvSpPr>
          <p:cNvPr id="733" name="Google Shape;733;p93"/>
          <p:cNvSpPr txBox="1"/>
          <p:nvPr/>
        </p:nvSpPr>
        <p:spPr>
          <a:xfrm>
            <a:off x="182925" y="4702325"/>
            <a:ext cx="61980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参考：</a:t>
            </a:r>
            <a:r>
              <a:rPr lang="ja" u="sng">
                <a:solidFill>
                  <a:schemeClr val="hlink"/>
                </a:solidFill>
                <a:hlinkClick r:id="rId3"/>
              </a:rPr>
              <a:t>http://niconegoto.hatenadiary.jp/entry/2017/04/11/092810</a:t>
            </a:r>
            <a:endParaRPr/>
          </a:p>
        </p:txBody>
      </p:sp>
      <p:sp>
        <p:nvSpPr>
          <p:cNvPr id="734" name="Google Shape;734;p93"/>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94"/>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並列度</a:t>
            </a:r>
            <a:endParaRPr/>
          </a:p>
        </p:txBody>
      </p:sp>
      <p:sp>
        <p:nvSpPr>
          <p:cNvPr id="740" name="Google Shape;740;p94"/>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t>並列に動かせるゴルーチンの数</a:t>
            </a:r>
            <a:endParaRPr/>
          </a:p>
          <a:p>
            <a:pPr indent="-342900" lvl="1" marL="914400" rtl="0" algn="l">
              <a:spcBef>
                <a:spcPts val="0"/>
              </a:spcBef>
              <a:spcAft>
                <a:spcPts val="0"/>
              </a:spcAft>
              <a:buSzPts val="1800"/>
              <a:buChar char="●"/>
            </a:pPr>
            <a:r>
              <a:rPr lang="ja">
                <a:latin typeface="Consolas"/>
                <a:ea typeface="Consolas"/>
                <a:cs typeface="Consolas"/>
                <a:sym typeface="Consolas"/>
              </a:rPr>
              <a:t>runtime.GOMAXPROCS</a:t>
            </a:r>
            <a:r>
              <a:rPr lang="ja"/>
              <a:t>で設定が可能</a:t>
            </a:r>
            <a:endParaRPr/>
          </a:p>
          <a:p>
            <a:pPr indent="-342900" lvl="1" marL="914400" rtl="0" algn="l">
              <a:spcBef>
                <a:spcPts val="0"/>
              </a:spcBef>
              <a:spcAft>
                <a:spcPts val="0"/>
              </a:spcAft>
              <a:buSzPts val="1800"/>
              <a:buChar char="●"/>
            </a:pPr>
            <a:r>
              <a:rPr lang="ja"/>
              <a:t>環境変数の</a:t>
            </a:r>
            <a:r>
              <a:rPr lang="ja">
                <a:latin typeface="Consolas"/>
                <a:ea typeface="Consolas"/>
                <a:cs typeface="Consolas"/>
                <a:sym typeface="Consolas"/>
              </a:rPr>
              <a:t>GOMAXPROCS</a:t>
            </a:r>
            <a:r>
              <a:rPr lang="ja"/>
              <a:t>でも設定ができる</a:t>
            </a:r>
            <a:endParaRPr/>
          </a:p>
          <a:p>
            <a:pPr indent="-342900" lvl="1" marL="914400" rtl="0" algn="l">
              <a:spcBef>
                <a:spcPts val="0"/>
              </a:spcBef>
              <a:spcAft>
                <a:spcPts val="0"/>
              </a:spcAft>
              <a:buSzPts val="1800"/>
              <a:buChar char="●"/>
            </a:pPr>
            <a:r>
              <a:rPr lang="ja">
                <a:latin typeface="Consolas"/>
                <a:ea typeface="Consolas"/>
                <a:cs typeface="Consolas"/>
                <a:sym typeface="Consolas"/>
              </a:rPr>
              <a:t>runtime.NumCPU</a:t>
            </a:r>
            <a:r>
              <a:rPr lang="ja"/>
              <a:t>で論理CPUの数が返ってくる</a:t>
            </a:r>
            <a:endParaRPr/>
          </a:p>
          <a:p>
            <a:pPr indent="-342900" lvl="1" marL="914400" rtl="0" algn="l">
              <a:spcBef>
                <a:spcPts val="0"/>
              </a:spcBef>
              <a:spcAft>
                <a:spcPts val="0"/>
              </a:spcAft>
              <a:buSzPts val="1800"/>
              <a:buChar char="●"/>
            </a:pPr>
            <a:r>
              <a:rPr lang="ja"/>
              <a:t>デフォルトは</a:t>
            </a:r>
            <a:r>
              <a:rPr lang="ja">
                <a:latin typeface="Consolas"/>
                <a:ea typeface="Consolas"/>
                <a:cs typeface="Consolas"/>
                <a:sym typeface="Consolas"/>
              </a:rPr>
              <a:t>runtime.NumCPU</a:t>
            </a:r>
            <a:r>
              <a:rPr lang="ja"/>
              <a:t>の数</a:t>
            </a:r>
            <a:endParaRPr/>
          </a:p>
          <a:p>
            <a:pPr indent="-381000" lvl="0" marL="457200" rtl="0" algn="l">
              <a:spcBef>
                <a:spcPts val="1000"/>
              </a:spcBef>
              <a:spcAft>
                <a:spcPts val="0"/>
              </a:spcAft>
              <a:buSzPts val="2400"/>
              <a:buChar char="■"/>
            </a:pPr>
            <a:r>
              <a:rPr lang="ja"/>
              <a:t>並列度が1の場合</a:t>
            </a:r>
            <a:endParaRPr/>
          </a:p>
          <a:p>
            <a:pPr indent="-342900" lvl="1" marL="914400" rtl="0" algn="l">
              <a:spcBef>
                <a:spcPts val="0"/>
              </a:spcBef>
              <a:spcAft>
                <a:spcPts val="0"/>
              </a:spcAft>
              <a:buSzPts val="1800"/>
              <a:buChar char="●"/>
            </a:pPr>
            <a:r>
              <a:rPr lang="ja"/>
              <a:t>並列に動かないだけでうまく使えば有効</a:t>
            </a:r>
            <a:endParaRPr/>
          </a:p>
          <a:p>
            <a:pPr indent="-342900" lvl="1" marL="914400" rtl="0" algn="l">
              <a:spcBef>
                <a:spcPts val="0"/>
              </a:spcBef>
              <a:spcAft>
                <a:spcPts val="0"/>
              </a:spcAft>
              <a:buSzPts val="1800"/>
              <a:buChar char="●"/>
            </a:pPr>
            <a:r>
              <a:rPr lang="ja"/>
              <a:t>Google App Engineの第1世代の場合は並列度が1</a:t>
            </a:r>
            <a:endParaRPr/>
          </a:p>
          <a:p>
            <a:pPr indent="-342900" lvl="1" marL="914400" rtl="0" algn="l">
              <a:spcBef>
                <a:spcPts val="0"/>
              </a:spcBef>
              <a:spcAft>
                <a:spcPts val="0"/>
              </a:spcAft>
              <a:buSzPts val="1800"/>
              <a:buChar char="●"/>
            </a:pPr>
            <a:r>
              <a:rPr lang="ja"/>
              <a:t>処理がブロックされるタイミングでうまく平行処理してやる</a:t>
            </a:r>
            <a:endParaRPr/>
          </a:p>
          <a:p>
            <a:pPr indent="-342900" lvl="2" marL="1371600" rtl="0" algn="l">
              <a:spcBef>
                <a:spcPts val="0"/>
              </a:spcBef>
              <a:spcAft>
                <a:spcPts val="0"/>
              </a:spcAft>
              <a:buSzPts val="1800"/>
              <a:buChar char="○"/>
            </a:pPr>
            <a:r>
              <a:rPr lang="ja"/>
              <a:t>DBへのアクセスなど</a:t>
            </a:r>
            <a:endParaRPr/>
          </a:p>
        </p:txBody>
      </p:sp>
      <p:sp>
        <p:nvSpPr>
          <p:cNvPr id="741" name="Google Shape;741;p94"/>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95"/>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チャネルの</a:t>
            </a:r>
            <a:r>
              <a:rPr lang="ja">
                <a:latin typeface="Consolas"/>
                <a:ea typeface="Consolas"/>
                <a:cs typeface="Consolas"/>
                <a:sym typeface="Consolas"/>
              </a:rPr>
              <a:t>close</a:t>
            </a:r>
            <a:endParaRPr>
              <a:latin typeface="Consolas"/>
              <a:ea typeface="Consolas"/>
              <a:cs typeface="Consolas"/>
              <a:sym typeface="Consolas"/>
            </a:endParaRPr>
          </a:p>
        </p:txBody>
      </p:sp>
      <p:sp>
        <p:nvSpPr>
          <p:cNvPr id="747" name="Google Shape;747;p95"/>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latin typeface="Consolas"/>
                <a:ea typeface="Consolas"/>
                <a:cs typeface="Consolas"/>
                <a:sym typeface="Consolas"/>
              </a:rPr>
              <a:t>close</a:t>
            </a:r>
            <a:r>
              <a:rPr lang="ja" sz="2400"/>
              <a:t>の挙動</a:t>
            </a:r>
            <a:endParaRPr sz="2400"/>
          </a:p>
          <a:p>
            <a:pPr indent="-342900" lvl="1" marL="914400" rtl="0" algn="l">
              <a:spcBef>
                <a:spcPts val="0"/>
              </a:spcBef>
              <a:spcAft>
                <a:spcPts val="0"/>
              </a:spcAft>
              <a:buSzPts val="1800"/>
              <a:buChar char="●"/>
            </a:pPr>
            <a:r>
              <a:rPr lang="ja" sz="1800">
                <a:latin typeface="Consolas"/>
                <a:ea typeface="Consolas"/>
                <a:cs typeface="Consolas"/>
                <a:sym typeface="Consolas"/>
              </a:rPr>
              <a:t>close</a:t>
            </a:r>
            <a:r>
              <a:rPr lang="ja" sz="1800"/>
              <a:t>は送信側が行う</a:t>
            </a:r>
            <a:endParaRPr sz="1800"/>
          </a:p>
          <a:p>
            <a:pPr indent="-342900" lvl="1" marL="914400" rtl="0" algn="l">
              <a:spcBef>
                <a:spcPts val="0"/>
              </a:spcBef>
              <a:spcAft>
                <a:spcPts val="0"/>
              </a:spcAft>
              <a:buSzPts val="1800"/>
              <a:buChar char="●"/>
            </a:pPr>
            <a:r>
              <a:rPr lang="ja" sz="1800"/>
              <a:t>同じチャネルは2度閉じれない</a:t>
            </a:r>
            <a:endParaRPr sz="1800"/>
          </a:p>
          <a:p>
            <a:pPr indent="-342900" lvl="2" marL="1371600" rtl="0" algn="l">
              <a:spcBef>
                <a:spcPts val="0"/>
              </a:spcBef>
              <a:spcAft>
                <a:spcPts val="0"/>
              </a:spcAft>
              <a:buSzPts val="1800"/>
              <a:buChar char="○"/>
            </a:pPr>
            <a:r>
              <a:rPr lang="ja" sz="1800">
                <a:latin typeface="Consolas"/>
                <a:ea typeface="Consolas"/>
                <a:cs typeface="Consolas"/>
                <a:sym typeface="Consolas"/>
              </a:rPr>
              <a:t>panic</a:t>
            </a:r>
            <a:r>
              <a:rPr lang="ja" sz="1800"/>
              <a:t>が起こる</a:t>
            </a:r>
            <a:endParaRPr sz="1800"/>
          </a:p>
          <a:p>
            <a:pPr indent="-342900" lvl="1" marL="914400" rtl="0" algn="l">
              <a:spcBef>
                <a:spcPts val="0"/>
              </a:spcBef>
              <a:spcAft>
                <a:spcPts val="0"/>
              </a:spcAft>
              <a:buSzPts val="1800"/>
              <a:buChar char="●"/>
            </a:pPr>
            <a:r>
              <a:rPr lang="ja" sz="1800"/>
              <a:t>閉じられたチャネルには送信できない</a:t>
            </a:r>
            <a:endParaRPr sz="1800"/>
          </a:p>
          <a:p>
            <a:pPr indent="-342900" lvl="2" marL="1371600" rtl="0" algn="l">
              <a:spcBef>
                <a:spcPts val="0"/>
              </a:spcBef>
              <a:spcAft>
                <a:spcPts val="0"/>
              </a:spcAft>
              <a:buSzPts val="1800"/>
              <a:buChar char="○"/>
            </a:pPr>
            <a:r>
              <a:rPr lang="ja" sz="1800">
                <a:latin typeface="Consolas"/>
                <a:ea typeface="Consolas"/>
                <a:cs typeface="Consolas"/>
                <a:sym typeface="Consolas"/>
              </a:rPr>
              <a:t>panic</a:t>
            </a:r>
            <a:r>
              <a:rPr lang="ja" sz="1800"/>
              <a:t>が起こる</a:t>
            </a:r>
            <a:endParaRPr sz="1800"/>
          </a:p>
          <a:p>
            <a:pPr indent="-342900" lvl="1" marL="914400" rtl="0" algn="l">
              <a:spcBef>
                <a:spcPts val="0"/>
              </a:spcBef>
              <a:spcAft>
                <a:spcPts val="0"/>
              </a:spcAft>
              <a:buSzPts val="1800"/>
              <a:buChar char="●"/>
            </a:pPr>
            <a:r>
              <a:rPr lang="ja" sz="1800"/>
              <a:t>受信するとゼロ値と</a:t>
            </a:r>
            <a:r>
              <a:rPr lang="ja" sz="1800">
                <a:latin typeface="Consolas"/>
                <a:ea typeface="Consolas"/>
                <a:cs typeface="Consolas"/>
                <a:sym typeface="Consolas"/>
              </a:rPr>
              <a:t>false</a:t>
            </a:r>
            <a:r>
              <a:rPr lang="ja" sz="1800"/>
              <a:t>が返ってくる</a:t>
            </a:r>
            <a:endParaRPr sz="1800"/>
          </a:p>
          <a:p>
            <a:pPr indent="-381000" lvl="0" marL="457200" rtl="0" algn="l">
              <a:spcBef>
                <a:spcPts val="1000"/>
              </a:spcBef>
              <a:spcAft>
                <a:spcPts val="0"/>
              </a:spcAft>
              <a:buSzPts val="2400"/>
              <a:buChar char="■"/>
            </a:pPr>
            <a:r>
              <a:rPr lang="ja" sz="2400">
                <a:latin typeface="Consolas"/>
                <a:ea typeface="Consolas"/>
                <a:cs typeface="Consolas"/>
                <a:sym typeface="Consolas"/>
              </a:rPr>
              <a:t>close</a:t>
            </a:r>
            <a:r>
              <a:rPr lang="ja" sz="2400"/>
              <a:t>を使ったブロードキャスト</a:t>
            </a:r>
            <a:endParaRPr sz="2400"/>
          </a:p>
          <a:p>
            <a:pPr indent="-342900" lvl="1" marL="914400" rtl="0" algn="l">
              <a:spcBef>
                <a:spcPts val="0"/>
              </a:spcBef>
              <a:spcAft>
                <a:spcPts val="0"/>
              </a:spcAft>
              <a:buSzPts val="1800"/>
              <a:buChar char="●"/>
            </a:pPr>
            <a:r>
              <a:rPr lang="ja" sz="1800"/>
              <a:t>複数の受信箇所に一気にブロードキャストしたい</a:t>
            </a:r>
            <a:endParaRPr sz="1800"/>
          </a:p>
          <a:p>
            <a:pPr indent="-342900" lvl="1" marL="914400" rtl="0" algn="l">
              <a:spcBef>
                <a:spcPts val="0"/>
              </a:spcBef>
              <a:spcAft>
                <a:spcPts val="0"/>
              </a:spcAft>
              <a:buSzPts val="1800"/>
              <a:buChar char="●"/>
            </a:pPr>
            <a:r>
              <a:rPr lang="ja" sz="1800">
                <a:latin typeface="Consolas"/>
                <a:ea typeface="Consolas"/>
                <a:cs typeface="Consolas"/>
                <a:sym typeface="Consolas"/>
              </a:rPr>
              <a:t>close</a:t>
            </a:r>
            <a:r>
              <a:rPr lang="ja" sz="1800"/>
              <a:t>した瞬間に受信場所にゼロ値が送られる</a:t>
            </a:r>
            <a:endParaRPr sz="1800"/>
          </a:p>
          <a:p>
            <a:pPr indent="-342900" lvl="1" marL="914400" rtl="0" algn="l">
              <a:spcBef>
                <a:spcPts val="0"/>
              </a:spcBef>
              <a:spcAft>
                <a:spcPts val="0"/>
              </a:spcAft>
              <a:buSzPts val="1800"/>
              <a:buChar char="●"/>
            </a:pPr>
            <a:r>
              <a:rPr lang="ja" sz="1800"/>
              <a:t>処理の終了を伝えるのに使われる</a:t>
            </a:r>
            <a:endParaRPr sz="1800"/>
          </a:p>
        </p:txBody>
      </p:sp>
      <p:sp>
        <p:nvSpPr>
          <p:cNvPr id="748" name="Google Shape;748;p95"/>
          <p:cNvSpPr txBox="1"/>
          <p:nvPr/>
        </p:nvSpPr>
        <p:spPr>
          <a:xfrm>
            <a:off x="0" y="4759350"/>
            <a:ext cx="73419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参考：</a:t>
            </a:r>
            <a:r>
              <a:rPr lang="ja" u="sng">
                <a:solidFill>
                  <a:srgbClr val="1155CC"/>
                </a:solidFill>
                <a:hlinkClick r:id="rId3">
                  <a:extLst>
                    <a:ext uri="{A12FA001-AC4F-418D-AE19-62706E023703}">
                      <ahyp:hlinkClr val="tx"/>
                    </a:ext>
                  </a:extLst>
                </a:hlinkClick>
              </a:rPr>
              <a:t>http://qiita.com/tenntenn/items/dd6041d630af7feeec52</a:t>
            </a:r>
            <a:endParaRPr/>
          </a:p>
        </p:txBody>
      </p:sp>
      <p:sp>
        <p:nvSpPr>
          <p:cNvPr id="749" name="Google Shape;749;p95"/>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96"/>
          <p:cNvSpPr txBox="1"/>
          <p:nvPr>
            <p:ph type="title"/>
          </p:nvPr>
        </p:nvSpPr>
        <p:spPr>
          <a:xfrm>
            <a:off x="20700" y="1571550"/>
            <a:ext cx="9102600" cy="200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9.5. コンテキスト</a:t>
            </a:r>
            <a:endParaRPr/>
          </a:p>
        </p:txBody>
      </p:sp>
      <p:sp>
        <p:nvSpPr>
          <p:cNvPr id="755" name="Google Shape;755;p96"/>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97"/>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コンテキスト</a:t>
            </a:r>
            <a:endParaRPr/>
          </a:p>
        </p:txBody>
      </p:sp>
      <p:sp>
        <p:nvSpPr>
          <p:cNvPr id="761" name="Google Shape;761;p97"/>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ja">
                <a:solidFill>
                  <a:schemeClr val="dk1"/>
                </a:solidFill>
                <a:latin typeface="Consolas"/>
                <a:ea typeface="Consolas"/>
                <a:cs typeface="Consolas"/>
                <a:sym typeface="Consolas"/>
              </a:rPr>
              <a:t>context.</a:t>
            </a:r>
            <a:r>
              <a:rPr lang="ja">
                <a:solidFill>
                  <a:schemeClr val="dk1"/>
                </a:solidFill>
                <a:latin typeface="Consolas"/>
                <a:ea typeface="Consolas"/>
                <a:cs typeface="Consolas"/>
                <a:sym typeface="Consolas"/>
              </a:rPr>
              <a:t>Context</a:t>
            </a:r>
            <a:r>
              <a:rPr lang="ja">
                <a:solidFill>
                  <a:schemeClr val="dk1"/>
                </a:solidFill>
              </a:rPr>
              <a:t>インタフェース</a:t>
            </a:r>
            <a:endParaRPr>
              <a:solidFill>
                <a:schemeClr val="dk1"/>
              </a:solidFill>
            </a:endParaRPr>
          </a:p>
          <a:p>
            <a:pPr indent="-342900" lvl="1" marL="914400" rtl="0" algn="l">
              <a:spcBef>
                <a:spcPts val="0"/>
              </a:spcBef>
              <a:spcAft>
                <a:spcPts val="0"/>
              </a:spcAft>
              <a:buClr>
                <a:schemeClr val="dk1"/>
              </a:buClr>
              <a:buSzPts val="1800"/>
              <a:buChar char="●"/>
            </a:pPr>
            <a:r>
              <a:rPr lang="ja">
                <a:solidFill>
                  <a:schemeClr val="dk1"/>
                </a:solidFill>
              </a:rPr>
              <a:t>ゴールーチンをまたいだキャンセル処理</a:t>
            </a:r>
            <a:endParaRPr>
              <a:solidFill>
                <a:schemeClr val="dk1"/>
              </a:solidFill>
            </a:endParaRPr>
          </a:p>
          <a:p>
            <a:pPr indent="-342900" lvl="1" marL="914400" rtl="0" algn="l">
              <a:spcBef>
                <a:spcPts val="0"/>
              </a:spcBef>
              <a:spcAft>
                <a:spcPts val="0"/>
              </a:spcAft>
              <a:buClr>
                <a:schemeClr val="dk1"/>
              </a:buClr>
              <a:buSzPts val="1800"/>
              <a:buChar char="●"/>
            </a:pPr>
            <a:r>
              <a:rPr lang="ja">
                <a:solidFill>
                  <a:schemeClr val="dk1"/>
                </a:solidFill>
              </a:rPr>
              <a:t>ゴールーチンをまたいで値を共有する</a:t>
            </a:r>
            <a:endParaRPr>
              <a:solidFill>
                <a:schemeClr val="dk1"/>
              </a:solidFill>
            </a:endParaRPr>
          </a:p>
        </p:txBody>
      </p:sp>
      <p:sp>
        <p:nvSpPr>
          <p:cNvPr id="762" name="Google Shape;762;p97"/>
          <p:cNvSpPr txBox="1"/>
          <p:nvPr/>
        </p:nvSpPr>
        <p:spPr>
          <a:xfrm>
            <a:off x="1016250" y="2050425"/>
            <a:ext cx="7185900" cy="1913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type</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Context</a:t>
            </a: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interface</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Deadline</a:t>
            </a:r>
            <a:r>
              <a:rPr lang="ja" sz="1800">
                <a:solidFill>
                  <a:srgbClr val="24292E"/>
                </a:solidFill>
                <a:latin typeface="Consolas"/>
                <a:ea typeface="Consolas"/>
                <a:cs typeface="Consolas"/>
                <a:sym typeface="Consolas"/>
              </a:rPr>
              <a:t>() (deadline time.Time, ok </a:t>
            </a:r>
            <a:r>
              <a:rPr lang="ja" sz="1800">
                <a:solidFill>
                  <a:srgbClr val="D73A49"/>
                </a:solidFill>
                <a:latin typeface="Consolas"/>
                <a:ea typeface="Consolas"/>
                <a:cs typeface="Consolas"/>
                <a:sym typeface="Consolas"/>
              </a:rPr>
              <a:t>bool</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Done</a:t>
            </a: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&lt;-chan</a:t>
            </a: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struct</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Err</a:t>
            </a: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error</a:t>
            </a:r>
            <a:endParaRPr sz="1800">
              <a:solidFill>
                <a:srgbClr val="D73A49"/>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Value</a:t>
            </a:r>
            <a:r>
              <a:rPr lang="ja" sz="1800">
                <a:solidFill>
                  <a:srgbClr val="24292E"/>
                </a:solidFill>
                <a:latin typeface="Consolas"/>
                <a:ea typeface="Consolas"/>
                <a:cs typeface="Consolas"/>
                <a:sym typeface="Consolas"/>
              </a:rPr>
              <a:t>(key </a:t>
            </a:r>
            <a:r>
              <a:rPr lang="ja" sz="1800">
                <a:solidFill>
                  <a:srgbClr val="D73A49"/>
                </a:solidFill>
                <a:latin typeface="Consolas"/>
                <a:ea typeface="Consolas"/>
                <a:cs typeface="Consolas"/>
                <a:sym typeface="Consolas"/>
              </a:rPr>
              <a:t>interface</a:t>
            </a: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interface</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p:txBody>
      </p:sp>
      <p:sp>
        <p:nvSpPr>
          <p:cNvPr id="763" name="Google Shape;763;p97"/>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98"/>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コンテキストの歴史</a:t>
            </a:r>
            <a:endParaRPr/>
          </a:p>
        </p:txBody>
      </p:sp>
      <p:sp>
        <p:nvSpPr>
          <p:cNvPr id="769" name="Google Shape;769;p98"/>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onsolas"/>
              <a:buChar char="■"/>
            </a:pPr>
            <a:r>
              <a:rPr lang="ja" sz="2400">
                <a:latin typeface="Consolas"/>
                <a:ea typeface="Consolas"/>
                <a:cs typeface="Consolas"/>
                <a:sym typeface="Consolas"/>
              </a:rPr>
              <a:t>appengine.Context</a:t>
            </a:r>
            <a:endParaRPr sz="2400">
              <a:latin typeface="Consolas"/>
              <a:ea typeface="Consolas"/>
              <a:cs typeface="Consolas"/>
              <a:sym typeface="Consolas"/>
            </a:endParaRPr>
          </a:p>
          <a:p>
            <a:pPr indent="-342900" lvl="1" marL="914400" rtl="0" algn="l">
              <a:spcBef>
                <a:spcPts val="0"/>
              </a:spcBef>
              <a:spcAft>
                <a:spcPts val="0"/>
              </a:spcAft>
              <a:buSzPts val="1800"/>
              <a:buChar char="●"/>
            </a:pPr>
            <a:r>
              <a:rPr lang="ja" sz="1800"/>
              <a:t>Google App Engineの初代コンテキスト</a:t>
            </a:r>
            <a:endParaRPr sz="1800"/>
          </a:p>
          <a:p>
            <a:pPr indent="-342900" lvl="1" marL="914400" rtl="0" algn="l">
              <a:spcBef>
                <a:spcPts val="0"/>
              </a:spcBef>
              <a:spcAft>
                <a:spcPts val="0"/>
              </a:spcAft>
              <a:buSzPts val="1800"/>
              <a:buChar char="●"/>
            </a:pPr>
            <a:r>
              <a:rPr lang="ja" sz="1800"/>
              <a:t>Goの標準とは関係ない</a:t>
            </a:r>
            <a:endParaRPr sz="1800"/>
          </a:p>
          <a:p>
            <a:pPr indent="-381000" lvl="0" marL="457200" rtl="0" algn="l">
              <a:spcBef>
                <a:spcPts val="0"/>
              </a:spcBef>
              <a:spcAft>
                <a:spcPts val="0"/>
              </a:spcAft>
              <a:buSzPts val="2400"/>
              <a:buFont typeface="Consolas"/>
              <a:buChar char="■"/>
            </a:pPr>
            <a:r>
              <a:rPr lang="ja" sz="2400">
                <a:latin typeface="Consolas"/>
                <a:ea typeface="Consolas"/>
                <a:cs typeface="Consolas"/>
                <a:sym typeface="Consolas"/>
              </a:rPr>
              <a:t>golang.org/x/net/context.Context</a:t>
            </a:r>
            <a:endParaRPr sz="2400">
              <a:latin typeface="Consolas"/>
              <a:ea typeface="Consolas"/>
              <a:cs typeface="Consolas"/>
              <a:sym typeface="Consolas"/>
            </a:endParaRPr>
          </a:p>
          <a:p>
            <a:pPr indent="-342900" lvl="1" marL="914400" rtl="0" algn="l">
              <a:spcBef>
                <a:spcPts val="0"/>
              </a:spcBef>
              <a:spcAft>
                <a:spcPts val="0"/>
              </a:spcAft>
              <a:buSzPts val="1800"/>
              <a:buChar char="●"/>
            </a:pPr>
            <a:r>
              <a:rPr lang="ja" sz="1800"/>
              <a:t>Go1.6までのGo準標準のコンテキスト</a:t>
            </a:r>
            <a:endParaRPr sz="1800"/>
          </a:p>
          <a:p>
            <a:pPr indent="-342900" lvl="1" marL="914400" rtl="0" algn="l">
              <a:spcBef>
                <a:spcPts val="0"/>
              </a:spcBef>
              <a:spcAft>
                <a:spcPts val="0"/>
              </a:spcAft>
              <a:buSzPts val="1800"/>
              <a:buChar char="●"/>
            </a:pPr>
            <a:r>
              <a:rPr lang="ja" sz="1800"/>
              <a:t>Google App Engine（Go1.6の場合）で使用されている</a:t>
            </a:r>
            <a:endParaRPr sz="1800"/>
          </a:p>
          <a:p>
            <a:pPr indent="-342900" lvl="2" marL="1371600" rtl="0" algn="l">
              <a:spcBef>
                <a:spcPts val="0"/>
              </a:spcBef>
              <a:spcAft>
                <a:spcPts val="0"/>
              </a:spcAft>
              <a:buSzPts val="1800"/>
              <a:buFont typeface="Consolas"/>
              <a:buChar char="○"/>
            </a:pPr>
            <a:r>
              <a:rPr lang="ja" sz="1800">
                <a:latin typeface="Consolas"/>
                <a:ea typeface="Consolas"/>
                <a:cs typeface="Consolas"/>
                <a:sym typeface="Consolas"/>
              </a:rPr>
              <a:t>google.golang.org/appengine</a:t>
            </a:r>
            <a:endParaRPr sz="1800">
              <a:latin typeface="Consolas"/>
              <a:ea typeface="Consolas"/>
              <a:cs typeface="Consolas"/>
              <a:sym typeface="Consolas"/>
            </a:endParaRPr>
          </a:p>
          <a:p>
            <a:pPr indent="-342900" lvl="3" marL="1828800" rtl="0" algn="l">
              <a:spcBef>
                <a:spcPts val="0"/>
              </a:spcBef>
              <a:spcAft>
                <a:spcPts val="0"/>
              </a:spcAft>
              <a:buSzPts val="1800"/>
              <a:buFont typeface="Courier New"/>
              <a:buChar char="●"/>
            </a:pPr>
            <a:r>
              <a:rPr lang="ja" sz="1800">
                <a:latin typeface="Courier New"/>
                <a:ea typeface="Courier New"/>
                <a:cs typeface="Courier New"/>
                <a:sym typeface="Courier New"/>
              </a:rPr>
              <a:t>フレキシブル環境対応がされたラッパー</a:t>
            </a:r>
            <a:endParaRPr sz="1800">
              <a:latin typeface="Courier New"/>
              <a:ea typeface="Courier New"/>
              <a:cs typeface="Courier New"/>
              <a:sym typeface="Courier New"/>
            </a:endParaRPr>
          </a:p>
          <a:p>
            <a:pPr indent="-342900" lvl="1" marL="914400" rtl="0" algn="l">
              <a:spcBef>
                <a:spcPts val="0"/>
              </a:spcBef>
              <a:spcAft>
                <a:spcPts val="0"/>
              </a:spcAft>
              <a:buSzPts val="1800"/>
              <a:buChar char="●"/>
            </a:pPr>
            <a:r>
              <a:rPr lang="ja"/>
              <a:t>Go1.9からは</a:t>
            </a:r>
            <a:r>
              <a:rPr lang="ja">
                <a:latin typeface="Consolas"/>
                <a:ea typeface="Consolas"/>
                <a:cs typeface="Consolas"/>
                <a:sym typeface="Consolas"/>
              </a:rPr>
              <a:t>context.Context</a:t>
            </a:r>
            <a:r>
              <a:rPr lang="ja"/>
              <a:t>の型エイリアス</a:t>
            </a:r>
            <a:endParaRPr sz="1800"/>
          </a:p>
          <a:p>
            <a:pPr indent="-381000" lvl="0" marL="457200" rtl="0" algn="l">
              <a:spcBef>
                <a:spcPts val="0"/>
              </a:spcBef>
              <a:spcAft>
                <a:spcPts val="0"/>
              </a:spcAft>
              <a:buSzPts val="2400"/>
              <a:buFont typeface="Consolas"/>
              <a:buChar char="■"/>
            </a:pPr>
            <a:r>
              <a:rPr lang="ja" sz="2400">
                <a:latin typeface="Consolas"/>
                <a:ea typeface="Consolas"/>
                <a:cs typeface="Consolas"/>
                <a:sym typeface="Consolas"/>
              </a:rPr>
              <a:t>context.Context</a:t>
            </a:r>
            <a:endParaRPr sz="2400">
              <a:latin typeface="Consolas"/>
              <a:ea typeface="Consolas"/>
              <a:cs typeface="Consolas"/>
              <a:sym typeface="Consolas"/>
            </a:endParaRPr>
          </a:p>
          <a:p>
            <a:pPr indent="-342900" lvl="1" marL="914400" rtl="0" algn="l">
              <a:spcBef>
                <a:spcPts val="0"/>
              </a:spcBef>
              <a:spcAft>
                <a:spcPts val="0"/>
              </a:spcAft>
              <a:buSzPts val="1800"/>
              <a:buChar char="●"/>
            </a:pPr>
            <a:r>
              <a:rPr lang="ja" sz="1800"/>
              <a:t>Go1.7からのGo標準のコンテキスト</a:t>
            </a:r>
            <a:endParaRPr sz="1800"/>
          </a:p>
          <a:p>
            <a:pPr indent="-342900" lvl="1" marL="914400" rtl="0" algn="l">
              <a:spcBef>
                <a:spcPts val="0"/>
              </a:spcBef>
              <a:spcAft>
                <a:spcPts val="0"/>
              </a:spcAft>
              <a:buSzPts val="1800"/>
              <a:buChar char="●"/>
            </a:pPr>
            <a:r>
              <a:rPr lang="ja" sz="1800"/>
              <a:t>現在Google App Engineで使われる（Go1.8以上の場合）</a:t>
            </a:r>
            <a:endParaRPr sz="1800"/>
          </a:p>
        </p:txBody>
      </p:sp>
      <p:sp>
        <p:nvSpPr>
          <p:cNvPr id="770" name="Google Shape;770;p98"/>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
        <p:nvSpPr>
          <p:cNvPr id="771" name="Google Shape;771;p98"/>
          <p:cNvSpPr/>
          <p:nvPr/>
        </p:nvSpPr>
        <p:spPr>
          <a:xfrm>
            <a:off x="55500" y="1028837"/>
            <a:ext cx="548700" cy="3774900"/>
          </a:xfrm>
          <a:prstGeom prst="downArrow">
            <a:avLst>
              <a:gd fmla="val 50000" name="adj1"/>
              <a:gd fmla="val 69562"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98"/>
          <p:cNvSpPr txBox="1"/>
          <p:nvPr/>
        </p:nvSpPr>
        <p:spPr>
          <a:xfrm rot="-5400000">
            <a:off x="-1054807" y="2579784"/>
            <a:ext cx="2769300" cy="40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sz="1600">
                <a:solidFill>
                  <a:srgbClr val="FFFFFF"/>
                </a:solidFill>
              </a:rPr>
              <a:t>時代の流れ</a:t>
            </a:r>
            <a:endParaRPr b="1" sz="1600">
              <a:solidFill>
                <a:srgbClr val="FFFF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99"/>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コンテキストとキャンセル処理</a:t>
            </a:r>
            <a:endParaRPr/>
          </a:p>
        </p:txBody>
      </p:sp>
      <p:sp>
        <p:nvSpPr>
          <p:cNvPr id="778" name="Google Shape;778;p99"/>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ja">
                <a:solidFill>
                  <a:schemeClr val="dk1"/>
                </a:solidFill>
              </a:rPr>
              <a:t>ゴルーチンをまたいだ処理のキャンセルに使う</a:t>
            </a:r>
            <a:endParaRPr>
              <a:solidFill>
                <a:schemeClr val="dk1"/>
              </a:solidFill>
            </a:endParaRPr>
          </a:p>
          <a:p>
            <a:pPr indent="-342900" lvl="1" marL="914400" rtl="0" algn="l">
              <a:spcBef>
                <a:spcPts val="0"/>
              </a:spcBef>
              <a:spcAft>
                <a:spcPts val="0"/>
              </a:spcAft>
              <a:buClr>
                <a:schemeClr val="dk1"/>
              </a:buClr>
              <a:buSzPts val="1800"/>
              <a:buChar char="●"/>
            </a:pPr>
            <a:r>
              <a:rPr lang="ja">
                <a:solidFill>
                  <a:schemeClr val="dk1"/>
                </a:solidFill>
                <a:latin typeface="Consolas"/>
                <a:ea typeface="Consolas"/>
                <a:cs typeface="Consolas"/>
                <a:sym typeface="Consolas"/>
              </a:rPr>
              <a:t>cancel</a:t>
            </a:r>
            <a:r>
              <a:rPr lang="ja">
                <a:solidFill>
                  <a:schemeClr val="dk1"/>
                </a:solidFill>
              </a:rPr>
              <a:t>関数が呼ばれるか親の</a:t>
            </a:r>
            <a:r>
              <a:rPr lang="ja">
                <a:solidFill>
                  <a:schemeClr val="dk1"/>
                </a:solidFill>
                <a:latin typeface="Consolas"/>
                <a:ea typeface="Consolas"/>
                <a:cs typeface="Consolas"/>
                <a:sym typeface="Consolas"/>
              </a:rPr>
              <a:t>Done</a:t>
            </a:r>
            <a:r>
              <a:rPr lang="ja">
                <a:solidFill>
                  <a:schemeClr val="dk1"/>
                </a:solidFill>
              </a:rPr>
              <a:t>チャネルがクローズされると</a:t>
            </a:r>
            <a:r>
              <a:rPr lang="ja">
                <a:solidFill>
                  <a:schemeClr val="dk1"/>
                </a:solidFill>
                <a:latin typeface="Consolas"/>
                <a:ea typeface="Consolas"/>
                <a:cs typeface="Consolas"/>
                <a:sym typeface="Consolas"/>
              </a:rPr>
              <a:t>Done</a:t>
            </a:r>
            <a:r>
              <a:rPr lang="ja">
                <a:solidFill>
                  <a:schemeClr val="dk1"/>
                </a:solidFill>
              </a:rPr>
              <a:t>チャネルがクローズされる</a:t>
            </a:r>
            <a:endParaRPr>
              <a:solidFill>
                <a:schemeClr val="dk1"/>
              </a:solidFill>
            </a:endParaRPr>
          </a:p>
        </p:txBody>
      </p:sp>
      <p:sp>
        <p:nvSpPr>
          <p:cNvPr id="779" name="Google Shape;779;p99"/>
          <p:cNvSpPr txBox="1"/>
          <p:nvPr/>
        </p:nvSpPr>
        <p:spPr>
          <a:xfrm>
            <a:off x="0" y="4809925"/>
            <a:ext cx="44871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000000"/>
                </a:solidFill>
              </a:rPr>
              <a:t>参考：</a:t>
            </a:r>
            <a:r>
              <a:rPr lang="ja" u="sng">
                <a:solidFill>
                  <a:srgbClr val="1155CC"/>
                </a:solidFill>
                <a:hlinkClick r:id="rId3">
                  <a:extLst>
                    <a:ext uri="{A12FA001-AC4F-418D-AE19-62706E023703}">
                      <ahyp:hlinkClr val="tx"/>
                    </a:ext>
                  </a:extLst>
                </a:hlinkClick>
              </a:rPr>
              <a:t>http://deeeet.com/writing/2016/07/22/context/</a:t>
            </a:r>
            <a:endParaRPr/>
          </a:p>
        </p:txBody>
      </p:sp>
      <p:sp>
        <p:nvSpPr>
          <p:cNvPr id="780" name="Google Shape;780;p99"/>
          <p:cNvSpPr txBox="1"/>
          <p:nvPr/>
        </p:nvSpPr>
        <p:spPr>
          <a:xfrm>
            <a:off x="107100" y="1908950"/>
            <a:ext cx="4670400" cy="289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a:solidFill>
                  <a:srgbClr val="005CC5"/>
                </a:solidFill>
                <a:latin typeface="Consolas"/>
                <a:ea typeface="Consolas"/>
                <a:cs typeface="Consolas"/>
                <a:sym typeface="Consolas"/>
              </a:rPr>
              <a:t>func </a:t>
            </a:r>
            <a:r>
              <a:rPr lang="ja">
                <a:solidFill>
                  <a:srgbClr val="24292E"/>
                </a:solidFill>
                <a:latin typeface="Consolas"/>
                <a:ea typeface="Consolas"/>
                <a:cs typeface="Consolas"/>
                <a:sym typeface="Consolas"/>
              </a:rPr>
              <a:t>gen</a:t>
            </a:r>
            <a:r>
              <a:rPr lang="ja">
                <a:solidFill>
                  <a:srgbClr val="24292E"/>
                </a:solidFill>
                <a:latin typeface="Consolas"/>
                <a:ea typeface="Consolas"/>
                <a:cs typeface="Consolas"/>
                <a:sym typeface="Consolas"/>
              </a:rPr>
              <a:t>(ctx context.Context) </a:t>
            </a:r>
            <a:r>
              <a:rPr lang="ja">
                <a:solidFill>
                  <a:srgbClr val="D73A49"/>
                </a:solidFill>
                <a:latin typeface="Consolas"/>
                <a:ea typeface="Consolas"/>
                <a:cs typeface="Consolas"/>
                <a:sym typeface="Consolas"/>
              </a:rPr>
              <a:t>&lt;-chan</a:t>
            </a:r>
            <a:r>
              <a:rPr lang="ja">
                <a:solidFill>
                  <a:srgbClr val="24292E"/>
                </a:solidFill>
                <a:latin typeface="Consolas"/>
                <a:ea typeface="Consolas"/>
                <a:cs typeface="Consolas"/>
                <a:sym typeface="Consolas"/>
              </a:rPr>
              <a:t> </a:t>
            </a:r>
            <a:r>
              <a:rPr lang="ja">
                <a:solidFill>
                  <a:srgbClr val="D73A49"/>
                </a:solidFill>
                <a:latin typeface="Consolas"/>
                <a:ea typeface="Consolas"/>
                <a:cs typeface="Consolas"/>
                <a:sym typeface="Consolas"/>
              </a:rPr>
              <a:t>int</a:t>
            </a:r>
            <a:r>
              <a:rPr lang="ja">
                <a:solidFill>
                  <a:srgbClr val="24292E"/>
                </a:solidFill>
                <a:latin typeface="Consolas"/>
                <a:ea typeface="Consolas"/>
                <a:cs typeface="Consolas"/>
                <a:sym typeface="Consolas"/>
              </a:rPr>
              <a:t> {</a:t>
            </a:r>
            <a:endParaRPr>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	dst </a:t>
            </a:r>
            <a:r>
              <a:rPr lang="ja">
                <a:solidFill>
                  <a:srgbClr val="D73A49"/>
                </a:solidFill>
                <a:latin typeface="Consolas"/>
                <a:ea typeface="Consolas"/>
                <a:cs typeface="Consolas"/>
                <a:sym typeface="Consolas"/>
              </a:rPr>
              <a:t>:=</a:t>
            </a:r>
            <a:r>
              <a:rPr lang="ja">
                <a:solidFill>
                  <a:srgbClr val="24292E"/>
                </a:solidFill>
                <a:latin typeface="Consolas"/>
                <a:ea typeface="Consolas"/>
                <a:cs typeface="Consolas"/>
                <a:sym typeface="Consolas"/>
              </a:rPr>
              <a:t> </a:t>
            </a:r>
            <a:r>
              <a:rPr lang="ja">
                <a:solidFill>
                  <a:srgbClr val="005CC5"/>
                </a:solidFill>
                <a:latin typeface="Consolas"/>
                <a:ea typeface="Consolas"/>
                <a:cs typeface="Consolas"/>
                <a:sym typeface="Consolas"/>
              </a:rPr>
              <a:t>make</a:t>
            </a:r>
            <a:r>
              <a:rPr lang="ja">
                <a:solidFill>
                  <a:srgbClr val="24292E"/>
                </a:solidFill>
                <a:latin typeface="Consolas"/>
                <a:ea typeface="Consolas"/>
                <a:cs typeface="Consolas"/>
                <a:sym typeface="Consolas"/>
              </a:rPr>
              <a:t>(</a:t>
            </a:r>
            <a:r>
              <a:rPr lang="ja">
                <a:solidFill>
                  <a:srgbClr val="D73A49"/>
                </a:solidFill>
                <a:latin typeface="Consolas"/>
                <a:ea typeface="Consolas"/>
                <a:cs typeface="Consolas"/>
                <a:sym typeface="Consolas"/>
              </a:rPr>
              <a:t>chan</a:t>
            </a:r>
            <a:r>
              <a:rPr lang="ja">
                <a:solidFill>
                  <a:srgbClr val="24292E"/>
                </a:solidFill>
                <a:latin typeface="Consolas"/>
                <a:ea typeface="Consolas"/>
                <a:cs typeface="Consolas"/>
                <a:sym typeface="Consolas"/>
              </a:rPr>
              <a:t> </a:t>
            </a:r>
            <a:r>
              <a:rPr lang="ja">
                <a:solidFill>
                  <a:srgbClr val="D73A49"/>
                </a:solidFill>
                <a:latin typeface="Consolas"/>
                <a:ea typeface="Consolas"/>
                <a:cs typeface="Consolas"/>
                <a:sym typeface="Consolas"/>
              </a:rPr>
              <a:t>int</a:t>
            </a:r>
            <a:r>
              <a:rPr lang="ja">
                <a:solidFill>
                  <a:srgbClr val="24292E"/>
                </a:solidFill>
                <a:latin typeface="Consolas"/>
                <a:ea typeface="Consolas"/>
                <a:cs typeface="Consolas"/>
                <a:sym typeface="Consolas"/>
              </a:rPr>
              <a:t>)</a:t>
            </a:r>
            <a:endParaRPr>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	n </a:t>
            </a:r>
            <a:r>
              <a:rPr lang="ja">
                <a:solidFill>
                  <a:srgbClr val="D73A49"/>
                </a:solidFill>
                <a:latin typeface="Consolas"/>
                <a:ea typeface="Consolas"/>
                <a:cs typeface="Consolas"/>
                <a:sym typeface="Consolas"/>
              </a:rPr>
              <a:t>:=</a:t>
            </a:r>
            <a:r>
              <a:rPr lang="ja">
                <a:solidFill>
                  <a:srgbClr val="24292E"/>
                </a:solidFill>
                <a:latin typeface="Consolas"/>
                <a:ea typeface="Consolas"/>
                <a:cs typeface="Consolas"/>
                <a:sym typeface="Consolas"/>
              </a:rPr>
              <a:t> </a:t>
            </a:r>
            <a:r>
              <a:rPr lang="ja">
                <a:solidFill>
                  <a:srgbClr val="005CC5"/>
                </a:solidFill>
                <a:latin typeface="Consolas"/>
                <a:ea typeface="Consolas"/>
                <a:cs typeface="Consolas"/>
                <a:sym typeface="Consolas"/>
              </a:rPr>
              <a:t>1</a:t>
            </a:r>
            <a:endParaRPr>
              <a:solidFill>
                <a:srgbClr val="005CC5"/>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	</a:t>
            </a:r>
            <a:r>
              <a:rPr lang="ja">
                <a:solidFill>
                  <a:srgbClr val="D73A49"/>
                </a:solidFill>
                <a:latin typeface="Consolas"/>
                <a:ea typeface="Consolas"/>
                <a:cs typeface="Consolas"/>
                <a:sym typeface="Consolas"/>
              </a:rPr>
              <a:t>go</a:t>
            </a:r>
            <a:r>
              <a:rPr lang="ja">
                <a:solidFill>
                  <a:srgbClr val="24292E"/>
                </a:solidFill>
                <a:latin typeface="Consolas"/>
                <a:ea typeface="Consolas"/>
                <a:cs typeface="Consolas"/>
                <a:sym typeface="Consolas"/>
              </a:rPr>
              <a:t> </a:t>
            </a:r>
            <a:r>
              <a:rPr lang="ja">
                <a:solidFill>
                  <a:srgbClr val="D73A49"/>
                </a:solidFill>
                <a:latin typeface="Consolas"/>
                <a:ea typeface="Consolas"/>
                <a:cs typeface="Consolas"/>
                <a:sym typeface="Consolas"/>
              </a:rPr>
              <a:t>func</a:t>
            </a:r>
            <a:r>
              <a:rPr lang="ja">
                <a:solidFill>
                  <a:srgbClr val="24292E"/>
                </a:solidFill>
                <a:latin typeface="Consolas"/>
                <a:ea typeface="Consolas"/>
                <a:cs typeface="Consolas"/>
                <a:sym typeface="Consolas"/>
              </a:rPr>
              <a:t>() {</a:t>
            </a:r>
            <a:endParaRPr>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		</a:t>
            </a:r>
            <a:r>
              <a:rPr lang="ja">
                <a:solidFill>
                  <a:srgbClr val="D73A49"/>
                </a:solidFill>
                <a:latin typeface="Consolas"/>
                <a:ea typeface="Consolas"/>
                <a:cs typeface="Consolas"/>
                <a:sym typeface="Consolas"/>
              </a:rPr>
              <a:t>for</a:t>
            </a:r>
            <a:r>
              <a:rPr lang="ja">
                <a:solidFill>
                  <a:srgbClr val="24292E"/>
                </a:solidFill>
                <a:latin typeface="Consolas"/>
                <a:ea typeface="Consolas"/>
                <a:cs typeface="Consolas"/>
                <a:sym typeface="Consolas"/>
              </a:rPr>
              <a:t> {</a:t>
            </a:r>
            <a:endParaRPr>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			</a:t>
            </a:r>
            <a:r>
              <a:rPr lang="ja">
                <a:solidFill>
                  <a:srgbClr val="D73A49"/>
                </a:solidFill>
                <a:latin typeface="Consolas"/>
                <a:ea typeface="Consolas"/>
                <a:cs typeface="Consolas"/>
                <a:sym typeface="Consolas"/>
              </a:rPr>
              <a:t>select</a:t>
            </a:r>
            <a:r>
              <a:rPr lang="ja">
                <a:solidFill>
                  <a:srgbClr val="24292E"/>
                </a:solidFill>
                <a:latin typeface="Consolas"/>
                <a:ea typeface="Consolas"/>
                <a:cs typeface="Consolas"/>
                <a:sym typeface="Consolas"/>
              </a:rPr>
              <a:t> {</a:t>
            </a:r>
            <a:endParaRPr>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			</a:t>
            </a:r>
            <a:r>
              <a:rPr lang="ja">
                <a:solidFill>
                  <a:srgbClr val="D73A49"/>
                </a:solidFill>
                <a:latin typeface="Consolas"/>
                <a:ea typeface="Consolas"/>
                <a:cs typeface="Consolas"/>
                <a:sym typeface="Consolas"/>
              </a:rPr>
              <a:t>case</a:t>
            </a:r>
            <a:r>
              <a:rPr lang="ja">
                <a:solidFill>
                  <a:srgbClr val="24292E"/>
                </a:solidFill>
                <a:latin typeface="Consolas"/>
                <a:ea typeface="Consolas"/>
                <a:cs typeface="Consolas"/>
                <a:sym typeface="Consolas"/>
              </a:rPr>
              <a:t> </a:t>
            </a:r>
            <a:r>
              <a:rPr lang="ja">
                <a:solidFill>
                  <a:srgbClr val="D73A49"/>
                </a:solidFill>
                <a:latin typeface="Consolas"/>
                <a:ea typeface="Consolas"/>
                <a:cs typeface="Consolas"/>
                <a:sym typeface="Consolas"/>
              </a:rPr>
              <a:t>&lt;-</a:t>
            </a:r>
            <a:r>
              <a:rPr lang="ja">
                <a:solidFill>
                  <a:srgbClr val="24292E"/>
                </a:solidFill>
                <a:latin typeface="Consolas"/>
                <a:ea typeface="Consolas"/>
                <a:cs typeface="Consolas"/>
                <a:sym typeface="Consolas"/>
              </a:rPr>
              <a:t>ctx.</a:t>
            </a:r>
            <a:r>
              <a:rPr lang="ja">
                <a:solidFill>
                  <a:srgbClr val="005CC5"/>
                </a:solidFill>
                <a:latin typeface="Consolas"/>
                <a:ea typeface="Consolas"/>
                <a:cs typeface="Consolas"/>
                <a:sym typeface="Consolas"/>
              </a:rPr>
              <a:t>Done</a:t>
            </a:r>
            <a:r>
              <a:rPr lang="ja">
                <a:solidFill>
                  <a:srgbClr val="24292E"/>
                </a:solidFill>
                <a:latin typeface="Consolas"/>
                <a:ea typeface="Consolas"/>
                <a:cs typeface="Consolas"/>
                <a:sym typeface="Consolas"/>
              </a:rPr>
              <a:t>(): </a:t>
            </a:r>
            <a:r>
              <a:rPr lang="ja">
                <a:solidFill>
                  <a:srgbClr val="D73A49"/>
                </a:solidFill>
                <a:latin typeface="Consolas"/>
                <a:ea typeface="Consolas"/>
                <a:cs typeface="Consolas"/>
                <a:sym typeface="Consolas"/>
              </a:rPr>
              <a:t>return</a:t>
            </a:r>
            <a:endParaRPr>
              <a:solidFill>
                <a:srgbClr val="D73A49"/>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			</a:t>
            </a:r>
            <a:r>
              <a:rPr lang="ja">
                <a:solidFill>
                  <a:srgbClr val="D73A49"/>
                </a:solidFill>
                <a:latin typeface="Consolas"/>
                <a:ea typeface="Consolas"/>
                <a:cs typeface="Consolas"/>
                <a:sym typeface="Consolas"/>
              </a:rPr>
              <a:t>case</a:t>
            </a:r>
            <a:r>
              <a:rPr lang="ja">
                <a:solidFill>
                  <a:srgbClr val="24292E"/>
                </a:solidFill>
                <a:latin typeface="Consolas"/>
                <a:ea typeface="Consolas"/>
                <a:cs typeface="Consolas"/>
                <a:sym typeface="Consolas"/>
              </a:rPr>
              <a:t> dst </a:t>
            </a:r>
            <a:r>
              <a:rPr lang="ja">
                <a:solidFill>
                  <a:srgbClr val="D73A49"/>
                </a:solidFill>
                <a:latin typeface="Consolas"/>
                <a:ea typeface="Consolas"/>
                <a:cs typeface="Consolas"/>
                <a:sym typeface="Consolas"/>
              </a:rPr>
              <a:t>&lt;-</a:t>
            </a:r>
            <a:r>
              <a:rPr lang="ja">
                <a:solidFill>
                  <a:srgbClr val="24292E"/>
                </a:solidFill>
                <a:latin typeface="Consolas"/>
                <a:ea typeface="Consolas"/>
                <a:cs typeface="Consolas"/>
                <a:sym typeface="Consolas"/>
              </a:rPr>
              <a:t> n: n++</a:t>
            </a:r>
            <a:endParaRPr>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			}</a:t>
            </a:r>
            <a:endParaRPr>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		}</a:t>
            </a:r>
            <a:endParaRPr>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	}()</a:t>
            </a:r>
            <a:endParaRPr>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	</a:t>
            </a:r>
            <a:r>
              <a:rPr lang="ja">
                <a:solidFill>
                  <a:srgbClr val="D73A49"/>
                </a:solidFill>
                <a:latin typeface="Consolas"/>
                <a:ea typeface="Consolas"/>
                <a:cs typeface="Consolas"/>
                <a:sym typeface="Consolas"/>
              </a:rPr>
              <a:t>return</a:t>
            </a:r>
            <a:r>
              <a:rPr lang="ja">
                <a:solidFill>
                  <a:srgbClr val="24292E"/>
                </a:solidFill>
                <a:latin typeface="Consolas"/>
                <a:ea typeface="Consolas"/>
                <a:cs typeface="Consolas"/>
                <a:sym typeface="Consolas"/>
              </a:rPr>
              <a:t> dst</a:t>
            </a:r>
            <a:endParaRPr>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latin typeface="Consolas"/>
                <a:ea typeface="Consolas"/>
                <a:cs typeface="Consolas"/>
                <a:sym typeface="Consolas"/>
              </a:rPr>
              <a:t>}</a:t>
            </a:r>
            <a:endParaRPr>
              <a:solidFill>
                <a:srgbClr val="D73A49"/>
              </a:solidFill>
              <a:latin typeface="Consolas"/>
              <a:ea typeface="Consolas"/>
              <a:cs typeface="Consolas"/>
              <a:sym typeface="Consolas"/>
            </a:endParaRPr>
          </a:p>
        </p:txBody>
      </p:sp>
      <p:sp>
        <p:nvSpPr>
          <p:cNvPr id="781" name="Google Shape;781;p99"/>
          <p:cNvSpPr txBox="1"/>
          <p:nvPr/>
        </p:nvSpPr>
        <p:spPr>
          <a:xfrm>
            <a:off x="4870275" y="1908950"/>
            <a:ext cx="3942600" cy="183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a:solidFill>
                  <a:srgbClr val="24292E"/>
                </a:solidFill>
                <a:highlight>
                  <a:srgbClr val="FFFFFF"/>
                </a:highlight>
                <a:latin typeface="Consolas"/>
                <a:ea typeface="Consolas"/>
                <a:cs typeface="Consolas"/>
                <a:sym typeface="Consolas"/>
              </a:rPr>
              <a:t>bc := context.</a:t>
            </a:r>
            <a:r>
              <a:rPr lang="ja">
                <a:solidFill>
                  <a:srgbClr val="005CC5"/>
                </a:solidFill>
                <a:highlight>
                  <a:srgbClr val="FFFFFF"/>
                </a:highlight>
                <a:latin typeface="Consolas"/>
                <a:ea typeface="Consolas"/>
                <a:cs typeface="Consolas"/>
                <a:sym typeface="Consolas"/>
              </a:rPr>
              <a:t>Background</a:t>
            </a:r>
            <a:r>
              <a:rPr lang="ja">
                <a:solidFill>
                  <a:srgbClr val="24292E"/>
                </a:solidFill>
                <a:highlight>
                  <a:srgbClr val="FFFFFF"/>
                </a:highlight>
                <a:latin typeface="Consolas"/>
                <a:ea typeface="Consolas"/>
                <a:cs typeface="Consolas"/>
                <a:sym typeface="Consolas"/>
              </a:rPr>
              <a:t>()</a:t>
            </a:r>
            <a:endParaRPr>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highlight>
                  <a:srgbClr val="FFFFFF"/>
                </a:highlight>
                <a:latin typeface="Consolas"/>
                <a:ea typeface="Consolas"/>
                <a:cs typeface="Consolas"/>
                <a:sym typeface="Consolas"/>
              </a:rPr>
              <a:t>ctx, cancel </a:t>
            </a:r>
            <a:r>
              <a:rPr lang="ja">
                <a:solidFill>
                  <a:srgbClr val="D73A49"/>
                </a:solidFill>
                <a:highlight>
                  <a:srgbClr val="FFFFFF"/>
                </a:highlight>
                <a:latin typeface="Consolas"/>
                <a:ea typeface="Consolas"/>
                <a:cs typeface="Consolas"/>
                <a:sym typeface="Consolas"/>
              </a:rPr>
              <a:t>:=</a:t>
            </a:r>
            <a:r>
              <a:rPr lang="ja">
                <a:solidFill>
                  <a:srgbClr val="24292E"/>
                </a:solidFill>
                <a:highlight>
                  <a:srgbClr val="FFFFFF"/>
                </a:highlight>
                <a:latin typeface="Consolas"/>
                <a:ea typeface="Consolas"/>
                <a:cs typeface="Consolas"/>
                <a:sym typeface="Consolas"/>
              </a:rPr>
              <a:t> </a:t>
            </a:r>
            <a:r>
              <a:rPr lang="ja">
                <a:solidFill>
                  <a:srgbClr val="24292E"/>
                </a:solidFill>
                <a:highlight>
                  <a:srgbClr val="F4CCCC"/>
                </a:highlight>
                <a:latin typeface="Consolas"/>
                <a:ea typeface="Consolas"/>
                <a:cs typeface="Consolas"/>
                <a:sym typeface="Consolas"/>
              </a:rPr>
              <a:t>context.</a:t>
            </a:r>
            <a:r>
              <a:rPr lang="ja">
                <a:solidFill>
                  <a:srgbClr val="005CC5"/>
                </a:solidFill>
                <a:highlight>
                  <a:srgbClr val="F4CCCC"/>
                </a:highlight>
                <a:latin typeface="Consolas"/>
                <a:ea typeface="Consolas"/>
                <a:cs typeface="Consolas"/>
                <a:sym typeface="Consolas"/>
              </a:rPr>
              <a:t>WithCancel</a:t>
            </a:r>
            <a:r>
              <a:rPr lang="ja">
                <a:solidFill>
                  <a:srgbClr val="24292E"/>
                </a:solidFill>
                <a:highlight>
                  <a:srgbClr val="FFFFFF"/>
                </a:highlight>
                <a:latin typeface="Consolas"/>
                <a:ea typeface="Consolas"/>
                <a:cs typeface="Consolas"/>
                <a:sym typeface="Consolas"/>
              </a:rPr>
              <a:t>(bc)</a:t>
            </a:r>
            <a:endParaRPr>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D73A49"/>
                </a:solidFill>
                <a:highlight>
                  <a:srgbClr val="F4CCCC"/>
                </a:highlight>
                <a:latin typeface="Consolas"/>
                <a:ea typeface="Consolas"/>
                <a:cs typeface="Consolas"/>
                <a:sym typeface="Consolas"/>
              </a:rPr>
              <a:t>defer</a:t>
            </a:r>
            <a:r>
              <a:rPr lang="ja">
                <a:solidFill>
                  <a:srgbClr val="24292E"/>
                </a:solidFill>
                <a:highlight>
                  <a:srgbClr val="F4CCCC"/>
                </a:highlight>
                <a:latin typeface="Consolas"/>
                <a:ea typeface="Consolas"/>
                <a:cs typeface="Consolas"/>
                <a:sym typeface="Consolas"/>
              </a:rPr>
              <a:t> </a:t>
            </a:r>
            <a:r>
              <a:rPr lang="ja">
                <a:solidFill>
                  <a:srgbClr val="005CC5"/>
                </a:solidFill>
                <a:highlight>
                  <a:srgbClr val="F4CCCC"/>
                </a:highlight>
                <a:latin typeface="Consolas"/>
                <a:ea typeface="Consolas"/>
                <a:cs typeface="Consolas"/>
                <a:sym typeface="Consolas"/>
              </a:rPr>
              <a:t>cancel</a:t>
            </a:r>
            <a:r>
              <a:rPr lang="ja">
                <a:solidFill>
                  <a:srgbClr val="24292E"/>
                </a:solidFill>
                <a:highlight>
                  <a:srgbClr val="F4CCCC"/>
                </a:highlight>
                <a:latin typeface="Consolas"/>
                <a:ea typeface="Consolas"/>
                <a:cs typeface="Consolas"/>
                <a:sym typeface="Consolas"/>
              </a:rPr>
              <a:t>()</a:t>
            </a:r>
            <a:endParaRPr>
              <a:solidFill>
                <a:srgbClr val="24292E"/>
              </a:solidFill>
              <a:highlight>
                <a:srgbClr val="F4CCCC"/>
              </a:highlight>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D73A49"/>
                </a:solidFill>
                <a:highlight>
                  <a:srgbClr val="FFFFFF"/>
                </a:highlight>
                <a:latin typeface="Consolas"/>
                <a:ea typeface="Consolas"/>
                <a:cs typeface="Consolas"/>
                <a:sym typeface="Consolas"/>
              </a:rPr>
              <a:t>for</a:t>
            </a:r>
            <a:r>
              <a:rPr lang="ja">
                <a:solidFill>
                  <a:srgbClr val="24292E"/>
                </a:solidFill>
                <a:highlight>
                  <a:srgbClr val="FFFFFF"/>
                </a:highlight>
                <a:latin typeface="Consolas"/>
                <a:ea typeface="Consolas"/>
                <a:cs typeface="Consolas"/>
                <a:sym typeface="Consolas"/>
              </a:rPr>
              <a:t> n </a:t>
            </a:r>
            <a:r>
              <a:rPr lang="ja">
                <a:solidFill>
                  <a:srgbClr val="D73A49"/>
                </a:solidFill>
                <a:highlight>
                  <a:srgbClr val="FFFFFF"/>
                </a:highlight>
                <a:latin typeface="Consolas"/>
                <a:ea typeface="Consolas"/>
                <a:cs typeface="Consolas"/>
                <a:sym typeface="Consolas"/>
              </a:rPr>
              <a:t>:=</a:t>
            </a:r>
            <a:r>
              <a:rPr lang="ja">
                <a:solidFill>
                  <a:srgbClr val="24292E"/>
                </a:solidFill>
                <a:highlight>
                  <a:srgbClr val="FFFFFF"/>
                </a:highlight>
                <a:latin typeface="Consolas"/>
                <a:ea typeface="Consolas"/>
                <a:cs typeface="Consolas"/>
                <a:sym typeface="Consolas"/>
              </a:rPr>
              <a:t> </a:t>
            </a:r>
            <a:r>
              <a:rPr lang="ja">
                <a:solidFill>
                  <a:srgbClr val="D73A49"/>
                </a:solidFill>
                <a:highlight>
                  <a:srgbClr val="FFFFFF"/>
                </a:highlight>
                <a:latin typeface="Consolas"/>
                <a:ea typeface="Consolas"/>
                <a:cs typeface="Consolas"/>
                <a:sym typeface="Consolas"/>
              </a:rPr>
              <a:t>range</a:t>
            </a:r>
            <a:r>
              <a:rPr lang="ja">
                <a:solidFill>
                  <a:srgbClr val="24292E"/>
                </a:solidFill>
                <a:highlight>
                  <a:srgbClr val="FFFFFF"/>
                </a:highlight>
                <a:latin typeface="Consolas"/>
                <a:ea typeface="Consolas"/>
                <a:cs typeface="Consolas"/>
                <a:sym typeface="Consolas"/>
              </a:rPr>
              <a:t> </a:t>
            </a:r>
            <a:r>
              <a:rPr lang="ja">
                <a:solidFill>
                  <a:srgbClr val="005CC5"/>
                </a:solidFill>
                <a:highlight>
                  <a:srgbClr val="FFFFFF"/>
                </a:highlight>
                <a:latin typeface="Consolas"/>
                <a:ea typeface="Consolas"/>
                <a:cs typeface="Consolas"/>
                <a:sym typeface="Consolas"/>
              </a:rPr>
              <a:t>gen</a:t>
            </a:r>
            <a:r>
              <a:rPr lang="ja">
                <a:solidFill>
                  <a:srgbClr val="24292E"/>
                </a:solidFill>
                <a:highlight>
                  <a:srgbClr val="FFFFFF"/>
                </a:highlight>
                <a:latin typeface="Consolas"/>
                <a:ea typeface="Consolas"/>
                <a:cs typeface="Consolas"/>
                <a:sym typeface="Consolas"/>
              </a:rPr>
              <a:t>(ctx) {</a:t>
            </a:r>
            <a:endParaRPr>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highlight>
                  <a:srgbClr val="FFFFFF"/>
                </a:highlight>
                <a:latin typeface="Consolas"/>
                <a:ea typeface="Consolas"/>
                <a:cs typeface="Consolas"/>
                <a:sym typeface="Consolas"/>
              </a:rPr>
              <a:t>	fmt.</a:t>
            </a:r>
            <a:r>
              <a:rPr lang="ja">
                <a:solidFill>
                  <a:srgbClr val="005CC5"/>
                </a:solidFill>
                <a:highlight>
                  <a:srgbClr val="FFFFFF"/>
                </a:highlight>
                <a:latin typeface="Consolas"/>
                <a:ea typeface="Consolas"/>
                <a:cs typeface="Consolas"/>
                <a:sym typeface="Consolas"/>
              </a:rPr>
              <a:t>Println</a:t>
            </a:r>
            <a:r>
              <a:rPr lang="ja">
                <a:solidFill>
                  <a:srgbClr val="24292E"/>
                </a:solidFill>
                <a:highlight>
                  <a:srgbClr val="FFFFFF"/>
                </a:highlight>
                <a:latin typeface="Consolas"/>
                <a:ea typeface="Consolas"/>
                <a:cs typeface="Consolas"/>
                <a:sym typeface="Consolas"/>
              </a:rPr>
              <a:t>(n)</a:t>
            </a:r>
            <a:endParaRPr>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highlight>
                  <a:srgbClr val="FFFFFF"/>
                </a:highlight>
                <a:latin typeface="Consolas"/>
                <a:ea typeface="Consolas"/>
                <a:cs typeface="Consolas"/>
                <a:sym typeface="Consolas"/>
              </a:rPr>
              <a:t>	</a:t>
            </a:r>
            <a:r>
              <a:rPr lang="ja">
                <a:solidFill>
                  <a:srgbClr val="D73A49"/>
                </a:solidFill>
                <a:highlight>
                  <a:srgbClr val="FFFFFF"/>
                </a:highlight>
                <a:latin typeface="Consolas"/>
                <a:ea typeface="Consolas"/>
                <a:cs typeface="Consolas"/>
                <a:sym typeface="Consolas"/>
              </a:rPr>
              <a:t>if</a:t>
            </a:r>
            <a:r>
              <a:rPr lang="ja">
                <a:solidFill>
                  <a:srgbClr val="24292E"/>
                </a:solidFill>
                <a:highlight>
                  <a:srgbClr val="FFFFFF"/>
                </a:highlight>
                <a:latin typeface="Consolas"/>
                <a:ea typeface="Consolas"/>
                <a:cs typeface="Consolas"/>
                <a:sym typeface="Consolas"/>
              </a:rPr>
              <a:t> n == </a:t>
            </a:r>
            <a:r>
              <a:rPr lang="ja">
                <a:solidFill>
                  <a:srgbClr val="005CC5"/>
                </a:solidFill>
                <a:highlight>
                  <a:srgbClr val="FFFFFF"/>
                </a:highlight>
                <a:latin typeface="Consolas"/>
                <a:ea typeface="Consolas"/>
                <a:cs typeface="Consolas"/>
                <a:sym typeface="Consolas"/>
              </a:rPr>
              <a:t>5</a:t>
            </a:r>
            <a:r>
              <a:rPr lang="ja">
                <a:solidFill>
                  <a:srgbClr val="24292E"/>
                </a:solidFill>
                <a:highlight>
                  <a:srgbClr val="FFFFFF"/>
                </a:highlight>
                <a:latin typeface="Consolas"/>
                <a:ea typeface="Consolas"/>
                <a:cs typeface="Consolas"/>
                <a:sym typeface="Consolas"/>
              </a:rPr>
              <a:t> { </a:t>
            </a:r>
            <a:r>
              <a:rPr lang="ja">
                <a:solidFill>
                  <a:srgbClr val="D73A49"/>
                </a:solidFill>
                <a:highlight>
                  <a:srgbClr val="FFFFFF"/>
                </a:highlight>
                <a:latin typeface="Consolas"/>
                <a:ea typeface="Consolas"/>
                <a:cs typeface="Consolas"/>
                <a:sym typeface="Consolas"/>
              </a:rPr>
              <a:t>break</a:t>
            </a:r>
            <a:r>
              <a:rPr lang="ja">
                <a:solidFill>
                  <a:srgbClr val="24292E"/>
                </a:solidFill>
                <a:highlight>
                  <a:srgbClr val="FFFFFF"/>
                </a:highlight>
                <a:latin typeface="Consolas"/>
                <a:ea typeface="Consolas"/>
                <a:cs typeface="Consolas"/>
                <a:sym typeface="Consolas"/>
              </a:rPr>
              <a:t> }</a:t>
            </a:r>
            <a:endParaRPr>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a:solidFill>
                  <a:srgbClr val="24292E"/>
                </a:solidFill>
                <a:highlight>
                  <a:srgbClr val="FFFFFF"/>
                </a:highlight>
                <a:latin typeface="Consolas"/>
                <a:ea typeface="Consolas"/>
                <a:cs typeface="Consolas"/>
                <a:sym typeface="Consolas"/>
              </a:rPr>
              <a:t>}</a:t>
            </a:r>
            <a:endParaRPr>
              <a:solidFill>
                <a:srgbClr val="D73A49"/>
              </a:solidFill>
              <a:latin typeface="Consolas"/>
              <a:ea typeface="Consolas"/>
              <a:cs typeface="Consolas"/>
              <a:sym typeface="Consolas"/>
            </a:endParaRPr>
          </a:p>
        </p:txBody>
      </p:sp>
      <p:sp>
        <p:nvSpPr>
          <p:cNvPr id="782" name="Google Shape;782;p99"/>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00"/>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タイムアウト</a:t>
            </a:r>
            <a:endParaRPr/>
          </a:p>
        </p:txBody>
      </p:sp>
      <p:sp>
        <p:nvSpPr>
          <p:cNvPr id="788" name="Google Shape;788;p100"/>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ja">
                <a:solidFill>
                  <a:schemeClr val="dk1"/>
                </a:solidFill>
                <a:latin typeface="Consolas"/>
                <a:ea typeface="Consolas"/>
                <a:cs typeface="Consolas"/>
                <a:sym typeface="Consolas"/>
              </a:rPr>
              <a:t>context.WithTimeout</a:t>
            </a:r>
            <a:r>
              <a:rPr lang="ja">
                <a:solidFill>
                  <a:schemeClr val="dk1"/>
                </a:solidFill>
              </a:rPr>
              <a:t>を用いる</a:t>
            </a:r>
            <a:endParaRPr>
              <a:solidFill>
                <a:schemeClr val="dk1"/>
              </a:solidFill>
            </a:endParaRPr>
          </a:p>
        </p:txBody>
      </p:sp>
      <p:sp>
        <p:nvSpPr>
          <p:cNvPr id="789" name="Google Shape;789;p100"/>
          <p:cNvSpPr txBox="1"/>
          <p:nvPr/>
        </p:nvSpPr>
        <p:spPr>
          <a:xfrm>
            <a:off x="716700" y="1613150"/>
            <a:ext cx="7970100" cy="295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bc </a:t>
            </a:r>
            <a:r>
              <a:rPr lang="ja" sz="1800">
                <a:solidFill>
                  <a:srgbClr val="D73A49"/>
                </a:solidFill>
                <a:latin typeface="Consolas"/>
                <a:ea typeface="Consolas"/>
                <a:cs typeface="Consolas"/>
                <a:sym typeface="Consolas"/>
              </a:rPr>
              <a:t>:= </a:t>
            </a:r>
            <a:r>
              <a:rPr lang="ja" sz="1800">
                <a:solidFill>
                  <a:srgbClr val="24292E"/>
                </a:solidFill>
                <a:latin typeface="Consolas"/>
                <a:ea typeface="Consolas"/>
                <a:cs typeface="Consolas"/>
                <a:sym typeface="Consolas"/>
              </a:rPr>
              <a:t>context.</a:t>
            </a:r>
            <a:r>
              <a:rPr lang="ja" sz="1800">
                <a:solidFill>
                  <a:srgbClr val="005CC5"/>
                </a:solidFill>
                <a:latin typeface="Consolas"/>
                <a:ea typeface="Consolas"/>
                <a:cs typeface="Consolas"/>
                <a:sym typeface="Consolas"/>
              </a:rPr>
              <a:t>Background</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t </a:t>
            </a:r>
            <a:r>
              <a:rPr lang="ja" sz="1800">
                <a:solidFill>
                  <a:srgbClr val="D73A49"/>
                </a:solidFill>
                <a:latin typeface="Consolas"/>
                <a:ea typeface="Consolas"/>
                <a:cs typeface="Consolas"/>
                <a:sym typeface="Consolas"/>
              </a:rPr>
              <a:t>:= </a:t>
            </a:r>
            <a:r>
              <a:rPr lang="ja" sz="1800">
                <a:solidFill>
                  <a:srgbClr val="005CC5"/>
                </a:solidFill>
                <a:latin typeface="Consolas"/>
                <a:ea typeface="Consolas"/>
                <a:cs typeface="Consolas"/>
                <a:sym typeface="Consolas"/>
              </a:rPr>
              <a:t>50</a:t>
            </a:r>
            <a:r>
              <a:rPr lang="ja" sz="1800">
                <a:solidFill>
                  <a:srgbClr val="24292E"/>
                </a:solidFill>
                <a:latin typeface="Consolas"/>
                <a:ea typeface="Consolas"/>
                <a:cs typeface="Consolas"/>
                <a:sym typeface="Consolas"/>
              </a:rPr>
              <a:t>*time.Millisecond</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highlight>
                  <a:srgbClr val="F4CCCC"/>
                </a:highlight>
                <a:latin typeface="Consolas"/>
                <a:ea typeface="Consolas"/>
                <a:cs typeface="Consolas"/>
                <a:sym typeface="Consolas"/>
              </a:rPr>
              <a:t>ctx, cancel </a:t>
            </a:r>
            <a:r>
              <a:rPr lang="ja" sz="1800">
                <a:solidFill>
                  <a:srgbClr val="D73A49"/>
                </a:solidFill>
                <a:highlight>
                  <a:srgbClr val="F4CCCC"/>
                </a:highlight>
                <a:latin typeface="Consolas"/>
                <a:ea typeface="Consolas"/>
                <a:cs typeface="Consolas"/>
                <a:sym typeface="Consolas"/>
              </a:rPr>
              <a:t>:=</a:t>
            </a:r>
            <a:r>
              <a:rPr lang="ja" sz="1800">
                <a:solidFill>
                  <a:srgbClr val="24292E"/>
                </a:solidFill>
                <a:highlight>
                  <a:srgbClr val="F4CCCC"/>
                </a:highlight>
                <a:latin typeface="Consolas"/>
                <a:ea typeface="Consolas"/>
                <a:cs typeface="Consolas"/>
                <a:sym typeface="Consolas"/>
              </a:rPr>
              <a:t> context.</a:t>
            </a:r>
            <a:r>
              <a:rPr lang="ja" sz="1800">
                <a:solidFill>
                  <a:srgbClr val="005CC5"/>
                </a:solidFill>
                <a:highlight>
                  <a:srgbClr val="F4CCCC"/>
                </a:highlight>
                <a:latin typeface="Consolas"/>
                <a:ea typeface="Consolas"/>
                <a:cs typeface="Consolas"/>
                <a:sym typeface="Consolas"/>
              </a:rPr>
              <a:t>WithTimeout</a:t>
            </a:r>
            <a:r>
              <a:rPr lang="ja" sz="1800">
                <a:solidFill>
                  <a:srgbClr val="24292E"/>
                </a:solidFill>
                <a:highlight>
                  <a:srgbClr val="F4CCCC"/>
                </a:highlight>
                <a:latin typeface="Consolas"/>
                <a:ea typeface="Consolas"/>
                <a:cs typeface="Consolas"/>
                <a:sym typeface="Consolas"/>
              </a:rPr>
              <a:t>(bc, t)</a:t>
            </a:r>
            <a:endParaRPr sz="1800">
              <a:solidFill>
                <a:srgbClr val="24292E"/>
              </a:solidFill>
              <a:highlight>
                <a:srgbClr val="F4CCCC"/>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defer</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cancel</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select</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case</a:t>
            </a: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&lt;-</a:t>
            </a:r>
            <a:r>
              <a:rPr lang="ja" sz="1800">
                <a:solidFill>
                  <a:srgbClr val="24292E"/>
                </a:solidFill>
                <a:latin typeface="Consolas"/>
                <a:ea typeface="Consolas"/>
                <a:cs typeface="Consolas"/>
                <a:sym typeface="Consolas"/>
              </a:rPr>
              <a:t>time.</a:t>
            </a:r>
            <a:r>
              <a:rPr lang="ja" sz="1800">
                <a:solidFill>
                  <a:srgbClr val="005CC5"/>
                </a:solidFill>
                <a:latin typeface="Consolas"/>
                <a:ea typeface="Consolas"/>
                <a:cs typeface="Consolas"/>
                <a:sym typeface="Consolas"/>
              </a:rPr>
              <a:t>After</a:t>
            </a:r>
            <a:r>
              <a:rPr lang="ja" sz="1800">
                <a:solidFill>
                  <a:srgbClr val="24292E"/>
                </a:solidFill>
                <a:latin typeface="Consolas"/>
                <a:ea typeface="Consolas"/>
                <a:cs typeface="Consolas"/>
                <a:sym typeface="Consolas"/>
              </a:rPr>
              <a:t>(</a:t>
            </a:r>
            <a:r>
              <a:rPr lang="ja" sz="1800">
                <a:solidFill>
                  <a:srgbClr val="005CC5"/>
                </a:solidFill>
                <a:latin typeface="Consolas"/>
                <a:ea typeface="Consolas"/>
                <a:cs typeface="Consolas"/>
                <a:sym typeface="Consolas"/>
              </a:rPr>
              <a:t>1</a:t>
            </a:r>
            <a:r>
              <a:rPr lang="ja" sz="1800">
                <a:solidFill>
                  <a:srgbClr val="24292E"/>
                </a:solidFill>
                <a:latin typeface="Consolas"/>
                <a:ea typeface="Consolas"/>
                <a:cs typeface="Consolas"/>
                <a:sym typeface="Consolas"/>
              </a:rPr>
              <a:t> * time.Second):</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fmt.</a:t>
            </a:r>
            <a:r>
              <a:rPr lang="ja" sz="1800">
                <a:solidFill>
                  <a:srgbClr val="005CC5"/>
                </a:solidFill>
                <a:latin typeface="Consolas"/>
                <a:ea typeface="Consolas"/>
                <a:cs typeface="Consolas"/>
                <a:sym typeface="Consolas"/>
              </a:rPr>
              <a:t>Println</a:t>
            </a:r>
            <a:r>
              <a:rPr lang="ja" sz="1800">
                <a:solidFill>
                  <a:srgbClr val="24292E"/>
                </a:solidFill>
                <a:latin typeface="Consolas"/>
                <a:ea typeface="Consolas"/>
                <a:cs typeface="Consolas"/>
                <a:sym typeface="Consolas"/>
              </a:rPr>
              <a:t>(</a:t>
            </a:r>
            <a:r>
              <a:rPr lang="ja" sz="1800">
                <a:solidFill>
                  <a:srgbClr val="032F62"/>
                </a:solidFill>
                <a:latin typeface="Consolas"/>
                <a:ea typeface="Consolas"/>
                <a:cs typeface="Consolas"/>
                <a:sym typeface="Consolas"/>
              </a:rPr>
              <a:t>"overslept"</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case</a:t>
            </a:r>
            <a:r>
              <a:rPr lang="ja" sz="1800">
                <a:solidFill>
                  <a:srgbClr val="24292E"/>
                </a:solidFill>
                <a:latin typeface="Consolas"/>
                <a:ea typeface="Consolas"/>
                <a:cs typeface="Consolas"/>
                <a:sym typeface="Consolas"/>
              </a:rPr>
              <a:t> </a:t>
            </a:r>
            <a:r>
              <a:rPr lang="ja" sz="1800">
                <a:solidFill>
                  <a:srgbClr val="D73A49"/>
                </a:solidFill>
                <a:highlight>
                  <a:srgbClr val="F4CCCC"/>
                </a:highlight>
                <a:latin typeface="Consolas"/>
                <a:ea typeface="Consolas"/>
                <a:cs typeface="Consolas"/>
                <a:sym typeface="Consolas"/>
              </a:rPr>
              <a:t>&lt;-</a:t>
            </a:r>
            <a:r>
              <a:rPr lang="ja" sz="1800">
                <a:solidFill>
                  <a:srgbClr val="24292E"/>
                </a:solidFill>
                <a:highlight>
                  <a:srgbClr val="F4CCCC"/>
                </a:highlight>
                <a:latin typeface="Consolas"/>
                <a:ea typeface="Consolas"/>
                <a:cs typeface="Consolas"/>
                <a:sym typeface="Consolas"/>
              </a:rPr>
              <a:t>ctx.</a:t>
            </a:r>
            <a:r>
              <a:rPr lang="ja" sz="1800">
                <a:solidFill>
                  <a:srgbClr val="005CC5"/>
                </a:solidFill>
                <a:highlight>
                  <a:srgbClr val="F4CCCC"/>
                </a:highlight>
                <a:latin typeface="Consolas"/>
                <a:ea typeface="Consolas"/>
                <a:cs typeface="Consolas"/>
                <a:sym typeface="Consolas"/>
              </a:rPr>
              <a:t>Done</a:t>
            </a:r>
            <a:r>
              <a:rPr lang="ja" sz="1800">
                <a:solidFill>
                  <a:srgbClr val="24292E"/>
                </a:solidFill>
                <a:highlight>
                  <a:srgbClr val="F4CCCC"/>
                </a:highlight>
                <a:latin typeface="Consolas"/>
                <a:ea typeface="Consolas"/>
                <a:cs typeface="Consolas"/>
                <a:sym typeface="Consolas"/>
              </a:rPr>
              <a:t>()</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fmt.</a:t>
            </a:r>
            <a:r>
              <a:rPr lang="ja" sz="1800">
                <a:solidFill>
                  <a:srgbClr val="005CC5"/>
                </a:solidFill>
                <a:latin typeface="Consolas"/>
                <a:ea typeface="Consolas"/>
                <a:cs typeface="Consolas"/>
                <a:sym typeface="Consolas"/>
              </a:rPr>
              <a:t>Println</a:t>
            </a:r>
            <a:r>
              <a:rPr lang="ja" sz="1800">
                <a:solidFill>
                  <a:srgbClr val="24292E"/>
                </a:solidFill>
                <a:latin typeface="Consolas"/>
                <a:ea typeface="Consolas"/>
                <a:cs typeface="Consolas"/>
                <a:sym typeface="Consolas"/>
              </a:rPr>
              <a:t>(ctx.</a:t>
            </a:r>
            <a:r>
              <a:rPr lang="ja" sz="1800">
                <a:solidFill>
                  <a:srgbClr val="005CC5"/>
                </a:solidFill>
                <a:latin typeface="Consolas"/>
                <a:ea typeface="Consolas"/>
                <a:cs typeface="Consolas"/>
                <a:sym typeface="Consolas"/>
              </a:rPr>
              <a:t>Err</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sp>
        <p:nvSpPr>
          <p:cNvPr id="790" name="Google Shape;790;p100"/>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6"/>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t>Concurrency is not Parallelism</a:t>
            </a:r>
            <a:endParaRPr/>
          </a:p>
        </p:txBody>
      </p:sp>
      <p:sp>
        <p:nvSpPr>
          <p:cNvPr id="291" name="Google Shape;291;p56"/>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ja" sz="2400"/>
              <a:t>並行と並列は別ものである </a:t>
            </a:r>
            <a:r>
              <a:rPr lang="ja" sz="2400" u="sng">
                <a:solidFill>
                  <a:schemeClr val="hlink"/>
                </a:solidFill>
                <a:hlinkClick r:id="rId3"/>
              </a:rPr>
              <a:t>by RobPike</a:t>
            </a:r>
            <a:endParaRPr sz="2400"/>
          </a:p>
          <a:p>
            <a:pPr indent="-342900" lvl="1" marL="914400" rtl="0" algn="l">
              <a:lnSpc>
                <a:spcPct val="115000"/>
              </a:lnSpc>
              <a:spcBef>
                <a:spcPts val="0"/>
              </a:spcBef>
              <a:spcAft>
                <a:spcPts val="0"/>
              </a:spcAft>
              <a:buSzPts val="1800"/>
              <a:buChar char="●"/>
            </a:pPr>
            <a:r>
              <a:rPr b="1" lang="ja" sz="1800"/>
              <a:t>並</a:t>
            </a:r>
            <a:r>
              <a:rPr b="1" lang="ja" sz="1800">
                <a:solidFill>
                  <a:srgbClr val="FF0000"/>
                </a:solidFill>
              </a:rPr>
              <a:t>行</a:t>
            </a:r>
            <a:r>
              <a:rPr b="1" lang="ja" sz="1800"/>
              <a:t>：Concurrency</a:t>
            </a:r>
            <a:endParaRPr b="1" sz="1800"/>
          </a:p>
          <a:p>
            <a:pPr indent="-342900" lvl="1" marL="914400" rtl="0" algn="l">
              <a:lnSpc>
                <a:spcPct val="100000"/>
              </a:lnSpc>
              <a:spcBef>
                <a:spcPts val="0"/>
              </a:spcBef>
              <a:spcAft>
                <a:spcPts val="0"/>
              </a:spcAft>
              <a:buSzPts val="1800"/>
              <a:buChar char="●"/>
            </a:pPr>
            <a:r>
              <a:rPr b="1" lang="ja" sz="1800"/>
              <a:t>並</a:t>
            </a:r>
            <a:r>
              <a:rPr b="1" lang="ja" sz="1800">
                <a:solidFill>
                  <a:srgbClr val="FF0000"/>
                </a:solidFill>
              </a:rPr>
              <a:t>列</a:t>
            </a:r>
            <a:r>
              <a:rPr b="1" lang="ja" sz="1800"/>
              <a:t>：Parallelism</a:t>
            </a:r>
            <a:endParaRPr b="1" sz="1800"/>
          </a:p>
          <a:p>
            <a:pPr indent="-381000" lvl="0" marL="457200" rtl="0" algn="l">
              <a:lnSpc>
                <a:spcPct val="100000"/>
              </a:lnSpc>
              <a:spcBef>
                <a:spcPts val="1000"/>
              </a:spcBef>
              <a:spcAft>
                <a:spcPts val="0"/>
              </a:spcAft>
              <a:buSzPts val="2400"/>
              <a:buChar char="■"/>
            </a:pPr>
            <a:r>
              <a:rPr lang="ja" sz="2400"/>
              <a:t>Concurrency</a:t>
            </a:r>
            <a:endParaRPr sz="2400"/>
          </a:p>
          <a:p>
            <a:pPr indent="-342900" lvl="1" marL="914400" rtl="0" algn="l">
              <a:lnSpc>
                <a:spcPct val="100000"/>
              </a:lnSpc>
              <a:spcBef>
                <a:spcPts val="0"/>
              </a:spcBef>
              <a:spcAft>
                <a:spcPts val="0"/>
              </a:spcAft>
              <a:buSzPts val="1800"/>
              <a:buChar char="●"/>
            </a:pPr>
            <a:r>
              <a:rPr lang="ja" sz="1800"/>
              <a:t>同時にいくつかの</a:t>
            </a:r>
            <a:r>
              <a:rPr b="1" lang="ja" sz="1800">
                <a:solidFill>
                  <a:srgbClr val="FF0000"/>
                </a:solidFill>
              </a:rPr>
              <a:t>質の異なる</a:t>
            </a:r>
            <a:r>
              <a:rPr lang="ja" sz="1800"/>
              <a:t>ことを扱う</a:t>
            </a:r>
            <a:endParaRPr sz="1800"/>
          </a:p>
          <a:p>
            <a:pPr indent="-381000" lvl="0" marL="457200" rtl="0" algn="l">
              <a:lnSpc>
                <a:spcPct val="100000"/>
              </a:lnSpc>
              <a:spcBef>
                <a:spcPts val="1000"/>
              </a:spcBef>
              <a:spcAft>
                <a:spcPts val="0"/>
              </a:spcAft>
              <a:buSzPts val="2400"/>
              <a:buChar char="■"/>
            </a:pPr>
            <a:r>
              <a:rPr lang="ja" sz="2400"/>
              <a:t>Parallelism</a:t>
            </a:r>
            <a:endParaRPr sz="2400"/>
          </a:p>
          <a:p>
            <a:pPr indent="-342900" lvl="1" marL="914400" rtl="0" algn="l">
              <a:lnSpc>
                <a:spcPct val="100000"/>
              </a:lnSpc>
              <a:spcBef>
                <a:spcPts val="0"/>
              </a:spcBef>
              <a:spcAft>
                <a:spcPts val="0"/>
              </a:spcAft>
              <a:buSzPts val="1800"/>
              <a:buChar char="●"/>
            </a:pPr>
            <a:r>
              <a:rPr lang="ja" sz="1800"/>
              <a:t>同時にいくつかの</a:t>
            </a:r>
            <a:r>
              <a:rPr b="1" lang="ja" sz="1800">
                <a:solidFill>
                  <a:srgbClr val="FF0000"/>
                </a:solidFill>
              </a:rPr>
              <a:t>質の同じこと</a:t>
            </a:r>
            <a:r>
              <a:rPr lang="ja" sz="1800"/>
              <a:t>を扱う</a:t>
            </a:r>
            <a:endParaRPr sz="1800"/>
          </a:p>
        </p:txBody>
      </p:sp>
      <p:sp>
        <p:nvSpPr>
          <p:cNvPr id="292" name="Google Shape;292;p56"/>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01"/>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コンテキストに値を持たせる</a:t>
            </a:r>
            <a:endParaRPr/>
          </a:p>
        </p:txBody>
      </p:sp>
      <p:sp>
        <p:nvSpPr>
          <p:cNvPr id="796" name="Google Shape;796;p101"/>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dk1"/>
              </a:buClr>
              <a:buSzPts val="2400"/>
              <a:buChar char="■"/>
            </a:pPr>
            <a:r>
              <a:rPr lang="ja">
                <a:solidFill>
                  <a:schemeClr val="dk1"/>
                </a:solidFill>
                <a:latin typeface="Consolas"/>
                <a:ea typeface="Consolas"/>
                <a:cs typeface="Consolas"/>
                <a:sym typeface="Consolas"/>
              </a:rPr>
              <a:t>WithValue</a:t>
            </a:r>
            <a:r>
              <a:rPr lang="ja">
                <a:solidFill>
                  <a:schemeClr val="dk1"/>
                </a:solidFill>
              </a:rPr>
              <a:t>で値を持たせる</a:t>
            </a:r>
            <a:endParaRPr>
              <a:solidFill>
                <a:schemeClr val="dk1"/>
              </a:solidFill>
            </a:endParaRPr>
          </a:p>
          <a:p>
            <a:pPr indent="-342900" lvl="1" marL="914400" rtl="0" algn="l">
              <a:spcBef>
                <a:spcPts val="0"/>
              </a:spcBef>
              <a:spcAft>
                <a:spcPts val="0"/>
              </a:spcAft>
              <a:buClr>
                <a:schemeClr val="dk1"/>
              </a:buClr>
              <a:buSzPts val="1800"/>
              <a:buChar char="●"/>
            </a:pPr>
            <a:r>
              <a:rPr lang="ja" sz="1800">
                <a:solidFill>
                  <a:schemeClr val="dk1"/>
                </a:solidFill>
              </a:rPr>
              <a:t>例：キャッシュを充てない</a:t>
            </a:r>
            <a:endParaRPr sz="1800"/>
          </a:p>
        </p:txBody>
      </p:sp>
      <p:sp>
        <p:nvSpPr>
          <p:cNvPr id="797" name="Google Shape;797;p101"/>
          <p:cNvSpPr txBox="1"/>
          <p:nvPr/>
        </p:nvSpPr>
        <p:spPr>
          <a:xfrm>
            <a:off x="0" y="4817700"/>
            <a:ext cx="73419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000000"/>
                </a:solidFill>
              </a:rPr>
              <a:t>参考：</a:t>
            </a:r>
            <a:r>
              <a:rPr lang="ja" u="sng">
                <a:solidFill>
                  <a:srgbClr val="1155CC"/>
                </a:solidFill>
                <a:hlinkClick r:id="rId3">
                  <a:extLst>
                    <a:ext uri="{A12FA001-AC4F-418D-AE19-62706E023703}">
                      <ahyp:hlinkClr val="tx"/>
                    </a:ext>
                  </a:extLst>
                </a:hlinkClick>
              </a:rPr>
              <a:t>http://deeeet.com/writing/2017/02/23/go-context-value/</a:t>
            </a:r>
            <a:endParaRPr/>
          </a:p>
        </p:txBody>
      </p:sp>
      <p:sp>
        <p:nvSpPr>
          <p:cNvPr id="798" name="Google Shape;798;p101"/>
          <p:cNvSpPr txBox="1"/>
          <p:nvPr/>
        </p:nvSpPr>
        <p:spPr>
          <a:xfrm>
            <a:off x="563850" y="1765550"/>
            <a:ext cx="8122800" cy="2948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type</a:t>
            </a:r>
            <a:r>
              <a:rPr lang="ja" sz="1800">
                <a:solidFill>
                  <a:srgbClr val="24292E"/>
                </a:solidFill>
                <a:latin typeface="Consolas"/>
                <a:ea typeface="Consolas"/>
                <a:cs typeface="Consolas"/>
                <a:sym typeface="Consolas"/>
              </a:rPr>
              <a:t> withoutCacheKey </a:t>
            </a:r>
            <a:r>
              <a:rPr lang="ja" sz="1800">
                <a:solidFill>
                  <a:srgbClr val="D73A49"/>
                </a:solidFill>
                <a:latin typeface="Consolas"/>
                <a:ea typeface="Consolas"/>
                <a:cs typeface="Consolas"/>
                <a:sym typeface="Consolas"/>
              </a:rPr>
              <a:t>struct</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F42C1"/>
                </a:solidFill>
                <a:latin typeface="Consolas"/>
                <a:ea typeface="Consolas"/>
                <a:cs typeface="Consolas"/>
                <a:sym typeface="Consolas"/>
              </a:rPr>
              <a:t>WithoutCache</a:t>
            </a:r>
            <a:r>
              <a:rPr lang="ja" sz="1800">
                <a:solidFill>
                  <a:srgbClr val="24292E"/>
                </a:solidFill>
                <a:latin typeface="Consolas"/>
                <a:ea typeface="Consolas"/>
                <a:cs typeface="Consolas"/>
                <a:sym typeface="Consolas"/>
              </a:rPr>
              <a:t>(</a:t>
            </a:r>
            <a:r>
              <a:rPr lang="ja" sz="1800">
                <a:solidFill>
                  <a:srgbClr val="E36209"/>
                </a:solidFill>
                <a:latin typeface="Consolas"/>
                <a:ea typeface="Consolas"/>
                <a:cs typeface="Consolas"/>
                <a:sym typeface="Consolas"/>
              </a:rPr>
              <a:t>c</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context</a:t>
            </a:r>
            <a:r>
              <a:rPr lang="ja" sz="1800">
                <a:solidFill>
                  <a:srgbClr val="24292E"/>
                </a:solidFill>
                <a:latin typeface="Consolas"/>
                <a:ea typeface="Consolas"/>
                <a:cs typeface="Consolas"/>
                <a:sym typeface="Consolas"/>
              </a:rPr>
              <a:t>.</a:t>
            </a:r>
            <a:r>
              <a:rPr lang="ja" sz="1800">
                <a:solidFill>
                  <a:srgbClr val="E36209"/>
                </a:solidFill>
                <a:latin typeface="Consolas"/>
                <a:ea typeface="Consolas"/>
                <a:cs typeface="Consolas"/>
                <a:sym typeface="Consolas"/>
              </a:rPr>
              <a:t>Context</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context</a:t>
            </a:r>
            <a:r>
              <a:rPr lang="ja" sz="1800">
                <a:solidFill>
                  <a:srgbClr val="24292E"/>
                </a:solidFill>
                <a:latin typeface="Consolas"/>
                <a:ea typeface="Consolas"/>
                <a:cs typeface="Consolas"/>
                <a:sym typeface="Consolas"/>
              </a:rPr>
              <a:t>.</a:t>
            </a:r>
            <a:r>
              <a:rPr lang="ja" sz="1800">
                <a:solidFill>
                  <a:srgbClr val="E36209"/>
                </a:solidFill>
                <a:latin typeface="Consolas"/>
                <a:ea typeface="Consolas"/>
                <a:cs typeface="Consolas"/>
                <a:sym typeface="Consolas"/>
              </a:rPr>
              <a:t>Context</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if</a:t>
            </a:r>
            <a:r>
              <a:rPr lang="ja" sz="1800">
                <a:solidFill>
                  <a:srgbClr val="24292E"/>
                </a:solidFill>
                <a:latin typeface="Consolas"/>
                <a:ea typeface="Consolas"/>
                <a:cs typeface="Consolas"/>
                <a:sym typeface="Consolas"/>
              </a:rPr>
              <a:t> </a:t>
            </a:r>
            <a:r>
              <a:rPr lang="ja" sz="1800">
                <a:solidFill>
                  <a:srgbClr val="005CC5"/>
                </a:solidFill>
                <a:latin typeface="Consolas"/>
                <a:ea typeface="Consolas"/>
                <a:cs typeface="Consolas"/>
                <a:sym typeface="Consolas"/>
              </a:rPr>
              <a:t>IsIgnoredCache</a:t>
            </a:r>
            <a:r>
              <a:rPr lang="ja" sz="1800">
                <a:solidFill>
                  <a:srgbClr val="24292E"/>
                </a:solidFill>
                <a:latin typeface="Consolas"/>
                <a:ea typeface="Consolas"/>
                <a:cs typeface="Consolas"/>
                <a:sym typeface="Consolas"/>
              </a:rPr>
              <a:t>(c)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return</a:t>
            </a:r>
            <a:r>
              <a:rPr lang="ja" sz="1800">
                <a:solidFill>
                  <a:srgbClr val="24292E"/>
                </a:solidFill>
                <a:latin typeface="Consolas"/>
                <a:ea typeface="Consolas"/>
                <a:cs typeface="Consolas"/>
                <a:sym typeface="Consolas"/>
              </a:rPr>
              <a:t> c</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return</a:t>
            </a:r>
            <a:r>
              <a:rPr lang="ja" sz="1800">
                <a:solidFill>
                  <a:srgbClr val="24292E"/>
                </a:solidFill>
                <a:latin typeface="Consolas"/>
                <a:ea typeface="Consolas"/>
                <a:cs typeface="Consolas"/>
                <a:sym typeface="Consolas"/>
              </a:rPr>
              <a:t> </a:t>
            </a:r>
            <a:r>
              <a:rPr lang="ja" sz="1800">
                <a:solidFill>
                  <a:srgbClr val="24292E"/>
                </a:solidFill>
                <a:highlight>
                  <a:srgbClr val="F4CCCC"/>
                </a:highlight>
                <a:latin typeface="Consolas"/>
                <a:ea typeface="Consolas"/>
                <a:cs typeface="Consolas"/>
                <a:sym typeface="Consolas"/>
              </a:rPr>
              <a:t>context.</a:t>
            </a:r>
            <a:r>
              <a:rPr lang="ja" sz="1800">
                <a:solidFill>
                  <a:srgbClr val="005CC5"/>
                </a:solidFill>
                <a:highlight>
                  <a:srgbClr val="F4CCCC"/>
                </a:highlight>
                <a:latin typeface="Consolas"/>
                <a:ea typeface="Consolas"/>
                <a:cs typeface="Consolas"/>
                <a:sym typeface="Consolas"/>
              </a:rPr>
              <a:t>WithValue</a:t>
            </a:r>
            <a:r>
              <a:rPr lang="ja" sz="1800">
                <a:solidFill>
                  <a:srgbClr val="24292E"/>
                </a:solidFill>
                <a:highlight>
                  <a:srgbClr val="F4CCCC"/>
                </a:highlight>
                <a:latin typeface="Consolas"/>
                <a:ea typeface="Consolas"/>
                <a:cs typeface="Consolas"/>
                <a:sym typeface="Consolas"/>
              </a:rPr>
              <a:t>(c, withoutCacheKey{}, </a:t>
            </a:r>
            <a:r>
              <a:rPr lang="ja" sz="1800">
                <a:solidFill>
                  <a:srgbClr val="D73A49"/>
                </a:solidFill>
                <a:highlight>
                  <a:srgbClr val="F4CCCC"/>
                </a:highlight>
                <a:latin typeface="Consolas"/>
                <a:ea typeface="Consolas"/>
                <a:cs typeface="Consolas"/>
                <a:sym typeface="Consolas"/>
              </a:rPr>
              <a:t>struct</a:t>
            </a:r>
            <a:r>
              <a:rPr lang="ja" sz="1800">
                <a:solidFill>
                  <a:srgbClr val="24292E"/>
                </a:solidFill>
                <a:highlight>
                  <a:srgbClr val="F4CCCC"/>
                </a:highlight>
                <a:latin typeface="Consolas"/>
                <a:ea typeface="Consolas"/>
                <a:cs typeface="Consolas"/>
                <a:sym typeface="Consolas"/>
              </a:rPr>
              <a:t>{}{})</a:t>
            </a:r>
            <a:endParaRPr sz="1800">
              <a:solidFill>
                <a:srgbClr val="24292E"/>
              </a:solidFill>
              <a:highlight>
                <a:srgbClr val="F4CCCC"/>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F42C1"/>
                </a:solidFill>
                <a:latin typeface="Consolas"/>
                <a:ea typeface="Consolas"/>
                <a:cs typeface="Consolas"/>
                <a:sym typeface="Consolas"/>
              </a:rPr>
              <a:t>IsIgnoredCache</a:t>
            </a:r>
            <a:r>
              <a:rPr lang="ja" sz="1800">
                <a:solidFill>
                  <a:srgbClr val="24292E"/>
                </a:solidFill>
                <a:latin typeface="Consolas"/>
                <a:ea typeface="Consolas"/>
                <a:cs typeface="Consolas"/>
                <a:sym typeface="Consolas"/>
              </a:rPr>
              <a:t>(</a:t>
            </a:r>
            <a:r>
              <a:rPr lang="ja" sz="1800">
                <a:solidFill>
                  <a:srgbClr val="E36209"/>
                </a:solidFill>
                <a:latin typeface="Consolas"/>
                <a:ea typeface="Consolas"/>
                <a:cs typeface="Consolas"/>
                <a:sym typeface="Consolas"/>
              </a:rPr>
              <a:t>c</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context</a:t>
            </a:r>
            <a:r>
              <a:rPr lang="ja" sz="1800">
                <a:solidFill>
                  <a:srgbClr val="24292E"/>
                </a:solidFill>
                <a:latin typeface="Consolas"/>
                <a:ea typeface="Consolas"/>
                <a:cs typeface="Consolas"/>
                <a:sym typeface="Consolas"/>
              </a:rPr>
              <a:t>.</a:t>
            </a:r>
            <a:r>
              <a:rPr lang="ja" sz="1800">
                <a:solidFill>
                  <a:srgbClr val="E36209"/>
                </a:solidFill>
                <a:latin typeface="Consolas"/>
                <a:ea typeface="Consolas"/>
                <a:cs typeface="Consolas"/>
                <a:sym typeface="Consolas"/>
              </a:rPr>
              <a:t>Context</a:t>
            </a:r>
            <a:r>
              <a:rPr lang="ja" sz="1800">
                <a:solidFill>
                  <a:srgbClr val="24292E"/>
                </a:solidFill>
                <a:latin typeface="Consolas"/>
                <a:ea typeface="Consolas"/>
                <a:cs typeface="Consolas"/>
                <a:sym typeface="Consolas"/>
              </a:rPr>
              <a:t>) </a:t>
            </a:r>
            <a:r>
              <a:rPr lang="ja" sz="1800">
                <a:solidFill>
                  <a:srgbClr val="E36209"/>
                </a:solidFill>
                <a:latin typeface="Consolas"/>
                <a:ea typeface="Consolas"/>
                <a:cs typeface="Consolas"/>
                <a:sym typeface="Consolas"/>
              </a:rPr>
              <a:t>bool</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return</a:t>
            </a:r>
            <a:r>
              <a:rPr lang="ja" sz="1800">
                <a:solidFill>
                  <a:srgbClr val="24292E"/>
                </a:solidFill>
                <a:latin typeface="Consolas"/>
                <a:ea typeface="Consolas"/>
                <a:cs typeface="Consolas"/>
                <a:sym typeface="Consolas"/>
              </a:rPr>
              <a:t> c.</a:t>
            </a:r>
            <a:r>
              <a:rPr lang="ja" sz="1800">
                <a:solidFill>
                  <a:srgbClr val="005CC5"/>
                </a:solidFill>
                <a:latin typeface="Consolas"/>
                <a:ea typeface="Consolas"/>
                <a:cs typeface="Consolas"/>
                <a:sym typeface="Consolas"/>
              </a:rPr>
              <a:t>Value</a:t>
            </a:r>
            <a:r>
              <a:rPr lang="ja" sz="1800">
                <a:solidFill>
                  <a:srgbClr val="24292E"/>
                </a:solidFill>
                <a:latin typeface="Consolas"/>
                <a:ea typeface="Consolas"/>
                <a:cs typeface="Consolas"/>
                <a:sym typeface="Consolas"/>
              </a:rPr>
              <a:t>(withoutCacheKey{}) != </a:t>
            </a:r>
            <a:r>
              <a:rPr lang="ja" sz="1800">
                <a:solidFill>
                  <a:srgbClr val="005CC5"/>
                </a:solidFill>
                <a:latin typeface="Consolas"/>
                <a:ea typeface="Consolas"/>
                <a:cs typeface="Consolas"/>
                <a:sym typeface="Consolas"/>
              </a:rPr>
              <a:t>nil</a:t>
            </a:r>
            <a:endParaRPr sz="1800">
              <a:solidFill>
                <a:srgbClr val="005CC5"/>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p:txBody>
      </p:sp>
      <p:sp>
        <p:nvSpPr>
          <p:cNvPr id="799" name="Google Shape;799;p101"/>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02"/>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コンテキストの注意点</a:t>
            </a:r>
            <a:endParaRPr/>
          </a:p>
        </p:txBody>
      </p:sp>
      <p:sp>
        <p:nvSpPr>
          <p:cNvPr id="805" name="Google Shape;805;p102"/>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dk1"/>
              </a:buClr>
              <a:buSzPts val="2400"/>
              <a:buChar char="■"/>
            </a:pPr>
            <a:r>
              <a:rPr lang="ja">
                <a:solidFill>
                  <a:schemeClr val="dk1"/>
                </a:solidFill>
              </a:rPr>
              <a:t>構造体のフィールドなどに保存しない</a:t>
            </a:r>
            <a:endParaRPr>
              <a:solidFill>
                <a:schemeClr val="dk1"/>
              </a:solidFill>
            </a:endParaRPr>
          </a:p>
          <a:p>
            <a:pPr indent="-342900" lvl="1" marL="914400" rtl="0" algn="l">
              <a:spcBef>
                <a:spcPts val="0"/>
              </a:spcBef>
              <a:spcAft>
                <a:spcPts val="0"/>
              </a:spcAft>
              <a:buClr>
                <a:schemeClr val="dk1"/>
              </a:buClr>
              <a:buSzPts val="1800"/>
              <a:buChar char="●"/>
            </a:pPr>
            <a:r>
              <a:rPr lang="ja">
                <a:solidFill>
                  <a:schemeClr val="dk1"/>
                </a:solidFill>
              </a:rPr>
              <a:t>コンテキストはラップされるので値が変わる可能性がある</a:t>
            </a:r>
            <a:endParaRPr>
              <a:solidFill>
                <a:schemeClr val="dk1"/>
              </a:solidFill>
            </a:endParaRPr>
          </a:p>
          <a:p>
            <a:pPr indent="-342900" lvl="1" marL="914400" rtl="0" algn="l">
              <a:spcBef>
                <a:spcPts val="0"/>
              </a:spcBef>
              <a:spcAft>
                <a:spcPts val="0"/>
              </a:spcAft>
              <a:buClr>
                <a:schemeClr val="dk1"/>
              </a:buClr>
              <a:buSzPts val="1800"/>
              <a:buChar char="●"/>
            </a:pPr>
            <a:r>
              <a:rPr lang="ja">
                <a:solidFill>
                  <a:schemeClr val="dk1"/>
                </a:solidFill>
              </a:rPr>
              <a:t>引数で引き回す</a:t>
            </a:r>
            <a:endParaRPr>
              <a:solidFill>
                <a:schemeClr val="dk1"/>
              </a:solidFill>
            </a:endParaRPr>
          </a:p>
          <a:p>
            <a:pPr indent="-381000" lvl="0" marL="457200" rtl="0" algn="l">
              <a:spcBef>
                <a:spcPts val="1000"/>
              </a:spcBef>
              <a:spcAft>
                <a:spcPts val="0"/>
              </a:spcAft>
              <a:buClr>
                <a:schemeClr val="dk1"/>
              </a:buClr>
              <a:buSzPts val="2400"/>
              <a:buChar char="■"/>
            </a:pPr>
            <a:r>
              <a:rPr lang="ja">
                <a:solidFill>
                  <a:schemeClr val="dk1"/>
                </a:solidFill>
              </a:rPr>
              <a:t>リクエスト起因のデータのみ保存する</a:t>
            </a:r>
            <a:endParaRPr>
              <a:solidFill>
                <a:schemeClr val="dk1"/>
              </a:solidFill>
            </a:endParaRPr>
          </a:p>
          <a:p>
            <a:pPr indent="-381000" lvl="0" marL="457200" rtl="0" algn="l">
              <a:spcBef>
                <a:spcPts val="1000"/>
              </a:spcBef>
              <a:spcAft>
                <a:spcPts val="0"/>
              </a:spcAft>
              <a:buClr>
                <a:schemeClr val="dk1"/>
              </a:buClr>
              <a:buSzPts val="2400"/>
              <a:buChar char="■"/>
            </a:pPr>
            <a:r>
              <a:rPr lang="ja">
                <a:solidFill>
                  <a:schemeClr val="dk1"/>
                </a:solidFill>
                <a:latin typeface="Consolas"/>
                <a:ea typeface="Consolas"/>
                <a:cs typeface="Consolas"/>
                <a:sym typeface="Consolas"/>
              </a:rPr>
              <a:t>Value</a:t>
            </a:r>
            <a:r>
              <a:rPr lang="ja">
                <a:solidFill>
                  <a:schemeClr val="dk1"/>
                </a:solidFill>
              </a:rPr>
              <a:t>として保存する場合のキーは外に公開しない</a:t>
            </a:r>
            <a:endParaRPr>
              <a:solidFill>
                <a:schemeClr val="dk1"/>
              </a:solidFill>
            </a:endParaRPr>
          </a:p>
          <a:p>
            <a:pPr indent="-342900" lvl="1" marL="914400" rtl="0" algn="l">
              <a:spcBef>
                <a:spcPts val="0"/>
              </a:spcBef>
              <a:spcAft>
                <a:spcPts val="0"/>
              </a:spcAft>
              <a:buClr>
                <a:schemeClr val="dk1"/>
              </a:buClr>
              <a:buSzPts val="1800"/>
              <a:buChar char="●"/>
            </a:pPr>
            <a:r>
              <a:rPr lang="ja">
                <a:solidFill>
                  <a:schemeClr val="dk1"/>
                </a:solidFill>
              </a:rPr>
              <a:t>型を作って</a:t>
            </a:r>
            <a:r>
              <a:rPr b="1" lang="ja">
                <a:solidFill>
                  <a:srgbClr val="FF0000"/>
                </a:solidFill>
              </a:rPr>
              <a:t>エクスポート</a:t>
            </a:r>
            <a:r>
              <a:rPr lang="ja">
                <a:solidFill>
                  <a:schemeClr val="dk1"/>
                </a:solidFill>
              </a:rPr>
              <a:t>しない</a:t>
            </a:r>
            <a:endParaRPr>
              <a:solidFill>
                <a:schemeClr val="dk1"/>
              </a:solidFill>
            </a:endParaRPr>
          </a:p>
          <a:p>
            <a:pPr indent="-342900" lvl="1" marL="914400" rtl="0" algn="l">
              <a:spcBef>
                <a:spcPts val="0"/>
              </a:spcBef>
              <a:spcAft>
                <a:spcPts val="0"/>
              </a:spcAft>
              <a:buClr>
                <a:schemeClr val="dk1"/>
              </a:buClr>
              <a:buSzPts val="1800"/>
              <a:buChar char="●"/>
            </a:pPr>
            <a:r>
              <a:rPr lang="ja">
                <a:solidFill>
                  <a:schemeClr val="dk1"/>
                </a:solidFill>
              </a:rPr>
              <a:t>値を取得するため関数を作る</a:t>
            </a:r>
            <a:endParaRPr/>
          </a:p>
        </p:txBody>
      </p:sp>
      <p:sp>
        <p:nvSpPr>
          <p:cNvPr id="806" name="Google Shape;806;p102"/>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03"/>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【TRY】タイピングゲームを作ろう</a:t>
            </a:r>
            <a:endParaRPr/>
          </a:p>
        </p:txBody>
      </p:sp>
      <p:sp>
        <p:nvSpPr>
          <p:cNvPr id="812" name="Google Shape;812;p103"/>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lang="ja">
                <a:solidFill>
                  <a:schemeClr val="dk1"/>
                </a:solidFill>
              </a:rPr>
              <a:t>標準出力に英単語を出す（出すものは自由）</a:t>
            </a:r>
            <a:endParaRPr>
              <a:solidFill>
                <a:schemeClr val="dk1"/>
              </a:solidFill>
            </a:endParaRPr>
          </a:p>
          <a:p>
            <a:pPr indent="-381000" lvl="0" marL="457200" rtl="0" algn="l">
              <a:lnSpc>
                <a:spcPct val="115000"/>
              </a:lnSpc>
              <a:spcBef>
                <a:spcPts val="0"/>
              </a:spcBef>
              <a:spcAft>
                <a:spcPts val="0"/>
              </a:spcAft>
              <a:buSzPts val="2400"/>
              <a:buChar char="■"/>
            </a:pPr>
            <a:r>
              <a:rPr lang="ja">
                <a:solidFill>
                  <a:schemeClr val="dk1"/>
                </a:solidFill>
              </a:rPr>
              <a:t>標準入力から1行受け取る</a:t>
            </a:r>
            <a:endParaRPr>
              <a:solidFill>
                <a:schemeClr val="dk1"/>
              </a:solidFill>
            </a:endParaRPr>
          </a:p>
          <a:p>
            <a:pPr indent="-381000" lvl="0" marL="457200" rtl="0" algn="l">
              <a:lnSpc>
                <a:spcPct val="115000"/>
              </a:lnSpc>
              <a:spcBef>
                <a:spcPts val="0"/>
              </a:spcBef>
              <a:spcAft>
                <a:spcPts val="0"/>
              </a:spcAft>
              <a:buSzPts val="2400"/>
              <a:buChar char="■"/>
            </a:pPr>
            <a:r>
              <a:rPr lang="ja">
                <a:solidFill>
                  <a:schemeClr val="dk1"/>
                </a:solidFill>
              </a:rPr>
              <a:t>制限時間内に何問解けたか表示する</a:t>
            </a:r>
            <a:endParaRPr>
              <a:solidFill>
                <a:schemeClr val="dk1"/>
              </a:solidFill>
            </a:endParaRPr>
          </a:p>
          <a:p>
            <a:pPr indent="0" lvl="0" marL="0" marR="0" rtl="0" algn="l">
              <a:lnSpc>
                <a:spcPct val="115000"/>
              </a:lnSpc>
              <a:spcBef>
                <a:spcPts val="0"/>
              </a:spcBef>
              <a:spcAft>
                <a:spcPts val="0"/>
              </a:spcAft>
              <a:buNone/>
            </a:pPr>
            <a:r>
              <a:t/>
            </a:r>
            <a:endParaRPr/>
          </a:p>
        </p:txBody>
      </p:sp>
      <p:sp>
        <p:nvSpPr>
          <p:cNvPr id="813" name="Google Shape;813;p103"/>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04"/>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ヒント</a:t>
            </a:r>
            <a:endParaRPr/>
          </a:p>
        </p:txBody>
      </p:sp>
      <p:sp>
        <p:nvSpPr>
          <p:cNvPr id="819" name="Google Shape;819;p104"/>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ja">
                <a:solidFill>
                  <a:schemeClr val="dk1"/>
                </a:solidFill>
              </a:rPr>
              <a:t>制限時間には</a:t>
            </a:r>
            <a:r>
              <a:rPr lang="ja">
                <a:solidFill>
                  <a:schemeClr val="dk1"/>
                </a:solidFill>
                <a:latin typeface="Consolas"/>
                <a:ea typeface="Consolas"/>
                <a:cs typeface="Consolas"/>
                <a:sym typeface="Consolas"/>
              </a:rPr>
              <a:t>time.After</a:t>
            </a:r>
            <a:r>
              <a:rPr lang="ja">
                <a:solidFill>
                  <a:schemeClr val="dk1"/>
                </a:solidFill>
              </a:rPr>
              <a:t>関数を用いる</a:t>
            </a:r>
            <a:endParaRPr>
              <a:solidFill>
                <a:schemeClr val="dk1"/>
              </a:solidFill>
            </a:endParaRPr>
          </a:p>
          <a:p>
            <a:pPr indent="-342900" lvl="1" marL="914400" rtl="0" algn="l">
              <a:lnSpc>
                <a:spcPct val="115000"/>
              </a:lnSpc>
              <a:spcBef>
                <a:spcPts val="0"/>
              </a:spcBef>
              <a:spcAft>
                <a:spcPts val="0"/>
              </a:spcAft>
              <a:buClr>
                <a:schemeClr val="dk1"/>
              </a:buClr>
              <a:buSzPts val="1800"/>
              <a:buChar char="●"/>
            </a:pPr>
            <a:r>
              <a:rPr lang="ja">
                <a:solidFill>
                  <a:schemeClr val="dk1"/>
                </a:solidFill>
                <a:latin typeface="Consolas"/>
                <a:ea typeface="Consolas"/>
                <a:cs typeface="Consolas"/>
                <a:sym typeface="Consolas"/>
              </a:rPr>
              <a:t>context.WithTimeout</a:t>
            </a:r>
            <a:r>
              <a:rPr lang="ja">
                <a:solidFill>
                  <a:schemeClr val="dk1"/>
                </a:solidFill>
              </a:rPr>
              <a:t>でもよい</a:t>
            </a:r>
            <a:endParaRPr>
              <a:solidFill>
                <a:schemeClr val="dk1"/>
              </a:solidFill>
            </a:endParaRPr>
          </a:p>
          <a:p>
            <a:pPr indent="-381000" lvl="0" marL="457200" rtl="0" algn="l">
              <a:lnSpc>
                <a:spcPct val="115000"/>
              </a:lnSpc>
              <a:spcBef>
                <a:spcPts val="1000"/>
              </a:spcBef>
              <a:spcAft>
                <a:spcPts val="0"/>
              </a:spcAft>
              <a:buSzPts val="2400"/>
              <a:buChar char="■"/>
            </a:pPr>
            <a:r>
              <a:rPr lang="ja">
                <a:solidFill>
                  <a:schemeClr val="dk1"/>
                </a:solidFill>
                <a:latin typeface="Consolas"/>
                <a:ea typeface="Consolas"/>
                <a:cs typeface="Consolas"/>
                <a:sym typeface="Consolas"/>
              </a:rPr>
              <a:t>select</a:t>
            </a:r>
            <a:r>
              <a:rPr lang="ja">
                <a:solidFill>
                  <a:schemeClr val="dk1"/>
                </a:solidFill>
              </a:rPr>
              <a:t>構文を用いる</a:t>
            </a:r>
            <a:endParaRPr>
              <a:solidFill>
                <a:schemeClr val="dk1"/>
              </a:solidFill>
            </a:endParaRPr>
          </a:p>
          <a:p>
            <a:pPr indent="-342900" lvl="1" marL="914400" rtl="0" algn="l">
              <a:lnSpc>
                <a:spcPct val="115000"/>
              </a:lnSpc>
              <a:spcBef>
                <a:spcPts val="0"/>
              </a:spcBef>
              <a:spcAft>
                <a:spcPts val="0"/>
              </a:spcAft>
              <a:buClr>
                <a:schemeClr val="dk1"/>
              </a:buClr>
              <a:buSzPts val="1800"/>
              <a:buChar char="●"/>
            </a:pPr>
            <a:r>
              <a:rPr lang="ja">
                <a:solidFill>
                  <a:schemeClr val="dk1"/>
                </a:solidFill>
              </a:rPr>
              <a:t>制限時間と入力を同時に待つ</a:t>
            </a:r>
            <a:endParaRPr>
              <a:solidFill>
                <a:schemeClr val="dk1"/>
              </a:solidFill>
            </a:endParaRPr>
          </a:p>
        </p:txBody>
      </p:sp>
      <p:sp>
        <p:nvSpPr>
          <p:cNvPr id="820" name="Google Shape;820;p104"/>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05"/>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【TRY】分割ダウンローダを作ろう</a:t>
            </a:r>
            <a:endParaRPr/>
          </a:p>
        </p:txBody>
      </p:sp>
      <p:sp>
        <p:nvSpPr>
          <p:cNvPr id="826" name="Google Shape;826;p105"/>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Arial"/>
              <a:buChar char="■"/>
            </a:pPr>
            <a:r>
              <a:rPr lang="ja"/>
              <a:t>分割ダウンロードを行う</a:t>
            </a:r>
            <a:endParaRPr/>
          </a:p>
          <a:p>
            <a:pPr indent="-342900" lvl="1" marL="914400" marR="0" rtl="0" algn="l">
              <a:lnSpc>
                <a:spcPct val="100000"/>
              </a:lnSpc>
              <a:spcBef>
                <a:spcPts val="0"/>
              </a:spcBef>
              <a:spcAft>
                <a:spcPts val="0"/>
              </a:spcAft>
              <a:buSzPts val="1800"/>
              <a:buChar char="●"/>
            </a:pPr>
            <a:r>
              <a:rPr lang="ja">
                <a:latin typeface="Consolas"/>
                <a:ea typeface="Consolas"/>
                <a:cs typeface="Consolas"/>
                <a:sym typeface="Consolas"/>
              </a:rPr>
              <a:t>Range</a:t>
            </a:r>
            <a:r>
              <a:rPr lang="ja"/>
              <a:t>アクセスを用いる</a:t>
            </a:r>
            <a:endParaRPr/>
          </a:p>
          <a:p>
            <a:pPr indent="-342900" lvl="1" marL="914400" marR="0" rtl="0" algn="l">
              <a:lnSpc>
                <a:spcPct val="100000"/>
              </a:lnSpc>
              <a:spcBef>
                <a:spcPts val="0"/>
              </a:spcBef>
              <a:spcAft>
                <a:spcPts val="0"/>
              </a:spcAft>
              <a:buSzPts val="1800"/>
              <a:buChar char="●"/>
            </a:pPr>
            <a:r>
              <a:rPr lang="ja"/>
              <a:t>いくつかのゴルーチンでダウンロードしてマージする</a:t>
            </a:r>
            <a:endParaRPr/>
          </a:p>
          <a:p>
            <a:pPr indent="-342900" lvl="1" marL="914400" marR="0" rtl="0" algn="l">
              <a:lnSpc>
                <a:spcPct val="100000"/>
              </a:lnSpc>
              <a:spcBef>
                <a:spcPts val="0"/>
              </a:spcBef>
              <a:spcAft>
                <a:spcPts val="0"/>
              </a:spcAft>
              <a:buSzPts val="1800"/>
              <a:buChar char="●"/>
            </a:pPr>
            <a:r>
              <a:rPr lang="ja"/>
              <a:t>エラー処理を工夫する</a:t>
            </a:r>
            <a:endParaRPr/>
          </a:p>
          <a:p>
            <a:pPr indent="-342900" lvl="2" marL="1371600" marR="0" rtl="0" algn="l">
              <a:lnSpc>
                <a:spcPct val="100000"/>
              </a:lnSpc>
              <a:spcBef>
                <a:spcPts val="0"/>
              </a:spcBef>
              <a:spcAft>
                <a:spcPts val="0"/>
              </a:spcAft>
              <a:buSzPts val="1800"/>
              <a:buChar char="○"/>
            </a:pPr>
            <a:r>
              <a:rPr lang="ja">
                <a:latin typeface="Consolas"/>
                <a:ea typeface="Consolas"/>
                <a:cs typeface="Consolas"/>
                <a:sym typeface="Consolas"/>
              </a:rPr>
              <a:t>golang.org/x/sync/errgourp</a:t>
            </a:r>
            <a:r>
              <a:rPr lang="ja"/>
              <a:t>パッケージなどを使ってみる</a:t>
            </a:r>
            <a:endParaRPr/>
          </a:p>
          <a:p>
            <a:pPr indent="-342900" lvl="1" marL="914400" marR="0" rtl="0" algn="l">
              <a:lnSpc>
                <a:spcPct val="100000"/>
              </a:lnSpc>
              <a:spcBef>
                <a:spcPts val="0"/>
              </a:spcBef>
              <a:spcAft>
                <a:spcPts val="0"/>
              </a:spcAft>
              <a:buSzPts val="1800"/>
              <a:buChar char="●"/>
            </a:pPr>
            <a:r>
              <a:rPr lang="ja"/>
              <a:t>キャンセルが発生した場合の実装を行う</a:t>
            </a:r>
            <a:endParaRPr/>
          </a:p>
        </p:txBody>
      </p:sp>
      <p:sp>
        <p:nvSpPr>
          <p:cNvPr id="827" name="Google Shape;827;p105"/>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106"/>
          <p:cNvSpPr txBox="1"/>
          <p:nvPr>
            <p:ph type="title"/>
          </p:nvPr>
        </p:nvSpPr>
        <p:spPr>
          <a:xfrm>
            <a:off x="20700" y="1571550"/>
            <a:ext cx="9102600" cy="200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u="sng">
                <a:solidFill>
                  <a:schemeClr val="hlink"/>
                </a:solidFill>
                <a:hlinkClick r:id="rId3"/>
              </a:rPr>
              <a:t>10. HTTPサーバとクライアント</a:t>
            </a:r>
            <a:r>
              <a:rPr lang="ja"/>
              <a:t> 👉</a:t>
            </a:r>
            <a:endParaRPr/>
          </a:p>
        </p:txBody>
      </p:sp>
      <p:sp>
        <p:nvSpPr>
          <p:cNvPr id="833" name="Google Shape;833;p106"/>
          <p:cNvSpPr txBox="1"/>
          <p:nvPr>
            <p:ph idx="12" type="sldNum"/>
          </p:nvPr>
        </p:nvSpPr>
        <p:spPr>
          <a:xfrm>
            <a:off x="8595309" y="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7"/>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t>並列と並行の違い</a:t>
            </a:r>
            <a:endParaRPr/>
          </a:p>
        </p:txBody>
      </p:sp>
      <p:sp>
        <p:nvSpPr>
          <p:cNvPr id="298" name="Google Shape;298;p57"/>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2400"/>
              <a:t>■ Concurrency：</a:t>
            </a:r>
            <a:r>
              <a:rPr lang="ja" sz="1800"/>
              <a:t>同時にいくつかの</a:t>
            </a:r>
            <a:r>
              <a:rPr b="1" lang="ja" sz="1800">
                <a:solidFill>
                  <a:srgbClr val="FF0000"/>
                </a:solidFill>
              </a:rPr>
              <a:t>質の異なる</a:t>
            </a:r>
            <a:r>
              <a:rPr lang="ja" sz="1800"/>
              <a:t>ことを扱う</a:t>
            </a:r>
            <a:endParaRPr sz="1800"/>
          </a:p>
          <a:p>
            <a:pPr indent="0" lvl="0" marL="0" rtl="0" algn="l">
              <a:lnSpc>
                <a:spcPct val="100000"/>
              </a:lnSpc>
              <a:spcBef>
                <a:spcPts val="14000"/>
              </a:spcBef>
              <a:spcAft>
                <a:spcPts val="0"/>
              </a:spcAft>
              <a:buNone/>
            </a:pPr>
            <a:r>
              <a:rPr lang="ja" sz="2400"/>
              <a:t>■ Parallelism：</a:t>
            </a:r>
            <a:r>
              <a:rPr lang="ja" sz="1800"/>
              <a:t>同時にいくつかの</a:t>
            </a:r>
            <a:r>
              <a:rPr b="1" lang="ja" sz="1800">
                <a:solidFill>
                  <a:srgbClr val="FF0000"/>
                </a:solidFill>
              </a:rPr>
              <a:t>質の同じこと</a:t>
            </a:r>
            <a:r>
              <a:rPr lang="ja" sz="1800"/>
              <a:t>を扱う</a:t>
            </a:r>
            <a:endParaRPr sz="1800"/>
          </a:p>
        </p:txBody>
      </p:sp>
      <p:pic>
        <p:nvPicPr>
          <p:cNvPr id="299" name="Google Shape;299;p57"/>
          <p:cNvPicPr preferRelativeResize="0"/>
          <p:nvPr/>
        </p:nvPicPr>
        <p:blipFill rotWithShape="1">
          <a:blip r:embed="rId3">
            <a:alphaModFix/>
          </a:blip>
          <a:srcRect b="9148" l="0" r="0" t="0"/>
          <a:stretch/>
        </p:blipFill>
        <p:spPr>
          <a:xfrm>
            <a:off x="1783687" y="1445373"/>
            <a:ext cx="4581340" cy="1388700"/>
          </a:xfrm>
          <a:prstGeom prst="rect">
            <a:avLst/>
          </a:prstGeom>
          <a:noFill/>
          <a:ln>
            <a:noFill/>
          </a:ln>
        </p:spPr>
      </p:pic>
      <p:sp>
        <p:nvSpPr>
          <p:cNvPr id="300" name="Google Shape;300;p57"/>
          <p:cNvSpPr/>
          <p:nvPr/>
        </p:nvSpPr>
        <p:spPr>
          <a:xfrm>
            <a:off x="4425859" y="1358227"/>
            <a:ext cx="1096800" cy="356700"/>
          </a:xfrm>
          <a:prstGeom prst="wedgeRoundRectCallout">
            <a:avLst>
              <a:gd fmla="val -46839" name="adj1"/>
              <a:gd fmla="val 77573"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latin typeface="Verdana"/>
                <a:ea typeface="Verdana"/>
                <a:cs typeface="Verdana"/>
                <a:sym typeface="Verdana"/>
              </a:rPr>
              <a:t>本を運ぶ</a:t>
            </a:r>
            <a:endParaRPr b="1">
              <a:solidFill>
                <a:srgbClr val="FF0000"/>
              </a:solidFill>
            </a:endParaRPr>
          </a:p>
        </p:txBody>
      </p:sp>
      <p:sp>
        <p:nvSpPr>
          <p:cNvPr id="301" name="Google Shape;301;p57"/>
          <p:cNvSpPr/>
          <p:nvPr/>
        </p:nvSpPr>
        <p:spPr>
          <a:xfrm>
            <a:off x="6068938" y="1638717"/>
            <a:ext cx="1239000" cy="356700"/>
          </a:xfrm>
          <a:prstGeom prst="wedgeRoundRectCallout">
            <a:avLst>
              <a:gd fmla="val -62354" name="adj1"/>
              <a:gd fmla="val 57842"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latin typeface="Verdana"/>
                <a:ea typeface="Verdana"/>
                <a:cs typeface="Verdana"/>
                <a:sym typeface="Verdana"/>
              </a:rPr>
              <a:t>本を燃やす</a:t>
            </a:r>
            <a:endParaRPr b="1">
              <a:solidFill>
                <a:srgbClr val="FF0000"/>
              </a:solidFill>
            </a:endParaRPr>
          </a:p>
        </p:txBody>
      </p:sp>
      <p:sp>
        <p:nvSpPr>
          <p:cNvPr id="302" name="Google Shape;302;p57"/>
          <p:cNvSpPr/>
          <p:nvPr/>
        </p:nvSpPr>
        <p:spPr>
          <a:xfrm>
            <a:off x="4711627" y="2629770"/>
            <a:ext cx="1298400" cy="356700"/>
          </a:xfrm>
          <a:prstGeom prst="wedgeRoundRectCallout">
            <a:avLst>
              <a:gd fmla="val -63486" name="adj1"/>
              <a:gd fmla="val -47275"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latin typeface="Verdana"/>
                <a:ea typeface="Verdana"/>
                <a:cs typeface="Verdana"/>
                <a:sym typeface="Verdana"/>
              </a:rPr>
              <a:t>台車を戻す</a:t>
            </a:r>
            <a:endParaRPr b="1">
              <a:latin typeface="Verdana"/>
              <a:ea typeface="Verdana"/>
              <a:cs typeface="Verdana"/>
              <a:sym typeface="Verdana"/>
            </a:endParaRPr>
          </a:p>
        </p:txBody>
      </p:sp>
      <p:sp>
        <p:nvSpPr>
          <p:cNvPr id="303" name="Google Shape;303;p57"/>
          <p:cNvSpPr/>
          <p:nvPr/>
        </p:nvSpPr>
        <p:spPr>
          <a:xfrm>
            <a:off x="2330134" y="1542552"/>
            <a:ext cx="1096800" cy="356700"/>
          </a:xfrm>
          <a:prstGeom prst="wedgeRoundRectCallout">
            <a:avLst>
              <a:gd fmla="val 5668" name="adj1"/>
              <a:gd fmla="val 78387"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latin typeface="Verdana"/>
                <a:ea typeface="Verdana"/>
                <a:cs typeface="Verdana"/>
                <a:sym typeface="Verdana"/>
              </a:rPr>
              <a:t>本を積む</a:t>
            </a:r>
            <a:endParaRPr b="1">
              <a:solidFill>
                <a:srgbClr val="FF0000"/>
              </a:solidFill>
            </a:endParaRPr>
          </a:p>
        </p:txBody>
      </p:sp>
      <p:grpSp>
        <p:nvGrpSpPr>
          <p:cNvPr id="304" name="Google Shape;304;p57"/>
          <p:cNvGrpSpPr/>
          <p:nvPr/>
        </p:nvGrpSpPr>
        <p:grpSpPr>
          <a:xfrm>
            <a:off x="1782052" y="3585174"/>
            <a:ext cx="1708973" cy="976297"/>
            <a:chOff x="791425" y="4337205"/>
            <a:chExt cx="2525078" cy="1442519"/>
          </a:xfrm>
        </p:grpSpPr>
        <p:pic>
          <p:nvPicPr>
            <p:cNvPr id="305" name="Google Shape;305;p57"/>
            <p:cNvPicPr preferRelativeResize="0"/>
            <p:nvPr/>
          </p:nvPicPr>
          <p:blipFill rotWithShape="1">
            <a:blip r:embed="rId3">
              <a:alphaModFix/>
            </a:blip>
            <a:srcRect b="20591" l="76246" r="1636" t="20591"/>
            <a:stretch/>
          </p:blipFill>
          <p:spPr>
            <a:xfrm>
              <a:off x="791425" y="4713425"/>
              <a:ext cx="1201776" cy="1066300"/>
            </a:xfrm>
            <a:prstGeom prst="rect">
              <a:avLst/>
            </a:prstGeom>
            <a:noFill/>
            <a:ln>
              <a:noFill/>
            </a:ln>
          </p:spPr>
        </p:pic>
        <p:sp>
          <p:nvSpPr>
            <p:cNvPr id="306" name="Google Shape;306;p57"/>
            <p:cNvSpPr/>
            <p:nvPr/>
          </p:nvSpPr>
          <p:spPr>
            <a:xfrm>
              <a:off x="1395303" y="4337205"/>
              <a:ext cx="1921200" cy="524100"/>
            </a:xfrm>
            <a:prstGeom prst="wedgeRoundRectCallout">
              <a:avLst>
                <a:gd fmla="val -36569" name="adj1"/>
                <a:gd fmla="val 69762"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latin typeface="Verdana"/>
                  <a:ea typeface="Verdana"/>
                  <a:cs typeface="Verdana"/>
                  <a:sym typeface="Verdana"/>
                </a:rPr>
                <a:t>本を燃やす</a:t>
              </a:r>
              <a:endParaRPr b="1">
                <a:solidFill>
                  <a:srgbClr val="FF0000"/>
                </a:solidFill>
              </a:endParaRPr>
            </a:p>
          </p:txBody>
        </p:sp>
      </p:grpSp>
      <p:pic>
        <p:nvPicPr>
          <p:cNvPr id="307" name="Google Shape;307;p57"/>
          <p:cNvPicPr preferRelativeResize="0"/>
          <p:nvPr/>
        </p:nvPicPr>
        <p:blipFill rotWithShape="1">
          <a:blip r:embed="rId3">
            <a:alphaModFix/>
          </a:blip>
          <a:srcRect b="29511" l="2412" r="82490" t="32874"/>
          <a:stretch/>
        </p:blipFill>
        <p:spPr>
          <a:xfrm>
            <a:off x="3125054" y="4557670"/>
            <a:ext cx="555136" cy="461489"/>
          </a:xfrm>
          <a:prstGeom prst="rect">
            <a:avLst/>
          </a:prstGeom>
          <a:noFill/>
          <a:ln>
            <a:noFill/>
          </a:ln>
        </p:spPr>
      </p:pic>
      <p:pic>
        <p:nvPicPr>
          <p:cNvPr id="308" name="Google Shape;308;p57"/>
          <p:cNvPicPr preferRelativeResize="0"/>
          <p:nvPr/>
        </p:nvPicPr>
        <p:blipFill rotWithShape="1">
          <a:blip r:embed="rId3">
            <a:alphaModFix/>
          </a:blip>
          <a:srcRect b="29511" l="2412" r="82490" t="32874"/>
          <a:stretch/>
        </p:blipFill>
        <p:spPr>
          <a:xfrm>
            <a:off x="2190926" y="4557674"/>
            <a:ext cx="555136" cy="461489"/>
          </a:xfrm>
          <a:prstGeom prst="rect">
            <a:avLst/>
          </a:prstGeom>
          <a:noFill/>
          <a:ln>
            <a:noFill/>
          </a:ln>
        </p:spPr>
      </p:pic>
      <p:pic>
        <p:nvPicPr>
          <p:cNvPr id="309" name="Google Shape;309;p57"/>
          <p:cNvPicPr preferRelativeResize="0"/>
          <p:nvPr/>
        </p:nvPicPr>
        <p:blipFill rotWithShape="1">
          <a:blip r:embed="rId3">
            <a:alphaModFix/>
          </a:blip>
          <a:srcRect b="29511" l="2412" r="82490" t="32874"/>
          <a:stretch/>
        </p:blipFill>
        <p:spPr>
          <a:xfrm>
            <a:off x="4477091" y="4557667"/>
            <a:ext cx="555136" cy="461489"/>
          </a:xfrm>
          <a:prstGeom prst="rect">
            <a:avLst/>
          </a:prstGeom>
          <a:noFill/>
          <a:ln>
            <a:noFill/>
          </a:ln>
        </p:spPr>
      </p:pic>
      <p:grpSp>
        <p:nvGrpSpPr>
          <p:cNvPr id="310" name="Google Shape;310;p57"/>
          <p:cNvGrpSpPr/>
          <p:nvPr/>
        </p:nvGrpSpPr>
        <p:grpSpPr>
          <a:xfrm>
            <a:off x="3528437" y="3585174"/>
            <a:ext cx="1708973" cy="976297"/>
            <a:chOff x="791425" y="4337205"/>
            <a:chExt cx="2525078" cy="1442519"/>
          </a:xfrm>
        </p:grpSpPr>
        <p:pic>
          <p:nvPicPr>
            <p:cNvPr id="311" name="Google Shape;311;p57"/>
            <p:cNvPicPr preferRelativeResize="0"/>
            <p:nvPr/>
          </p:nvPicPr>
          <p:blipFill rotWithShape="1">
            <a:blip r:embed="rId3">
              <a:alphaModFix/>
            </a:blip>
            <a:srcRect b="20591" l="76246" r="1636" t="20591"/>
            <a:stretch/>
          </p:blipFill>
          <p:spPr>
            <a:xfrm>
              <a:off x="791425" y="4713425"/>
              <a:ext cx="1201776" cy="1066300"/>
            </a:xfrm>
            <a:prstGeom prst="rect">
              <a:avLst/>
            </a:prstGeom>
            <a:noFill/>
            <a:ln>
              <a:noFill/>
            </a:ln>
          </p:spPr>
        </p:pic>
        <p:sp>
          <p:nvSpPr>
            <p:cNvPr id="312" name="Google Shape;312;p57"/>
            <p:cNvSpPr/>
            <p:nvPr/>
          </p:nvSpPr>
          <p:spPr>
            <a:xfrm>
              <a:off x="1395303" y="4337205"/>
              <a:ext cx="1921200" cy="524100"/>
            </a:xfrm>
            <a:prstGeom prst="wedgeRoundRectCallout">
              <a:avLst>
                <a:gd fmla="val -36569" name="adj1"/>
                <a:gd fmla="val 69762"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latin typeface="Verdana"/>
                  <a:ea typeface="Verdana"/>
                  <a:cs typeface="Verdana"/>
                  <a:sym typeface="Verdana"/>
                </a:rPr>
                <a:t>本を燃やす</a:t>
              </a:r>
              <a:endParaRPr b="1">
                <a:solidFill>
                  <a:srgbClr val="FF0000"/>
                </a:solidFill>
              </a:endParaRPr>
            </a:p>
          </p:txBody>
        </p:sp>
      </p:grpSp>
      <p:grpSp>
        <p:nvGrpSpPr>
          <p:cNvPr id="313" name="Google Shape;313;p57"/>
          <p:cNvGrpSpPr/>
          <p:nvPr/>
        </p:nvGrpSpPr>
        <p:grpSpPr>
          <a:xfrm>
            <a:off x="5293616" y="3585174"/>
            <a:ext cx="1708973" cy="976297"/>
            <a:chOff x="791425" y="4337205"/>
            <a:chExt cx="2525078" cy="1442519"/>
          </a:xfrm>
        </p:grpSpPr>
        <p:pic>
          <p:nvPicPr>
            <p:cNvPr id="314" name="Google Shape;314;p57"/>
            <p:cNvPicPr preferRelativeResize="0"/>
            <p:nvPr/>
          </p:nvPicPr>
          <p:blipFill rotWithShape="1">
            <a:blip r:embed="rId3">
              <a:alphaModFix/>
            </a:blip>
            <a:srcRect b="20591" l="76246" r="1636" t="20591"/>
            <a:stretch/>
          </p:blipFill>
          <p:spPr>
            <a:xfrm>
              <a:off x="791425" y="4713425"/>
              <a:ext cx="1201776" cy="1066300"/>
            </a:xfrm>
            <a:prstGeom prst="rect">
              <a:avLst/>
            </a:prstGeom>
            <a:noFill/>
            <a:ln>
              <a:noFill/>
            </a:ln>
          </p:spPr>
        </p:pic>
        <p:sp>
          <p:nvSpPr>
            <p:cNvPr id="315" name="Google Shape;315;p57"/>
            <p:cNvSpPr/>
            <p:nvPr/>
          </p:nvSpPr>
          <p:spPr>
            <a:xfrm>
              <a:off x="1395303" y="4337205"/>
              <a:ext cx="1921200" cy="524100"/>
            </a:xfrm>
            <a:prstGeom prst="wedgeRoundRectCallout">
              <a:avLst>
                <a:gd fmla="val -36569" name="adj1"/>
                <a:gd fmla="val 69762"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latin typeface="Verdana"/>
                  <a:ea typeface="Verdana"/>
                  <a:cs typeface="Verdana"/>
                  <a:sym typeface="Verdana"/>
                </a:rPr>
                <a:t>本を燃やす</a:t>
              </a:r>
              <a:endParaRPr b="1">
                <a:solidFill>
                  <a:srgbClr val="FF0000"/>
                </a:solidFill>
              </a:endParaRPr>
            </a:p>
          </p:txBody>
        </p:sp>
      </p:grpSp>
      <p:pic>
        <p:nvPicPr>
          <p:cNvPr id="316" name="Google Shape;316;p57"/>
          <p:cNvPicPr preferRelativeResize="0"/>
          <p:nvPr/>
        </p:nvPicPr>
        <p:blipFill rotWithShape="1">
          <a:blip r:embed="rId3">
            <a:alphaModFix/>
          </a:blip>
          <a:srcRect b="29511" l="2412" r="82490" t="32874"/>
          <a:stretch/>
        </p:blipFill>
        <p:spPr>
          <a:xfrm>
            <a:off x="3848881" y="4434140"/>
            <a:ext cx="555136" cy="461489"/>
          </a:xfrm>
          <a:prstGeom prst="rect">
            <a:avLst/>
          </a:prstGeom>
          <a:noFill/>
          <a:ln>
            <a:noFill/>
          </a:ln>
        </p:spPr>
      </p:pic>
      <p:pic>
        <p:nvPicPr>
          <p:cNvPr id="317" name="Google Shape;317;p57"/>
          <p:cNvPicPr preferRelativeResize="0"/>
          <p:nvPr/>
        </p:nvPicPr>
        <p:blipFill rotWithShape="1">
          <a:blip r:embed="rId3">
            <a:alphaModFix/>
          </a:blip>
          <a:srcRect b="29511" l="2412" r="82490" t="32874"/>
          <a:stretch/>
        </p:blipFill>
        <p:spPr>
          <a:xfrm>
            <a:off x="5237288" y="4557667"/>
            <a:ext cx="555136" cy="461489"/>
          </a:xfrm>
          <a:prstGeom prst="rect">
            <a:avLst/>
          </a:prstGeom>
          <a:noFill/>
          <a:ln>
            <a:noFill/>
          </a:ln>
        </p:spPr>
      </p:pic>
      <p:sp>
        <p:nvSpPr>
          <p:cNvPr id="318" name="Google Shape;318;p57"/>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8"/>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t>ゴールーチンとConcurrency</a:t>
            </a:r>
            <a:endParaRPr/>
          </a:p>
        </p:txBody>
      </p:sp>
      <p:sp>
        <p:nvSpPr>
          <p:cNvPr id="324" name="Google Shape;324;p58"/>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ja" sz="2400"/>
              <a:t>ゴールーチンで</a:t>
            </a:r>
            <a:r>
              <a:rPr b="1" lang="ja" sz="2400">
                <a:solidFill>
                  <a:srgbClr val="FF0000"/>
                </a:solidFill>
              </a:rPr>
              <a:t>Concurrencyを実現</a:t>
            </a:r>
            <a:endParaRPr b="1" sz="2400">
              <a:solidFill>
                <a:srgbClr val="FF0000"/>
              </a:solidFill>
            </a:endParaRPr>
          </a:p>
          <a:p>
            <a:pPr indent="-342900" lvl="1" marL="914400" rtl="0" algn="l">
              <a:lnSpc>
                <a:spcPct val="100000"/>
              </a:lnSpc>
              <a:spcBef>
                <a:spcPts val="0"/>
              </a:spcBef>
              <a:spcAft>
                <a:spcPts val="0"/>
              </a:spcAft>
              <a:buSzPts val="1800"/>
              <a:buChar char="●"/>
            </a:pPr>
            <a:r>
              <a:rPr lang="ja" sz="1800"/>
              <a:t>複数のゴールーチンで同時に複数のタスクをこなす</a:t>
            </a:r>
            <a:endParaRPr b="1" sz="1800"/>
          </a:p>
          <a:p>
            <a:pPr indent="-342900" lvl="1" marL="914400" rtl="0" algn="l">
              <a:lnSpc>
                <a:spcPct val="100000"/>
              </a:lnSpc>
              <a:spcBef>
                <a:spcPts val="0"/>
              </a:spcBef>
              <a:spcAft>
                <a:spcPts val="0"/>
              </a:spcAft>
              <a:buSzPts val="1800"/>
              <a:buChar char="●"/>
            </a:pPr>
            <a:r>
              <a:rPr lang="ja" sz="1800"/>
              <a:t>各ゴールーチンに役割を与えて</a:t>
            </a:r>
            <a:r>
              <a:rPr b="1" lang="ja" sz="1800">
                <a:solidFill>
                  <a:srgbClr val="FF0000"/>
                </a:solidFill>
              </a:rPr>
              <a:t>分業</a:t>
            </a:r>
            <a:r>
              <a:rPr lang="ja" sz="1800"/>
              <a:t>する</a:t>
            </a:r>
            <a:endParaRPr sz="1800"/>
          </a:p>
          <a:p>
            <a:pPr indent="-381000" lvl="0" marL="457200" rtl="0" algn="l">
              <a:lnSpc>
                <a:spcPct val="100000"/>
              </a:lnSpc>
              <a:spcBef>
                <a:spcPts val="1000"/>
              </a:spcBef>
              <a:spcAft>
                <a:spcPts val="0"/>
              </a:spcAft>
              <a:buSzPts val="2400"/>
              <a:buChar char="■"/>
            </a:pPr>
            <a:r>
              <a:rPr lang="ja" sz="2400"/>
              <a:t>軽量なスレッドのようなもの</a:t>
            </a:r>
            <a:endParaRPr sz="2400"/>
          </a:p>
          <a:p>
            <a:pPr indent="-342900" lvl="1" marL="914400" rtl="0" algn="l">
              <a:lnSpc>
                <a:spcPct val="100000"/>
              </a:lnSpc>
              <a:spcBef>
                <a:spcPts val="0"/>
              </a:spcBef>
              <a:spcAft>
                <a:spcPts val="0"/>
              </a:spcAft>
              <a:buSzPts val="1800"/>
              <a:buChar char="●"/>
            </a:pPr>
            <a:r>
              <a:rPr lang="ja" sz="1800"/>
              <a:t>LinuxやUnixのスレッドより</a:t>
            </a:r>
            <a:r>
              <a:rPr b="1" lang="ja" sz="1800">
                <a:solidFill>
                  <a:srgbClr val="FF0000"/>
                </a:solidFill>
              </a:rPr>
              <a:t>コストが低い</a:t>
            </a:r>
            <a:endParaRPr b="1" sz="1800">
              <a:solidFill>
                <a:srgbClr val="FF0000"/>
              </a:solidFill>
            </a:endParaRPr>
          </a:p>
          <a:p>
            <a:pPr indent="-342900" lvl="1" marL="914400" rtl="0" algn="l">
              <a:lnSpc>
                <a:spcPct val="100000"/>
              </a:lnSpc>
              <a:spcBef>
                <a:spcPts val="0"/>
              </a:spcBef>
              <a:spcAft>
                <a:spcPts val="0"/>
              </a:spcAft>
              <a:buSzPts val="1800"/>
              <a:buChar char="●"/>
            </a:pPr>
            <a:r>
              <a:rPr lang="ja" sz="1800"/>
              <a:t>1つのスレッドの上で複数のゴールーチンが動く</a:t>
            </a:r>
            <a:endParaRPr sz="1800"/>
          </a:p>
          <a:p>
            <a:pPr indent="-381000" lvl="0" marL="457200" rtl="0" algn="l">
              <a:lnSpc>
                <a:spcPct val="100000"/>
              </a:lnSpc>
              <a:spcBef>
                <a:spcPts val="1000"/>
              </a:spcBef>
              <a:spcAft>
                <a:spcPts val="0"/>
              </a:spcAft>
              <a:buSzPts val="2400"/>
              <a:buChar char="■"/>
            </a:pPr>
            <a:r>
              <a:rPr lang="ja" sz="2400"/>
              <a:t>ゴールーチンの作り方</a:t>
            </a:r>
            <a:endParaRPr sz="2400"/>
          </a:p>
          <a:p>
            <a:pPr indent="-342900" lvl="1" marL="914400" rtl="0" algn="l">
              <a:lnSpc>
                <a:spcPct val="100000"/>
              </a:lnSpc>
              <a:spcBef>
                <a:spcPts val="0"/>
              </a:spcBef>
              <a:spcAft>
                <a:spcPts val="0"/>
              </a:spcAft>
              <a:buSzPts val="1800"/>
              <a:buChar char="●"/>
            </a:pPr>
            <a:r>
              <a:rPr lang="ja" sz="1800">
                <a:solidFill>
                  <a:srgbClr val="FF0000"/>
                </a:solidFill>
                <a:latin typeface="Consolas"/>
                <a:ea typeface="Consolas"/>
                <a:cs typeface="Consolas"/>
                <a:sym typeface="Consolas"/>
              </a:rPr>
              <a:t>go</a:t>
            </a:r>
            <a:r>
              <a:rPr lang="ja" sz="1800"/>
              <a:t>キーワードをつけて関数を呼び出す</a:t>
            </a:r>
            <a:endParaRPr sz="1800"/>
          </a:p>
        </p:txBody>
      </p:sp>
      <p:sp>
        <p:nvSpPr>
          <p:cNvPr id="325" name="Google Shape;325;p58"/>
          <p:cNvSpPr/>
          <p:nvPr/>
        </p:nvSpPr>
        <p:spPr>
          <a:xfrm>
            <a:off x="5711800" y="3060825"/>
            <a:ext cx="2867700" cy="655200"/>
          </a:xfrm>
          <a:prstGeom prst="wedgeRoundRectCallout">
            <a:avLst>
              <a:gd fmla="val -37453" name="adj1"/>
              <a:gd fmla="val -73496"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latin typeface="Verdana"/>
                <a:ea typeface="Verdana"/>
                <a:cs typeface="Verdana"/>
                <a:sym typeface="Verdana"/>
              </a:rPr>
              <a:t>複数のコアで動くとは限らない</a:t>
            </a:r>
            <a:endParaRPr b="1">
              <a:latin typeface="Verdana"/>
              <a:ea typeface="Verdana"/>
              <a:cs typeface="Verdana"/>
              <a:sym typeface="Verdana"/>
            </a:endParaRPr>
          </a:p>
          <a:p>
            <a:pPr indent="0" lvl="0" marL="0" rtl="0" algn="ctr">
              <a:lnSpc>
                <a:spcPct val="115000"/>
              </a:lnSpc>
              <a:spcBef>
                <a:spcPts val="0"/>
              </a:spcBef>
              <a:spcAft>
                <a:spcPts val="0"/>
              </a:spcAft>
              <a:buNone/>
            </a:pPr>
            <a:r>
              <a:rPr b="1" lang="ja">
                <a:latin typeface="Verdana"/>
                <a:ea typeface="Verdana"/>
                <a:cs typeface="Verdana"/>
                <a:sym typeface="Verdana"/>
              </a:rPr>
              <a:t>＝真に並列に動くとは限らない</a:t>
            </a:r>
            <a:endParaRPr b="1">
              <a:latin typeface="Verdana"/>
              <a:ea typeface="Verdana"/>
              <a:cs typeface="Verdana"/>
              <a:sym typeface="Verdana"/>
            </a:endParaRPr>
          </a:p>
        </p:txBody>
      </p:sp>
      <p:sp>
        <p:nvSpPr>
          <p:cNvPr id="326" name="Google Shape;326;p58"/>
          <p:cNvSpPr txBox="1"/>
          <p:nvPr/>
        </p:nvSpPr>
        <p:spPr>
          <a:xfrm>
            <a:off x="2168075" y="3858825"/>
            <a:ext cx="2111100" cy="65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2400">
                <a:solidFill>
                  <a:srgbClr val="D73A49"/>
                </a:solidFill>
                <a:latin typeface="Consolas"/>
                <a:ea typeface="Consolas"/>
                <a:cs typeface="Consolas"/>
                <a:sym typeface="Consolas"/>
              </a:rPr>
              <a:t>go</a:t>
            </a:r>
            <a:r>
              <a:rPr lang="ja" sz="2400">
                <a:solidFill>
                  <a:srgbClr val="24292E"/>
                </a:solidFill>
                <a:latin typeface="Consolas"/>
                <a:ea typeface="Consolas"/>
                <a:cs typeface="Consolas"/>
                <a:sym typeface="Consolas"/>
              </a:rPr>
              <a:t> </a:t>
            </a:r>
            <a:r>
              <a:rPr lang="ja" sz="2400">
                <a:solidFill>
                  <a:srgbClr val="005CC5"/>
                </a:solidFill>
                <a:latin typeface="Consolas"/>
                <a:ea typeface="Consolas"/>
                <a:cs typeface="Consolas"/>
                <a:sym typeface="Consolas"/>
              </a:rPr>
              <a:t>f</a:t>
            </a:r>
            <a:r>
              <a:rPr lang="ja" sz="2400">
                <a:solidFill>
                  <a:srgbClr val="24292E"/>
                </a:solidFill>
                <a:latin typeface="Consolas"/>
                <a:ea typeface="Consolas"/>
                <a:cs typeface="Consolas"/>
                <a:sym typeface="Consolas"/>
              </a:rPr>
              <a:t>()</a:t>
            </a:r>
            <a:endParaRPr sz="2400">
              <a:solidFill>
                <a:srgbClr val="D73A49"/>
              </a:solidFill>
              <a:latin typeface="Consolas"/>
              <a:ea typeface="Consolas"/>
              <a:cs typeface="Consolas"/>
              <a:sym typeface="Consolas"/>
            </a:endParaRPr>
          </a:p>
        </p:txBody>
      </p:sp>
      <p:sp>
        <p:nvSpPr>
          <p:cNvPr id="327" name="Google Shape;327;p58"/>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
        <p:nvSpPr>
          <p:cNvPr id="328" name="Google Shape;328;p58"/>
          <p:cNvSpPr txBox="1"/>
          <p:nvPr/>
        </p:nvSpPr>
        <p:spPr>
          <a:xfrm>
            <a:off x="0" y="4749900"/>
            <a:ext cx="9144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参考：</a:t>
            </a:r>
            <a:r>
              <a:rPr lang="ja" u="sng">
                <a:solidFill>
                  <a:schemeClr val="hlink"/>
                </a:solidFill>
                <a:hlinkClick r:id="rId3"/>
              </a:rPr>
              <a:t>分かるゴールーチン とチャネル</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9"/>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t>無名関数とゴールーチン</a:t>
            </a:r>
            <a:endParaRPr/>
          </a:p>
        </p:txBody>
      </p:sp>
      <p:sp>
        <p:nvSpPr>
          <p:cNvPr id="334" name="Google Shape;334;p59"/>
          <p:cNvSpPr txBox="1"/>
          <p:nvPr/>
        </p:nvSpPr>
        <p:spPr>
          <a:xfrm>
            <a:off x="730125" y="1106825"/>
            <a:ext cx="7956600" cy="331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package</a:t>
            </a:r>
            <a:r>
              <a:rPr lang="ja" sz="1800">
                <a:solidFill>
                  <a:srgbClr val="24292E"/>
                </a:solidFill>
                <a:latin typeface="Consolas"/>
                <a:ea typeface="Consolas"/>
                <a:cs typeface="Consolas"/>
                <a:sym typeface="Consolas"/>
              </a:rPr>
              <a:t> main</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import</a:t>
            </a:r>
            <a:r>
              <a:rPr lang="ja" sz="1800">
                <a:solidFill>
                  <a:srgbClr val="24292E"/>
                </a:solidFill>
                <a:latin typeface="Consolas"/>
                <a:ea typeface="Consolas"/>
                <a:cs typeface="Consolas"/>
                <a:sym typeface="Consolas"/>
              </a:rPr>
              <a:t> </a:t>
            </a:r>
            <a:r>
              <a:rPr lang="ja" sz="1800">
                <a:solidFill>
                  <a:srgbClr val="032F62"/>
                </a:solidFill>
                <a:latin typeface="Consolas"/>
                <a:ea typeface="Consolas"/>
                <a:cs typeface="Consolas"/>
                <a:sym typeface="Consolas"/>
              </a:rPr>
              <a:t>"fmt"</a:t>
            </a:r>
            <a:endParaRPr sz="1800">
              <a:solidFill>
                <a:srgbClr val="032F62"/>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import</a:t>
            </a:r>
            <a:r>
              <a:rPr lang="ja" sz="1800">
                <a:solidFill>
                  <a:srgbClr val="24292E"/>
                </a:solidFill>
                <a:latin typeface="Consolas"/>
                <a:ea typeface="Consolas"/>
                <a:cs typeface="Consolas"/>
                <a:sym typeface="Consolas"/>
              </a:rPr>
              <a:t> </a:t>
            </a:r>
            <a:r>
              <a:rPr lang="ja" sz="1800">
                <a:solidFill>
                  <a:srgbClr val="032F62"/>
                </a:solidFill>
                <a:latin typeface="Consolas"/>
                <a:ea typeface="Consolas"/>
                <a:cs typeface="Consolas"/>
                <a:sym typeface="Consolas"/>
              </a:rPr>
              <a:t>"time"</a:t>
            </a:r>
            <a:endParaRPr sz="1800">
              <a:solidFill>
                <a:srgbClr val="032F6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032F62"/>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r>
              <a:rPr lang="ja" sz="1800">
                <a:solidFill>
                  <a:srgbClr val="6F42C1"/>
                </a:solidFill>
                <a:latin typeface="Consolas"/>
                <a:ea typeface="Consolas"/>
                <a:cs typeface="Consolas"/>
                <a:sym typeface="Consolas"/>
              </a:rPr>
              <a:t>main</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457200" lvl="0" marL="0" rtl="0" algn="l">
              <a:lnSpc>
                <a:spcPct val="100000"/>
              </a:lnSpc>
              <a:spcBef>
                <a:spcPts val="0"/>
              </a:spcBef>
              <a:spcAft>
                <a:spcPts val="0"/>
              </a:spcAft>
              <a:buNone/>
            </a:pPr>
            <a:r>
              <a:rPr lang="ja" sz="1800">
                <a:solidFill>
                  <a:srgbClr val="D73A49"/>
                </a:solidFill>
                <a:highlight>
                  <a:srgbClr val="F4CCCC"/>
                </a:highlight>
                <a:latin typeface="Consolas"/>
                <a:ea typeface="Consolas"/>
                <a:cs typeface="Consolas"/>
                <a:sym typeface="Consolas"/>
              </a:rPr>
              <a:t>go</a:t>
            </a:r>
            <a:r>
              <a:rPr lang="ja" sz="1800">
                <a:solidFill>
                  <a:srgbClr val="24292E"/>
                </a:solidFill>
                <a:latin typeface="Consolas"/>
                <a:ea typeface="Consolas"/>
                <a:cs typeface="Consolas"/>
                <a:sym typeface="Consolas"/>
              </a:rPr>
              <a:t> </a:t>
            </a:r>
            <a:r>
              <a:rPr lang="ja" sz="1800">
                <a:solidFill>
                  <a:srgbClr val="D73A49"/>
                </a:solidFill>
                <a:latin typeface="Consolas"/>
                <a:ea typeface="Consolas"/>
                <a:cs typeface="Consolas"/>
                <a:sym typeface="Consolas"/>
              </a:rPr>
              <a:t>func</a:t>
            </a:r>
            <a:r>
              <a:rPr lang="ja" sz="1800">
                <a:solidFill>
                  <a:srgbClr val="24292E"/>
                </a:solidFill>
                <a:latin typeface="Consolas"/>
                <a:ea typeface="Consolas"/>
                <a:cs typeface="Consolas"/>
                <a:sym typeface="Consolas"/>
              </a:rPr>
              <a:t>() {</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fmt.</a:t>
            </a:r>
            <a:r>
              <a:rPr lang="ja" sz="1800">
                <a:solidFill>
                  <a:srgbClr val="005CC5"/>
                </a:solidFill>
                <a:latin typeface="Consolas"/>
                <a:ea typeface="Consolas"/>
                <a:cs typeface="Consolas"/>
                <a:sym typeface="Consolas"/>
              </a:rPr>
              <a:t>Println</a:t>
            </a:r>
            <a:r>
              <a:rPr lang="ja" sz="1800">
                <a:solidFill>
                  <a:srgbClr val="24292E"/>
                </a:solidFill>
                <a:latin typeface="Consolas"/>
                <a:ea typeface="Consolas"/>
                <a:cs typeface="Consolas"/>
                <a:sym typeface="Consolas"/>
              </a:rPr>
              <a:t>(</a:t>
            </a:r>
            <a:r>
              <a:rPr lang="ja" sz="1800">
                <a:solidFill>
                  <a:srgbClr val="032F62"/>
                </a:solidFill>
                <a:latin typeface="Consolas"/>
                <a:ea typeface="Consolas"/>
                <a:cs typeface="Consolas"/>
                <a:sym typeface="Consolas"/>
              </a:rPr>
              <a:t>"別のゴールーチン"</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45720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 	fmt.</a:t>
            </a:r>
            <a:r>
              <a:rPr lang="ja" sz="1800">
                <a:solidFill>
                  <a:srgbClr val="005CC5"/>
                </a:solidFill>
                <a:latin typeface="Consolas"/>
                <a:ea typeface="Consolas"/>
                <a:cs typeface="Consolas"/>
                <a:sym typeface="Consolas"/>
              </a:rPr>
              <a:t>Println</a:t>
            </a:r>
            <a:r>
              <a:rPr lang="ja" sz="1800">
                <a:solidFill>
                  <a:srgbClr val="24292E"/>
                </a:solidFill>
                <a:latin typeface="Consolas"/>
                <a:ea typeface="Consolas"/>
                <a:cs typeface="Consolas"/>
                <a:sym typeface="Consolas"/>
              </a:rPr>
              <a:t>(</a:t>
            </a:r>
            <a:r>
              <a:rPr lang="ja" sz="1800">
                <a:solidFill>
                  <a:srgbClr val="032F62"/>
                </a:solidFill>
                <a:latin typeface="Consolas"/>
                <a:ea typeface="Consolas"/>
                <a:cs typeface="Consolas"/>
                <a:sym typeface="Consolas"/>
              </a:rPr>
              <a:t>"mainゴールーチン"</a:t>
            </a:r>
            <a:r>
              <a:rPr lang="ja"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a:p>
            <a:pPr indent="45720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time.</a:t>
            </a:r>
            <a:r>
              <a:rPr lang="ja" sz="1800">
                <a:solidFill>
                  <a:srgbClr val="005CC5"/>
                </a:solidFill>
                <a:latin typeface="Consolas"/>
                <a:ea typeface="Consolas"/>
                <a:cs typeface="Consolas"/>
                <a:sym typeface="Consolas"/>
              </a:rPr>
              <a:t>Sleep</a:t>
            </a:r>
            <a:r>
              <a:rPr lang="ja" sz="1800">
                <a:solidFill>
                  <a:srgbClr val="24292E"/>
                </a:solidFill>
                <a:latin typeface="Consolas"/>
                <a:ea typeface="Consolas"/>
                <a:cs typeface="Consolas"/>
                <a:sym typeface="Consolas"/>
              </a:rPr>
              <a:t>(</a:t>
            </a:r>
            <a:r>
              <a:rPr lang="ja" sz="1800">
                <a:solidFill>
                  <a:srgbClr val="005CC5"/>
                </a:solidFill>
                <a:latin typeface="Consolas"/>
                <a:ea typeface="Consolas"/>
                <a:cs typeface="Consolas"/>
                <a:sym typeface="Consolas"/>
              </a:rPr>
              <a:t>50</a:t>
            </a:r>
            <a:r>
              <a:rPr lang="ja" sz="1800">
                <a:solidFill>
                  <a:srgbClr val="24292E"/>
                </a:solidFill>
                <a:latin typeface="Consolas"/>
                <a:ea typeface="Consolas"/>
                <a:cs typeface="Consolas"/>
                <a:sym typeface="Consolas"/>
              </a:rPr>
              <a:t>*time.Millisecond)</a:t>
            </a:r>
            <a:endParaRPr sz="1800">
              <a:solidFill>
                <a:srgbClr val="24292E"/>
              </a:solidFill>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latin typeface="Consolas"/>
                <a:ea typeface="Consolas"/>
                <a:cs typeface="Consolas"/>
                <a:sym typeface="Consolas"/>
              </a:rPr>
              <a:t>}</a:t>
            </a:r>
            <a:endParaRPr sz="1800">
              <a:solidFill>
                <a:srgbClr val="D73A49"/>
              </a:solidFill>
              <a:latin typeface="Consolas"/>
              <a:ea typeface="Consolas"/>
              <a:cs typeface="Consolas"/>
              <a:sym typeface="Consolas"/>
            </a:endParaRPr>
          </a:p>
        </p:txBody>
      </p:sp>
      <p:sp>
        <p:nvSpPr>
          <p:cNvPr id="335" name="Google Shape;335;p59"/>
          <p:cNvSpPr/>
          <p:nvPr/>
        </p:nvSpPr>
        <p:spPr>
          <a:xfrm>
            <a:off x="3593750" y="4190450"/>
            <a:ext cx="2734200" cy="600900"/>
          </a:xfrm>
          <a:prstGeom prst="wedgeRoundRectCallout">
            <a:avLst>
              <a:gd fmla="val -31177" name="adj1"/>
              <a:gd fmla="val -73032" name="adj2"/>
              <a:gd fmla="val 0" name="adj3"/>
            </a:avLst>
          </a:prstGeom>
          <a:solidFill>
            <a:srgbClr val="CFE2F3"/>
          </a:solidFill>
          <a:ln cap="flat" cmpd="sng" w="381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latin typeface="Consolas"/>
                <a:ea typeface="Consolas"/>
                <a:cs typeface="Consolas"/>
                <a:sym typeface="Consolas"/>
              </a:rPr>
              <a:t>Sleep</a:t>
            </a:r>
            <a:r>
              <a:rPr b="1" lang="ja">
                <a:latin typeface="Verdana"/>
                <a:ea typeface="Verdana"/>
                <a:cs typeface="Verdana"/>
                <a:sym typeface="Verdana"/>
              </a:rPr>
              <a:t>しないとすぐに終了する</a:t>
            </a:r>
            <a:endParaRPr b="1">
              <a:solidFill>
                <a:srgbClr val="FF0000"/>
              </a:solidFill>
            </a:endParaRPr>
          </a:p>
        </p:txBody>
      </p:sp>
      <p:sp>
        <p:nvSpPr>
          <p:cNvPr id="336" name="Google Shape;336;p59"/>
          <p:cNvSpPr txBox="1"/>
          <p:nvPr/>
        </p:nvSpPr>
        <p:spPr>
          <a:xfrm>
            <a:off x="6231950" y="931300"/>
            <a:ext cx="1938000" cy="36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u="sng">
                <a:solidFill>
                  <a:srgbClr val="1155CC"/>
                </a:solidFill>
                <a:hlinkClick r:id="rId3">
                  <a:extLst>
                    <a:ext uri="{A12FA001-AC4F-418D-AE19-62706E023703}">
                      <ahyp:hlinkClr val="tx"/>
                    </a:ext>
                  </a:extLst>
                </a:hlinkClick>
              </a:rPr>
              <a:t>Playgroundで動かす</a:t>
            </a:r>
            <a:endParaRPr b="1"/>
          </a:p>
        </p:txBody>
      </p:sp>
      <p:sp>
        <p:nvSpPr>
          <p:cNvPr id="337" name="Google Shape;337;p59"/>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60"/>
          <p:cNvSpPr txBox="1"/>
          <p:nvPr>
            <p:ph type="title"/>
          </p:nvPr>
        </p:nvSpPr>
        <p:spPr>
          <a:xfrm>
            <a:off x="457200" y="205987"/>
            <a:ext cx="8229600" cy="5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【TRY】ゴールーチンを使ってみよう</a:t>
            </a:r>
            <a:endParaRPr/>
          </a:p>
        </p:txBody>
      </p:sp>
      <p:sp>
        <p:nvSpPr>
          <p:cNvPr id="343" name="Google Shape;343;p60"/>
          <p:cNvSpPr txBox="1"/>
          <p:nvPr>
            <p:ph idx="1" type="body"/>
          </p:nvPr>
        </p:nvSpPr>
        <p:spPr>
          <a:xfrm>
            <a:off x="457200" y="838444"/>
            <a:ext cx="8229600" cy="40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a:t>次のコードを実行してみよう</a:t>
            </a:r>
            <a:endParaRPr/>
          </a:p>
        </p:txBody>
      </p:sp>
      <p:sp>
        <p:nvSpPr>
          <p:cNvPr id="344" name="Google Shape;344;p60"/>
          <p:cNvSpPr txBox="1"/>
          <p:nvPr/>
        </p:nvSpPr>
        <p:spPr>
          <a:xfrm>
            <a:off x="730125" y="1491678"/>
            <a:ext cx="7956600" cy="350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800">
                <a:solidFill>
                  <a:srgbClr val="D73A49"/>
                </a:solidFill>
                <a:highlight>
                  <a:srgbClr val="FFFFFF"/>
                </a:highlight>
                <a:latin typeface="Consolas"/>
                <a:ea typeface="Consolas"/>
                <a:cs typeface="Consolas"/>
                <a:sym typeface="Consolas"/>
              </a:rPr>
              <a:t>func</a:t>
            </a:r>
            <a:r>
              <a:rPr lang="ja" sz="1800">
                <a:solidFill>
                  <a:srgbClr val="24292E"/>
                </a:solidFill>
                <a:highlight>
                  <a:srgbClr val="FFFFFF"/>
                </a:highlight>
                <a:latin typeface="Consolas"/>
                <a:ea typeface="Consolas"/>
                <a:cs typeface="Consolas"/>
                <a:sym typeface="Consolas"/>
              </a:rPr>
              <a:t> </a:t>
            </a:r>
            <a:r>
              <a:rPr lang="ja" sz="1800">
                <a:solidFill>
                  <a:srgbClr val="6F42C1"/>
                </a:solidFill>
                <a:highlight>
                  <a:srgbClr val="FFFFFF"/>
                </a:highlight>
                <a:latin typeface="Consolas"/>
                <a:ea typeface="Consolas"/>
                <a:cs typeface="Consolas"/>
                <a:sym typeface="Consolas"/>
              </a:rPr>
              <a:t>main</a:t>
            </a:r>
            <a:r>
              <a:rPr lang="ja" sz="1800">
                <a:solidFill>
                  <a:srgbClr val="24292E"/>
                </a:solidFill>
                <a:highlight>
                  <a:srgbClr val="FFFFFF"/>
                </a:highlight>
                <a:latin typeface="Consolas"/>
                <a:ea typeface="Consolas"/>
                <a:cs typeface="Consolas"/>
                <a:sym typeface="Consolas"/>
              </a:rPr>
              <a:t>() {</a:t>
            </a:r>
            <a:endParaRPr sz="18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highlight>
                  <a:srgbClr val="FFFFFF"/>
                </a:highlight>
                <a:latin typeface="Consolas"/>
                <a:ea typeface="Consolas"/>
                <a:cs typeface="Consolas"/>
                <a:sym typeface="Consolas"/>
              </a:rPr>
              <a:t>	</a:t>
            </a:r>
            <a:r>
              <a:rPr lang="ja" sz="1800">
                <a:solidFill>
                  <a:srgbClr val="D73A49"/>
                </a:solidFill>
                <a:highlight>
                  <a:srgbClr val="FFFFFF"/>
                </a:highlight>
                <a:latin typeface="Consolas"/>
                <a:ea typeface="Consolas"/>
                <a:cs typeface="Consolas"/>
                <a:sym typeface="Consolas"/>
              </a:rPr>
              <a:t>defer</a:t>
            </a:r>
            <a:r>
              <a:rPr lang="ja" sz="1800">
                <a:solidFill>
                  <a:srgbClr val="24292E"/>
                </a:solidFill>
                <a:highlight>
                  <a:srgbClr val="FFFFFF"/>
                </a:highlight>
                <a:latin typeface="Consolas"/>
                <a:ea typeface="Consolas"/>
                <a:cs typeface="Consolas"/>
                <a:sym typeface="Consolas"/>
              </a:rPr>
              <a:t> fmt.</a:t>
            </a:r>
            <a:r>
              <a:rPr lang="ja" sz="1800">
                <a:solidFill>
                  <a:srgbClr val="005CC5"/>
                </a:solidFill>
                <a:highlight>
                  <a:srgbClr val="FFFFFF"/>
                </a:highlight>
                <a:latin typeface="Consolas"/>
                <a:ea typeface="Consolas"/>
                <a:cs typeface="Consolas"/>
                <a:sym typeface="Consolas"/>
              </a:rPr>
              <a:t>Println</a:t>
            </a:r>
            <a:r>
              <a:rPr lang="ja" sz="1800">
                <a:solidFill>
                  <a:srgbClr val="24292E"/>
                </a:solidFill>
                <a:highlight>
                  <a:srgbClr val="FFFFFF"/>
                </a:highlight>
                <a:latin typeface="Consolas"/>
                <a:ea typeface="Consolas"/>
                <a:cs typeface="Consolas"/>
                <a:sym typeface="Consolas"/>
              </a:rPr>
              <a:t>(</a:t>
            </a:r>
            <a:r>
              <a:rPr lang="ja" sz="1800">
                <a:solidFill>
                  <a:srgbClr val="032F62"/>
                </a:solidFill>
                <a:highlight>
                  <a:srgbClr val="FFFFFF"/>
                </a:highlight>
                <a:latin typeface="Consolas"/>
                <a:ea typeface="Consolas"/>
                <a:cs typeface="Consolas"/>
                <a:sym typeface="Consolas"/>
              </a:rPr>
              <a:t>"main done"</a:t>
            </a:r>
            <a:r>
              <a:rPr lang="ja" sz="1800">
                <a:solidFill>
                  <a:srgbClr val="24292E"/>
                </a:solidFill>
                <a:highlight>
                  <a:srgbClr val="FFFFFF"/>
                </a:highlight>
                <a:latin typeface="Consolas"/>
                <a:ea typeface="Consolas"/>
                <a:cs typeface="Consolas"/>
                <a:sym typeface="Consolas"/>
              </a:rPr>
              <a:t>)</a:t>
            </a:r>
            <a:endParaRPr sz="18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highlight>
                  <a:srgbClr val="FFFFFF"/>
                </a:highlight>
                <a:latin typeface="Consolas"/>
                <a:ea typeface="Consolas"/>
                <a:cs typeface="Consolas"/>
                <a:sym typeface="Consolas"/>
              </a:rPr>
              <a:t>	</a:t>
            </a:r>
            <a:r>
              <a:rPr lang="ja" sz="1800">
                <a:solidFill>
                  <a:srgbClr val="D73A49"/>
                </a:solidFill>
                <a:highlight>
                  <a:srgbClr val="FFFFFF"/>
                </a:highlight>
                <a:latin typeface="Consolas"/>
                <a:ea typeface="Consolas"/>
                <a:cs typeface="Consolas"/>
                <a:sym typeface="Consolas"/>
              </a:rPr>
              <a:t>go</a:t>
            </a:r>
            <a:r>
              <a:rPr lang="ja" sz="1800">
                <a:solidFill>
                  <a:srgbClr val="24292E"/>
                </a:solidFill>
                <a:highlight>
                  <a:srgbClr val="FFFFFF"/>
                </a:highlight>
                <a:latin typeface="Consolas"/>
                <a:ea typeface="Consolas"/>
                <a:cs typeface="Consolas"/>
                <a:sym typeface="Consolas"/>
              </a:rPr>
              <a:t> </a:t>
            </a:r>
            <a:r>
              <a:rPr lang="ja" sz="1800">
                <a:solidFill>
                  <a:srgbClr val="D73A49"/>
                </a:solidFill>
                <a:highlight>
                  <a:srgbClr val="FFFFFF"/>
                </a:highlight>
                <a:latin typeface="Consolas"/>
                <a:ea typeface="Consolas"/>
                <a:cs typeface="Consolas"/>
                <a:sym typeface="Consolas"/>
              </a:rPr>
              <a:t>func</a:t>
            </a:r>
            <a:r>
              <a:rPr lang="ja" sz="1800">
                <a:solidFill>
                  <a:srgbClr val="24292E"/>
                </a:solidFill>
                <a:highlight>
                  <a:srgbClr val="FFFFFF"/>
                </a:highlight>
                <a:latin typeface="Consolas"/>
                <a:ea typeface="Consolas"/>
                <a:cs typeface="Consolas"/>
                <a:sym typeface="Consolas"/>
              </a:rPr>
              <a:t>() {</a:t>
            </a:r>
            <a:endParaRPr sz="18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highlight>
                  <a:srgbClr val="FFFFFF"/>
                </a:highlight>
                <a:latin typeface="Consolas"/>
                <a:ea typeface="Consolas"/>
                <a:cs typeface="Consolas"/>
                <a:sym typeface="Consolas"/>
              </a:rPr>
              <a:t>		</a:t>
            </a:r>
            <a:r>
              <a:rPr lang="ja" sz="1800">
                <a:solidFill>
                  <a:srgbClr val="D73A49"/>
                </a:solidFill>
                <a:highlight>
                  <a:srgbClr val="FFFFFF"/>
                </a:highlight>
                <a:latin typeface="Consolas"/>
                <a:ea typeface="Consolas"/>
                <a:cs typeface="Consolas"/>
                <a:sym typeface="Consolas"/>
              </a:rPr>
              <a:t>defer</a:t>
            </a:r>
            <a:r>
              <a:rPr lang="ja" sz="1800">
                <a:solidFill>
                  <a:srgbClr val="24292E"/>
                </a:solidFill>
                <a:highlight>
                  <a:srgbClr val="FFFFFF"/>
                </a:highlight>
                <a:latin typeface="Consolas"/>
                <a:ea typeface="Consolas"/>
                <a:cs typeface="Consolas"/>
                <a:sym typeface="Consolas"/>
              </a:rPr>
              <a:t> fmt.</a:t>
            </a:r>
            <a:r>
              <a:rPr lang="ja" sz="1800">
                <a:solidFill>
                  <a:srgbClr val="005CC5"/>
                </a:solidFill>
                <a:highlight>
                  <a:srgbClr val="FFFFFF"/>
                </a:highlight>
                <a:latin typeface="Consolas"/>
                <a:ea typeface="Consolas"/>
                <a:cs typeface="Consolas"/>
                <a:sym typeface="Consolas"/>
              </a:rPr>
              <a:t>Println</a:t>
            </a:r>
            <a:r>
              <a:rPr lang="ja" sz="1800">
                <a:solidFill>
                  <a:srgbClr val="24292E"/>
                </a:solidFill>
                <a:highlight>
                  <a:srgbClr val="FFFFFF"/>
                </a:highlight>
                <a:latin typeface="Consolas"/>
                <a:ea typeface="Consolas"/>
                <a:cs typeface="Consolas"/>
                <a:sym typeface="Consolas"/>
              </a:rPr>
              <a:t>(</a:t>
            </a:r>
            <a:r>
              <a:rPr lang="ja" sz="1800">
                <a:solidFill>
                  <a:srgbClr val="032F62"/>
                </a:solidFill>
                <a:highlight>
                  <a:srgbClr val="FFFFFF"/>
                </a:highlight>
                <a:latin typeface="Consolas"/>
                <a:ea typeface="Consolas"/>
                <a:cs typeface="Consolas"/>
                <a:sym typeface="Consolas"/>
              </a:rPr>
              <a:t>"goroutine1 done"</a:t>
            </a:r>
            <a:r>
              <a:rPr lang="ja" sz="1800">
                <a:solidFill>
                  <a:srgbClr val="24292E"/>
                </a:solidFill>
                <a:highlight>
                  <a:srgbClr val="FFFFFF"/>
                </a:highlight>
                <a:latin typeface="Consolas"/>
                <a:ea typeface="Consolas"/>
                <a:cs typeface="Consolas"/>
                <a:sym typeface="Consolas"/>
              </a:rPr>
              <a:t>)</a:t>
            </a:r>
            <a:endParaRPr sz="18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highlight>
                  <a:srgbClr val="FFFFFF"/>
                </a:highlight>
                <a:latin typeface="Consolas"/>
                <a:ea typeface="Consolas"/>
                <a:cs typeface="Consolas"/>
                <a:sym typeface="Consolas"/>
              </a:rPr>
              <a:t>		time.</a:t>
            </a:r>
            <a:r>
              <a:rPr lang="ja" sz="1800">
                <a:solidFill>
                  <a:srgbClr val="005CC5"/>
                </a:solidFill>
                <a:highlight>
                  <a:srgbClr val="FFFFFF"/>
                </a:highlight>
                <a:latin typeface="Consolas"/>
                <a:ea typeface="Consolas"/>
                <a:cs typeface="Consolas"/>
                <a:sym typeface="Consolas"/>
              </a:rPr>
              <a:t>Sleep</a:t>
            </a:r>
            <a:r>
              <a:rPr lang="ja" sz="1800">
                <a:solidFill>
                  <a:srgbClr val="24292E"/>
                </a:solidFill>
                <a:highlight>
                  <a:srgbClr val="FFFFFF"/>
                </a:highlight>
                <a:latin typeface="Consolas"/>
                <a:ea typeface="Consolas"/>
                <a:cs typeface="Consolas"/>
                <a:sym typeface="Consolas"/>
              </a:rPr>
              <a:t>(</a:t>
            </a:r>
            <a:r>
              <a:rPr lang="ja" sz="1800">
                <a:solidFill>
                  <a:srgbClr val="005CC5"/>
                </a:solidFill>
                <a:highlight>
                  <a:srgbClr val="FFFFFF"/>
                </a:highlight>
                <a:latin typeface="Consolas"/>
                <a:ea typeface="Consolas"/>
                <a:cs typeface="Consolas"/>
                <a:sym typeface="Consolas"/>
              </a:rPr>
              <a:t>3</a:t>
            </a:r>
            <a:r>
              <a:rPr lang="ja" sz="1800">
                <a:solidFill>
                  <a:srgbClr val="24292E"/>
                </a:solidFill>
                <a:highlight>
                  <a:srgbClr val="FFFFFF"/>
                </a:highlight>
                <a:latin typeface="Consolas"/>
                <a:ea typeface="Consolas"/>
                <a:cs typeface="Consolas"/>
                <a:sym typeface="Consolas"/>
              </a:rPr>
              <a:t> * time.Second)</a:t>
            </a:r>
            <a:endParaRPr sz="18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highlight>
                  <a:srgbClr val="FFFFFF"/>
                </a:highlight>
                <a:latin typeface="Consolas"/>
                <a:ea typeface="Consolas"/>
                <a:cs typeface="Consolas"/>
                <a:sym typeface="Consolas"/>
              </a:rPr>
              <a:t>	}()</a:t>
            </a:r>
            <a:endParaRPr sz="18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highlight>
                  <a:srgbClr val="FFFFFF"/>
                </a:highlight>
                <a:latin typeface="Consolas"/>
                <a:ea typeface="Consolas"/>
                <a:cs typeface="Consolas"/>
                <a:sym typeface="Consolas"/>
              </a:rPr>
              <a:t>	</a:t>
            </a:r>
            <a:r>
              <a:rPr lang="ja" sz="1800">
                <a:solidFill>
                  <a:srgbClr val="D73A49"/>
                </a:solidFill>
                <a:highlight>
                  <a:srgbClr val="FFFFFF"/>
                </a:highlight>
                <a:latin typeface="Consolas"/>
                <a:ea typeface="Consolas"/>
                <a:cs typeface="Consolas"/>
                <a:sym typeface="Consolas"/>
              </a:rPr>
              <a:t>go</a:t>
            </a:r>
            <a:r>
              <a:rPr lang="ja" sz="1800">
                <a:solidFill>
                  <a:srgbClr val="24292E"/>
                </a:solidFill>
                <a:highlight>
                  <a:srgbClr val="FFFFFF"/>
                </a:highlight>
                <a:latin typeface="Consolas"/>
                <a:ea typeface="Consolas"/>
                <a:cs typeface="Consolas"/>
                <a:sym typeface="Consolas"/>
              </a:rPr>
              <a:t> </a:t>
            </a:r>
            <a:r>
              <a:rPr lang="ja" sz="1800">
                <a:solidFill>
                  <a:srgbClr val="D73A49"/>
                </a:solidFill>
                <a:highlight>
                  <a:srgbClr val="FFFFFF"/>
                </a:highlight>
                <a:latin typeface="Consolas"/>
                <a:ea typeface="Consolas"/>
                <a:cs typeface="Consolas"/>
                <a:sym typeface="Consolas"/>
              </a:rPr>
              <a:t>func</a:t>
            </a:r>
            <a:r>
              <a:rPr lang="ja" sz="1800">
                <a:solidFill>
                  <a:srgbClr val="24292E"/>
                </a:solidFill>
                <a:highlight>
                  <a:srgbClr val="FFFFFF"/>
                </a:highlight>
                <a:latin typeface="Consolas"/>
                <a:ea typeface="Consolas"/>
                <a:cs typeface="Consolas"/>
                <a:sym typeface="Consolas"/>
              </a:rPr>
              <a:t>() {</a:t>
            </a:r>
            <a:endParaRPr sz="18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highlight>
                  <a:srgbClr val="FFFFFF"/>
                </a:highlight>
                <a:latin typeface="Consolas"/>
                <a:ea typeface="Consolas"/>
                <a:cs typeface="Consolas"/>
                <a:sym typeface="Consolas"/>
              </a:rPr>
              <a:t>		</a:t>
            </a:r>
            <a:r>
              <a:rPr lang="ja" sz="1800">
                <a:solidFill>
                  <a:srgbClr val="D73A49"/>
                </a:solidFill>
                <a:highlight>
                  <a:srgbClr val="FFFFFF"/>
                </a:highlight>
                <a:latin typeface="Consolas"/>
                <a:ea typeface="Consolas"/>
                <a:cs typeface="Consolas"/>
                <a:sym typeface="Consolas"/>
              </a:rPr>
              <a:t>defer</a:t>
            </a:r>
            <a:r>
              <a:rPr lang="ja" sz="1800">
                <a:solidFill>
                  <a:srgbClr val="24292E"/>
                </a:solidFill>
                <a:highlight>
                  <a:srgbClr val="FFFFFF"/>
                </a:highlight>
                <a:latin typeface="Consolas"/>
                <a:ea typeface="Consolas"/>
                <a:cs typeface="Consolas"/>
                <a:sym typeface="Consolas"/>
              </a:rPr>
              <a:t> fmt.</a:t>
            </a:r>
            <a:r>
              <a:rPr lang="ja" sz="1800">
                <a:solidFill>
                  <a:srgbClr val="005CC5"/>
                </a:solidFill>
                <a:highlight>
                  <a:srgbClr val="FFFFFF"/>
                </a:highlight>
                <a:latin typeface="Consolas"/>
                <a:ea typeface="Consolas"/>
                <a:cs typeface="Consolas"/>
                <a:sym typeface="Consolas"/>
              </a:rPr>
              <a:t>Println</a:t>
            </a:r>
            <a:r>
              <a:rPr lang="ja" sz="1800">
                <a:solidFill>
                  <a:srgbClr val="24292E"/>
                </a:solidFill>
                <a:highlight>
                  <a:srgbClr val="FFFFFF"/>
                </a:highlight>
                <a:latin typeface="Consolas"/>
                <a:ea typeface="Consolas"/>
                <a:cs typeface="Consolas"/>
                <a:sym typeface="Consolas"/>
              </a:rPr>
              <a:t>(</a:t>
            </a:r>
            <a:r>
              <a:rPr lang="ja" sz="1800">
                <a:solidFill>
                  <a:srgbClr val="032F62"/>
                </a:solidFill>
                <a:highlight>
                  <a:srgbClr val="FFFFFF"/>
                </a:highlight>
                <a:latin typeface="Consolas"/>
                <a:ea typeface="Consolas"/>
                <a:cs typeface="Consolas"/>
                <a:sym typeface="Consolas"/>
              </a:rPr>
              <a:t>"goroutine2 done"</a:t>
            </a:r>
            <a:r>
              <a:rPr lang="ja" sz="1800">
                <a:solidFill>
                  <a:srgbClr val="24292E"/>
                </a:solidFill>
                <a:highlight>
                  <a:srgbClr val="FFFFFF"/>
                </a:highlight>
                <a:latin typeface="Consolas"/>
                <a:ea typeface="Consolas"/>
                <a:cs typeface="Consolas"/>
                <a:sym typeface="Consolas"/>
              </a:rPr>
              <a:t>)</a:t>
            </a:r>
            <a:endParaRPr sz="18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highlight>
                  <a:srgbClr val="FFFFFF"/>
                </a:highlight>
                <a:latin typeface="Consolas"/>
                <a:ea typeface="Consolas"/>
                <a:cs typeface="Consolas"/>
                <a:sym typeface="Consolas"/>
              </a:rPr>
              <a:t>		time.</a:t>
            </a:r>
            <a:r>
              <a:rPr lang="ja" sz="1800">
                <a:solidFill>
                  <a:srgbClr val="005CC5"/>
                </a:solidFill>
                <a:highlight>
                  <a:srgbClr val="FFFFFF"/>
                </a:highlight>
                <a:latin typeface="Consolas"/>
                <a:ea typeface="Consolas"/>
                <a:cs typeface="Consolas"/>
                <a:sym typeface="Consolas"/>
              </a:rPr>
              <a:t>Sleep</a:t>
            </a:r>
            <a:r>
              <a:rPr lang="ja" sz="1800">
                <a:solidFill>
                  <a:srgbClr val="24292E"/>
                </a:solidFill>
                <a:highlight>
                  <a:srgbClr val="FFFFFF"/>
                </a:highlight>
                <a:latin typeface="Consolas"/>
                <a:ea typeface="Consolas"/>
                <a:cs typeface="Consolas"/>
                <a:sym typeface="Consolas"/>
              </a:rPr>
              <a:t>(</a:t>
            </a:r>
            <a:r>
              <a:rPr lang="ja" sz="1800">
                <a:solidFill>
                  <a:srgbClr val="005CC5"/>
                </a:solidFill>
                <a:highlight>
                  <a:srgbClr val="FFFFFF"/>
                </a:highlight>
                <a:latin typeface="Consolas"/>
                <a:ea typeface="Consolas"/>
                <a:cs typeface="Consolas"/>
                <a:sym typeface="Consolas"/>
              </a:rPr>
              <a:t>1</a:t>
            </a:r>
            <a:r>
              <a:rPr lang="ja" sz="1800">
                <a:solidFill>
                  <a:srgbClr val="24292E"/>
                </a:solidFill>
                <a:highlight>
                  <a:srgbClr val="FFFFFF"/>
                </a:highlight>
                <a:latin typeface="Consolas"/>
                <a:ea typeface="Consolas"/>
                <a:cs typeface="Consolas"/>
                <a:sym typeface="Consolas"/>
              </a:rPr>
              <a:t> * time.Second)</a:t>
            </a:r>
            <a:endParaRPr sz="18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highlight>
                  <a:srgbClr val="FFFFFF"/>
                </a:highlight>
                <a:latin typeface="Consolas"/>
                <a:ea typeface="Consolas"/>
                <a:cs typeface="Consolas"/>
                <a:sym typeface="Consolas"/>
              </a:rPr>
              <a:t>	}()</a:t>
            </a:r>
            <a:endParaRPr sz="18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highlight>
                  <a:srgbClr val="FFFFFF"/>
                </a:highlight>
                <a:latin typeface="Consolas"/>
                <a:ea typeface="Consolas"/>
                <a:cs typeface="Consolas"/>
                <a:sym typeface="Consolas"/>
              </a:rPr>
              <a:t>	time.</a:t>
            </a:r>
            <a:r>
              <a:rPr lang="ja" sz="1800">
                <a:solidFill>
                  <a:srgbClr val="005CC5"/>
                </a:solidFill>
                <a:highlight>
                  <a:srgbClr val="FFFFFF"/>
                </a:highlight>
                <a:latin typeface="Consolas"/>
                <a:ea typeface="Consolas"/>
                <a:cs typeface="Consolas"/>
                <a:sym typeface="Consolas"/>
              </a:rPr>
              <a:t>Sleep</a:t>
            </a:r>
            <a:r>
              <a:rPr lang="ja" sz="1800">
                <a:solidFill>
                  <a:srgbClr val="24292E"/>
                </a:solidFill>
                <a:highlight>
                  <a:srgbClr val="FFFFFF"/>
                </a:highlight>
                <a:latin typeface="Consolas"/>
                <a:ea typeface="Consolas"/>
                <a:cs typeface="Consolas"/>
                <a:sym typeface="Consolas"/>
              </a:rPr>
              <a:t>(</a:t>
            </a:r>
            <a:r>
              <a:rPr lang="ja" sz="1800">
                <a:solidFill>
                  <a:srgbClr val="005CC5"/>
                </a:solidFill>
                <a:highlight>
                  <a:srgbClr val="FFFFFF"/>
                </a:highlight>
                <a:latin typeface="Consolas"/>
                <a:ea typeface="Consolas"/>
                <a:cs typeface="Consolas"/>
                <a:sym typeface="Consolas"/>
              </a:rPr>
              <a:t>5</a:t>
            </a:r>
            <a:r>
              <a:rPr lang="ja" sz="1800">
                <a:solidFill>
                  <a:srgbClr val="24292E"/>
                </a:solidFill>
                <a:highlight>
                  <a:srgbClr val="FFFFFF"/>
                </a:highlight>
                <a:latin typeface="Consolas"/>
                <a:ea typeface="Consolas"/>
                <a:cs typeface="Consolas"/>
                <a:sym typeface="Consolas"/>
              </a:rPr>
              <a:t> * time.Second)</a:t>
            </a:r>
            <a:endParaRPr sz="1800">
              <a:solidFill>
                <a:srgbClr val="24292E"/>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ja" sz="1800">
                <a:solidFill>
                  <a:srgbClr val="24292E"/>
                </a:solidFill>
                <a:highlight>
                  <a:srgbClr val="FFFFFF"/>
                </a:highlight>
                <a:latin typeface="Consolas"/>
                <a:ea typeface="Consolas"/>
                <a:cs typeface="Consolas"/>
                <a:sym typeface="Consolas"/>
              </a:rPr>
              <a:t>}</a:t>
            </a:r>
            <a:endParaRPr sz="1800">
              <a:solidFill>
                <a:srgbClr val="D73A49"/>
              </a:solidFill>
              <a:latin typeface="Consolas"/>
              <a:ea typeface="Consolas"/>
              <a:cs typeface="Consolas"/>
              <a:sym typeface="Consolas"/>
            </a:endParaRPr>
          </a:p>
        </p:txBody>
      </p:sp>
      <p:sp>
        <p:nvSpPr>
          <p:cNvPr id="345" name="Google Shape;345;p60"/>
          <p:cNvSpPr txBox="1"/>
          <p:nvPr/>
        </p:nvSpPr>
        <p:spPr>
          <a:xfrm>
            <a:off x="6231950" y="1312300"/>
            <a:ext cx="1938000" cy="375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u="sng">
                <a:solidFill>
                  <a:srgbClr val="1155CC"/>
                </a:solidFill>
                <a:hlinkClick r:id="rId3">
                  <a:extLst>
                    <a:ext uri="{A12FA001-AC4F-418D-AE19-62706E023703}">
                      <ahyp:hlinkClr val="tx"/>
                    </a:ext>
                  </a:extLst>
                </a:hlinkClick>
              </a:rPr>
              <a:t>Playgroundで動かす</a:t>
            </a:r>
            <a:endParaRPr b="1"/>
          </a:p>
        </p:txBody>
      </p:sp>
      <p:sp>
        <p:nvSpPr>
          <p:cNvPr id="346" name="Google Shape;346;p60"/>
          <p:cNvSpPr/>
          <p:nvPr/>
        </p:nvSpPr>
        <p:spPr>
          <a:xfrm>
            <a:off x="5805325" y="4529350"/>
            <a:ext cx="3025800" cy="511500"/>
          </a:xfrm>
          <a:prstGeom prst="roundRect">
            <a:avLst>
              <a:gd fmla="val 7744" name="adj"/>
            </a:avLst>
          </a:prstGeom>
          <a:solidFill>
            <a:srgbClr val="F4CCCC"/>
          </a:solidFill>
          <a:ln cap="flat" cmpd="sng" w="3810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t>スリープする時間を変えてみよう</a:t>
            </a:r>
            <a:endParaRPr b="1"/>
          </a:p>
        </p:txBody>
      </p:sp>
      <p:sp>
        <p:nvSpPr>
          <p:cNvPr id="347" name="Google Shape;347;p60"/>
          <p:cNvSpPr txBox="1"/>
          <p:nvPr>
            <p:ph idx="12" type="sldNum"/>
          </p:nvPr>
        </p:nvSpPr>
        <p:spPr>
          <a:xfrm>
            <a:off x="8595309" y="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ophe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ophe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ophe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