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59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>
                <a:solidFill>
                  <a:schemeClr val="accent1">
                    <a:lumMod val="75000"/>
                  </a:schemeClr>
                </a:solidFill>
              </a:defRPr>
            </a:pPr>
            <a:r>
              <a:rPr lang="es-MX" sz="2000" dirty="0" smtClean="0">
                <a:solidFill>
                  <a:schemeClr val="accent1">
                    <a:lumMod val="75000"/>
                  </a:schemeClr>
                </a:solidFill>
              </a:rPr>
              <a:t>Desviación Actual del Proyecto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27822576337671884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8.6969717137282881E-2"/>
          <c:y val="0.10763387401399845"/>
          <c:w val="0.72954603436354959"/>
          <c:h val="0.77622302879045191"/>
        </c:manualLayout>
      </c:layout>
      <c:lineChart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marker>
            <c:symbol val="none"/>
          </c:marker>
          <c:cat>
            <c:strRef>
              <c:f>Hoja1!$A$2:$A$3</c:f>
              <c:strCache>
                <c:ptCount val="2"/>
                <c:pt idx="0">
                  <c:v>Categoría 1</c:v>
                </c:pt>
                <c:pt idx="1">
                  <c:v>Categoría 2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</c:v>
                </c:pt>
                <c:pt idx="1">
                  <c:v>2.5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marker>
            <c:symbol val="none"/>
          </c:marker>
          <c:cat>
            <c:strRef>
              <c:f>Hoja1!$A$2:$A$3</c:f>
              <c:strCache>
                <c:ptCount val="2"/>
                <c:pt idx="0">
                  <c:v>Categoría 1</c:v>
                </c:pt>
                <c:pt idx="1">
                  <c:v>Categoría 2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2.7</c:v>
                </c:pt>
                <c:pt idx="1">
                  <c:v>2.7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631416"/>
        <c:axId val="254632200"/>
      </c:lineChart>
      <c:catAx>
        <c:axId val="254631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254632200"/>
        <c:crosses val="autoZero"/>
        <c:auto val="1"/>
        <c:lblAlgn val="ctr"/>
        <c:lblOffset val="100"/>
        <c:noMultiLvlLbl val="0"/>
      </c:catAx>
      <c:valAx>
        <c:axId val="254632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46314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MX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60" y="2852936"/>
            <a:ext cx="9110909" cy="79208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lang="es-MX" sz="2800" kern="1200" dirty="0">
                <a:solidFill>
                  <a:srgbClr val="9E3C44"/>
                </a:solidFill>
                <a:latin typeface="AvantGarde Md BT" panose="020B0602020202020204" pitchFamily="34" charset="0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032520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s-MX" sz="2800">
                <a:solidFill>
                  <a:srgbClr val="9E3C44"/>
                </a:solidFill>
                <a:latin typeface="AvantGarde Md BT" panose="020B0602020202020204" pitchFamily="34" charset="0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56176" y="6525345"/>
            <a:ext cx="2987824" cy="365125"/>
          </a:xfrm>
          <a:solidFill>
            <a:schemeClr val="bg1"/>
          </a:solidFill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fld id="{FE95C582-D025-4621-BA62-44733310E585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632" y="6492875"/>
            <a:ext cx="2015088" cy="365125"/>
          </a:xfrm>
        </p:spPr>
        <p:txBody>
          <a:bodyPr/>
          <a:lstStyle>
            <a:lvl1pPr>
              <a:defRPr sz="1200" b="1">
                <a:solidFill>
                  <a:srgbClr val="0070C0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2051720" y="6741368"/>
            <a:ext cx="2376264" cy="166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algn="just">
              <a:tabLst>
                <a:tab pos="2700020" algn="ctr"/>
                <a:tab pos="5400040" algn="r"/>
              </a:tabLst>
              <a:defRPr sz="1200" b="1">
                <a:solidFill>
                  <a:srgbClr val="9E3C44"/>
                </a:solidFill>
                <a:latin typeface="AvantGarde Md BT" panose="020B0602020202020204" pitchFamily="34" charset="0"/>
              </a:defRPr>
            </a:lvl1pPr>
          </a:lstStyle>
          <a:p>
            <a:pPr lvl="0"/>
            <a:r>
              <a:rPr lang="es-ES" dirty="0" smtClean="0"/>
              <a:t>Vigencia de retención: 1 año</a:t>
            </a:r>
            <a:endParaRPr lang="es-MX" dirty="0" smtClean="0"/>
          </a:p>
          <a:p>
            <a:pPr lvl="0"/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22060" y="68136"/>
            <a:ext cx="71422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200" dirty="0" smtClean="0">
                <a:solidFill>
                  <a:schemeClr val="bg1"/>
                </a:solidFill>
                <a:latin typeface="AvantGarde Md BT"/>
              </a:rPr>
              <a:t>Modelo </a:t>
            </a:r>
            <a:r>
              <a:rPr lang="es-ES" sz="2200" dirty="0">
                <a:solidFill>
                  <a:schemeClr val="bg1"/>
                </a:solidFill>
                <a:latin typeface="AvantGarde Md BT"/>
              </a:rPr>
              <a:t>de Madurez de la Capacidad Integrado - CMMI</a:t>
            </a:r>
            <a:endParaRPr lang="es-MX" sz="2200" dirty="0">
              <a:solidFill>
                <a:schemeClr val="bg1"/>
              </a:solidFill>
              <a:latin typeface="AvantGarde Md BT"/>
            </a:endParaRPr>
          </a:p>
        </p:txBody>
      </p:sp>
    </p:spTree>
    <p:extLst>
      <p:ext uri="{BB962C8B-B14F-4D97-AF65-F5344CB8AC3E}">
        <p14:creationId xmlns:p14="http://schemas.microsoft.com/office/powerpoint/2010/main" val="65354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416824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47664" y="1600200"/>
            <a:ext cx="7416824" cy="4525963"/>
          </a:xfrm>
        </p:spPr>
        <p:txBody>
          <a:bodyPr vert="eaVert"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  <a:lvl2pPr>
              <a:defRPr>
                <a:solidFill>
                  <a:srgbClr val="9E3C44"/>
                </a:solidFill>
                <a:latin typeface="AvantGarde Md BT"/>
              </a:defRPr>
            </a:lvl2pPr>
            <a:lvl3pPr>
              <a:defRPr>
                <a:solidFill>
                  <a:srgbClr val="9E3C44"/>
                </a:solidFill>
                <a:latin typeface="AvantGarde Md BT"/>
              </a:defRPr>
            </a:lvl3pPr>
            <a:lvl4pPr>
              <a:defRPr>
                <a:solidFill>
                  <a:srgbClr val="9E3C44"/>
                </a:solidFill>
                <a:latin typeface="AvantGarde Md BT"/>
              </a:defRPr>
            </a:lvl4pPr>
            <a:lvl5pPr>
              <a:defRPr>
                <a:solidFill>
                  <a:srgbClr val="9E3C44"/>
                </a:solidFill>
                <a:latin typeface="AvantGarde Md B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E95C582-D025-4621-BA62-44733310E585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17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07088" y="274638"/>
            <a:ext cx="2057400" cy="5851525"/>
          </a:xfrm>
        </p:spPr>
        <p:txBody>
          <a:bodyPr vert="eaVert"/>
          <a:lstStyle>
            <a:lvl1pPr>
              <a:defRPr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47664" y="260648"/>
            <a:ext cx="5256584" cy="5851525"/>
          </a:xfrm>
        </p:spPr>
        <p:txBody>
          <a:bodyPr vert="eaVert"/>
          <a:lstStyle>
            <a:lvl1pPr>
              <a:defRPr>
                <a:latin typeface="AvantGarde Md BT"/>
              </a:defRPr>
            </a:lvl1pPr>
            <a:lvl2pPr>
              <a:defRPr>
                <a:latin typeface="AvantGarde Md BT"/>
              </a:defRPr>
            </a:lvl2pPr>
            <a:lvl3pPr>
              <a:defRPr>
                <a:latin typeface="AvantGarde Md BT"/>
              </a:defRPr>
            </a:lvl3pPr>
            <a:lvl4pPr>
              <a:defRPr>
                <a:latin typeface="AvantGarde Md BT"/>
              </a:defRPr>
            </a:lvl4pPr>
            <a:lvl5pPr>
              <a:defRPr>
                <a:latin typeface="AvantGarde Md B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44016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28528" y="6356350"/>
            <a:ext cx="2895600" cy="365125"/>
          </a:xfrm>
        </p:spPr>
        <p:txBody>
          <a:bodyPr/>
          <a:lstStyle>
            <a:lvl1pPr>
              <a:defRPr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20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344816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47664" y="1600200"/>
            <a:ext cx="7344816" cy="4525963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  <a:lvl2pPr>
              <a:defRPr>
                <a:solidFill>
                  <a:srgbClr val="9E3C44"/>
                </a:solidFill>
                <a:latin typeface="AvantGarde Md BT"/>
              </a:defRPr>
            </a:lvl2pPr>
            <a:lvl3pPr>
              <a:defRPr>
                <a:solidFill>
                  <a:srgbClr val="9E3C44"/>
                </a:solidFill>
                <a:latin typeface="AvantGarde Md BT"/>
              </a:defRPr>
            </a:lvl3pPr>
            <a:lvl4pPr>
              <a:defRPr>
                <a:solidFill>
                  <a:srgbClr val="9E3C44"/>
                </a:solidFill>
                <a:latin typeface="AvantGarde Md BT"/>
              </a:defRPr>
            </a:lvl4pPr>
            <a:lvl5pPr>
              <a:defRPr>
                <a:solidFill>
                  <a:srgbClr val="9E3C44"/>
                </a:solidFill>
                <a:latin typeface="AvantGarde Md B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22060" y="6356350"/>
            <a:ext cx="1453596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74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4406900"/>
            <a:ext cx="7488832" cy="1362075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rgbClr val="9E3C44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47663" y="2906713"/>
            <a:ext cx="748883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E3C44"/>
                </a:solidFill>
                <a:latin typeface="AvantGarde Md B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64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488832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19672" y="1600200"/>
            <a:ext cx="3672408" cy="4525963"/>
          </a:xfrm>
        </p:spPr>
        <p:txBody>
          <a:bodyPr/>
          <a:lstStyle>
            <a:lvl1pPr>
              <a:defRPr sz="2800">
                <a:solidFill>
                  <a:srgbClr val="9E3C44"/>
                </a:solidFill>
                <a:latin typeface="AvantGarde Md BT"/>
              </a:defRPr>
            </a:lvl1pPr>
            <a:lvl2pPr>
              <a:defRPr sz="2400">
                <a:solidFill>
                  <a:srgbClr val="9E3C44"/>
                </a:solidFill>
                <a:latin typeface="AvantGarde Md BT"/>
              </a:defRPr>
            </a:lvl2pPr>
            <a:lvl3pPr>
              <a:defRPr sz="2000">
                <a:solidFill>
                  <a:srgbClr val="9E3C44"/>
                </a:solidFill>
                <a:latin typeface="AvantGarde Md BT"/>
              </a:defRPr>
            </a:lvl3pPr>
            <a:lvl4pPr>
              <a:defRPr sz="1800">
                <a:solidFill>
                  <a:srgbClr val="9E3C44"/>
                </a:solidFill>
                <a:latin typeface="AvantGarde Md BT"/>
              </a:defRPr>
            </a:lvl4pPr>
            <a:lvl5pPr>
              <a:defRPr sz="1800">
                <a:solidFill>
                  <a:srgbClr val="9E3C44"/>
                </a:solidFill>
                <a:latin typeface="AvantGarde Md B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64088" y="1600200"/>
            <a:ext cx="3672408" cy="4525963"/>
          </a:xfrm>
        </p:spPr>
        <p:txBody>
          <a:bodyPr/>
          <a:lstStyle>
            <a:lvl1pPr>
              <a:defRPr sz="2800">
                <a:solidFill>
                  <a:srgbClr val="9E3C44"/>
                </a:solidFill>
                <a:latin typeface="AvantGarde Md BT"/>
              </a:defRPr>
            </a:lvl1pPr>
            <a:lvl2pPr>
              <a:defRPr sz="2400">
                <a:solidFill>
                  <a:srgbClr val="9E3C44"/>
                </a:solidFill>
                <a:latin typeface="AvantGarde Md BT"/>
              </a:defRPr>
            </a:lvl2pPr>
            <a:lvl3pPr>
              <a:defRPr sz="2000">
                <a:solidFill>
                  <a:srgbClr val="9E3C44"/>
                </a:solidFill>
                <a:latin typeface="AvantGarde Md BT"/>
              </a:defRPr>
            </a:lvl3pPr>
            <a:lvl4pPr>
              <a:defRPr sz="1800">
                <a:solidFill>
                  <a:srgbClr val="9E3C44"/>
                </a:solidFill>
                <a:latin typeface="AvantGarde Md BT"/>
              </a:defRPr>
            </a:lvl4pPr>
            <a:lvl5pPr>
              <a:defRPr sz="1800">
                <a:solidFill>
                  <a:srgbClr val="9E3C44"/>
                </a:solidFill>
                <a:latin typeface="AvantGarde Md B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66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56084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47664" y="1535113"/>
            <a:ext cx="3744416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9E3C44"/>
                </a:solidFill>
                <a:latin typeface="AvantGarde Md B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47664" y="2174875"/>
            <a:ext cx="3744416" cy="3951288"/>
          </a:xfrm>
        </p:spPr>
        <p:txBody>
          <a:bodyPr/>
          <a:lstStyle>
            <a:lvl1pPr>
              <a:defRPr sz="2400">
                <a:solidFill>
                  <a:srgbClr val="9E3C44"/>
                </a:solidFill>
                <a:latin typeface="AvantGarde Md BT"/>
              </a:defRPr>
            </a:lvl1pPr>
            <a:lvl2pPr>
              <a:defRPr sz="2000">
                <a:solidFill>
                  <a:srgbClr val="9E3C44"/>
                </a:solidFill>
                <a:latin typeface="AvantGarde Md BT"/>
              </a:defRPr>
            </a:lvl2pPr>
            <a:lvl3pPr>
              <a:defRPr sz="1800">
                <a:solidFill>
                  <a:srgbClr val="9E3C44"/>
                </a:solidFill>
                <a:latin typeface="AvantGarde Md BT"/>
              </a:defRPr>
            </a:lvl3pPr>
            <a:lvl4pPr>
              <a:defRPr sz="1600">
                <a:solidFill>
                  <a:srgbClr val="9E3C44"/>
                </a:solidFill>
                <a:latin typeface="AvantGarde Md BT"/>
              </a:defRPr>
            </a:lvl4pPr>
            <a:lvl5pPr>
              <a:defRPr sz="1600">
                <a:solidFill>
                  <a:srgbClr val="9E3C44"/>
                </a:solidFill>
                <a:latin typeface="AvantGarde Md B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292080" y="1535113"/>
            <a:ext cx="3816424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9E3C44"/>
                </a:solidFill>
                <a:latin typeface="AvantGarde Md B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292080" y="2174875"/>
            <a:ext cx="3816424" cy="3951288"/>
          </a:xfrm>
        </p:spPr>
        <p:txBody>
          <a:bodyPr/>
          <a:lstStyle>
            <a:lvl1pPr>
              <a:defRPr sz="2400">
                <a:solidFill>
                  <a:srgbClr val="9E3C44"/>
                </a:solidFill>
                <a:latin typeface="AvantGarde Md BT"/>
              </a:defRPr>
            </a:lvl1pPr>
            <a:lvl2pPr>
              <a:defRPr sz="2000">
                <a:solidFill>
                  <a:srgbClr val="9E3C44"/>
                </a:solidFill>
                <a:latin typeface="AvantGarde Md BT"/>
              </a:defRPr>
            </a:lvl2pPr>
            <a:lvl3pPr>
              <a:defRPr sz="1800">
                <a:solidFill>
                  <a:srgbClr val="9E3C44"/>
                </a:solidFill>
                <a:latin typeface="AvantGarde Md BT"/>
              </a:defRPr>
            </a:lvl3pPr>
            <a:lvl4pPr>
              <a:defRPr sz="1600">
                <a:solidFill>
                  <a:srgbClr val="9E3C44"/>
                </a:solidFill>
                <a:latin typeface="AvantGarde Md BT"/>
              </a:defRPr>
            </a:lvl4pPr>
            <a:lvl5pPr>
              <a:defRPr sz="1600">
                <a:solidFill>
                  <a:srgbClr val="9E3C44"/>
                </a:solidFill>
                <a:latin typeface="AvantGarde Md B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-9872" y="6356350"/>
            <a:ext cx="1557536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48264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68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488832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16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9099879" cy="6858000"/>
          </a:xfrm>
          <a:prstGeom prst="rect">
            <a:avLst/>
          </a:prstGeom>
        </p:spPr>
      </p:pic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28528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82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3050"/>
            <a:ext cx="2592288" cy="1162050"/>
          </a:xfrm>
        </p:spPr>
        <p:txBody>
          <a:bodyPr anchor="b"/>
          <a:lstStyle>
            <a:lvl1pPr algn="l">
              <a:defRPr sz="2000" b="1">
                <a:solidFill>
                  <a:srgbClr val="9E3C44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11960" y="273050"/>
            <a:ext cx="4752528" cy="5853113"/>
          </a:xfrm>
        </p:spPr>
        <p:txBody>
          <a:bodyPr/>
          <a:lstStyle>
            <a:lvl1pPr>
              <a:defRPr sz="3200">
                <a:solidFill>
                  <a:srgbClr val="9E3C44"/>
                </a:solidFill>
                <a:latin typeface="AvantGarde Md BT"/>
              </a:defRPr>
            </a:lvl1pPr>
            <a:lvl2pPr>
              <a:defRPr sz="2800">
                <a:solidFill>
                  <a:srgbClr val="9E3C44"/>
                </a:solidFill>
                <a:latin typeface="AvantGarde Md BT"/>
              </a:defRPr>
            </a:lvl2pPr>
            <a:lvl3pPr>
              <a:defRPr sz="2400">
                <a:solidFill>
                  <a:srgbClr val="9E3C44"/>
                </a:solidFill>
                <a:latin typeface="AvantGarde Md BT"/>
              </a:defRPr>
            </a:lvl3pPr>
            <a:lvl4pPr>
              <a:defRPr sz="2000">
                <a:solidFill>
                  <a:srgbClr val="9E3C44"/>
                </a:solidFill>
                <a:latin typeface="AvantGarde Md BT"/>
              </a:defRPr>
            </a:lvl4pPr>
            <a:lvl5pPr>
              <a:defRPr sz="2000">
                <a:solidFill>
                  <a:srgbClr val="9E3C44"/>
                </a:solidFill>
                <a:latin typeface="AvantGarde Md B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47664" y="1435100"/>
            <a:ext cx="2592288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9E3C44"/>
                </a:solidFill>
                <a:latin typeface="AvantGarde Md B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96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1984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9E3C44"/>
                </a:solidFill>
                <a:latin typeface="AvantGarde Md B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1984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9E3C44"/>
                </a:solidFill>
                <a:latin typeface="AvantGarde Md B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1984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9E3C44"/>
                </a:solidFill>
                <a:latin typeface="AvantGarde Md B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5496" y="6356350"/>
            <a:ext cx="1512168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6356350"/>
            <a:ext cx="2895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02896" y="6356350"/>
            <a:ext cx="2133600" cy="365125"/>
          </a:xfrm>
        </p:spPr>
        <p:txBody>
          <a:bodyPr/>
          <a:lstStyle>
            <a:lvl1pPr>
              <a:defRPr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984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" y="0"/>
            <a:ext cx="9099879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4888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87624" y="1600200"/>
            <a:ext cx="78488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5496" y="6356350"/>
            <a:ext cx="1512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vantGarde Md BT"/>
              </a:defRPr>
            </a:lvl1pPr>
          </a:lstStyle>
          <a:p>
            <a:fld id="{FE95C582-D025-4621-BA62-44733310E585}" type="datetimeFigureOut">
              <a:rPr lang="es-MX" smtClean="0"/>
              <a:t>09/11/2016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E3C44"/>
                </a:solidFill>
                <a:latin typeface="AvantGarde Md BT"/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E3C44"/>
                </a:solidFill>
                <a:latin typeface="AvantGarde Md BT"/>
              </a:defRPr>
            </a:lvl1pPr>
          </a:lstStyle>
          <a:p>
            <a:fld id="{C5BF163E-EF3E-4A8A-A8A7-C2E20DEB9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27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AvantGarde Md B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9E3C44"/>
          </a:solidFill>
          <a:latin typeface="AvantGarde Md B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9E3C44"/>
          </a:solidFill>
          <a:latin typeface="AvantGarde Md B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9E3C44"/>
          </a:solidFill>
          <a:latin typeface="AvantGarde Md B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9E3C44"/>
          </a:solidFill>
          <a:latin typeface="AvantGarde Md B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9E3C44"/>
          </a:solidFill>
          <a:latin typeface="AvantGarde Md B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3284984"/>
            <a:ext cx="9144000" cy="792088"/>
          </a:xfrm>
        </p:spPr>
        <p:txBody>
          <a:bodyPr/>
          <a:lstStyle/>
          <a:p>
            <a:r>
              <a:rPr lang="es-MX" dirty="0" smtClean="0"/>
              <a:t>Reporte de Seguimiento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5508105" y="6396335"/>
            <a:ext cx="36358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accent1">
                    <a:lumMod val="75000"/>
                  </a:schemeClr>
                </a:solidFill>
              </a:rPr>
              <a:t>[Periodo del Reporte] </a:t>
            </a:r>
            <a:endParaRPr lang="es-MX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688975" cy="8547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Rectángulo"/>
          <p:cNvSpPr/>
          <p:nvPr/>
        </p:nvSpPr>
        <p:spPr>
          <a:xfrm>
            <a:off x="0" y="6453336"/>
            <a:ext cx="2267744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es-ES" sz="1200" b="1" dirty="0">
                <a:solidFill>
                  <a:srgbClr val="9E3C44"/>
                </a:solidFill>
                <a:latin typeface="AvantGarde Md BT"/>
              </a:rPr>
              <a:t>Versión:  1.0</a:t>
            </a:r>
            <a:endParaRPr lang="es-MX" sz="1200" b="1" dirty="0">
              <a:solidFill>
                <a:srgbClr val="9E3C44"/>
              </a:solidFill>
              <a:latin typeface="AvantGarde Md BT"/>
            </a:endParaRPr>
          </a:p>
          <a:p>
            <a:pPr>
              <a:spcBef>
                <a:spcPct val="20000"/>
              </a:spcBef>
            </a:pPr>
            <a:r>
              <a:rPr lang="es-ES" sz="1200" b="1" dirty="0">
                <a:solidFill>
                  <a:srgbClr val="9E3C44"/>
                </a:solidFill>
                <a:latin typeface="AvantGarde Md BT"/>
              </a:rPr>
              <a:t>Liberación: </a:t>
            </a:r>
            <a:r>
              <a:rPr lang="es-ES" sz="1000" b="1" dirty="0">
                <a:solidFill>
                  <a:srgbClr val="9E3C44"/>
                </a:solidFill>
                <a:latin typeface="AvantGarde Md BT"/>
              </a:rPr>
              <a:t>09/03/2015</a:t>
            </a:r>
            <a:endParaRPr lang="es-MX" sz="1200" b="1" dirty="0">
              <a:solidFill>
                <a:srgbClr val="9E3C44"/>
              </a:solidFill>
              <a:latin typeface="AvantGarde Md BT"/>
            </a:endParaRPr>
          </a:p>
        </p:txBody>
      </p:sp>
    </p:spTree>
    <p:extLst>
      <p:ext uri="{BB962C8B-B14F-4D97-AF65-F5344CB8AC3E}">
        <p14:creationId xmlns:p14="http://schemas.microsoft.com/office/powerpoint/2010/main" val="250723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681336" y="260648"/>
            <a:ext cx="7283152" cy="490066"/>
          </a:xfrm>
        </p:spPr>
        <p:txBody>
          <a:bodyPr>
            <a:noAutofit/>
          </a:bodyPr>
          <a:lstStyle/>
          <a:p>
            <a:r>
              <a:rPr lang="es-MX" sz="3600" dirty="0" smtClean="0"/>
              <a:t>[Nombre del Proyecto]</a:t>
            </a:r>
            <a:endParaRPr lang="es-MX" sz="36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44682"/>
              </p:ext>
            </p:extLst>
          </p:nvPr>
        </p:nvGraphicFramePr>
        <p:xfrm>
          <a:off x="1475656" y="836712"/>
          <a:ext cx="7488832" cy="3015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1829"/>
              </p:ext>
            </p:extLst>
          </p:nvPr>
        </p:nvGraphicFramePr>
        <p:xfrm>
          <a:off x="1619672" y="4509120"/>
          <a:ext cx="7344815" cy="10081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7197"/>
                <a:gridCol w="1694956"/>
                <a:gridCol w="1694956"/>
                <a:gridCol w="1443853"/>
                <a:gridCol w="1443853"/>
              </a:tblGrid>
              <a:tr h="56614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Iteración Actual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Etapa</a:t>
                      </a:r>
                      <a:r>
                        <a:rPr lang="es-MX" sz="1200" baseline="0" dirty="0" smtClean="0"/>
                        <a:t> Actual de la Iteración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Fecha de</a:t>
                      </a:r>
                      <a:r>
                        <a:rPr lang="es-MX" sz="1200" baseline="0" dirty="0" smtClean="0"/>
                        <a:t> Entrega Iteración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Atraso</a:t>
                      </a:r>
                      <a:r>
                        <a:rPr lang="es-MX" sz="1200" baseline="0" dirty="0" smtClean="0"/>
                        <a:t> Actual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Num</a:t>
                      </a:r>
                      <a:r>
                        <a:rPr lang="es-MX" sz="1200" dirty="0" smtClean="0"/>
                        <a:t>. Total Iteraciones</a:t>
                      </a:r>
                      <a:endParaRPr lang="es-MX" sz="1200" dirty="0"/>
                    </a:p>
                  </a:txBody>
                  <a:tcPr/>
                </a:tc>
              </a:tr>
              <a:tr h="44196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619672" y="413978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Estatus Actual del Proyecto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3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344816" cy="850106"/>
          </a:xfrm>
        </p:spPr>
        <p:txBody>
          <a:bodyPr>
            <a:normAutofit/>
          </a:bodyPr>
          <a:lstStyle/>
          <a:p>
            <a:r>
              <a:rPr lang="es-MX" sz="3600" dirty="0" smtClean="0"/>
              <a:t>Riesgos Relevantes Presentados</a:t>
            </a:r>
            <a:endParaRPr lang="es-MX" sz="36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5068"/>
              </p:ext>
            </p:extLst>
          </p:nvPr>
        </p:nvGraphicFramePr>
        <p:xfrm>
          <a:off x="9754" y="1412777"/>
          <a:ext cx="9098750" cy="12001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7021"/>
                <a:gridCol w="1500382"/>
                <a:gridCol w="1173701"/>
                <a:gridCol w="1075893"/>
                <a:gridCol w="1204023"/>
                <a:gridCol w="1173701"/>
                <a:gridCol w="2124029"/>
              </a:tblGrid>
              <a:tr h="2880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ID</a:t>
                      </a:r>
                      <a:endParaRPr lang="es-MX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Riesgo</a:t>
                      </a:r>
                      <a:endParaRPr lang="es-MX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Categoría</a:t>
                      </a:r>
                      <a:endParaRPr lang="es-MX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Tipo</a:t>
                      </a:r>
                      <a:endParaRPr lang="es-MX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Probabilidad</a:t>
                      </a:r>
                      <a:endParaRPr lang="es-MX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Prioridad</a:t>
                      </a:r>
                      <a:endParaRPr lang="es-MX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Acción para ejecutar</a:t>
                      </a:r>
                      <a:endParaRPr lang="es-MX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5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456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MX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49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Indicadores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[</a:t>
            </a:r>
            <a:r>
              <a:rPr lang="es-MX" sz="2400" dirty="0" smtClean="0"/>
              <a:t>Colocar Métricas a </a:t>
            </a:r>
            <a:r>
              <a:rPr lang="es-MX" sz="2400" dirty="0" smtClean="0"/>
              <a:t>Reportar, Tomar las correspondientes a mostrar del </a:t>
            </a:r>
            <a:r>
              <a:rPr lang="es-MX" sz="2400" dirty="0"/>
              <a:t>documento 03. </a:t>
            </a:r>
            <a:r>
              <a:rPr lang="es-MX" sz="2400" dirty="0" err="1" smtClean="0"/>
              <a:t>PlaneaciónGlobalSeguimiento</a:t>
            </a:r>
            <a:r>
              <a:rPr lang="es-MX" sz="2400" dirty="0" smtClean="0"/>
              <a:t>/</a:t>
            </a:r>
            <a:r>
              <a:rPr lang="es-MX" sz="2400" dirty="0" err="1" smtClean="0"/>
              <a:t>planControl</a:t>
            </a:r>
            <a:r>
              <a:rPr lang="es-MX" sz="2400" dirty="0" smtClean="0"/>
              <a:t> de </a:t>
            </a:r>
            <a:r>
              <a:rPr lang="es-MX" sz="2400" dirty="0" smtClean="0"/>
              <a:t>acuerdo a lo indicado en el apartado audiencia.]</a:t>
            </a:r>
            <a:endParaRPr lang="es-MX" sz="24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619672" y="4581128"/>
            <a:ext cx="734481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AvantGarde Md BT"/>
                <a:ea typeface="+mj-ea"/>
                <a:cs typeface="+mj-cs"/>
              </a:defRPr>
            </a:lvl1pPr>
          </a:lstStyle>
          <a:p>
            <a:r>
              <a:rPr lang="es-MX" sz="3200" dirty="0" smtClean="0"/>
              <a:t>Análisis de Métricas</a:t>
            </a:r>
            <a:endParaRPr lang="es-MX" sz="3200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547664" y="5157192"/>
            <a:ext cx="7344816" cy="1490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9E3C44"/>
                </a:solidFill>
                <a:latin typeface="AvantGarde Md B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[Análisis]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194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Análisis de involucrados internos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[Registre el análisis del equipo, los directamente involucrados en los indicadores. </a:t>
            </a:r>
          </a:p>
          <a:p>
            <a:r>
              <a:rPr lang="es-MX" dirty="0" smtClean="0"/>
              <a:t>Por ejemplo, si el indicador es de defectos, el análisis debe ser de los </a:t>
            </a:r>
            <a:r>
              <a:rPr lang="es-MX" dirty="0" err="1" smtClean="0"/>
              <a:t>Terters</a:t>
            </a:r>
            <a:r>
              <a:rPr lang="es-MX" dirty="0" smtClean="0"/>
              <a:t>]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829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Lecciones Aprendidas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47664" y="1600201"/>
            <a:ext cx="7344816" cy="2980928"/>
          </a:xfrm>
        </p:spPr>
        <p:txBody>
          <a:bodyPr/>
          <a:lstStyle/>
          <a:p>
            <a:r>
              <a:rPr lang="es-MX" dirty="0" smtClean="0"/>
              <a:t>[Descripción de la lección Aprendida]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8367050"/>
      </p:ext>
    </p:extLst>
  </p:cSld>
  <p:clrMapOvr>
    <a:masterClrMapping/>
  </p:clrMapOvr>
</p:sld>
</file>

<file path=ppt/theme/theme1.xml><?xml version="1.0" encoding="utf-8"?>
<a:theme xmlns:a="http://schemas.openxmlformats.org/drawingml/2006/main" name="Patron_CMM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2D219275D74CE47B1974BAB465C0BA5" ma:contentTypeVersion="0" ma:contentTypeDescription="Crear nuevo documento." ma:contentTypeScope="" ma:versionID="1d40241d439ba48316f7cb33622d4e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9E3EBE-3F94-4A09-8709-000D03E6D04E}"/>
</file>

<file path=customXml/itemProps2.xml><?xml version="1.0" encoding="utf-8"?>
<ds:datastoreItem xmlns:ds="http://schemas.openxmlformats.org/officeDocument/2006/customXml" ds:itemID="{A32D5D9D-0EC1-447A-BAD4-73E91A95CC58}"/>
</file>

<file path=customXml/itemProps3.xml><?xml version="1.0" encoding="utf-8"?>
<ds:datastoreItem xmlns:ds="http://schemas.openxmlformats.org/officeDocument/2006/customXml" ds:itemID="{8AA804BE-EA66-4DA2-BD14-B2FB28F83555}"/>
</file>

<file path=docProps/app.xml><?xml version="1.0" encoding="utf-8"?>
<Properties xmlns="http://schemas.openxmlformats.org/officeDocument/2006/extended-properties" xmlns:vt="http://schemas.openxmlformats.org/officeDocument/2006/docPropsVTypes">
  <Template>Patron_CMMI</Template>
  <TotalTime>171</TotalTime>
  <Words>134</Words>
  <Application>Microsoft Office PowerPoint</Application>
  <PresentationFormat>Presentación en pantalla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AvantGarde Md BT</vt:lpstr>
      <vt:lpstr>Calibri</vt:lpstr>
      <vt:lpstr>Times New Roman</vt:lpstr>
      <vt:lpstr>Patron_CMMI</vt:lpstr>
      <vt:lpstr>Reporte de Seguimiento</vt:lpstr>
      <vt:lpstr>[Nombre del Proyecto]</vt:lpstr>
      <vt:lpstr>Riesgos Relevantes Presentados</vt:lpstr>
      <vt:lpstr>Indicadores</vt:lpstr>
      <vt:lpstr>Análisis de involucrados internos</vt:lpstr>
      <vt:lpstr>Lecciones Aprendidas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Seguimiento</dc:title>
  <dc:creator>Daniel Alejandro Abularach Hernandez</dc:creator>
  <cp:lastModifiedBy>JJARAMILLO</cp:lastModifiedBy>
  <cp:revision>40</cp:revision>
  <dcterms:created xsi:type="dcterms:W3CDTF">2015-03-09T15:43:26Z</dcterms:created>
  <dcterms:modified xsi:type="dcterms:W3CDTF">2016-11-09T16:43:05Z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0x010100B2D219275D74CE47B1974BAB465C0BA5</vt:lpwstr>
  </property>
</Properties>
</file>