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5" r:id="rId3"/>
    <p:sldId id="256" r:id="rId4"/>
    <p:sldId id="257" r:id="rId5"/>
    <p:sldId id="258" r:id="rId6"/>
    <p:sldId id="259" r:id="rId7"/>
    <p:sldId id="271" r:id="rId8"/>
    <p:sldId id="287" r:id="rId9"/>
    <p:sldId id="266" r:id="rId10"/>
    <p:sldId id="268" r:id="rId11"/>
    <p:sldId id="276" r:id="rId12"/>
    <p:sldId id="27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79568C-B63D-4568-A590-C3EBB31D8C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CF9E48-722C-44F2-903F-8071CDDC2A96}">
      <dgm:prSet custT="1"/>
      <dgm:spPr/>
      <dgm:t>
        <a:bodyPr/>
        <a:lstStyle/>
        <a:p>
          <a:r>
            <a:rPr lang="zh-CN" altLang="en-US" sz="3600" b="1" i="0" dirty="0" smtClean="0">
              <a:solidFill>
                <a:srgbClr val="7030A0"/>
              </a:solidFill>
            </a:rPr>
            <a:t>项目概述（项目背景）</a:t>
          </a:r>
          <a:endParaRPr lang="en-US" sz="3600" b="1" dirty="0">
            <a:solidFill>
              <a:srgbClr val="7030A0"/>
            </a:solidFill>
          </a:endParaRPr>
        </a:p>
      </dgm:t>
    </dgm:pt>
    <dgm:pt modelId="{25F034C8-512F-407A-8011-4E49C84E7504}" cxnId="{C5333796-9B90-4061-ABE1-B5612E00F17D}" type="parTrans">
      <dgm:prSet/>
      <dgm:spPr/>
      <dgm:t>
        <a:bodyPr/>
        <a:lstStyle/>
        <a:p>
          <a:endParaRPr lang="en-US" sz="3600" b="1">
            <a:solidFill>
              <a:srgbClr val="7030A0"/>
            </a:solidFill>
          </a:endParaRPr>
        </a:p>
      </dgm:t>
    </dgm:pt>
    <dgm:pt modelId="{ACE0C209-70A5-4AA4-81DE-B72BD603FE0A}" cxnId="{C5333796-9B90-4061-ABE1-B5612E00F17D}" type="sibTrans">
      <dgm:prSet/>
      <dgm:spPr/>
      <dgm:t>
        <a:bodyPr/>
        <a:lstStyle/>
        <a:p>
          <a:endParaRPr lang="en-US" sz="3600" b="1">
            <a:solidFill>
              <a:srgbClr val="7030A0"/>
            </a:solidFill>
          </a:endParaRPr>
        </a:p>
      </dgm:t>
    </dgm:pt>
    <dgm:pt modelId="{7FBBAB32-35F3-46E1-821C-A0EA844738D0}" type="pres">
      <dgm:prSet presAssocID="{B979568C-B63D-4568-A590-C3EBB31D8C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AA61AEF-7924-4245-92EC-5B64FA97A33C}" type="pres">
      <dgm:prSet presAssocID="{A8CF9E48-722C-44F2-903F-8071CDDC2A96}" presName="parentText" presStyleLbl="node1" presStyleIdx="0" presStyleCnt="1" custLinFactNeighborX="-499" custLinFactNeighborY="9208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D469DBA-F7C9-4100-B7A5-B89707B9B6C4}" type="presOf" srcId="{B979568C-B63D-4568-A590-C3EBB31D8CC8}" destId="{7FBBAB32-35F3-46E1-821C-A0EA844738D0}" srcOrd="0" destOrd="0" presId="urn:microsoft.com/office/officeart/2005/8/layout/vList2"/>
    <dgm:cxn modelId="{C5333796-9B90-4061-ABE1-B5612E00F17D}" srcId="{B979568C-B63D-4568-A590-C3EBB31D8CC8}" destId="{A8CF9E48-722C-44F2-903F-8071CDDC2A96}" srcOrd="0" destOrd="0" parTransId="{25F034C8-512F-407A-8011-4E49C84E7504}" sibTransId="{ACE0C209-70A5-4AA4-81DE-B72BD603FE0A}"/>
    <dgm:cxn modelId="{524114D3-B59C-427D-9EEB-E3C35AFE1110}" type="presOf" srcId="{A8CF9E48-722C-44F2-903F-8071CDDC2A96}" destId="{FAA61AEF-7924-4245-92EC-5B64FA97A33C}" srcOrd="0" destOrd="0" presId="urn:microsoft.com/office/officeart/2005/8/layout/vList2"/>
    <dgm:cxn modelId="{5D5F9E8B-832F-49A5-AD87-BE991C678CB3}" type="presParOf" srcId="{7FBBAB32-35F3-46E1-821C-A0EA844738D0}" destId="{FAA61AEF-7924-4245-92EC-5B64FA97A33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A61AEF-7924-4245-92EC-5B64FA97A33C}">
      <dsp:nvSpPr>
        <dsp:cNvPr id="0" name=""/>
        <dsp:cNvSpPr/>
      </dsp:nvSpPr>
      <dsp:spPr>
        <a:xfrm>
          <a:off x="0" y="774"/>
          <a:ext cx="9603273" cy="559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b="1" i="0" kern="1200" dirty="0" smtClean="0">
              <a:solidFill>
                <a:srgbClr val="7030A0"/>
              </a:solidFill>
            </a:rPr>
            <a:t>项目概述（项目背景）</a:t>
          </a:r>
          <a:endParaRPr lang="en-US" sz="3600" b="1" kern="1200" dirty="0">
            <a:solidFill>
              <a:srgbClr val="7030A0"/>
            </a:solidFill>
          </a:endParaRPr>
        </a:p>
      </dsp:txBody>
      <dsp:txXfrm>
        <a:off x="27321" y="28095"/>
        <a:ext cx="9548631" cy="5050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lvl="0"/>
            <a:r>
              <a:rPr lang="en-US" sz="9600" dirty="0"/>
              <a:t>”</a:t>
            </a:r>
            <a:endParaRPr lang="en-US" sz="9600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lvl="0"/>
            <a:r>
              <a:rPr lang="en-US" sz="9600" dirty="0"/>
              <a:t>“</a:t>
            </a:r>
            <a:endParaRPr lang="en-US" sz="9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 smtClean="0"/>
          </a:p>
          <a:p>
            <a:r>
              <a:rPr lang="zh-CN" altLang="en-US" dirty="0" smtClean="0"/>
              <a:t>项目命题</a:t>
            </a:r>
            <a:endParaRPr lang="zh-CN" altLang="en-US" dirty="0" smtClean="0"/>
          </a:p>
          <a:p>
            <a:r>
              <a:rPr lang="zh-CN" altLang="en-US" dirty="0" smtClean="0"/>
              <a:t>项目团队介绍</a:t>
            </a:r>
            <a:endParaRPr lang="en-US" dirty="0"/>
          </a:p>
          <a:p>
            <a:r>
              <a:rPr lang="zh-CN" altLang="en-US" dirty="0" smtClean="0"/>
              <a:t>项目概述</a:t>
            </a:r>
            <a:endParaRPr lang="en-US" dirty="0"/>
          </a:p>
          <a:p>
            <a:r>
              <a:rPr lang="zh-CN" altLang="en-US" dirty="0" smtClean="0"/>
              <a:t>项目实现技术</a:t>
            </a:r>
            <a:endParaRPr lang="en-US" dirty="0"/>
          </a:p>
          <a:p>
            <a:r>
              <a:rPr lang="zh-CN" altLang="en-US" dirty="0" smtClean="0"/>
              <a:t>项目开发学习成果</a:t>
            </a:r>
            <a:endParaRPr lang="en-US" dirty="0"/>
          </a:p>
          <a:p>
            <a:r>
              <a:rPr lang="zh-CN" altLang="en-US" dirty="0" smtClean="0">
                <a:sym typeface="+mn-ea"/>
              </a:rPr>
              <a:t>项目未来愿景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32788" y="595377"/>
            <a:ext cx="1711544" cy="133559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Question and answer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409" y="2663557"/>
            <a:ext cx="4055671" cy="313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tse1.mm.bing.net/th?&amp;id=OIP.Mbf4a764f97c71b4d0ecca6bc861bcb50H0&amp;w=181&amp;h=292&amp;c=0&amp;pid=1.9&amp;rs=0&amp;p=0&amp;r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75" y="2663557"/>
            <a:ext cx="1724025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tse1.mm.bing.net/th?&amp;id=OIP.M84b708281016e7ed324a2bdb1a41454co0&amp;w=300&amp;h=225&amp;c=0&amp;pid=1.9&amp;rs=0&amp;p=0&amp;r=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289" y="3159456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tse1.mm.bing.net/th?&amp;id=OIP.M9d1bf3a50d020ff23000dcdf6435d812o0&amp;w=300&amp;h=192&amp;c=0&amp;pid=1.9&amp;rs=0&amp;p=0&amp;r=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508" y="2729855"/>
            <a:ext cx="4926304" cy="315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项目命题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b="1" i="1" dirty="0">
                <a:solidFill>
                  <a:schemeClr val="tx1"/>
                </a:solidFill>
              </a:rPr>
              <a:t>校园二手交易网设计与实现</a:t>
            </a:r>
            <a:endParaRPr lang="en-US" sz="4000" b="1" i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32788" y="595376"/>
            <a:ext cx="2105440" cy="164297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3107169" cy="104923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开发团队</a:t>
            </a:r>
            <a:endParaRPr lang="en-US" dirty="0"/>
          </a:p>
        </p:txBody>
      </p:sp>
      <p:pic>
        <p:nvPicPr>
          <p:cNvPr id="1028" name="Picture 4" descr="http://tse1.mm.bing.net/th?&amp;id=OIP.M8b3a39774d84d14322b81d0f00ff04a2o0&amp;w=300&amp;h=150&amp;c=0&amp;pid=1.9&amp;rs=0&amp;p=0&amp;r=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597" y="614761"/>
            <a:ext cx="28575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tse1.mm.bing.net/th?&amp;id=OIP.Ma4b38bdab2e53b6e5162fc090fa537d2o0&amp;w=299&amp;h=143&amp;c=0&amp;pid=1.9&amp;rs=0&amp;p=0&amp;r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13" y="2591945"/>
            <a:ext cx="283845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tse1.mm.bing.net/th?&amp;id=OIP.Ma4b38bdab2e53b6e5162fc090fa537d2o0&amp;w=299&amp;h=143&amp;c=0&amp;pid=1.9&amp;rs=0&amp;p=0&amp;r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13" y="4396127"/>
            <a:ext cx="283845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://tse1.mm.bing.net/th?&amp;id=OIP.Ma4b38bdab2e53b6e5162fc090fa537d2o0&amp;w=299&amp;h=143&amp;c=0&amp;pid=1.9&amp;rs=0&amp;p=0&amp;r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347" y="2591945"/>
            <a:ext cx="283845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://tse1.mm.bing.net/th?&amp;id=OIP.Ma4b38bdab2e53b6e5162fc090fa537d2o0&amp;w=299&amp;h=143&amp;c=0&amp;pid=1.9&amp;rs=0&amp;p=0&amp;r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347" y="4396127"/>
            <a:ext cx="283845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64961" y="2606551"/>
            <a:ext cx="2700996" cy="1362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组长：周辉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endParaRPr lang="en-US" altLang="zh-CN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64961" y="4396127"/>
            <a:ext cx="2700996" cy="1362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易添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983563" y="2606551"/>
            <a:ext cx="2700996" cy="1362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王明磊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983563" y="4400997"/>
            <a:ext cx="2700996" cy="1362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马驰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154955" y="1135823"/>
          <a:ext cx="9603274" cy="560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570" y="2327275"/>
            <a:ext cx="11025505" cy="3692525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21世纪，早已进入互联网信息快速发展的时代，互联网的普及给人们带来了许多便利。像大部分的学校都有自己的管理系统，而学校也由之前传统的模式转移到互联网上来，这时学校建立属于自己的系统就势在必行。那么校园二手交易网系统建设的作用和意义有哪些呢？</a:t>
            </a:r>
            <a:endParaRPr lang="zh-CN" altLang="en-US" dirty="0" smtClean="0"/>
          </a:p>
          <a:p>
            <a:r>
              <a:rPr lang="zh-CN" altLang="en-US" dirty="0" smtClean="0"/>
              <a:t>1.首先提升学校形象：这是每个企事业单位建站的目的之一。系统对于一个学校来说就像是一个无形的广告。在现在这个信息时代，如果一个学校连系统都没有做过，往往给学校留下的印象就是这是一个跟不上时代潮流的学校。</a:t>
            </a:r>
            <a:endParaRPr lang="zh-CN" altLang="en-US" dirty="0" smtClean="0"/>
          </a:p>
          <a:p>
            <a:r>
              <a:rPr lang="zh-CN" altLang="en-US" dirty="0" smtClean="0"/>
              <a:t>2.加强学校服务：校园二手交易网性质要求您定期提供资料给管理员，或者随时接受用户的建议。如果群众需要，可以通过系统进行管理。</a:t>
            </a:r>
            <a:endParaRPr lang="zh-CN" altLang="en-US" dirty="0" smtClean="0"/>
          </a:p>
          <a:p>
            <a:r>
              <a:rPr lang="zh-CN" altLang="en-US" dirty="0" smtClean="0"/>
              <a:t>3.同时一个好的系统能将学校的宣传、营销手段提上一个新的台阶。系统内容可以随时更新，这点对于现代学校来说是很重要，但画册、产品手册等都无法做到的。学校系统就可以每天更新，随时反映您学校的最新情况。</a:t>
            </a:r>
            <a:endParaRPr lang="zh-CN" altLang="en-US" dirty="0" smtClean="0"/>
          </a:p>
          <a:p>
            <a:r>
              <a:rPr lang="zh-CN" altLang="en-US" dirty="0" smtClean="0"/>
              <a:t>校园二手交易网系统能够通过互联网得到广泛的、全面的宣传，让尽可能多的学校了解和熟知校园二手交易网系统的便捷高效，不仅为群众提供了服务，而且也推广了自己，让更多的群众了解自己。。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项目实现技术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HTML-5/CSS/ Java Script</a:t>
            </a:r>
            <a:endParaRPr lang="en-US" dirty="0" smtClean="0"/>
          </a:p>
          <a:p>
            <a:r>
              <a:rPr lang="en-US" dirty="0">
                <a:sym typeface="+mn-ea"/>
              </a:rPr>
              <a:t>java编程语言</a:t>
            </a:r>
            <a:endParaRPr lang="en-US" dirty="0" smtClean="0"/>
          </a:p>
          <a:p>
            <a:r>
              <a:rPr lang="en-US" dirty="0">
                <a:sym typeface="+mn-ea"/>
              </a:rPr>
              <a:t>jsp技术</a:t>
            </a:r>
            <a:endParaRPr lang="en-US" dirty="0"/>
          </a:p>
          <a:p>
            <a:r>
              <a:rPr lang="en-US" dirty="0">
                <a:sym typeface="+mn-ea"/>
              </a:rPr>
              <a:t>sqlserver数据库</a:t>
            </a:r>
            <a:endParaRPr lang="en-US" dirty="0" smtClean="0"/>
          </a:p>
          <a:p>
            <a:r>
              <a:rPr lang="en-US" dirty="0">
                <a:sym typeface="+mn-ea"/>
              </a:rPr>
              <a:t>tomcat服务器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主要功能</a:t>
            </a:r>
            <a:endParaRPr lang="en-US" b="1" dirty="0"/>
          </a:p>
        </p:txBody>
      </p:sp>
      <p:pic>
        <p:nvPicPr>
          <p:cNvPr id="8" name="内容占位符 7" descr="照片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01395" y="2537460"/>
            <a:ext cx="10189210" cy="43243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具体功能介绍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5065" y="2603500"/>
            <a:ext cx="10195560" cy="3416300"/>
          </a:xfrm>
        </p:spPr>
        <p:txBody>
          <a:bodyPr>
            <a:normAutofit fontScale="80000"/>
          </a:bodyPr>
          <a:p>
            <a:r>
              <a:rPr lang="zh-CN" altLang="en-US" sz="2800"/>
              <a:t>1.用户注册  2.用户登录</a:t>
            </a:r>
            <a:endParaRPr lang="zh-CN" altLang="en-US" sz="2800"/>
          </a:p>
          <a:p>
            <a:r>
              <a:rPr lang="zh-CN" altLang="en-US" sz="2800"/>
              <a:t>3.在线留言  4.留言回复5.留言管理</a:t>
            </a:r>
            <a:endParaRPr lang="zh-CN" altLang="en-US" sz="2800"/>
          </a:p>
          <a:p>
            <a:r>
              <a:rPr lang="zh-CN" altLang="en-US" sz="2800"/>
              <a:t>6.订单添加  7.订单管理</a:t>
            </a:r>
            <a:endParaRPr lang="zh-CN" altLang="en-US" sz="2800"/>
          </a:p>
          <a:p>
            <a:r>
              <a:rPr lang="zh-CN" altLang="en-US" sz="2800"/>
              <a:t>8.添加收藏  9.收藏管理</a:t>
            </a:r>
            <a:endParaRPr lang="zh-CN" altLang="en-US" sz="2800"/>
          </a:p>
          <a:p>
            <a:r>
              <a:rPr lang="zh-CN" altLang="en-US" sz="2800"/>
              <a:t>10.修改个人信息</a:t>
            </a:r>
            <a:endParaRPr lang="zh-CN" altLang="en-US" sz="2800"/>
          </a:p>
          <a:p>
            <a:r>
              <a:rPr lang="zh-CN" altLang="en-US" sz="2800"/>
              <a:t>11.	添加站内新闻  12.编辑站内新闻  13.删除站内新闻  14.站内新闻审核</a:t>
            </a:r>
            <a:endParaRPr lang="zh-CN" altLang="en-US" sz="2800"/>
          </a:p>
          <a:p>
            <a:r>
              <a:rPr lang="zh-CN" altLang="en-US" sz="2800"/>
              <a:t>15.	添加商品信息  16.编辑商品信息  17.删除商品信息</a:t>
            </a:r>
            <a:endParaRPr lang="zh-CN" alt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365" y="702365"/>
            <a:ext cx="10972799" cy="1179444"/>
          </a:xfrm>
        </p:spPr>
        <p:txBody>
          <a:bodyPr/>
          <a:lstStyle/>
          <a:p>
            <a:r>
              <a:rPr lang="zh-CN" altLang="en-US" b="1" dirty="0" smtClean="0"/>
              <a:t>项目开发学习成果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240" y="2603500"/>
            <a:ext cx="11152505" cy="3416300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在开发创建这个校园二手交易网系统的过程中，所使用的开发技术有</a:t>
            </a:r>
            <a:r>
              <a:rPr lang="en-US" altLang="zh-CN" sz="2800" dirty="0" smtClean="0"/>
              <a:t>Html5/CSS/</a:t>
            </a:r>
            <a:r>
              <a:rPr lang="en-US" sz="2800" dirty="0" smtClean="0">
                <a:sym typeface="+mn-ea"/>
              </a:rPr>
              <a:t>JavaScript/</a:t>
            </a:r>
            <a:r>
              <a:rPr lang="en-US" sz="2800" dirty="0">
                <a:sym typeface="+mn-ea"/>
              </a:rPr>
              <a:t>java/jsp/SqlServer/tomcat</a:t>
            </a:r>
            <a:r>
              <a:rPr lang="zh-CN" altLang="en-US" sz="2800" dirty="0" smtClean="0"/>
              <a:t>。这些日子以来，让我们明白了一个道理：不要害怕困难，不要恐惧，坚持才是胜利。个人的能力和知识体系毕竟是有限的，每个人有各自的优势，良好的分工协作才使我们能够及时完成项目。</a:t>
            </a:r>
            <a:endParaRPr lang="zh-CN" alt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项目未来愿景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、添加支付功能</a:t>
            </a:r>
            <a:endParaRPr lang="zh-CN" altLang="en-US" sz="2800" dirty="0" smtClean="0"/>
          </a:p>
          <a:p>
            <a:pPr marL="0" indent="0">
              <a:buNone/>
            </a:pPr>
            <a:r>
              <a:rPr lang="en-US" altLang="zh-CN" sz="2800" dirty="0" smtClean="0"/>
              <a:t>2</a:t>
            </a:r>
            <a:r>
              <a:rPr lang="zh-CN" altLang="en-US" sz="2800" dirty="0" smtClean="0"/>
              <a:t>、客户之间可以在网站内直接交流</a:t>
            </a:r>
            <a:r>
              <a:rPr lang="en-US" altLang="zh-CN" sz="2800" dirty="0" smtClean="0"/>
              <a:t>ke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959</Words>
  <Application>WPS 演示</Application>
  <PresentationFormat>宽屏</PresentationFormat>
  <Paragraphs>60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宋体</vt:lpstr>
      <vt:lpstr>Wingdings</vt:lpstr>
      <vt:lpstr>Wingdings 3</vt:lpstr>
      <vt:lpstr>Arial</vt:lpstr>
      <vt:lpstr>Century Gothic</vt:lpstr>
      <vt:lpstr>Segoe Print</vt:lpstr>
      <vt:lpstr>Symbol</vt:lpstr>
      <vt:lpstr>微软雅黑</vt:lpstr>
      <vt:lpstr>Arial Unicode MS</vt:lpstr>
      <vt:lpstr>Calibri</vt:lpstr>
      <vt:lpstr>Ion Boardroom</vt:lpstr>
      <vt:lpstr>目录</vt:lpstr>
      <vt:lpstr>项目命题</vt:lpstr>
      <vt:lpstr>开发团队</vt:lpstr>
      <vt:lpstr>PowerPoint 演示文稿</vt:lpstr>
      <vt:lpstr>项目实现技术</vt:lpstr>
      <vt:lpstr>主要功能</vt:lpstr>
      <vt:lpstr>具体功能介绍</vt:lpstr>
      <vt:lpstr>项目开发学习成果</vt:lpstr>
      <vt:lpstr>项目未来愿景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Semester project on</dc:title>
  <dc:creator>Shahnawaz</dc:creator>
  <cp:lastModifiedBy>周辉</cp:lastModifiedBy>
  <cp:revision>36</cp:revision>
  <dcterms:created xsi:type="dcterms:W3CDTF">2016-12-16T07:43:00Z</dcterms:created>
  <dcterms:modified xsi:type="dcterms:W3CDTF">2019-01-13T11:52:21Z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2052-10.1.0.7670</vt:lpwstr>
  </property>
</Properties>
</file>