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1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motivation of this project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Here, we make the claim of this project.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Here, we make the claim of this project.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31774"/>
          </a:lstStyle>
          <a:p>
            <a:r>
              <a:t>Here is our proposed solution.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rest of this presentation, I’m going to talk about following contents: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rest of this presentation, I’m going to talk about following contents: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rest of this presentation, I’m going to talk about following contents: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rest of this presentation, I’m going to talk about following contents: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rest of this presentation, I’m going to talk about following contents: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hf hd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8"/>
          <p:cNvSpPr txBox="1"/>
          <p:nvPr/>
        </p:nvSpPr>
        <p:spPr>
          <a:xfrm>
            <a:off x="152400" y="1227455"/>
            <a:ext cx="8839200" cy="1407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2100"/>
              </a:spcBef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Neural Network Attributions: </a:t>
            </a:r>
          </a:p>
          <a:p>
            <a:pPr algn="ctr">
              <a:spcBef>
                <a:spcPts val="2100"/>
              </a:spcBef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A Causal Perspective</a:t>
            </a:r>
          </a:p>
        </p:txBody>
      </p:sp>
      <p:sp>
        <p:nvSpPr>
          <p:cNvPr id="103" name="Text Box 9"/>
          <p:cNvSpPr txBox="1"/>
          <p:nvPr/>
        </p:nvSpPr>
        <p:spPr>
          <a:xfrm>
            <a:off x="190500" y="4585652"/>
            <a:ext cx="883920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300"/>
              </a:spcBef>
              <a:defRPr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Presenter: Zhe Wang</a:t>
            </a:r>
          </a:p>
        </p:txBody>
      </p:sp>
      <p:sp>
        <p:nvSpPr>
          <p:cNvPr id="104" name="Text Box 9"/>
          <p:cNvSpPr txBox="1"/>
          <p:nvPr/>
        </p:nvSpPr>
        <p:spPr>
          <a:xfrm>
            <a:off x="114300" y="5042852"/>
            <a:ext cx="8839200" cy="936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300"/>
              </a:spcBef>
              <a:defRPr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Date: 02/27/2020</a:t>
            </a:r>
            <a:endParaRPr lang="en-US" dirty="0"/>
          </a:p>
          <a:p>
            <a:endParaRPr dirty="0"/>
          </a:p>
        </p:txBody>
      </p:sp>
      <p:sp>
        <p:nvSpPr>
          <p:cNvPr id="10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06" name="Text Box 9"/>
          <p:cNvSpPr txBox="1"/>
          <p:nvPr/>
        </p:nvSpPr>
        <p:spPr>
          <a:xfrm>
            <a:off x="152400" y="3065779"/>
            <a:ext cx="88392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300"/>
              </a:spcBef>
              <a:defRPr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Aditya Chattopadhyay, Piyushi Manupriya, Anirban Sarkar,        Vineeth N Balasubramanian</a:t>
            </a:r>
          </a:p>
        </p:txBody>
      </p:sp>
      <p:sp>
        <p:nvSpPr>
          <p:cNvPr id="107" name="Text Box 9"/>
          <p:cNvSpPr txBox="1"/>
          <p:nvPr/>
        </p:nvSpPr>
        <p:spPr>
          <a:xfrm>
            <a:off x="190500" y="3840479"/>
            <a:ext cx="883920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300"/>
              </a:spcBef>
              <a:defRPr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ICML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BBC63-EE01-2443-8244-CD6309227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8D2A15-3478-C744-8BAE-4B840702CD50}"/>
              </a:ext>
            </a:extLst>
          </p:cNvPr>
          <p:cNvSpPr/>
          <p:nvPr/>
        </p:nvSpPr>
        <p:spPr>
          <a:xfrm>
            <a:off x="2513164" y="6027265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qdata.github.io</a:t>
            </a:r>
            <a:r>
              <a:rPr lang="en-US" dirty="0"/>
              <a:t>/deep2Read/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50000"/>
              </a:lnSpc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Implement</a:t>
            </a:r>
          </a:p>
        </p:txBody>
      </p:sp>
      <p:sp>
        <p:nvSpPr>
          <p:cNvPr id="19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562692" y="63595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97" name="Screen Shot 2020-02-28 at 9.53.15 AM.png" descr="Screen Shot 2020-02-28 at 9.53.1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78" y="1648326"/>
            <a:ext cx="8198742" cy="4758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9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50000"/>
              </a:lnSpc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Experimental Results</a:t>
            </a:r>
          </a:p>
        </p:txBody>
      </p:sp>
      <p:sp>
        <p:nvSpPr>
          <p:cNvPr id="202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57200" y="1511300"/>
            <a:ext cx="8229600" cy="4644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50000"/>
              </a:lnSpc>
              <a:buChar char="▪"/>
              <a:defRPr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3-layer CNN for Iris data classification (4 inputs + 3 outputs)</a:t>
            </a:r>
          </a:p>
        </p:txBody>
      </p:sp>
      <p:sp>
        <p:nvSpPr>
          <p:cNvPr id="20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398088" y="6245225"/>
            <a:ext cx="288712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04" name="Screen Shot 2020-02-27 at 11.30.09 PM.png" descr="Screen Shot 2020-02-27 at 11.30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360" y="1957831"/>
            <a:ext cx="6080749" cy="4644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19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50000"/>
              </a:lnSpc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Experimental Analysis</a:t>
            </a:r>
          </a:p>
        </p:txBody>
      </p:sp>
      <p:sp>
        <p:nvSpPr>
          <p:cNvPr id="209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57200" y="1612900"/>
            <a:ext cx="8229600" cy="44856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lnSpc>
                <a:spcPct val="150000"/>
              </a:lnSpc>
              <a:buChar char="▪"/>
              <a:defRPr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Simulated Sequence data</a:t>
            </a:r>
          </a:p>
        </p:txBody>
      </p:sp>
      <p:sp>
        <p:nvSpPr>
          <p:cNvPr id="21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1" name="Data generation: output depends on first 3 inputs, len(input) = [10, 15]"/>
          <p:cNvSpPr txBox="1"/>
          <p:nvPr/>
        </p:nvSpPr>
        <p:spPr>
          <a:xfrm>
            <a:off x="817805" y="2250369"/>
            <a:ext cx="715100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Data generation: output depends on first 3 inputs, len(input) = [10, 15]</a:t>
            </a:r>
          </a:p>
        </p:txBody>
      </p:sp>
      <p:sp>
        <p:nvSpPr>
          <p:cNvPr id="212" name="Model: GRU"/>
          <p:cNvSpPr txBox="1"/>
          <p:nvPr/>
        </p:nvSpPr>
        <p:spPr>
          <a:xfrm>
            <a:off x="817805" y="2789932"/>
            <a:ext cx="13617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Model: GRU</a:t>
            </a:r>
          </a:p>
        </p:txBody>
      </p:sp>
      <p:pic>
        <p:nvPicPr>
          <p:cNvPr id="213" name="Screen Shot 2020-02-27 at 11.38.39 PM.png" descr="Screen Shot 2020-02-27 at 11.38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" y="3537396"/>
            <a:ext cx="8991280" cy="200248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Generated saliency maps"/>
          <p:cNvSpPr txBox="1"/>
          <p:nvPr/>
        </p:nvSpPr>
        <p:spPr>
          <a:xfrm>
            <a:off x="830505" y="5552369"/>
            <a:ext cx="269631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Generated saliency maps</a:t>
            </a:r>
          </a:p>
        </p:txBody>
      </p:sp>
      <p:sp>
        <p:nvSpPr>
          <p:cNvPr id="215" name="Manipulated first three inputs"/>
          <p:cNvSpPr txBox="1"/>
          <p:nvPr/>
        </p:nvSpPr>
        <p:spPr>
          <a:xfrm>
            <a:off x="5364405" y="5552369"/>
            <a:ext cx="3039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Manipulated first three inputs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20" name="Rectangle 19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50000"/>
              </a:lnSpc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MNIST with   with 20 hidden dimensions, experiments on decoder.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457200" y="1612900"/>
                <a:ext cx="8229600" cy="44856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marL="315468" indent="-315468" defTabSz="841247">
                  <a:lnSpc>
                    <a:spcPct val="150000"/>
                  </a:lnSpc>
                  <a:buChar char="▪"/>
                  <a:defRPr sz="1840">
                    <a:solidFill>
                      <a:srgbClr val="4D4D4D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  <a:r>
                  <a:t>MNIST with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sz="20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20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𝑉𝐴𝐸</m:t>
                    </m:r>
                  </m:oMath>
                </a14:m>
                <a:r>
                  <a:t> with 20 hidden dimensions, experiments on decoder.</a:t>
                </a:r>
                <a:endParaRPr sz="2000"/>
              </a:p>
            </p:txBody>
          </p:sp>
        </mc:Choice>
        <mc:Fallback xmlns="">
          <p:sp>
            <p:nvSpPr>
              <p:cNvPr id="221" name="MNIST with   with 20 hidden dimensions, experiments on decoder.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457200" y="1612900"/>
                <a:ext cx="8229600" cy="448568"/>
              </a:xfrm>
              <a:prstGeom prst="rect">
                <a:avLst/>
              </a:prstGeom>
              <a:blipFill>
                <a:blip r:embed="rId2"/>
                <a:stretch>
                  <a:fillRect l="-108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2" name="Screen Shot 2020-02-27 at 11.43.16 PM.png" descr="Screen Shot 2020-02-27 at 11.43.1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72" y="2528334"/>
            <a:ext cx="5528856" cy="410344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irst 10 on class, remaining on rotation, scale, etc."/>
          <p:cNvSpPr txBox="1"/>
          <p:nvPr/>
        </p:nvSpPr>
        <p:spPr>
          <a:xfrm>
            <a:off x="762292" y="2087879"/>
            <a:ext cx="569945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100"/>
              </a:lnSpc>
              <a:spcBef>
                <a:spcPts val="1200"/>
              </a:spcBef>
              <a:defRPr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first 10 on class, remaining on rotation, scale, etc.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15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Conclusion</a:t>
            </a:r>
          </a:p>
        </p:txBody>
      </p:sp>
      <p:sp>
        <p:nvSpPr>
          <p:cNvPr id="22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27" name="View MLP as SCMs"/>
          <p:cNvSpPr txBox="1">
            <a:spLocks noGrp="1"/>
          </p:cNvSpPr>
          <p:nvPr>
            <p:ph type="body" sz="quarter" idx="1"/>
          </p:nvPr>
        </p:nvSpPr>
        <p:spPr>
          <a:xfrm>
            <a:off x="660400" y="2095500"/>
            <a:ext cx="8229600" cy="4644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50000"/>
              </a:lnSpc>
              <a:buChar char="▪"/>
              <a:defRPr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View MLP as SCMs</a:t>
            </a:r>
          </a:p>
        </p:txBody>
      </p:sp>
      <p:sp>
        <p:nvSpPr>
          <p:cNvPr id="228" name="Analyze the contribution of each input to the output"/>
          <p:cNvSpPr txBox="1"/>
          <p:nvPr/>
        </p:nvSpPr>
        <p:spPr>
          <a:xfrm>
            <a:off x="660400" y="3041650"/>
            <a:ext cx="8229600" cy="464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42900" indent="-342900">
              <a:lnSpc>
                <a:spcPct val="150000"/>
              </a:lnSpc>
              <a:spcBef>
                <a:spcPts val="700"/>
              </a:spcBef>
              <a:buSzPct val="100000"/>
              <a:buChar char="▪"/>
              <a:defRPr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Analyze the contribution of each input to the output</a:t>
            </a:r>
          </a:p>
        </p:txBody>
      </p:sp>
      <p:sp>
        <p:nvSpPr>
          <p:cNvPr id="229" name="Provide interpretability for neural networks"/>
          <p:cNvSpPr txBox="1"/>
          <p:nvPr/>
        </p:nvSpPr>
        <p:spPr>
          <a:xfrm>
            <a:off x="660400" y="4933950"/>
            <a:ext cx="8229600" cy="464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42900" indent="-342900">
              <a:lnSpc>
                <a:spcPct val="150000"/>
              </a:lnSpc>
              <a:spcBef>
                <a:spcPts val="700"/>
              </a:spcBef>
              <a:buSzPct val="100000"/>
              <a:buChar char="▪"/>
              <a:defRPr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Provide interpretability for neural networks</a:t>
            </a:r>
          </a:p>
        </p:txBody>
      </p:sp>
      <p:sp>
        <p:nvSpPr>
          <p:cNvPr id="230" name="Scalability to high-dimensional data"/>
          <p:cNvSpPr txBox="1"/>
          <p:nvPr/>
        </p:nvSpPr>
        <p:spPr>
          <a:xfrm>
            <a:off x="660400" y="3987800"/>
            <a:ext cx="8229600" cy="464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42900" indent="-342900">
              <a:lnSpc>
                <a:spcPct val="150000"/>
              </a:lnSpc>
              <a:spcBef>
                <a:spcPts val="700"/>
              </a:spcBef>
              <a:buSzPct val="100000"/>
              <a:buChar char="▪"/>
              <a:defRPr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Scalability to high-dimensional data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5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Motivation</a:t>
            </a:r>
          </a:p>
        </p:txBody>
      </p:sp>
      <p:sp>
        <p:nvSpPr>
          <p:cNvPr id="11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1" name="Interpretability of a trained neural network"/>
          <p:cNvSpPr txBox="1"/>
          <p:nvPr/>
        </p:nvSpPr>
        <p:spPr>
          <a:xfrm>
            <a:off x="1470781" y="4900477"/>
            <a:ext cx="6561767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180473" indent="-180473">
              <a:buSzPct val="100000"/>
              <a:buChar char="•"/>
              <a:defRPr sz="2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Interpretability of a trained neural network</a:t>
            </a:r>
          </a:p>
        </p:txBody>
      </p:sp>
      <p:sp>
        <p:nvSpPr>
          <p:cNvPr id="112" name="Why:"/>
          <p:cNvSpPr txBox="1"/>
          <p:nvPr/>
        </p:nvSpPr>
        <p:spPr>
          <a:xfrm>
            <a:off x="889000" y="4281509"/>
            <a:ext cx="1196044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280736" indent="-280736">
              <a:buSzPct val="60000"/>
              <a:buBlip>
                <a:blip r:embed="rId3"/>
              </a:buBlip>
              <a:defRPr sz="2800">
                <a:solidFill>
                  <a:srgbClr val="FF26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Why:</a:t>
            </a:r>
          </a:p>
        </p:txBody>
      </p:sp>
      <p:sp>
        <p:nvSpPr>
          <p:cNvPr id="113" name="Before motivation:"/>
          <p:cNvSpPr txBox="1"/>
          <p:nvPr/>
        </p:nvSpPr>
        <p:spPr>
          <a:xfrm>
            <a:off x="894095" y="1557784"/>
            <a:ext cx="3136302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280736" indent="-280736">
              <a:buSzPct val="60000"/>
              <a:buBlip>
                <a:blip r:embed="rId3"/>
              </a:buBlip>
              <a:defRPr sz="2800">
                <a:solidFill>
                  <a:srgbClr val="FF26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Before motivation:</a:t>
            </a:r>
          </a:p>
        </p:txBody>
      </p:sp>
      <p:sp>
        <p:nvSpPr>
          <p:cNvPr id="114" name="Causality is not equivalent to correlation"/>
          <p:cNvSpPr txBox="1"/>
          <p:nvPr/>
        </p:nvSpPr>
        <p:spPr>
          <a:xfrm>
            <a:off x="1470781" y="3014897"/>
            <a:ext cx="6561767" cy="532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180473" indent="-180473">
              <a:buSzPct val="100000"/>
              <a:buChar char="•"/>
              <a:defRPr sz="2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Causality is not equivalent to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Attribution: Input( )"/>
              <p:cNvSpPr txBox="1"/>
              <p:nvPr/>
            </p:nvSpPr>
            <p:spPr>
              <a:xfrm>
                <a:off x="1476157" y="2208770"/>
                <a:ext cx="3457234" cy="54133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/>
              <a:lstStyle/>
              <a:p>
                <a:pPr marL="180473" indent="-180473">
                  <a:buSzPct val="100000"/>
                  <a:buChar char="•"/>
                  <a:defRPr sz="28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 Attribution: Input(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)  </a:t>
                </a:r>
              </a:p>
            </p:txBody>
          </p:sp>
        </mc:Choice>
        <mc:Fallback xmlns="">
          <p:sp>
            <p:nvSpPr>
              <p:cNvPr id="115" name="Attribution: Input( 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157" y="2208770"/>
                <a:ext cx="3457234" cy="541339"/>
              </a:xfrm>
              <a:prstGeom prst="rect">
                <a:avLst/>
              </a:prstGeom>
              <a:blipFill>
                <a:blip r:embed="rId4"/>
                <a:stretch>
                  <a:fillRect l="-4029" t="-9091" r="-9158" b="-272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"/>
          <p:cNvGrpSpPr/>
          <p:nvPr/>
        </p:nvGrpSpPr>
        <p:grpSpPr>
          <a:xfrm>
            <a:off x="4840424" y="2183990"/>
            <a:ext cx="2631692" cy="549077"/>
            <a:chOff x="0" y="-16422"/>
            <a:chExt cx="2631691" cy="549076"/>
          </a:xfrm>
        </p:grpSpPr>
        <p:sp>
          <p:nvSpPr>
            <p:cNvPr id="116" name="Line"/>
            <p:cNvSpPr/>
            <p:nvPr/>
          </p:nvSpPr>
          <p:spPr>
            <a:xfrm>
              <a:off x="0" y="305112"/>
              <a:ext cx="8707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Output(   )"/>
            <p:cNvSpPr txBox="1"/>
            <p:nvPr/>
          </p:nvSpPr>
          <p:spPr>
            <a:xfrm>
              <a:off x="1007514" y="0"/>
              <a:ext cx="1624177" cy="532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Output(   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Equation"/>
                <p:cNvSpPr txBox="1"/>
                <p:nvPr/>
              </p:nvSpPr>
              <p:spPr>
                <a:xfrm>
                  <a:off x="2153231" y="-16422"/>
                  <a:ext cx="232643" cy="3088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sz="2900" dirty="0"/>
                </a:p>
              </p:txBody>
            </p:sp>
          </mc:Choice>
          <mc:Fallback>
            <p:sp>
              <p:nvSpPr>
                <p:cNvPr id="11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231" y="-16422"/>
                  <a:ext cx="232643" cy="308887"/>
                </a:xfrm>
                <a:prstGeom prst="rect">
                  <a:avLst/>
                </a:prstGeom>
                <a:blipFill>
                  <a:blip r:embed="rId5"/>
                  <a:stretch>
                    <a:fillRect l="-52632" r="-84211" b="-8846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0" name="In this work, they focus on a specific method: attribution"/>
          <p:cNvSpPr txBox="1"/>
          <p:nvPr/>
        </p:nvSpPr>
        <p:spPr>
          <a:xfrm>
            <a:off x="1470781" y="5471246"/>
            <a:ext cx="6966480" cy="102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180473" indent="-180473">
              <a:buSzPct val="100000"/>
              <a:buChar char="•"/>
              <a:defRPr sz="2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In this work, they focus on a specific method: attribution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Background</a:t>
            </a:r>
          </a:p>
        </p:txBody>
      </p:sp>
      <p:sp>
        <p:nvSpPr>
          <p:cNvPr id="125" name="Five axioms for attribution methods:"/>
          <p:cNvSpPr txBox="1"/>
          <p:nvPr/>
        </p:nvSpPr>
        <p:spPr>
          <a:xfrm>
            <a:off x="487695" y="1697484"/>
            <a:ext cx="6853237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marL="280736" indent="-280736">
              <a:buSzPct val="60000"/>
              <a:buBlip>
                <a:blip r:embed="rId2"/>
              </a:buBlip>
              <a:defRPr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Five </a:t>
            </a:r>
            <a:r>
              <a:rPr>
                <a:solidFill>
                  <a:srgbClr val="FF2600"/>
                </a:solidFill>
              </a:rPr>
              <a:t>axioms</a:t>
            </a:r>
            <a:r>
              <a:t> for attribution methods:</a:t>
            </a:r>
          </a:p>
        </p:txBody>
      </p:sp>
      <p:sp>
        <p:nvSpPr>
          <p:cNvPr id="126" name="Conservativeness"/>
          <p:cNvSpPr txBox="1"/>
          <p:nvPr/>
        </p:nvSpPr>
        <p:spPr>
          <a:xfrm>
            <a:off x="1291116" y="2456097"/>
            <a:ext cx="6561768" cy="532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180473" indent="-180473">
              <a:buSzPct val="100000"/>
              <a:buChar char="•"/>
              <a:defRPr sz="2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Conservativeness</a:t>
            </a:r>
          </a:p>
        </p:txBody>
      </p:sp>
      <p:sp>
        <p:nvSpPr>
          <p:cNvPr id="127" name="Sensitivity"/>
          <p:cNvSpPr txBox="1"/>
          <p:nvPr/>
        </p:nvSpPr>
        <p:spPr>
          <a:xfrm>
            <a:off x="1291116" y="3162673"/>
            <a:ext cx="6561768" cy="532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180473" indent="-180473">
              <a:buSzPct val="100000"/>
              <a:buChar char="•"/>
              <a:defRPr sz="2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Sensitivity</a:t>
            </a:r>
          </a:p>
        </p:txBody>
      </p:sp>
      <p:sp>
        <p:nvSpPr>
          <p:cNvPr id="128" name="Implementation invariance"/>
          <p:cNvSpPr txBox="1"/>
          <p:nvPr/>
        </p:nvSpPr>
        <p:spPr>
          <a:xfrm>
            <a:off x="1291116" y="3869249"/>
            <a:ext cx="6561768" cy="532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180473" indent="-180473">
              <a:buSzPct val="100000"/>
              <a:buChar char="•"/>
              <a:defRPr sz="2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Implementation invariance</a:t>
            </a:r>
          </a:p>
        </p:txBody>
      </p:sp>
      <p:sp>
        <p:nvSpPr>
          <p:cNvPr id="129" name="Symmetry preservation"/>
          <p:cNvSpPr txBox="1"/>
          <p:nvPr/>
        </p:nvSpPr>
        <p:spPr>
          <a:xfrm>
            <a:off x="1291116" y="4627861"/>
            <a:ext cx="6561768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180473" indent="-180473">
              <a:buSzPct val="100000"/>
              <a:buChar char="•"/>
              <a:defRPr sz="2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Symmetry preservation</a:t>
            </a:r>
          </a:p>
        </p:txBody>
      </p:sp>
      <p:sp>
        <p:nvSpPr>
          <p:cNvPr id="130" name="Input variance"/>
          <p:cNvSpPr txBox="1"/>
          <p:nvPr/>
        </p:nvSpPr>
        <p:spPr>
          <a:xfrm>
            <a:off x="1291116" y="5386473"/>
            <a:ext cx="6561768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180473" indent="-180473">
              <a:buSzPct val="100000"/>
              <a:buChar char="•"/>
              <a:defRPr sz="2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Input variance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BE0D4-8A0D-B248-8ABB-A89C9970DE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5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Related Work</a:t>
            </a:r>
          </a:p>
        </p:txBody>
      </p:sp>
      <p:sp>
        <p:nvSpPr>
          <p:cNvPr id="13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4" name="Perturbation based methods:"/>
          <p:cNvSpPr txBox="1"/>
          <p:nvPr/>
        </p:nvSpPr>
        <p:spPr>
          <a:xfrm>
            <a:off x="660400" y="1868509"/>
            <a:ext cx="4628318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280736" indent="-280736">
              <a:buSzPct val="60000"/>
              <a:buBlip>
                <a:blip r:embed="rId2"/>
              </a:buBlip>
              <a:defRPr sz="2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Perturbation based methods:</a:t>
            </a:r>
          </a:p>
        </p:txBody>
      </p:sp>
      <p:sp>
        <p:nvSpPr>
          <p:cNvPr id="135" name="Regression based method:"/>
          <p:cNvSpPr txBox="1"/>
          <p:nvPr/>
        </p:nvSpPr>
        <p:spPr>
          <a:xfrm>
            <a:off x="660400" y="4052909"/>
            <a:ext cx="4628318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280736" indent="-280736">
              <a:buSzPct val="60000"/>
              <a:buBlip>
                <a:blip r:embed="rId2"/>
              </a:buBlip>
              <a:defRPr sz="2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Regression based method:</a:t>
            </a:r>
          </a:p>
        </p:txBody>
      </p:sp>
      <p:sp>
        <p:nvSpPr>
          <p:cNvPr id="136" name="Using well-studied classifier to mimic the local…"/>
          <p:cNvSpPr txBox="1"/>
          <p:nvPr/>
        </p:nvSpPr>
        <p:spPr>
          <a:xfrm>
            <a:off x="1465505" y="4752269"/>
            <a:ext cx="6761254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0657" indent="-250657">
              <a:buSzPct val="100000"/>
              <a:buChar char="•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Using well-studied classifier to mimic the local </a:t>
            </a:r>
          </a:p>
          <a:p>
            <a:pPr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decision boundary of neural networks. </a:t>
            </a:r>
          </a:p>
          <a:p>
            <a:pPr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For example: decision tree and multinomial model</a:t>
            </a:r>
          </a:p>
        </p:txBody>
      </p:sp>
      <p:sp>
        <p:nvSpPr>
          <p:cNvPr id="137" name="Analyze the effect of small perturbation…"/>
          <p:cNvSpPr txBox="1"/>
          <p:nvPr/>
        </p:nvSpPr>
        <p:spPr>
          <a:xfrm>
            <a:off x="1465505" y="2618669"/>
            <a:ext cx="549758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0657" indent="-250657">
              <a:buSzPct val="100000"/>
              <a:buChar char="•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Analyze the effect of small perturbation</a:t>
            </a:r>
          </a:p>
          <a:p>
            <a:pPr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For example: gradient based methods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5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Claim / Target Task</a:t>
            </a:r>
          </a:p>
        </p:txBody>
      </p:sp>
      <p:sp>
        <p:nvSpPr>
          <p:cNvPr id="14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1" name="Note: This is not about           or"/>
          <p:cNvSpPr txBox="1"/>
          <p:nvPr/>
        </p:nvSpPr>
        <p:spPr>
          <a:xfrm>
            <a:off x="406692" y="1643379"/>
            <a:ext cx="422575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700"/>
              </a:lnSpc>
              <a:spcBef>
                <a:spcPts val="1200"/>
              </a:spcBef>
              <a:defRPr sz="2500">
                <a:solidFill>
                  <a:srgbClr val="FF26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Note: </a:t>
            </a:r>
            <a:r>
              <a:rPr>
                <a:solidFill>
                  <a:srgbClr val="000000"/>
                </a:solidFill>
              </a:rPr>
              <a:t>This is not about           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Equation"/>
              <p:cNvSpPr txBox="1"/>
              <p:nvPr/>
            </p:nvSpPr>
            <p:spPr>
              <a:xfrm>
                <a:off x="3436549" y="1806505"/>
                <a:ext cx="700864" cy="17159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49" y="1806505"/>
                <a:ext cx="700864" cy="171590"/>
              </a:xfrm>
              <a:prstGeom prst="rect">
                <a:avLst/>
              </a:prstGeom>
              <a:blipFill>
                <a:blip r:embed="rId3"/>
                <a:stretch>
                  <a:fillRect l="-5357" r="-5357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Equation"/>
              <p:cNvSpPr txBox="1"/>
              <p:nvPr/>
            </p:nvSpPr>
            <p:spPr>
              <a:xfrm>
                <a:off x="4592249" y="1806505"/>
                <a:ext cx="698247" cy="1752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49" y="1806505"/>
                <a:ext cx="698247" cy="175246"/>
              </a:xfrm>
              <a:prstGeom prst="rect">
                <a:avLst/>
              </a:prstGeom>
              <a:blipFill>
                <a:blip r:embed="rId4"/>
                <a:stretch>
                  <a:fillRect l="-5357" r="-5357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his is about identifying the effect of   on   ."/>
              <p:cNvSpPr txBox="1"/>
              <p:nvPr/>
            </p:nvSpPr>
            <p:spPr>
              <a:xfrm>
                <a:off x="406692" y="2278379"/>
                <a:ext cx="5696823" cy="50130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 defTabSz="457200">
                  <a:lnSpc>
                    <a:spcPts val="4500"/>
                  </a:lnSpc>
                  <a:spcBef>
                    <a:spcPts val="1200"/>
                  </a:spcBef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This is about identifying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t> .</a:t>
                </a:r>
                <a:endParaRPr sz="2200"/>
              </a:p>
            </p:txBody>
          </p:sp>
        </mc:Choice>
        <mc:Fallback xmlns="">
          <p:sp>
            <p:nvSpPr>
              <p:cNvPr id="144" name="This is about identifying the effect of   on   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92" y="2278379"/>
                <a:ext cx="5696823" cy="501303"/>
              </a:xfrm>
              <a:prstGeom prst="rect">
                <a:avLst/>
              </a:prstGeom>
              <a:blipFill>
                <a:blip r:embed="rId5"/>
                <a:stretch>
                  <a:fillRect l="-2450" r="-4677" b="-50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Def (Average Causal Effect)…"/>
          <p:cNvSpPr txBox="1"/>
          <p:nvPr/>
        </p:nvSpPr>
        <p:spPr>
          <a:xfrm>
            <a:off x="406692" y="3535679"/>
            <a:ext cx="8857238" cy="79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200" b="1"/>
              <a:t>Def</a:t>
            </a:r>
            <a:r>
              <a:rPr sz="1900"/>
              <a:t> (</a:t>
            </a:r>
            <a:r>
              <a:rPr sz="1900">
                <a:latin typeface="+mn-lt"/>
                <a:ea typeface="+mn-ea"/>
                <a:cs typeface="+mn-cs"/>
                <a:sym typeface="Arial"/>
              </a:rPr>
              <a:t>Average Causal Effect</a:t>
            </a:r>
            <a:r>
              <a:rPr sz="1900"/>
              <a:t>)</a:t>
            </a:r>
          </a:p>
          <a:p>
            <a:pPr defTabSz="457200">
              <a:spcBef>
                <a:spcPts val="100"/>
              </a:spcBef>
              <a:defRPr sz="2500"/>
            </a:pPr>
            <a:r>
              <a:rPr sz="1900"/>
              <a:t>The ACE of a binary value variable x on another random variable y is defined as: </a:t>
            </a:r>
            <a:r>
              <a:t> </a:t>
            </a:r>
          </a:p>
        </p:txBody>
      </p:sp>
      <p:sp>
        <p:nvSpPr>
          <p:cNvPr id="146" name="How to quantify?"/>
          <p:cNvSpPr txBox="1"/>
          <p:nvPr/>
        </p:nvSpPr>
        <p:spPr>
          <a:xfrm>
            <a:off x="406692" y="2894329"/>
            <a:ext cx="22372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400">
                <a:solidFill>
                  <a:srgbClr val="FF26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How to quantify?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Equation"/>
              <p:cNvSpPr txBox="1"/>
              <p:nvPr/>
            </p:nvSpPr>
            <p:spPr>
              <a:xfrm>
                <a:off x="2272097" y="4465092"/>
                <a:ext cx="4815947" cy="3084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=1))−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=0)).</m:t>
                      </m:r>
                    </m:oMath>
                  </m:oMathPara>
                </a14:m>
                <a:endParaRPr sz="2700"/>
              </a:p>
            </p:txBody>
          </p:sp>
        </mc:Choice>
        <mc:Fallback xmlns="">
          <p:sp>
            <p:nvSpPr>
              <p:cNvPr id="1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97" y="4465092"/>
                <a:ext cx="4815947" cy="308440"/>
              </a:xfrm>
              <a:prstGeom prst="rect">
                <a:avLst/>
              </a:prstGeom>
              <a:blipFill>
                <a:blip r:embed="rId6"/>
                <a:stretch>
                  <a:fillRect l="-2632" r="-7895" b="-84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For continuous random variable, ACE is defined as:"/>
          <p:cNvSpPr txBox="1"/>
          <p:nvPr/>
        </p:nvSpPr>
        <p:spPr>
          <a:xfrm>
            <a:off x="432092" y="4885291"/>
            <a:ext cx="641951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For continuous random variable, ACE is defined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Equation"/>
              <p:cNvSpPr txBox="1"/>
              <p:nvPr/>
            </p:nvSpPr>
            <p:spPr>
              <a:xfrm>
                <a:off x="2063550" y="5550942"/>
                <a:ext cx="5204149" cy="3987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))−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𝑏𝑎𝑠𝑒𝑙𝑖𝑛𝑒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4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0" y="5550942"/>
                <a:ext cx="5204149" cy="398759"/>
              </a:xfrm>
              <a:prstGeom prst="rect">
                <a:avLst/>
              </a:prstGeom>
              <a:blipFill>
                <a:blip r:embed="rId7"/>
                <a:stretch>
                  <a:fillRect l="-1946" r="-9732" b="-4062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quation"/>
              <p:cNvSpPr txBox="1"/>
              <p:nvPr/>
            </p:nvSpPr>
            <p:spPr>
              <a:xfrm>
                <a:off x="450650" y="6067490"/>
                <a:ext cx="1157099" cy="348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sSubSup>
                        <m:sSub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1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0" y="6067490"/>
                <a:ext cx="1157099" cy="348913"/>
              </a:xfrm>
              <a:prstGeom prst="rect">
                <a:avLst/>
              </a:prstGeom>
              <a:blipFill>
                <a:blip r:embed="rId8"/>
                <a:stretch>
                  <a:fillRect l="-7609" r="-25000" b="-448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is defined as the causal attribution of   to for  ."/>
              <p:cNvSpPr txBox="1"/>
              <p:nvPr/>
            </p:nvSpPr>
            <p:spPr>
              <a:xfrm>
                <a:off x="1636304" y="5905766"/>
                <a:ext cx="5886206" cy="4670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 defTabSz="457200">
                  <a:lnSpc>
                    <a:spcPts val="4500"/>
                  </a:lnSpc>
                  <a:spcBef>
                    <a:spcPts val="1200"/>
                  </a:spcBef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is defined as the causal attribution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to for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151" name="is defined as the causal attribution of   to for  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304" y="5905766"/>
                <a:ext cx="5886206" cy="467054"/>
              </a:xfrm>
              <a:prstGeom prst="rect">
                <a:avLst/>
              </a:prstGeom>
              <a:blipFill>
                <a:blip r:embed="rId9"/>
                <a:stretch>
                  <a:fillRect l="-2366" r="-4086" b="-621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"/>
          <p:cNvSpPr txBox="1"/>
          <p:nvPr/>
        </p:nvSpPr>
        <p:spPr>
          <a:xfrm>
            <a:off x="373062" y="417830"/>
            <a:ext cx="8770939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Causality </a:t>
            </a:r>
          </a:p>
        </p:txBody>
      </p:sp>
      <p:sp>
        <p:nvSpPr>
          <p:cNvPr id="15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7" name="Structural Causal Models (SCM)"/>
          <p:cNvSpPr txBox="1"/>
          <p:nvPr/>
        </p:nvSpPr>
        <p:spPr>
          <a:xfrm>
            <a:off x="419100" y="1614509"/>
            <a:ext cx="5448758" cy="53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280736" indent="-280736">
              <a:buSzPct val="60000"/>
              <a:buBlip>
                <a:blip r:embed="rId3"/>
              </a:buBlip>
              <a:defRPr sz="2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Structural Causal Models (SCM)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Equation"/>
              <p:cNvSpPr txBox="1"/>
              <p:nvPr/>
            </p:nvSpPr>
            <p:spPr>
              <a:xfrm>
                <a:off x="3443344" y="2540544"/>
                <a:ext cx="2030305" cy="4281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344" y="2540544"/>
                <a:ext cx="2030305" cy="428178"/>
              </a:xfrm>
              <a:prstGeom prst="rect">
                <a:avLst/>
              </a:prstGeom>
              <a:blipFill>
                <a:blip r:embed="rId4"/>
                <a:stretch>
                  <a:fillRect l="-10559" r="-19255" b="-764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X endogenous random variables…"/>
              <p:cNvSpPr txBox="1"/>
              <p:nvPr/>
            </p:nvSpPr>
            <p:spPr>
              <a:xfrm>
                <a:off x="607181" y="3095401"/>
                <a:ext cx="6953780" cy="16846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/>
              <a:lstStyle/>
              <a:p>
                <a:pPr marL="180473" indent="-180473">
                  <a:spcBef>
                    <a:spcPts val="100"/>
                  </a:spcBef>
                  <a:buSzPct val="100000"/>
                  <a:buChar char="•"/>
                  <a:defRPr sz="25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 X endogenous random variables</a:t>
                </a:r>
              </a:p>
              <a:p>
                <a:pPr marL="180473" indent="-180473">
                  <a:spcBef>
                    <a:spcPts val="100"/>
                  </a:spcBef>
                  <a:buSzPct val="100000"/>
                  <a:buChar char="•"/>
                  <a:defRPr sz="25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 U exogenous random variables</a:t>
                </a:r>
              </a:p>
              <a:p>
                <a:pPr marL="180473" indent="-180473">
                  <a:spcBef>
                    <a:spcPts val="100"/>
                  </a:spcBef>
                  <a:buSzPct val="100000"/>
                  <a:buChar char="•"/>
                  <a:defRPr sz="25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  f  causal functions</a:t>
                </a:r>
              </a:p>
              <a:p>
                <a:pPr marL="180473" indent="-180473">
                  <a:spcBef>
                    <a:spcPts val="100"/>
                  </a:spcBef>
                  <a:buSzPct val="100000"/>
                  <a:buChar char="•"/>
                  <a:defRPr sz="25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t> distribution of U</a:t>
                </a:r>
              </a:p>
            </p:txBody>
          </p:sp>
        </mc:Choice>
        <mc:Fallback xmlns="">
          <p:sp>
            <p:nvSpPr>
              <p:cNvPr id="159" name="X endogenous random variables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81" y="3095401"/>
                <a:ext cx="6953780" cy="1684634"/>
              </a:xfrm>
              <a:prstGeom prst="rect">
                <a:avLst/>
              </a:prstGeom>
              <a:blipFill>
                <a:blip r:embed="rId5"/>
                <a:stretch>
                  <a:fillRect l="-1825" t="-2985" b="-74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Local Markov property for DAG:"/>
          <p:cNvSpPr txBox="1"/>
          <p:nvPr/>
        </p:nvSpPr>
        <p:spPr>
          <a:xfrm>
            <a:off x="419100" y="4941938"/>
            <a:ext cx="5448758" cy="532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280736" indent="-280736">
              <a:buSzPct val="60000"/>
              <a:buBlip>
                <a:blip r:embed="rId3"/>
              </a:buBlip>
              <a:defRPr sz="2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Local Markov property for DAG: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quation"/>
              <p:cNvSpPr txBox="1"/>
              <p:nvPr/>
            </p:nvSpPr>
            <p:spPr>
              <a:xfrm>
                <a:off x="2485685" y="5601272"/>
                <a:ext cx="3690030" cy="7502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Upp>
                        <m:limUpp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lim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𝑝𝑎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1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85" y="5601272"/>
                <a:ext cx="3690030" cy="750227"/>
              </a:xfrm>
              <a:prstGeom prst="rect">
                <a:avLst/>
              </a:prstGeom>
              <a:blipFill>
                <a:blip r:embed="rId6"/>
                <a:stretch>
                  <a:fillRect l="-2397" r="-1404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5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Fold NN as SCMs</a:t>
            </a:r>
          </a:p>
        </p:txBody>
      </p:sp>
      <p:pic>
        <p:nvPicPr>
          <p:cNvPr id="166" name="Screen Shot 2020-02-27 at 10.53.57 PM.png" descr="Screen Shot 2020-02-27 at 10.53.5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62" y="3410743"/>
            <a:ext cx="7010676" cy="291802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Following the tradition on SCMs, each NN can be viewed as:"/>
          <p:cNvSpPr txBox="1"/>
          <p:nvPr/>
        </p:nvSpPr>
        <p:spPr>
          <a:xfrm>
            <a:off x="419100" y="1614509"/>
            <a:ext cx="7872225" cy="104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Following the tradition on SCMs, each NN can be viewed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Equation"/>
              <p:cNvSpPr txBox="1"/>
              <p:nvPr/>
            </p:nvSpPr>
            <p:spPr>
              <a:xfrm>
                <a:off x="2574200" y="2235619"/>
                <a:ext cx="4187726" cy="28697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,[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00" y="2235619"/>
                <a:ext cx="4187726" cy="286976"/>
              </a:xfrm>
              <a:prstGeom prst="rect">
                <a:avLst/>
              </a:prstGeom>
              <a:blipFill>
                <a:blip r:embed="rId4"/>
                <a:stretch>
                  <a:fillRect l="-3323" r="-6949" b="-739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marginalizing out all hidden neurons, we get:"/>
          <p:cNvSpPr txBox="1"/>
          <p:nvPr/>
        </p:nvSpPr>
        <p:spPr>
          <a:xfrm>
            <a:off x="419100" y="2516209"/>
            <a:ext cx="7872225" cy="104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marginalizing out all hidden neurons, we get: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Equation"/>
              <p:cNvSpPr txBox="1"/>
              <p:nvPr/>
            </p:nvSpPr>
            <p:spPr>
              <a:xfrm>
                <a:off x="3292695" y="3075441"/>
                <a:ext cx="2487196" cy="33480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1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95" y="3075441"/>
                <a:ext cx="2487196" cy="334805"/>
              </a:xfrm>
              <a:prstGeom prst="rect">
                <a:avLst/>
              </a:prstGeom>
              <a:blipFill>
                <a:blip r:embed="rId5"/>
                <a:stretch>
                  <a:fillRect l="-6599" r="-9137" b="-7407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Basic assumption: there is no causal relation for input variables"/>
          <p:cNvSpPr txBox="1"/>
          <p:nvPr/>
        </p:nvSpPr>
        <p:spPr>
          <a:xfrm>
            <a:off x="406400" y="6211909"/>
            <a:ext cx="8639920" cy="104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FF2600"/>
                </a:solidFill>
              </a:rPr>
              <a:t>Basic assumption</a:t>
            </a:r>
            <a:r>
              <a:t>: there is no causal relation for input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EFBE8-C263-BA48-B4E9-6B2CAF30AE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9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50000"/>
              </a:lnSpc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RNN as SCMs</a:t>
            </a:r>
          </a:p>
        </p:txBody>
      </p:sp>
      <p:sp>
        <p:nvSpPr>
          <p:cNvPr id="17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77" name="Screen Shot 2020-02-27 at 10.54.10 PM.png" descr="Screen Shot 2020-02-27 at 10.54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80" y="1802033"/>
            <a:ext cx="7318640" cy="282213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For RNNs, basic assumption doesn’t hold anymore, interventions on input   affect input   .…"/>
              <p:cNvSpPr txBox="1"/>
              <p:nvPr/>
            </p:nvSpPr>
            <p:spPr>
              <a:xfrm>
                <a:off x="368300" y="4535509"/>
                <a:ext cx="8639920" cy="17105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/>
              <a:lstStyle/>
              <a:p>
                <a:pPr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For RNNs, basic assumption doesn’t hold anymore, interventions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affect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t> .</a:t>
                </a:r>
              </a:p>
              <a:p>
                <a:pPr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Need a little revision during the data sampling stage.</a:t>
                </a:r>
              </a:p>
            </p:txBody>
          </p:sp>
        </mc:Choice>
        <mc:Fallback xmlns="">
          <p:sp>
            <p:nvSpPr>
              <p:cNvPr id="178" name="For RNNs, basic assumption doesn’t hold anymore, interventions on input   affect input   .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4535509"/>
                <a:ext cx="8639920" cy="1710568"/>
              </a:xfrm>
              <a:prstGeom prst="rect">
                <a:avLst/>
              </a:prstGeom>
              <a:blipFill>
                <a:blip r:embed="rId4"/>
                <a:stretch>
                  <a:fillRect l="-1613" t="-2941" r="-29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hey also prove an important theorem: along the temporal dimension…"/>
              <p:cNvSpPr txBox="1"/>
              <p:nvPr/>
            </p:nvSpPr>
            <p:spPr>
              <a:xfrm>
                <a:off x="367898" y="5815329"/>
                <a:ext cx="8636308" cy="8353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They also prove an important theorem: along the temporal dimension</a:t>
                </a:r>
              </a:p>
              <a:p>
                <a:pPr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t>which part of input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t>, will completely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179" name="They also prove an important theorem: along the temporal dimension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8" y="5815329"/>
                <a:ext cx="8636308" cy="835354"/>
              </a:xfrm>
              <a:prstGeom prst="rect">
                <a:avLst/>
              </a:prstGeom>
              <a:blipFill>
                <a:blip r:embed="rId5"/>
                <a:stretch>
                  <a:fillRect l="-1615" t="-4478" r="-587" b="-1791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9"/>
          <p:cNvSpPr txBox="1"/>
          <p:nvPr/>
        </p:nvSpPr>
        <p:spPr>
          <a:xfrm>
            <a:off x="373063" y="417830"/>
            <a:ext cx="685323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50000"/>
              </a:lnSpc>
              <a:defRPr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Implement</a:t>
            </a:r>
          </a:p>
        </p:txBody>
      </p:sp>
      <p:sp>
        <p:nvSpPr>
          <p:cNvPr id="18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483776" y="6245225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Equation"/>
              <p:cNvSpPr txBox="1"/>
              <p:nvPr/>
            </p:nvSpPr>
            <p:spPr>
              <a:xfrm>
                <a:off x="2140119" y="2287042"/>
                <a:ext cx="4740996" cy="36552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sSubSup>
                        <m:sSubSup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))−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𝑏𝑎𝑠𝑒𝑙𝑖𝑛𝑒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18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119" y="2287042"/>
                <a:ext cx="4740996" cy="365529"/>
              </a:xfrm>
              <a:prstGeom prst="rect">
                <a:avLst/>
              </a:prstGeom>
              <a:blipFill>
                <a:blip r:embed="rId3"/>
                <a:stretch>
                  <a:fillRect l="-2139" r="-10428" b="-448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Average causal effect is defined as:"/>
          <p:cNvSpPr txBox="1"/>
          <p:nvPr/>
        </p:nvSpPr>
        <p:spPr>
          <a:xfrm>
            <a:off x="393992" y="1681479"/>
            <a:ext cx="438384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Average causal effect is defined as:</a:t>
            </a:r>
          </a:p>
        </p:txBody>
      </p:sp>
      <p:sp>
        <p:nvSpPr>
          <p:cNvPr id="187" name="baseline is calculated as:"/>
          <p:cNvSpPr txBox="1"/>
          <p:nvPr/>
        </p:nvSpPr>
        <p:spPr>
          <a:xfrm>
            <a:off x="432092" y="2798393"/>
            <a:ext cx="310853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baseline is calculated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Equation"/>
              <p:cNvSpPr txBox="1"/>
              <p:nvPr/>
            </p:nvSpPr>
            <p:spPr>
              <a:xfrm>
                <a:off x="2822324" y="3403956"/>
                <a:ext cx="3589900" cy="3086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𝑏𝑎𝑠𝑒𝑙𝑖𝑛𝑒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1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24" y="3403956"/>
                <a:ext cx="3589900" cy="308668"/>
              </a:xfrm>
              <a:prstGeom prst="rect">
                <a:avLst/>
              </a:prstGeom>
              <a:blipFill>
                <a:blip r:embed="rId4"/>
                <a:stretch>
                  <a:fillRect l="-2827" r="-13074" b="-4615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If there is a strong known domain knowledge"/>
          <p:cNvSpPr txBox="1"/>
          <p:nvPr/>
        </p:nvSpPr>
        <p:spPr>
          <a:xfrm>
            <a:off x="432092" y="3858446"/>
            <a:ext cx="56316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If there is a strong known domain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Equation"/>
              <p:cNvSpPr txBox="1"/>
              <p:nvPr/>
            </p:nvSpPr>
            <p:spPr>
              <a:xfrm>
                <a:off x="2971856" y="4585056"/>
                <a:ext cx="3290836" cy="3043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𝑏𝑎𝑠𝑒𝑙𝑖𝑛𝑒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lim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1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56" y="4585056"/>
                <a:ext cx="3290836" cy="304399"/>
              </a:xfrm>
              <a:prstGeom prst="rect">
                <a:avLst/>
              </a:prstGeom>
              <a:blipFill>
                <a:blip r:embed="rId5"/>
                <a:stretch>
                  <a:fillRect l="-3089" r="-11969" b="-8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You can do sampling and then calculation but no…"/>
          <p:cNvSpPr txBox="1"/>
          <p:nvPr/>
        </p:nvSpPr>
        <p:spPr>
          <a:xfrm>
            <a:off x="432092" y="5524062"/>
            <a:ext cx="6354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You can do sampling and then calculation but no…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744</Words>
  <Application>Microsoft Macintosh PowerPoint</Application>
  <PresentationFormat>On-screen Show (4:3)</PresentationFormat>
  <Paragraphs>112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Georgia</vt:lpstr>
      <vt:lpstr>Times New Roman</vt:lpstr>
      <vt:lpstr>Times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Qi, Yanjun (yq2h)</cp:lastModifiedBy>
  <cp:revision>3</cp:revision>
  <dcterms:modified xsi:type="dcterms:W3CDTF">2021-06-17T13:34:11Z</dcterms:modified>
</cp:coreProperties>
</file>