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7010400" cy="9296400"/>
  <p:embeddedFontLst>
    <p:embeddedFont>
      <p:font typeface="Economica" panose="02000506040000020004" pitchFamily="2" charset="77"/>
      <p:regular r:id="rId17"/>
      <p:bold r:id="rId18"/>
      <p:italic r:id="rId19"/>
      <p:boldItalic r:id="rId20"/>
    </p:embeddedFont>
    <p:embeddedFont>
      <p:font typeface="Georgia" panose="02040502050405020303" pitchFamily="18" charset="0"/>
      <p:regular r:id="rId21"/>
      <p:bold r:id="rId22"/>
      <p: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RvEpFcSGolC14IHIm39gQ2f7u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551261839_0_3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755126183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g7551261839_0_3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motivation of this project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51261839_0_4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755126183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g7551261839_0_4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motivation of this project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551261839_0_6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755126183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g7551261839_0_6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motivation of this project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551261839_0_7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7551261839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g7551261839_0_7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motivation of this project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1246d818f_0_16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61246d818f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g61246d818f_0_16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3e42f31ef_0_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63e42f31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g63e42f31ef_0_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3e42f31ef_0_5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63e42f31e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g63e42f31ef_0_5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551261839_0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75512618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g7551261839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551261839_0_1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755126183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g7551261839_0_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3e42f31ef_0_5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63e42f31e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g63e42f31ef_0_5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motivation of this project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551261839_0_2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755126183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g7551261839_0_2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motivation of this project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55126183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551261839_0_2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7551261839_0_2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e42f31ef_0_3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63e42f31e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g63e42f31ef_0_3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motivation of this project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1246d818f_0_4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5" name="Google Shape;15;g61246d818f_0_4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6" name="Google Shape;16;g61246d818f_0_4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g61246d818f_0_4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8" name="Google Shape;18;g61246d818f_0_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1246d818f_0_43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9" name="Google Shape;59;g61246d818f_0_4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1246d818f_0_46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61246d818f_0_46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g61246d818f_0_46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1246d818f_0_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1246d818f_0_5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Only">
  <p:cSld name="OBJECT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61246d818f_0_53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8229600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g61246d818f_0_5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g61246d818f_0_5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https://qdata.github.io/deep2Read/</a:t>
            </a:r>
            <a:endParaRPr/>
          </a:p>
        </p:txBody>
      </p:sp>
      <p:sp>
        <p:nvSpPr>
          <p:cNvPr id="23" name="Google Shape;23;g61246d818f_0_5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61246d818f_0_10"/>
          <p:cNvSpPr/>
          <p:nvPr/>
        </p:nvSpPr>
        <p:spPr>
          <a:xfrm flipH="1">
            <a:off x="7595938" y="6136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6" name="Google Shape;26;g61246d818f_0_10"/>
          <p:cNvSpPr/>
          <p:nvPr/>
        </p:nvSpPr>
        <p:spPr>
          <a:xfrm rot="10800000" flipH="1">
            <a:off x="466425" y="47444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7" name="Google Shape;27;g61246d818f_0_10"/>
          <p:cNvSpPr txBox="1">
            <a:spLocks noGrp="1"/>
          </p:cNvSpPr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g61246d818f_0_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61246d818f_0_15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61246d818f_0_1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61246d818f_0_1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g61246d818f_0_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1246d818f_0_20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g61246d818f_0_20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g61246d818f_0_20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g61246d818f_0_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1246d818f_0_2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g61246d818f_0_2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1246d818f_0_28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4" name="Google Shape;44;g61246d818f_0_28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Google Shape;45;g61246d818f_0_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61246d818f_0_32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g61246d818f_0_32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g61246d818f_0_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246d818f_0_36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52;g61246d818f_0_36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g61246d818f_0_36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g61246d818f_0_36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55" name="Google Shape;55;g61246d818f_0_36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g61246d818f_0_3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1246d818f_0_0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1" name="Google Shape;11;g61246d818f_0_0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Google Shape;12;g61246d818f_0_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/>
        </p:nvSpPr>
        <p:spPr>
          <a:xfrm>
            <a:off x="210150" y="2531725"/>
            <a:ext cx="8723700" cy="10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Defending Against Neural Fake News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 txBox="1"/>
          <p:nvPr/>
        </p:nvSpPr>
        <p:spPr>
          <a:xfrm>
            <a:off x="152400" y="3616825"/>
            <a:ext cx="88392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Zellers et al.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152400" y="4043725"/>
            <a:ext cx="88392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201</a:t>
            </a:r>
            <a:r>
              <a:rPr lang="en-US" sz="22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/>
          <p:nvPr/>
        </p:nvSpPr>
        <p:spPr>
          <a:xfrm>
            <a:off x="152400" y="5955075"/>
            <a:ext cx="88392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Presented by Eli Lifland, 1</a:t>
            </a:r>
            <a:r>
              <a:rPr lang="en-US" sz="22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2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/1</a:t>
            </a:r>
            <a:r>
              <a:rPr lang="en-US" sz="22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5</a:t>
            </a:r>
            <a:r>
              <a:rPr lang="en-US" sz="2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/2019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CB993C-E968-EB49-A788-AB315076E566}"/>
              </a:ext>
            </a:extLst>
          </p:cNvPr>
          <p:cNvSpPr/>
          <p:nvPr/>
        </p:nvSpPr>
        <p:spPr>
          <a:xfrm>
            <a:off x="4730898" y="893386"/>
            <a:ext cx="29193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qdata.github.io</a:t>
            </a:r>
            <a:r>
              <a:rPr lang="en-US" dirty="0"/>
              <a:t>/deep2Read/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551261839_0_38"/>
          <p:cNvSpPr/>
          <p:nvPr/>
        </p:nvSpPr>
        <p:spPr>
          <a:xfrm>
            <a:off x="373075" y="152400"/>
            <a:ext cx="8148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Neural Fake News Detection: Results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Google Shape;150;g7551261839_0_3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51" name="Google Shape;151;g7551261839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413" y="1127150"/>
            <a:ext cx="4531326" cy="52820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290C0E-E970-AC45-9F04-73C2737160E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551261839_0_46"/>
          <p:cNvSpPr/>
          <p:nvPr/>
        </p:nvSpPr>
        <p:spPr>
          <a:xfrm>
            <a:off x="373075" y="152400"/>
            <a:ext cx="8148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Neural Fake News Detection: Weak Supervision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8" name="Google Shape;158;g7551261839_0_4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59" name="Google Shape;159;g7551261839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6163" y="1295400"/>
            <a:ext cx="4291679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6FFDC5-49DF-C44B-BCCA-CB8DC5E9E86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551261839_0_62"/>
          <p:cNvSpPr/>
          <p:nvPr/>
        </p:nvSpPr>
        <p:spPr>
          <a:xfrm>
            <a:off x="373075" y="152400"/>
            <a:ext cx="8148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How does model distinguish?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6" name="Google Shape;166;g7551261839_0_6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167" name="Google Shape;167;g7551261839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800" y="1156800"/>
            <a:ext cx="5540397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2EFE41-9A0A-DC41-AC06-B2848F0ED32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551261839_0_70"/>
          <p:cNvSpPr/>
          <p:nvPr/>
        </p:nvSpPr>
        <p:spPr>
          <a:xfrm>
            <a:off x="373075" y="152400"/>
            <a:ext cx="8148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How does model distinguish?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4" name="Google Shape;174;g7551261839_0_7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175" name="Google Shape;175;g7551261839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913" y="1295400"/>
            <a:ext cx="4522334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65A645-4EEE-8E4B-B8BF-CF9869C28BE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1246d818f_0_168"/>
          <p:cNvSpPr/>
          <p:nvPr/>
        </p:nvSpPr>
        <p:spPr>
          <a:xfrm>
            <a:off x="373063" y="1524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Conclusion/Future </a:t>
            </a: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Work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2" name="Google Shape;182;g61246d818f_0_16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83" name="Google Shape;183;g61246d818f_0_168"/>
          <p:cNvSpPr txBox="1"/>
          <p:nvPr/>
        </p:nvSpPr>
        <p:spPr>
          <a:xfrm>
            <a:off x="458450" y="1178875"/>
            <a:ext cx="7868400" cy="47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Era of neural disinformation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○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Training GROVER-Mega cost “only” $25k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Release of generators is critical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GROVER is an effective detector of neural fake news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Additional threat models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Machine-generated real news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Integrating real-world knowledge into discriminator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Platforms should use NNs to flag news articles as they are published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881AA3-7925-4649-BF4F-D3525CEE2BF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e42f31ef_0_7"/>
          <p:cNvSpPr/>
          <p:nvPr/>
        </p:nvSpPr>
        <p:spPr>
          <a:xfrm>
            <a:off x="373075" y="152400"/>
            <a:ext cx="8148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Fake news: background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3" name="Google Shape;83;g63e42f31ef_0_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4" name="Google Shape;84;g63e42f31ef_0_7"/>
          <p:cNvSpPr txBox="1"/>
          <p:nvPr/>
        </p:nvSpPr>
        <p:spPr>
          <a:xfrm>
            <a:off x="458450" y="1178875"/>
            <a:ext cx="7868400" cy="47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Fake news: News designed to intentionally deceive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Most current fake news is manually written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Progress in language generation makes it easier to artificially generate ‘neural’ fake news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Focus on text-only documents with two goals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Monetization: Get clicks to increase ad revenue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Propaganda: Communicate targeted information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Current detection efforts: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Manual fact-checking e.g. Politifact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Automated detection of stylistic biases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However, fact checking not a panacea due to cognitive biases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72CB07-8CC2-E549-B23C-E84C3C2D686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3e42f31ef_0_52"/>
          <p:cNvSpPr/>
          <p:nvPr/>
        </p:nvSpPr>
        <p:spPr>
          <a:xfrm>
            <a:off x="373075" y="152400"/>
            <a:ext cx="8148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Threat Model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1" name="Google Shape;91;g63e42f31ef_0_5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92" name="Google Shape;92;g63e42f31ef_0_52"/>
          <p:cNvSpPr txBox="1"/>
          <p:nvPr/>
        </p:nvSpPr>
        <p:spPr>
          <a:xfrm>
            <a:off x="458450" y="1552113"/>
            <a:ext cx="7868400" cy="4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Adversarial game with 2 players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Adversary: Generates fake stories which are either viral or persuasive, which must read realistically to humans and verifier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Verifier: Classifies stories as real or fake. Has access to unlimited real news stories and a few fake news stories from a specific adversary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CEA3DF-FA76-AB44-8D29-054185D858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551261839_0_0"/>
          <p:cNvSpPr/>
          <p:nvPr/>
        </p:nvSpPr>
        <p:spPr>
          <a:xfrm>
            <a:off x="373075" y="152400"/>
            <a:ext cx="8148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Text generation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9" name="Google Shape;99;g7551261839_0_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00" name="Google Shape;100;g7551261839_0_0"/>
          <p:cNvSpPr txBox="1"/>
          <p:nvPr/>
        </p:nvSpPr>
        <p:spPr>
          <a:xfrm>
            <a:off x="458450" y="1552113"/>
            <a:ext cx="7868400" cy="4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Current SOTA: unconditional generation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Including metadata leads to joint distribution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1" name="Google Shape;101;g755126183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4938" y="2017613"/>
            <a:ext cx="372427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755126183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3900" y="3609163"/>
            <a:ext cx="5286375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408772-3C7F-094D-BC08-FD5BCF127E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551261839_0_10"/>
          <p:cNvSpPr/>
          <p:nvPr/>
        </p:nvSpPr>
        <p:spPr>
          <a:xfrm>
            <a:off x="373075" y="152400"/>
            <a:ext cx="8148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Text generation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9" name="Google Shape;109;g7551261839_0_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10" name="Google Shape;110;g7551261839_0_10"/>
          <p:cNvSpPr txBox="1"/>
          <p:nvPr/>
        </p:nvSpPr>
        <p:spPr>
          <a:xfrm>
            <a:off x="458450" y="1552113"/>
            <a:ext cx="7868400" cy="4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At inference time, sort context fields in standard order, append field-specific start token, then sample from model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1" name="Google Shape;111;g7551261839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925" y="3033250"/>
            <a:ext cx="8496149" cy="241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AD4A1E-7763-A74B-BB4C-D7F6A2F8739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3e42f31ef_0_59"/>
          <p:cNvSpPr/>
          <p:nvPr/>
        </p:nvSpPr>
        <p:spPr>
          <a:xfrm>
            <a:off x="373075" y="152400"/>
            <a:ext cx="8148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Model training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8" name="Google Shape;118;g63e42f31ef_0_5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19" name="Google Shape;119;g63e42f31ef_0_59"/>
          <p:cNvSpPr txBox="1"/>
          <p:nvPr/>
        </p:nvSpPr>
        <p:spPr>
          <a:xfrm>
            <a:off x="439750" y="1543275"/>
            <a:ext cx="7868400" cy="47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Simulate inference by partitioning article’s fields into disjoint sets, randomly drop out fields, then predict tokens in first set followed by tokens in second set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Architecture: Same as GPT2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GROVER-Base: same size as GPT/BERT-Base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GROVER-Large: same size as BERT-Large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GROVER-Mega: same size as GPT2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Dataset: RealNews scraped from Common Crawl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Learning: 2 weeks of training on 256 TPU cores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520A11-4BA4-B344-B8BE-ED63E1BD394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551261839_0_28"/>
          <p:cNvSpPr/>
          <p:nvPr/>
        </p:nvSpPr>
        <p:spPr>
          <a:xfrm>
            <a:off x="373075" y="152400"/>
            <a:ext cx="8148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Variance of generations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g7551261839_0_2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27" name="Google Shape;127;g7551261839_0_28"/>
          <p:cNvSpPr txBox="1"/>
          <p:nvPr/>
        </p:nvSpPr>
        <p:spPr>
          <a:xfrm>
            <a:off x="439750" y="1543275"/>
            <a:ext cx="7868400" cy="47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Choice of decoding algorithm is important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Likelihood-maximization works better for close-ended generation (e.g. translation) than open-ended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Use Nucleus Sampling (top-p)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For a given threshold p, at each timestep sample from most probable words with cumulative probability representing top-p% of vocabulary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183FAF-425C-3D40-BD88-9FDB3A833F0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551261839_0_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34" name="Google Shape;134;g7551261839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2713"/>
            <a:ext cx="8839203" cy="443258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7551261839_0_20"/>
          <p:cNvSpPr/>
          <p:nvPr/>
        </p:nvSpPr>
        <p:spPr>
          <a:xfrm>
            <a:off x="373075" y="152400"/>
            <a:ext cx="8148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LM Results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E70088-E814-5D42-8E8F-5ADD76868D3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3e42f31ef_0_39"/>
          <p:cNvSpPr/>
          <p:nvPr/>
        </p:nvSpPr>
        <p:spPr>
          <a:xfrm>
            <a:off x="373075" y="152400"/>
            <a:ext cx="8148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Neural Fake News Detection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2" name="Google Shape;142;g63e42f31ef_0_3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43" name="Google Shape;143;g63e42f31ef_0_39"/>
          <p:cNvSpPr txBox="1"/>
          <p:nvPr/>
        </p:nvSpPr>
        <p:spPr>
          <a:xfrm>
            <a:off x="458450" y="1178875"/>
            <a:ext cx="7868400" cy="47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 models for role of verifier: classifying articles as human or machine written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GROVER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GPT2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BERT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Fast Text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Semi-supervised setting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Access to entire RealNews training set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Limited access to generated articles; 10k using metadata from recent articles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Unpaired vs. paired evaluation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842B50-79E1-FF41-BA3B-4262A1B4608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637</Words>
  <Application>Microsoft Macintosh PowerPoint</Application>
  <PresentationFormat>On-screen Show (4:3)</PresentationFormat>
  <Paragraphs>113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Economica</vt:lpstr>
      <vt:lpstr>Arial</vt:lpstr>
      <vt:lpstr>Open Sans</vt:lpstr>
      <vt:lpstr>Georgia</vt:lpstr>
      <vt:lpstr>Luxe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Qi, Yanjun (yq2h)</cp:lastModifiedBy>
  <cp:revision>2</cp:revision>
  <dcterms:created xsi:type="dcterms:W3CDTF">2009-01-05T15:07:26Z</dcterms:created>
  <dcterms:modified xsi:type="dcterms:W3CDTF">2021-06-17T13:42:52Z</dcterms:modified>
</cp:coreProperties>
</file>