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010400" cy="9296400"/>
  <p:embeddedFontLst>
    <p:embeddedFont>
      <p:font typeface="Economica" panose="02000506040000020004" pitchFamily="2" charset="77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VGSXvavPdEq4moxOCU0W05Frs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e42f31ef_0_8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63e42f31e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63e42f31ef_0_8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e42f31ef_0_8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63e42f31e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63e42f31ef_0_8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e42f31ef_0_9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63e42f31e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g63e42f31ef_0_9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3e42f31ef_0_10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63e42f31e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g63e42f31ef_0_10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e42f31ef_0_10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63e42f31e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g63e42f31ef_0_10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1246d818f_0_16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61246d818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61246d818f_0_16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e42f31ef_0_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63e42f31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63e42f31ef_0_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e42f31ef_0_5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63e42f31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63e42f31ef_0_5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e42f31ef_0_5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63e42f31e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63e42f31ef_0_5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e42f31ef_0_3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63e42f31e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g63e42f31ef_0_3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1246d818f_0_7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61246d818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g61246d818f_0_7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e42f31ef_0_1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63e42f31e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63e42f31ef_0_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e42f31ef_0_3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63e42f31e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63e42f31ef_0_3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3e42f31ef_0_7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63e42f31e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g63e42f31ef_0_7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1246d818f_0_4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g61246d818f_0_4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g61246d818f_0_4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61246d818f_0_4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8" name="Google Shape;18;g61246d818f_0_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246d818f_0_43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9" name="Google Shape;59;g61246d818f_0_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1246d818f_0_4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61246d818f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g61246d818f_0_46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1246d818f_0_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246d818f_0_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61246d818f_0_53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g61246d818f_0_5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g61246d818f_0_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https://qdata.github.io/deep2Read/</a:t>
            </a:r>
            <a:endParaRPr/>
          </a:p>
        </p:txBody>
      </p:sp>
      <p:sp>
        <p:nvSpPr>
          <p:cNvPr id="23" name="Google Shape;23;g61246d818f_0_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1246d818f_0_10"/>
          <p:cNvSpPr/>
          <p:nvPr/>
        </p:nvSpPr>
        <p:spPr>
          <a:xfrm flipH="1">
            <a:off x="7595938" y="6136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" name="Google Shape;26;g61246d818f_0_10"/>
          <p:cNvSpPr/>
          <p:nvPr/>
        </p:nvSpPr>
        <p:spPr>
          <a:xfrm rot="10800000" flipH="1">
            <a:off x="466425" y="47444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" name="Google Shape;27;g61246d818f_0_10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61246d818f_0_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61246d818f_0_15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61246d818f_0_1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61246d818f_0_1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g61246d818f_0_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1246d818f_0_2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61246d818f_0_20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g61246d818f_0_20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61246d818f_0_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1246d818f_0_2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61246d818f_0_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1246d818f_0_2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" name="Google Shape;44;g61246d818f_0_28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g61246d818f_0_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1246d818f_0_32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61246d818f_0_3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g61246d818f_0_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246d818f_0_36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g61246d818f_0_3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g61246d818f_0_36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61246d818f_0_36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5" name="Google Shape;55;g61246d818f_0_3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61246d818f_0_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1246d818f_0_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1" name="Google Shape;11;g61246d818f_0_0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g61246d818f_0_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210150" y="2531725"/>
            <a:ext cx="87237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Interpretation of Neural Networks is Fragile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52400" y="3616825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Amirata Ghorbani, Abubakar Abid, James Zou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152400" y="4043725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2018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152400" y="5955075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Presented by Eli Lifland, </a:t>
            </a: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/</a:t>
            </a: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18</a:t>
            </a: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/2019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DA50B9-E120-9D44-9B61-A6C62E186B96}"/>
              </a:ext>
            </a:extLst>
          </p:cNvPr>
          <p:cNvSpPr/>
          <p:nvPr/>
        </p:nvSpPr>
        <p:spPr>
          <a:xfrm>
            <a:off x="4846512" y="168248"/>
            <a:ext cx="2919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qdata.github.io</a:t>
            </a:r>
            <a:r>
              <a:rPr lang="en-US" dirty="0"/>
              <a:t>/deep2Read/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e42f31ef_0_80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Attacking Feature Importance Methods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g63e42f31ef_0_8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2" name="Google Shape;152;g63e42f31ef_0_80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Series of steps in direction which maximizes differentiable dissimilarity function between original, perturbed interpretation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Top-k attack: Decreases relative importance of k most important features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Mass-center attack for image data: maximizes spatial displacement of center of mass of feature importance map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Targeted attack for image data: Increases concentration of feature importance scores in pre-defined region of image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92222B-6D9E-C94C-8863-998123BEF6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e42f31ef_0_87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Attacking Influence Function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g63e42f31ef_0_8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0" name="Google Shape;160;g63e42f31ef_0_87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Optimal single-step perturbation to decrease influence of 3 most influential training examples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g63e42f31ef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259" y="2752971"/>
            <a:ext cx="5927625" cy="16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3FCAF-718E-B344-BCD7-2DE44BAF65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e42f31ef_0_94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g63e42f31ef_0_9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69" name="Google Shape;169;g63e42f31ef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325" y="1100200"/>
            <a:ext cx="514350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63e42f31ef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825" y="4579625"/>
            <a:ext cx="64103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0D9B03-2AAD-2D4E-971A-9810521530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e42f31ef_0_101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Hessian Analysis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g63e42f31ef_0_10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78" name="Google Shape;178;g63e42f31ef_0_101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Approximation of sensitivity of gradient-based interpretations to perturbation 𝛅 is: 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∇</a:t>
            </a:r>
            <a:r>
              <a:rPr lang="en-US" sz="2400" b="1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S(</a:t>
            </a:r>
            <a:r>
              <a:rPr lang="en-US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+𝛅) - ∇</a:t>
            </a:r>
            <a:r>
              <a:rPr lang="en-US" sz="2400" b="1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S(</a:t>
            </a:r>
            <a:r>
              <a:rPr lang="en-US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≅ </a:t>
            </a:r>
            <a:r>
              <a:rPr lang="en-US" sz="24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𝛅, where </a:t>
            </a:r>
            <a:r>
              <a:rPr lang="en-US" sz="24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 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the Hessian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Consider a linear model </a:t>
            </a:r>
            <a:r>
              <a:rPr lang="en-US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2400" baseline="30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∇</a:t>
            </a:r>
            <a:r>
              <a:rPr lang="en-US" sz="2400" b="1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S(</a:t>
            </a:r>
            <a:r>
              <a:rPr lang="en-US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= </a:t>
            </a:r>
            <a:r>
              <a:rPr lang="en-US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∀ </a:t>
            </a:r>
            <a:r>
              <a:rPr lang="en-US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Thus the feature importance vector is robust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Consider the same model followed by a non-linearity (e.g. softmax) g(</a:t>
            </a:r>
            <a:r>
              <a:rPr lang="en-US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2400" baseline="30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). The change in feature importance map is now </a:t>
            </a:r>
            <a:r>
              <a:rPr lang="en-US" sz="24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Hᐧ 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𝛅 = ∇</a:t>
            </a:r>
            <a:r>
              <a:rPr lang="en-US" sz="2400" baseline="30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2400" b="1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4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ᐧ 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𝛅. ∇</a:t>
            </a:r>
            <a:r>
              <a:rPr lang="en-US" sz="2400" baseline="30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2400" b="1" baseline="-2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 is no longer 0. Authors show that change in feature importance map grow with dimension of </a:t>
            </a:r>
            <a:r>
              <a:rPr lang="en-US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Thus, non-linearity and high dimensionality are causes of lack of robustness of interpretations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FDD7E7-DC27-4C44-A301-8A2BA5D2B0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3e42f31ef_0_108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Orthogonality of Fragile Directions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g63e42f31ef_0_10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86" name="Google Shape;186;g63e42f31ef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400" y="1828600"/>
            <a:ext cx="6421350" cy="32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8365B-BB8B-0042-8AAD-8DD9629F1C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1246d818f_0_168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Google Shape;193;g61246d818f_0_16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94" name="Google Shape;194;g61246d818f_0_168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Robustness of interpretation of a prediction is important and challenging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Importance scores can be susceptible even just to random perturbations, but doubly so to targeted ones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Potential defense techniques: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Discretizing inputs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Constraining non-linearity of networks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0366D6-1C7F-7946-9F05-9AF5BEA6BE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42f31ef_0_7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Interpretation of Neural Networks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g63e42f31ef_0_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4" name="Google Shape;84;g63e42f31ef_0_7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Explanations for why an algorithm makes a decision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Needed for trust between user and algorithm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Motivating examples: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Doctors understanding diagnoses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Lender and borrower understanding credit risk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DE17B4-EBAF-7D4E-854F-549835DA2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e42f31ef_0_52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Interpretation Methods: 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Feature Importance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g63e42f31ef_0_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2" name="Google Shape;92;g63e42f31ef_0_52"/>
          <p:cNvSpPr txBox="1"/>
          <p:nvPr/>
        </p:nvSpPr>
        <p:spPr>
          <a:xfrm>
            <a:off x="458450" y="1552113"/>
            <a:ext cx="78684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Explains predictions in terms of importance of features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Simple gradient method: detects sensitivity of score to perturbing each dimension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Integrated gradients: gradients calculated with respect to several scaled versions of input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DeepLIFT: Decomposes score backwards through network, layer-wise propagation (LRP) method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26829-9433-AC42-B519-BD6C61A5A9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3e42f31ef_0_59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Interpretation Methods: 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Sample Importance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g63e42f31ef_0_5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0" name="Google Shape;100;g63e42f31ef_0_59"/>
          <p:cNvSpPr txBox="1"/>
          <p:nvPr/>
        </p:nvSpPr>
        <p:spPr>
          <a:xfrm>
            <a:off x="439750" y="15432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Explains predictions in terms of importance of training examples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Influence equation used to calculate influence of each example, derived by Koh and Liang (2017)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g63e42f31ef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38" y="3396313"/>
            <a:ext cx="7853869" cy="7479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BA915-4823-BD4B-A1B9-4E92D8F6E58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e42f31ef_0_39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Importance of Robustness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g63e42f31ef_0_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9" name="Google Shape;109;g63e42f31ef_0_39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Interpretations not robust to indistinguishable perturbations may be security concern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Doctor selecting wrong intervention, e.g. location of biopsy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Incorrect causal conclusions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904243-3421-694D-9DAE-9D8763933F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246d818f_0_79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Adversarial Perturbations </a:t>
            </a: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Prediction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g61246d818f_0_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7" name="Google Shape;117;g61246d818f_0_79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g61246d818f_0_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900" y="2058300"/>
            <a:ext cx="7559475" cy="28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498208-22C9-7148-BEB4-5422E83DB6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e42f31ef_0_15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Adversarial Perturbations </a:t>
            </a: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Interpretation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g63e42f31ef_0_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6" name="Google Shape;126;g63e42f31ef_0_15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g63e42f31e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838" y="1324537"/>
            <a:ext cx="4566325" cy="4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A964F6-1040-BC48-967F-425FB3530EC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42f31ef_0_30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Intuition for Fragility of Interpretation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g63e42f31ef_0_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5" name="Google Shape;135;g63e42f31ef_0_30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g63e42f31ef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088" y="1535450"/>
            <a:ext cx="7041825" cy="40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CF5088-5E2B-204D-A53B-E37586A3FB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e42f31ef_0_73"/>
          <p:cNvSpPr/>
          <p:nvPr/>
        </p:nvSpPr>
        <p:spPr>
          <a:xfrm>
            <a:off x="373075" y="152400"/>
            <a:ext cx="81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g63e42f31ef_0_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44" name="Google Shape;144;g63e42f31ef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919" y="2554419"/>
            <a:ext cx="6062150" cy="17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84C1DB-74B4-9849-AC58-4ECFCC64FC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Macintosh PowerPoint</Application>
  <PresentationFormat>On-screen Show (4:3)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Economica</vt:lpstr>
      <vt:lpstr>Arial</vt:lpstr>
      <vt:lpstr>Open Sans</vt:lpstr>
      <vt:lpstr>Georgia</vt:lpstr>
      <vt:lpstr>Luxe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2</cp:revision>
  <dcterms:created xsi:type="dcterms:W3CDTF">2009-01-05T15:07:26Z</dcterms:created>
  <dcterms:modified xsi:type="dcterms:W3CDTF">2021-06-17T13:54:59Z</dcterms:modified>
</cp:coreProperties>
</file>