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bbdb933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bbdb933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bbdb933f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bbdb933f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bdb933f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bbdb933f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-RDchrf = Relative Decrease in </a:t>
            </a:r>
            <a:endParaRPr/>
          </a:p>
          <a:p>
            <a:pPr marL="0" lvl="0" indent="0" algn="l" rtl="0">
              <a:spcBef>
                <a:spcPts val="0"/>
              </a:spcBef>
              <a:spcAft>
                <a:spcPts val="0"/>
              </a:spcAft>
              <a:buNone/>
            </a:pPr>
            <a:r>
              <a:rPr lang="en"/>
              <a:t>-Top right is best</a:t>
            </a:r>
            <a:endParaRPr/>
          </a:p>
          <a:p>
            <a:pPr marL="0" lvl="0" indent="0" algn="l" rtl="0">
              <a:spcBef>
                <a:spcPts val="0"/>
              </a:spcBef>
              <a:spcAft>
                <a:spcPts val="0"/>
              </a:spcAft>
              <a:buNone/>
            </a:pPr>
            <a:r>
              <a:rPr lang="en"/>
              <a:t>-source chrF Highlights the Effect of Adding Constraints -- unconstrained has the worst source chrF</a:t>
            </a:r>
            <a:endParaRPr/>
          </a:p>
          <a:p>
            <a:pPr marL="0" lvl="0" indent="0" algn="l" rtl="0">
              <a:spcBef>
                <a:spcPts val="0"/>
              </a:spcBef>
              <a:spcAft>
                <a:spcPts val="0"/>
              </a:spcAft>
              <a:buNone/>
            </a:pPr>
            <a:r>
              <a:rPr lang="en"/>
              <a:t>- high RDchrF of CharSwap for wordbased model is “yet another indication” of their known shortcomings when presented with words out of their training vocabulary</a:t>
            </a:r>
            <a:endParaRPr/>
          </a:p>
          <a:p>
            <a:pPr marL="0" lvl="0" indent="0" algn="l" rtl="0">
              <a:spcBef>
                <a:spcPts val="0"/>
              </a:spcBef>
              <a:spcAft>
                <a:spcPts val="0"/>
              </a:spcAft>
              <a:buNone/>
            </a:pPr>
            <a:r>
              <a:rPr lang="en"/>
              <a:t>- interestingly, Transformer models appear to be less robust to small embedding perturbations (kNN attacks) compared to LSTM</a:t>
            </a:r>
            <a:endParaRPr/>
          </a:p>
          <a:p>
            <a:pPr marL="0" lvl="0" indent="0" algn="l" rtl="0">
              <a:spcBef>
                <a:spcPts val="0"/>
              </a:spcBef>
              <a:spcAft>
                <a:spcPts val="0"/>
              </a:spcAft>
              <a:buNone/>
            </a:pPr>
            <a:r>
              <a:rPr lang="en"/>
              <a:t>- Char- Swap constraint is the only one that consistently produces attacks with &gt; 1 average success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bdb933f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bdb933f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bbdb933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bbdb933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bbdb933f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bbdb933f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bbdb933f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bbdb933f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bbdb933f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bbdb933f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85200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subTitle" idx="1"/>
          </p:nvPr>
        </p:nvSpPr>
        <p:spPr>
          <a:xfrm>
            <a:off x="414700" y="228748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Paul Michel, Xian Li, Graham Neubig, Juan Miguel Pino</a:t>
            </a:r>
            <a:endParaRPr/>
          </a:p>
          <a:p>
            <a:pPr marL="0" lvl="0" indent="457200" algn="l" rtl="0">
              <a:spcBef>
                <a:spcPts val="0"/>
              </a:spcBef>
              <a:spcAft>
                <a:spcPts val="0"/>
              </a:spcAft>
              <a:buNone/>
            </a:pPr>
            <a:r>
              <a:rPr lang="en"/>
              <a:t>Language Technologies Institute, Carnegie Mellon University</a:t>
            </a:r>
            <a:endParaRPr/>
          </a:p>
          <a:p>
            <a:pPr marL="0" lvl="0" indent="457200" algn="l" rtl="0">
              <a:spcBef>
                <a:spcPts val="0"/>
              </a:spcBef>
              <a:spcAft>
                <a:spcPts val="0"/>
              </a:spcAft>
              <a:buNone/>
            </a:pPr>
            <a:r>
              <a:rPr lang="en"/>
              <a:t>Facebook AI</a:t>
            </a:r>
            <a:endParaRPr/>
          </a:p>
          <a:p>
            <a:pPr marL="0" lvl="0" indent="0" algn="l" rtl="0">
              <a:spcBef>
                <a:spcPts val="0"/>
              </a:spcBef>
              <a:spcAft>
                <a:spcPts val="0"/>
              </a:spcAft>
              <a:buNone/>
            </a:pPr>
            <a:endParaRPr/>
          </a:p>
          <a:p>
            <a:pPr marL="0" lvl="0" indent="0" algn="l" rtl="0">
              <a:spcBef>
                <a:spcPts val="0"/>
              </a:spcBef>
              <a:spcAft>
                <a:spcPts val="0"/>
              </a:spcAft>
              <a:buNone/>
            </a:pPr>
            <a:r>
              <a:rPr lang="en" i="1"/>
              <a:t>Presentation by Jack Morris</a:t>
            </a:r>
            <a:endParaRPr i="1"/>
          </a:p>
        </p:txBody>
      </p:sp>
      <p:sp>
        <p:nvSpPr>
          <p:cNvPr id="68" name="Google Shape;68;p13"/>
          <p:cNvSpPr txBox="1">
            <a:spLocks noGrp="1"/>
          </p:cNvSpPr>
          <p:nvPr>
            <p:ph type="ctrTitle"/>
          </p:nvPr>
        </p:nvSpPr>
        <p:spPr>
          <a:xfrm>
            <a:off x="414700" y="13176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a:t>On Evaluation of Adversarial Perturbations for Sequence-to-Sequence Models</a:t>
            </a:r>
            <a:endParaRPr sz="3200" b="1"/>
          </a:p>
        </p:txBody>
      </p:sp>
      <p:sp>
        <p:nvSpPr>
          <p:cNvPr id="2" name="Rectangle 1">
            <a:extLst>
              <a:ext uri="{FF2B5EF4-FFF2-40B4-BE49-F238E27FC236}">
                <a16:creationId xmlns:a16="http://schemas.microsoft.com/office/drawing/2014/main" id="{AA948582-B836-8A40-9DDE-0246D55F6E34}"/>
              </a:ext>
            </a:extLst>
          </p:cNvPr>
          <p:cNvSpPr/>
          <p:nvPr/>
        </p:nvSpPr>
        <p:spPr>
          <a:xfrm>
            <a:off x="3112305" y="4683984"/>
            <a:ext cx="2919389" cy="307777"/>
          </a:xfrm>
          <a:prstGeom prst="rect">
            <a:avLst/>
          </a:prstGeom>
        </p:spPr>
        <p:txBody>
          <a:bodyPr wrap="none">
            <a:spAutoFit/>
          </a:bodyPr>
          <a:lstStyle/>
          <a:p>
            <a:r>
              <a:rPr lang="en-US" dirty="0">
                <a:highlight>
                  <a:srgbClr val="FFFF00"/>
                </a:highlight>
              </a:rPr>
              <a:t>https://</a:t>
            </a:r>
            <a:r>
              <a:rPr lang="en-US" dirty="0" err="1">
                <a:highlight>
                  <a:srgbClr val="FFFF00"/>
                </a:highlight>
              </a:rPr>
              <a:t>qdata.github.io</a:t>
            </a:r>
            <a:r>
              <a:rPr lang="en-US" dirty="0">
                <a:highlight>
                  <a:srgbClr val="FFFF00"/>
                </a:highlight>
              </a:rPr>
              <a:t>/deep2Read/</a:t>
            </a:r>
          </a:p>
        </p:txBody>
      </p:sp>
      <p:sp>
        <p:nvSpPr>
          <p:cNvPr id="3" name="Slide Number Placeholder 2">
            <a:extLst>
              <a:ext uri="{FF2B5EF4-FFF2-40B4-BE49-F238E27FC236}">
                <a16:creationId xmlns:a16="http://schemas.microsoft.com/office/drawing/2014/main" id="{254D9AA2-8B0B-FA48-8001-005D937E84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183725" y="1951500"/>
            <a:ext cx="2808000" cy="124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general framework for adversarial attacks</a:t>
            </a:r>
            <a:endParaRPr/>
          </a:p>
        </p:txBody>
      </p:sp>
      <p:pic>
        <p:nvPicPr>
          <p:cNvPr id="124" name="Google Shape;124;p22"/>
          <p:cNvPicPr preferRelativeResize="0"/>
          <p:nvPr/>
        </p:nvPicPr>
        <p:blipFill rotWithShape="1">
          <a:blip r:embed="rId3">
            <a:alphaModFix/>
          </a:blip>
          <a:srcRect t="16957"/>
          <a:stretch/>
        </p:blipFill>
        <p:spPr>
          <a:xfrm>
            <a:off x="3334775" y="2859725"/>
            <a:ext cx="5715000" cy="864525"/>
          </a:xfrm>
          <a:prstGeom prst="rect">
            <a:avLst/>
          </a:prstGeom>
          <a:noFill/>
          <a:ln>
            <a:noFill/>
          </a:ln>
        </p:spPr>
      </p:pic>
      <p:pic>
        <p:nvPicPr>
          <p:cNvPr id="125" name="Google Shape;125;p22"/>
          <p:cNvPicPr preferRelativeResize="0"/>
          <p:nvPr/>
        </p:nvPicPr>
        <p:blipFill rotWithShape="1">
          <a:blip r:embed="rId4">
            <a:alphaModFix/>
          </a:blip>
          <a:srcRect b="8399"/>
          <a:stretch/>
        </p:blipFill>
        <p:spPr>
          <a:xfrm>
            <a:off x="3372875" y="1391175"/>
            <a:ext cx="5638800" cy="924850"/>
          </a:xfrm>
          <a:prstGeom prst="rect">
            <a:avLst/>
          </a:prstGeom>
          <a:noFill/>
          <a:ln>
            <a:noFill/>
          </a:ln>
        </p:spPr>
      </p:pic>
      <p:sp>
        <p:nvSpPr>
          <p:cNvPr id="2" name="Slide Number Placeholder 1">
            <a:extLst>
              <a:ext uri="{FF2B5EF4-FFF2-40B4-BE49-F238E27FC236}">
                <a16:creationId xmlns:a16="http://schemas.microsoft.com/office/drawing/2014/main" id="{039F0CBC-D786-AA4E-A69F-3FEA97EBC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183725" y="1951500"/>
            <a:ext cx="2808000" cy="124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general framework for adversarial attacks</a:t>
            </a:r>
            <a:endParaRPr/>
          </a:p>
        </p:txBody>
      </p:sp>
      <p:sp>
        <p:nvSpPr>
          <p:cNvPr id="131" name="Google Shape;131;p23"/>
          <p:cNvSpPr txBox="1"/>
          <p:nvPr/>
        </p:nvSpPr>
        <p:spPr>
          <a:xfrm>
            <a:off x="3827075" y="665250"/>
            <a:ext cx="4660200" cy="38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Three methods to test:</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u="sng">
                <a:latin typeface="Roboto"/>
                <a:ea typeface="Roboto"/>
                <a:cs typeface="Roboto"/>
                <a:sym typeface="Roboto"/>
              </a:rPr>
              <a:t>Brute force</a:t>
            </a:r>
            <a:r>
              <a:rPr lang="en">
                <a:latin typeface="Roboto"/>
                <a:ea typeface="Roboto"/>
                <a:cs typeface="Roboto"/>
                <a:sym typeface="Roboto"/>
              </a:rPr>
              <a:t>. Turns out that this isn’t as slow as you’d think. It’s O(n|V|) where n is the number of words in the sentence and V is the vocabulary size. Not too bad for calculating a single example.</a:t>
            </a:r>
            <a:br>
              <a:rPr lang="en">
                <a:latin typeface="Roboto"/>
                <a:ea typeface="Roboto"/>
                <a:cs typeface="Roboto"/>
                <a:sym typeface="Roboto"/>
              </a:rPr>
            </a:br>
            <a:br>
              <a:rPr lang="en">
                <a:latin typeface="Roboto"/>
                <a:ea typeface="Roboto"/>
                <a:cs typeface="Roboto"/>
                <a:sym typeface="Roboto"/>
              </a:rPr>
            </a:b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u="sng">
                <a:latin typeface="Roboto"/>
                <a:ea typeface="Roboto"/>
                <a:cs typeface="Roboto"/>
                <a:sym typeface="Roboto"/>
              </a:rPr>
              <a:t>K-Nearest-Neighbor.</a:t>
            </a:r>
            <a:r>
              <a:rPr lang="en">
                <a:latin typeface="Roboto"/>
                <a:ea typeface="Roboto"/>
                <a:cs typeface="Roboto"/>
                <a:sym typeface="Roboto"/>
              </a:rPr>
              <a:t> This is very similar to our work. They took the 10 closest words to each word in the embedding space and tried those.</a:t>
            </a:r>
            <a:br>
              <a:rPr lang="en">
                <a:latin typeface="Roboto"/>
                <a:ea typeface="Roboto"/>
                <a:cs typeface="Roboto"/>
                <a:sym typeface="Roboto"/>
              </a:rPr>
            </a:br>
            <a:br>
              <a:rPr lang="en">
                <a:latin typeface="Roboto"/>
                <a:ea typeface="Roboto"/>
                <a:cs typeface="Roboto"/>
                <a:sym typeface="Roboto"/>
              </a:rPr>
            </a:b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u="sng">
                <a:latin typeface="Roboto"/>
                <a:ea typeface="Roboto"/>
                <a:cs typeface="Roboto"/>
                <a:sym typeface="Roboto"/>
              </a:rPr>
              <a:t>CharSwap.</a:t>
            </a:r>
            <a:r>
              <a:rPr lang="en">
                <a:latin typeface="Roboto"/>
                <a:ea typeface="Roboto"/>
                <a:cs typeface="Roboto"/>
                <a:sym typeface="Roboto"/>
              </a:rPr>
              <a:t> Also similar to our work! Swap two characters in a word such that the new word is out-of-vocabulary. (If you cannot find such a word, repeat the last character until you have found one.)</a:t>
            </a:r>
            <a:endParaRPr>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A92E0DCA-314F-A948-80CF-23557C56A7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10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10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10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10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1000"/>
                                        <p:tgtEl>
                                          <p:spTgt spid="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1236000" y="1292101"/>
            <a:ext cx="6672001" cy="3161125"/>
          </a:xfrm>
          <a:prstGeom prst="rect">
            <a:avLst/>
          </a:prstGeom>
          <a:noFill/>
          <a:ln>
            <a:noFill/>
          </a:ln>
        </p:spPr>
      </p:pic>
      <p:sp>
        <p:nvSpPr>
          <p:cNvPr id="137" name="Google Shape;137;p24"/>
          <p:cNvSpPr txBox="1"/>
          <p:nvPr/>
        </p:nvSpPr>
        <p:spPr>
          <a:xfrm>
            <a:off x="2630250" y="579000"/>
            <a:ext cx="3883500" cy="7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Results</a:t>
            </a:r>
            <a:endParaRPr sz="3000" b="1">
              <a:solidFill>
                <a:srgbClr val="FFFFFF"/>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17F0071D-D59B-8E4A-91B1-A9262552FA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62575" y="0"/>
            <a:ext cx="2923200" cy="189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i="1"/>
              <a:t>Bonus:</a:t>
            </a:r>
            <a:r>
              <a:rPr lang="en" sz="1800"/>
              <a:t>  </a:t>
            </a:r>
            <a:br>
              <a:rPr lang="en" sz="1800"/>
            </a:br>
            <a:r>
              <a:rPr lang="en" sz="1800"/>
              <a:t>Adversarial Training with Meaning-Preserving Attacks</a:t>
            </a:r>
            <a:endParaRPr sz="1800"/>
          </a:p>
        </p:txBody>
      </p:sp>
      <p:sp>
        <p:nvSpPr>
          <p:cNvPr id="143" name="Google Shape;143;p25"/>
          <p:cNvSpPr txBox="1"/>
          <p:nvPr/>
        </p:nvSpPr>
        <p:spPr>
          <a:xfrm>
            <a:off x="3770575" y="581950"/>
            <a:ext cx="4624800" cy="4060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Use adversarial loss function (Goodfellow, 2014):</a:t>
            </a:r>
            <a:br>
              <a:rPr lang="en" dirty="0">
                <a:latin typeface="Roboto"/>
                <a:ea typeface="Roboto"/>
                <a:cs typeface="Roboto"/>
                <a:sym typeface="Roboto"/>
              </a:rPr>
            </a:br>
            <a:br>
              <a:rPr lang="en" dirty="0">
                <a:latin typeface="Roboto"/>
                <a:ea typeface="Roboto"/>
                <a:cs typeface="Roboto"/>
                <a:sym typeface="Roboto"/>
              </a:rPr>
            </a:br>
            <a:br>
              <a:rPr lang="en" dirty="0">
                <a:latin typeface="Roboto"/>
                <a:ea typeface="Roboto"/>
                <a:cs typeface="Roboto"/>
                <a:sym typeface="Roboto"/>
              </a:rPr>
            </a:b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Previous research (Ebrahimi, 2018) suggested that adversarial training improves robustness but hurts test performance</a:t>
            </a:r>
            <a:br>
              <a:rPr lang="en" dirty="0">
                <a:latin typeface="Roboto"/>
                <a:ea typeface="Roboto"/>
                <a:cs typeface="Roboto"/>
                <a:sym typeface="Roboto"/>
              </a:rPr>
            </a:b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They tested using “unconstrained” adversarial examples, and with </a:t>
            </a:r>
            <a:r>
              <a:rPr lang="en" dirty="0" err="1">
                <a:latin typeface="Roboto"/>
                <a:ea typeface="Roboto"/>
                <a:cs typeface="Roboto"/>
                <a:sym typeface="Roboto"/>
              </a:rPr>
              <a:t>CharSwap</a:t>
            </a:r>
            <a:br>
              <a:rPr lang="en" dirty="0">
                <a:latin typeface="Roboto"/>
                <a:ea typeface="Roboto"/>
                <a:cs typeface="Roboto"/>
                <a:sym typeface="Roboto"/>
              </a:rPr>
            </a:b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Both increased robustness. Unconstrained AEs did decrease performance on test set. But </a:t>
            </a:r>
            <a:r>
              <a:rPr lang="en" u="sng" dirty="0" err="1">
                <a:latin typeface="Roboto"/>
                <a:ea typeface="Roboto"/>
                <a:cs typeface="Roboto"/>
                <a:sym typeface="Roboto"/>
              </a:rPr>
              <a:t>CharSwap</a:t>
            </a:r>
            <a:r>
              <a:rPr lang="en" u="sng" dirty="0">
                <a:latin typeface="Roboto"/>
                <a:ea typeface="Roboto"/>
                <a:cs typeface="Roboto"/>
                <a:sym typeface="Roboto"/>
              </a:rPr>
              <a:t> test set performance increased!</a:t>
            </a:r>
            <a:endParaRPr dirty="0">
              <a:latin typeface="Roboto"/>
              <a:ea typeface="Roboto"/>
              <a:cs typeface="Roboto"/>
              <a:sym typeface="Roboto"/>
            </a:endParaRPr>
          </a:p>
        </p:txBody>
      </p:sp>
      <p:pic>
        <p:nvPicPr>
          <p:cNvPr id="144" name="Google Shape;144;p25"/>
          <p:cNvPicPr preferRelativeResize="0"/>
          <p:nvPr/>
        </p:nvPicPr>
        <p:blipFill rotWithShape="1">
          <a:blip r:embed="rId3">
            <a:alphaModFix/>
          </a:blip>
          <a:srcRect l="3409" t="29572"/>
          <a:stretch/>
        </p:blipFill>
        <p:spPr>
          <a:xfrm>
            <a:off x="4500438" y="948600"/>
            <a:ext cx="3351150" cy="353875"/>
          </a:xfrm>
          <a:prstGeom prst="rect">
            <a:avLst/>
          </a:prstGeom>
          <a:noFill/>
          <a:ln>
            <a:noFill/>
          </a:ln>
        </p:spPr>
      </p:pic>
      <p:sp>
        <p:nvSpPr>
          <p:cNvPr id="2" name="Slide Number Placeholder 1">
            <a:extLst>
              <a:ext uri="{FF2B5EF4-FFF2-40B4-BE49-F238E27FC236}">
                <a16:creationId xmlns:a16="http://schemas.microsoft.com/office/drawing/2014/main" id="{1D9D11DC-CA37-C445-B0BB-0403E4605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Adversarial attacks for NLP are not well defined</a:t>
            </a:r>
            <a:br>
              <a:rPr lang="en"/>
            </a:br>
            <a:br>
              <a:rPr lang="en"/>
            </a:br>
            <a:r>
              <a:rPr lang="en"/>
              <a:t>“In discrete spaces such as natural language sentences, the situation is problematic; even a flip of a single word or character is generally perceptible by a human reader. Thus, most of the mathematical framework in previous work is not directly applicable to discrete text data.”</a:t>
            </a:r>
            <a:endParaRPr/>
          </a:p>
        </p:txBody>
      </p:sp>
      <p:sp>
        <p:nvSpPr>
          <p:cNvPr id="74" name="Google Shape;74;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a:t>
            </a:r>
            <a:endParaRPr/>
          </a:p>
        </p:txBody>
      </p:sp>
      <p:sp>
        <p:nvSpPr>
          <p:cNvPr id="2" name="Slide Number Placeholder 1">
            <a:extLst>
              <a:ext uri="{FF2B5EF4-FFF2-40B4-BE49-F238E27FC236}">
                <a16:creationId xmlns:a16="http://schemas.microsoft.com/office/drawing/2014/main" id="{DE2E23C2-D744-F946-9B7D-87554AFB65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Adversarial attacks for NLP are not well defined</a:t>
            </a:r>
            <a:br>
              <a:rPr lang="en"/>
            </a:br>
            <a:br>
              <a:rPr lang="en"/>
            </a:br>
            <a:r>
              <a:rPr lang="en"/>
              <a:t>“Moreover, there is no canonical distance metric for textual data like the `p norm in real-valued vector spaces such as images, and evaluating the level of semantic similarity between two sentences is a field of research of its own.”</a:t>
            </a:r>
            <a:endParaRPr/>
          </a:p>
        </p:txBody>
      </p:sp>
      <p:sp>
        <p:nvSpPr>
          <p:cNvPr id="80" name="Google Shape;80;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a:t>
            </a:r>
            <a:endParaRPr/>
          </a:p>
        </p:txBody>
      </p:sp>
      <p:sp>
        <p:nvSpPr>
          <p:cNvPr id="2" name="Slide Number Placeholder 1">
            <a:extLst>
              <a:ext uri="{FF2B5EF4-FFF2-40B4-BE49-F238E27FC236}">
                <a16:creationId xmlns:a16="http://schemas.microsoft.com/office/drawing/2014/main" id="{AB71A56D-9539-F64A-8C28-0EB772C91B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460950" y="1756350"/>
            <a:ext cx="8222100" cy="163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800">
                <a:solidFill>
                  <a:srgbClr val="FFFFFF"/>
                </a:solidFill>
              </a:rPr>
              <a:t>This elicits a natural question: </a:t>
            </a:r>
            <a:r>
              <a:rPr lang="en" sz="2800" b="1">
                <a:solidFill>
                  <a:srgbClr val="FFFFFF"/>
                </a:solidFill>
              </a:rPr>
              <a:t>what does the term “</a:t>
            </a:r>
            <a:r>
              <a:rPr lang="en" sz="2800" i="1">
                <a:solidFill>
                  <a:srgbClr val="FFFFFF"/>
                </a:solidFill>
              </a:rPr>
              <a:t>adversarial perturbation</a:t>
            </a:r>
            <a:r>
              <a:rPr lang="en" sz="2800" b="1">
                <a:solidFill>
                  <a:srgbClr val="FFFFFF"/>
                </a:solidFill>
              </a:rPr>
              <a:t>” mean in the context of natural language processing</a:t>
            </a:r>
            <a:r>
              <a:rPr lang="en" sz="2800">
                <a:solidFill>
                  <a:srgbClr val="FFFFFF"/>
                </a:solidFill>
              </a:rPr>
              <a:t>?</a:t>
            </a:r>
            <a:endParaRPr sz="2800">
              <a:solidFill>
                <a:srgbClr val="FFFFFF"/>
              </a:solidFill>
            </a:endParaRPr>
          </a:p>
        </p:txBody>
      </p:sp>
      <p:sp>
        <p:nvSpPr>
          <p:cNvPr id="2" name="Slide Number Placeholder 1">
            <a:extLst>
              <a:ext uri="{FF2B5EF4-FFF2-40B4-BE49-F238E27FC236}">
                <a16:creationId xmlns:a16="http://schemas.microsoft.com/office/drawing/2014/main" id="{4B50CAE6-8DC1-BC47-9574-FC490AC44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Their proposal for NLP adversarial perturbations</a:t>
            </a:r>
            <a:endParaRPr sz="2800"/>
          </a:p>
        </p:txBody>
      </p:sp>
      <p:sp>
        <p:nvSpPr>
          <p:cNvPr id="91" name="Google Shape;91;p17"/>
          <p:cNvSpPr txBox="1">
            <a:spLocks noGrp="1"/>
          </p:cNvSpPr>
          <p:nvPr>
            <p:ph type="body" idx="1"/>
          </p:nvPr>
        </p:nvSpPr>
        <p:spPr>
          <a:xfrm>
            <a:off x="471900" y="1919075"/>
            <a:ext cx="66177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t>“adversarial examples should be meaning-preserving on the source side, but meaning-destroying on the target side”</a:t>
            </a:r>
            <a:endParaRPr b="1"/>
          </a:p>
          <a:p>
            <a:pPr marL="0" lvl="0" indent="0" algn="l" rtl="0">
              <a:spcBef>
                <a:spcPts val="1600"/>
              </a:spcBef>
              <a:spcAft>
                <a:spcPts val="0"/>
              </a:spcAft>
              <a:buNone/>
            </a:pPr>
            <a:endParaRPr b="1"/>
          </a:p>
          <a:p>
            <a:pPr marL="0" lvl="0" indent="0" algn="l" rtl="0">
              <a:spcBef>
                <a:spcPts val="1600"/>
              </a:spcBef>
              <a:spcAft>
                <a:spcPts val="0"/>
              </a:spcAft>
              <a:buNone/>
            </a:pPr>
            <a:r>
              <a:rPr lang="en" b="1"/>
              <a:t>Idea: </a:t>
            </a:r>
            <a:r>
              <a:rPr lang="en"/>
              <a:t>we should balance “meaning preserving” with “meaning destroying”</a:t>
            </a:r>
            <a:endParaRPr/>
          </a:p>
          <a:p>
            <a:pPr marL="0" lvl="0" indent="0" algn="l" rtl="0">
              <a:spcBef>
                <a:spcPts val="1600"/>
              </a:spcBef>
              <a:spcAft>
                <a:spcPts val="0"/>
              </a:spcAft>
              <a:buNone/>
            </a:pPr>
            <a:endParaRPr/>
          </a:p>
          <a:p>
            <a:pPr marL="0" lvl="0" indent="0" algn="l" rtl="0">
              <a:spcBef>
                <a:spcPts val="1600"/>
              </a:spcBef>
              <a:spcAft>
                <a:spcPts val="0"/>
              </a:spcAft>
              <a:buNone/>
            </a:pPr>
            <a:r>
              <a:rPr lang="en" b="1"/>
              <a:t>Basically:</a:t>
            </a:r>
            <a:r>
              <a:rPr lang="en"/>
              <a:t> any meaning-preserving perturbation that results in the model output changing </a:t>
            </a:r>
            <a:r>
              <a:rPr lang="en" u="sng"/>
              <a:t>drastically highlights a fault of the model</a:t>
            </a:r>
            <a:r>
              <a:rPr lang="en"/>
              <a:t>.</a:t>
            </a:r>
            <a:endParaRPr/>
          </a:p>
          <a:p>
            <a:pPr marL="0" lvl="0" indent="0" algn="l" rtl="0">
              <a:spcBef>
                <a:spcPts val="1600"/>
              </a:spcBef>
              <a:spcAft>
                <a:spcPts val="1600"/>
              </a:spcAft>
              <a:buNone/>
            </a:pPr>
            <a:endParaRPr/>
          </a:p>
        </p:txBody>
      </p:sp>
      <p:sp>
        <p:nvSpPr>
          <p:cNvPr id="2" name="Slide Number Placeholder 1">
            <a:extLst>
              <a:ext uri="{FF2B5EF4-FFF2-40B4-BE49-F238E27FC236}">
                <a16:creationId xmlns:a16="http://schemas.microsoft.com/office/drawing/2014/main" id="{D27BD25D-B2CC-C344-886B-55AF2DBD2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fade">
                                      <p:cBhvr>
                                        <p:cTn id="7" dur="10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animEffect transition="in" filter="fade">
                                      <p:cBhvr>
                                        <p:cTn id="12" dur="1000"/>
                                        <p:tgtEl>
                                          <p:spTgt spid="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xEl>
                                              <p:pRg st="2" end="2"/>
                                            </p:txEl>
                                          </p:spTgt>
                                        </p:tgtEl>
                                        <p:attrNameLst>
                                          <p:attrName>style.visibility</p:attrName>
                                        </p:attrNameLst>
                                      </p:cBhvr>
                                      <p:to>
                                        <p:strVal val="visible"/>
                                      </p:to>
                                    </p:set>
                                    <p:animEffect transition="in" filter="fade">
                                      <p:cBhvr>
                                        <p:cTn id="17" dur="1000"/>
                                        <p:tgtEl>
                                          <p:spTgt spid="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xEl>
                                              <p:pRg st="3" end="3"/>
                                            </p:txEl>
                                          </p:spTgt>
                                        </p:tgtEl>
                                        <p:attrNameLst>
                                          <p:attrName>style.visibility</p:attrName>
                                        </p:attrNameLst>
                                      </p:cBhvr>
                                      <p:to>
                                        <p:strVal val="visible"/>
                                      </p:to>
                                    </p:set>
                                    <p:animEffect transition="in" filter="fade">
                                      <p:cBhvr>
                                        <p:cTn id="22" dur="1000"/>
                                        <p:tgtEl>
                                          <p:spTgt spid="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1">
                                            <p:txEl>
                                              <p:pRg st="4" end="4"/>
                                            </p:txEl>
                                          </p:spTgt>
                                        </p:tgtEl>
                                        <p:attrNameLst>
                                          <p:attrName>style.visibility</p:attrName>
                                        </p:attrNameLst>
                                      </p:cBhvr>
                                      <p:to>
                                        <p:strVal val="visible"/>
                                      </p:to>
                                    </p:set>
                                    <p:animEffect transition="in" filter="fade">
                                      <p:cBhvr>
                                        <p:cTn id="27" dur="1000"/>
                                        <p:tgtEl>
                                          <p:spTgt spid="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1">
                                            <p:txEl>
                                              <p:pRg st="5" end="5"/>
                                            </p:txEl>
                                          </p:spTgt>
                                        </p:tgtEl>
                                        <p:attrNameLst>
                                          <p:attrName>style.visibility</p:attrName>
                                        </p:attrNameLst>
                                      </p:cBhvr>
                                      <p:to>
                                        <p:strVal val="visible"/>
                                      </p:to>
                                    </p:set>
                                    <p:animEffect transition="in" filter="fade">
                                      <p:cBhvr>
                                        <p:cTn id="32" dur="1000"/>
                                        <p:tgtEl>
                                          <p:spTgt spid="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183725" y="1951500"/>
            <a:ext cx="2808000" cy="124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First, how can we compare similarity?</a:t>
            </a:r>
            <a:endParaRPr/>
          </a:p>
        </p:txBody>
      </p:sp>
      <p:sp>
        <p:nvSpPr>
          <p:cNvPr id="97" name="Google Shape;97;p18"/>
          <p:cNvSpPr txBox="1"/>
          <p:nvPr/>
        </p:nvSpPr>
        <p:spPr>
          <a:xfrm>
            <a:off x="3589050" y="1807625"/>
            <a:ext cx="5062800" cy="182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Roboto"/>
                <a:ea typeface="Roboto"/>
                <a:cs typeface="Roboto"/>
                <a:sym typeface="Roboto"/>
              </a:rPr>
              <a:t>The “</a:t>
            </a:r>
            <a:r>
              <a:rPr lang="en" b="1">
                <a:latin typeface="Roboto"/>
                <a:ea typeface="Roboto"/>
                <a:cs typeface="Roboto"/>
                <a:sym typeface="Roboto"/>
              </a:rPr>
              <a:t>target relative score decrease</a:t>
            </a:r>
            <a:r>
              <a:rPr lang="en">
                <a:latin typeface="Roboto"/>
                <a:ea typeface="Roboto"/>
                <a:cs typeface="Roboto"/>
                <a:sym typeface="Roboto"/>
              </a:rPr>
              <a:t>”, calculated as a function </a:t>
            </a:r>
            <a:br>
              <a:rPr lang="en">
                <a:latin typeface="Roboto"/>
                <a:ea typeface="Roboto"/>
                <a:cs typeface="Roboto"/>
                <a:sym typeface="Roboto"/>
              </a:rPr>
            </a:br>
            <a:r>
              <a:rPr lang="en">
                <a:latin typeface="Roboto"/>
                <a:ea typeface="Roboto"/>
                <a:cs typeface="Roboto"/>
                <a:sym typeface="Roboto"/>
              </a:rPr>
              <a:t>of the original translation “meaning similarity” and the new translation</a:t>
            </a: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r>
              <a:rPr lang="en">
                <a:latin typeface="Roboto"/>
                <a:ea typeface="Roboto"/>
                <a:cs typeface="Roboto"/>
                <a:sym typeface="Roboto"/>
              </a:rPr>
              <a:t>Then measure attacker success like this:</a:t>
            </a:r>
            <a:endParaRPr>
              <a:latin typeface="Roboto"/>
              <a:ea typeface="Roboto"/>
              <a:cs typeface="Roboto"/>
              <a:sym typeface="Roboto"/>
            </a:endParaRPr>
          </a:p>
          <a:p>
            <a:pPr marL="0" lvl="0" indent="457200" algn="l" rtl="0">
              <a:lnSpc>
                <a:spcPct val="115000"/>
              </a:lnSpc>
              <a:spcBef>
                <a:spcPts val="0"/>
              </a:spcBef>
              <a:spcAft>
                <a:spcPts val="0"/>
              </a:spcAft>
              <a:buNone/>
            </a:pPr>
            <a:r>
              <a:rPr lang="en">
                <a:latin typeface="Roboto"/>
                <a:ea typeface="Roboto"/>
                <a:cs typeface="Roboto"/>
                <a:sym typeface="Roboto"/>
              </a:rPr>
              <a:t>S := s</a:t>
            </a:r>
            <a:r>
              <a:rPr lang="en" baseline="-25000">
                <a:latin typeface="Roboto"/>
                <a:ea typeface="Roboto"/>
                <a:cs typeface="Roboto"/>
                <a:sym typeface="Roboto"/>
              </a:rPr>
              <a:t>src</a:t>
            </a:r>
            <a:r>
              <a:rPr lang="en">
                <a:latin typeface="Roboto"/>
                <a:ea typeface="Roboto"/>
                <a:cs typeface="Roboto"/>
                <a:sym typeface="Roboto"/>
              </a:rPr>
              <a:t> + d</a:t>
            </a:r>
            <a:r>
              <a:rPr lang="en" baseline="-25000">
                <a:latin typeface="Roboto"/>
                <a:ea typeface="Roboto"/>
                <a:cs typeface="Roboto"/>
                <a:sym typeface="Roboto"/>
              </a:rPr>
              <a:t>tgt</a:t>
            </a:r>
            <a:endParaRPr baseline="-25000">
              <a:latin typeface="Roboto"/>
              <a:ea typeface="Roboto"/>
              <a:cs typeface="Roboto"/>
              <a:sym typeface="Roboto"/>
            </a:endParaRPr>
          </a:p>
          <a:p>
            <a:pPr marL="0" lvl="0" indent="457200" algn="l" rtl="0">
              <a:spcBef>
                <a:spcPts val="0"/>
              </a:spcBef>
              <a:spcAft>
                <a:spcPts val="0"/>
              </a:spcAft>
              <a:buNone/>
            </a:pPr>
            <a:br>
              <a:rPr lang="en"/>
            </a:br>
            <a:r>
              <a:rPr lang="en" b="1" i="1"/>
              <a:t>Success = (amount source meaning preserved) + </a:t>
            </a:r>
            <a:br>
              <a:rPr lang="en" b="1" i="1"/>
            </a:br>
            <a:r>
              <a:rPr lang="en" b="1" i="1"/>
              <a:t>		(amount target meaning destroyed)</a:t>
            </a:r>
            <a:endParaRPr b="1" i="1"/>
          </a:p>
          <a:p>
            <a:pPr marL="0" lvl="0" indent="457200" algn="l" rtl="0">
              <a:spcBef>
                <a:spcPts val="0"/>
              </a:spcBef>
              <a:spcAft>
                <a:spcPts val="0"/>
              </a:spcAft>
              <a:buNone/>
            </a:pPr>
            <a:endParaRPr b="1" i="1"/>
          </a:p>
          <a:p>
            <a:pPr marL="0" lvl="0" indent="0" algn="l" rtl="0">
              <a:spcBef>
                <a:spcPts val="0"/>
              </a:spcBef>
              <a:spcAft>
                <a:spcPts val="0"/>
              </a:spcAft>
              <a:buNone/>
            </a:pPr>
            <a:br>
              <a:rPr lang="en"/>
            </a:br>
            <a:r>
              <a:rPr lang="en"/>
              <a:t>TLDR: incorporate meaning preservation into loss function</a:t>
            </a:r>
            <a:endParaRPr/>
          </a:p>
        </p:txBody>
      </p:sp>
      <p:pic>
        <p:nvPicPr>
          <p:cNvPr id="98" name="Google Shape;98;p18"/>
          <p:cNvPicPr preferRelativeResize="0"/>
          <p:nvPr/>
        </p:nvPicPr>
        <p:blipFill>
          <a:blip r:embed="rId3">
            <a:alphaModFix/>
          </a:blip>
          <a:stretch>
            <a:fillRect/>
          </a:stretch>
        </p:blipFill>
        <p:spPr>
          <a:xfrm>
            <a:off x="3499350" y="73275"/>
            <a:ext cx="5242200" cy="1375275"/>
          </a:xfrm>
          <a:prstGeom prst="rect">
            <a:avLst/>
          </a:prstGeom>
          <a:noFill/>
          <a:ln>
            <a:noFill/>
          </a:ln>
        </p:spPr>
      </p:pic>
      <p:sp>
        <p:nvSpPr>
          <p:cNvPr id="2" name="Slide Number Placeholder 1">
            <a:extLst>
              <a:ext uri="{FF2B5EF4-FFF2-40B4-BE49-F238E27FC236}">
                <a16:creationId xmlns:a16="http://schemas.microsoft.com/office/drawing/2014/main" id="{FDE233C5-A02F-C74B-8B0B-9CDF509FAB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cxnSp>
        <p:nvCxnSpPr>
          <p:cNvPr id="103" name="Google Shape;103;p19"/>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104" name="Google Shape;104;p19"/>
          <p:cNvSpPr txBox="1">
            <a:spLocks noGrp="1"/>
          </p:cNvSpPr>
          <p:nvPr>
            <p:ph type="title" idx="4294967295"/>
          </p:nvPr>
        </p:nvSpPr>
        <p:spPr>
          <a:xfrm>
            <a:off x="773700" y="466025"/>
            <a:ext cx="7596600" cy="4533300"/>
          </a:xfrm>
          <a:prstGeom prst="rect">
            <a:avLst/>
          </a:prstGeom>
          <a:solidFill>
            <a:srgbClr val="85200C"/>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400"/>
              <a:t>So now we know how to calculate similarity. </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b="1"/>
              <a:t>Human evaluation </a:t>
            </a:r>
            <a:r>
              <a:rPr lang="en" sz="2400"/>
              <a:t>is the best way to evaluate similarity in NLP. However, using human evaluation for all samples is not time or cost effective.</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There are different computable scores for sentence similarity, like </a:t>
            </a:r>
            <a:r>
              <a:rPr lang="en" sz="2400" b="1"/>
              <a:t>BLEU</a:t>
            </a:r>
            <a:r>
              <a:rPr lang="en" sz="2400"/>
              <a:t> and </a:t>
            </a:r>
            <a:r>
              <a:rPr lang="en" sz="2400" b="1"/>
              <a:t>METEOR</a:t>
            </a:r>
            <a:r>
              <a:rPr lang="en" sz="2400"/>
              <a:t>. </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But which should we use?</a:t>
            </a:r>
            <a:endParaRPr sz="2400"/>
          </a:p>
          <a:p>
            <a:pPr marL="0" lvl="0" indent="0" algn="ctr" rtl="0">
              <a:spcBef>
                <a:spcPts val="0"/>
              </a:spcBef>
              <a:spcAft>
                <a:spcPts val="0"/>
              </a:spcAft>
              <a:buNone/>
            </a:pPr>
            <a:endParaRPr>
              <a:solidFill>
                <a:schemeClr val="lt2"/>
              </a:solidFill>
            </a:endParaRPr>
          </a:p>
        </p:txBody>
      </p:sp>
      <p:sp>
        <p:nvSpPr>
          <p:cNvPr id="2" name="Slide Number Placeholder 1">
            <a:extLst>
              <a:ext uri="{FF2B5EF4-FFF2-40B4-BE49-F238E27FC236}">
                <a16:creationId xmlns:a16="http://schemas.microsoft.com/office/drawing/2014/main" id="{BBE103DE-757D-A247-984A-81223403D9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Idea</a:t>
            </a:r>
            <a:endParaRPr/>
          </a:p>
        </p:txBody>
      </p:sp>
      <p:sp>
        <p:nvSpPr>
          <p:cNvPr id="110" name="Google Shape;110;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Give humans a quiz on meaning similarity.</a:t>
            </a:r>
            <a:endParaRPr sz="1400"/>
          </a:p>
          <a:p>
            <a:pPr marL="0" lvl="0" indent="0" algn="l" rtl="0">
              <a:spcBef>
                <a:spcPts val="1600"/>
              </a:spcBef>
              <a:spcAft>
                <a:spcPts val="0"/>
              </a:spcAft>
              <a:buNone/>
            </a:pPr>
            <a:endParaRPr sz="1400"/>
          </a:p>
          <a:p>
            <a:pPr marL="0" lvl="0" indent="0" algn="l" rtl="0">
              <a:spcBef>
                <a:spcPts val="1600"/>
              </a:spcBef>
              <a:spcAft>
                <a:spcPts val="1600"/>
              </a:spcAft>
              <a:buNone/>
            </a:pPr>
            <a:r>
              <a:rPr lang="en" sz="1400"/>
              <a:t>Then, see which metric scores most similarly to human judgement.</a:t>
            </a:r>
            <a:endParaRPr sz="1400"/>
          </a:p>
        </p:txBody>
      </p:sp>
      <p:pic>
        <p:nvPicPr>
          <p:cNvPr id="111" name="Google Shape;111;p20"/>
          <p:cNvPicPr preferRelativeResize="0"/>
          <p:nvPr/>
        </p:nvPicPr>
        <p:blipFill>
          <a:blip r:embed="rId3">
            <a:alphaModFix/>
          </a:blip>
          <a:stretch>
            <a:fillRect/>
          </a:stretch>
        </p:blipFill>
        <p:spPr>
          <a:xfrm>
            <a:off x="4436276" y="636225"/>
            <a:ext cx="3818051" cy="3871075"/>
          </a:xfrm>
          <a:prstGeom prst="rect">
            <a:avLst/>
          </a:prstGeom>
          <a:noFill/>
          <a:ln>
            <a:noFill/>
          </a:ln>
        </p:spPr>
      </p:pic>
      <p:sp>
        <p:nvSpPr>
          <p:cNvPr id="2" name="Slide Number Placeholder 1">
            <a:extLst>
              <a:ext uri="{FF2B5EF4-FFF2-40B4-BE49-F238E27FC236}">
                <a16:creationId xmlns:a16="http://schemas.microsoft.com/office/drawing/2014/main" id="{A13D4F5E-9783-4247-A487-8EDE38712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79600" y="2823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chrF</a:t>
            </a:r>
            <a:r>
              <a:rPr lang="en"/>
              <a:t> is best</a:t>
            </a:r>
            <a:endParaRPr/>
          </a:p>
        </p:txBody>
      </p:sp>
      <p:sp>
        <p:nvSpPr>
          <p:cNvPr id="117" name="Google Shape;117;p21"/>
          <p:cNvSpPr txBox="1">
            <a:spLocks noGrp="1"/>
          </p:cNvSpPr>
          <p:nvPr>
            <p:ph type="subTitle" idx="1"/>
          </p:nvPr>
        </p:nvSpPr>
        <p:spPr>
          <a:xfrm>
            <a:off x="279600" y="1828667"/>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99999"/>
                </a:solidFill>
              </a:rPr>
              <a:t>Researchers compared BLEU, METEOR, and chrF scores as they correlated with human judgement.</a:t>
            </a:r>
            <a:endParaRPr>
              <a:solidFill>
                <a:srgbClr val="999999"/>
              </a:solidFill>
            </a:endParaRPr>
          </a:p>
          <a:p>
            <a:pPr marL="0" lvl="0" indent="0" algn="ctr" rtl="0">
              <a:spcBef>
                <a:spcPts val="0"/>
              </a:spcBef>
              <a:spcAft>
                <a:spcPts val="0"/>
              </a:spcAft>
              <a:buNone/>
            </a:pPr>
            <a:endParaRPr>
              <a:solidFill>
                <a:srgbClr val="999999"/>
              </a:solidFill>
            </a:endParaRPr>
          </a:p>
          <a:p>
            <a:pPr marL="0" lvl="0" indent="0" algn="ctr" rtl="0">
              <a:spcBef>
                <a:spcPts val="0"/>
              </a:spcBef>
              <a:spcAft>
                <a:spcPts val="0"/>
              </a:spcAft>
              <a:buNone/>
            </a:pPr>
            <a:r>
              <a:rPr lang="en">
                <a:solidFill>
                  <a:srgbClr val="999999"/>
                </a:solidFill>
              </a:rPr>
              <a:t>chrF won, and it wasn’t particularly close.</a:t>
            </a:r>
            <a:endParaRPr>
              <a:solidFill>
                <a:srgbClr val="999999"/>
              </a:solidFill>
            </a:endParaRPr>
          </a:p>
        </p:txBody>
      </p:sp>
      <p:pic>
        <p:nvPicPr>
          <p:cNvPr id="118" name="Google Shape;118;p21"/>
          <p:cNvPicPr preferRelativeResize="0"/>
          <p:nvPr/>
        </p:nvPicPr>
        <p:blipFill>
          <a:blip r:embed="rId3">
            <a:alphaModFix/>
          </a:blip>
          <a:stretch>
            <a:fillRect/>
          </a:stretch>
        </p:blipFill>
        <p:spPr>
          <a:xfrm>
            <a:off x="5309875" y="2079725"/>
            <a:ext cx="3481075" cy="984050"/>
          </a:xfrm>
          <a:prstGeom prst="rect">
            <a:avLst/>
          </a:prstGeom>
          <a:noFill/>
          <a:ln>
            <a:noFill/>
          </a:ln>
        </p:spPr>
      </p:pic>
      <p:sp>
        <p:nvSpPr>
          <p:cNvPr id="2" name="Slide Number Placeholder 1">
            <a:extLst>
              <a:ext uri="{FF2B5EF4-FFF2-40B4-BE49-F238E27FC236}">
                <a16:creationId xmlns:a16="http://schemas.microsoft.com/office/drawing/2014/main" id="{7AEB1A01-5946-CD44-976F-9AA6A66AAD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731</Words>
  <Application>Microsoft Macintosh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Roboto</vt:lpstr>
      <vt:lpstr>Material</vt:lpstr>
      <vt:lpstr>On Evaluation of Adversarial Perturbations for Sequence-to-Sequence Models</vt:lpstr>
      <vt:lpstr>Background</vt:lpstr>
      <vt:lpstr>Background</vt:lpstr>
      <vt:lpstr>PowerPoint Presentation</vt:lpstr>
      <vt:lpstr>Their proposal for NLP adversarial perturbations</vt:lpstr>
      <vt:lpstr>First, how can we compare similarity?</vt:lpstr>
      <vt:lpstr>So now we know how to calculate similarity.   Human evaluation is the best way to evaluate similarity in NLP. However, using human evaluation for all samples is not time or cost effective.  There are different computable scores for sentence similarity, like BLEU and METEOR.   But which should we use? </vt:lpstr>
      <vt:lpstr>Idea</vt:lpstr>
      <vt:lpstr>chrF is best</vt:lpstr>
      <vt:lpstr>A general framework for adversarial attacks</vt:lpstr>
      <vt:lpstr>A general framework for adversarial attacks</vt:lpstr>
      <vt:lpstr>PowerPoint Presentation</vt:lpstr>
      <vt:lpstr>Bonus:   Adversarial Training with Meaning-Preserving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Evaluation of Adversarial Perturbations for Sequence-to-Sequence Models</dc:title>
  <cp:lastModifiedBy>Qi, Yanjun (yq2h)</cp:lastModifiedBy>
  <cp:revision>4</cp:revision>
  <dcterms:modified xsi:type="dcterms:W3CDTF">2021-06-17T14:15:28Z</dcterms:modified>
</cp:coreProperties>
</file>