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Gf6WGJfokNkaeKPoRbZdr3qXW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20ae05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20ae057b_0_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020ae057b_0_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20ae05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20ae057b_0_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020ae057b_0_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20ae05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20ae057b_0_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020ae057b_0_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20ae05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20ae057b_0_2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change of payout if we add i in for each subset, for example v(abcd)-v(abc)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020ae057b_0_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20ae057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20ae057b_0_4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7020ae057b_0_4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20ae057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20ae057b_0_5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020ae057b_0_5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perative_ga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Shapley Value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for </a:t>
            </a:r>
            <a:r>
              <a:rPr lang="en-US" sz="2800" i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value for n-person games</a:t>
            </a:r>
            <a:endParaRPr sz="2800" i="1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Lloyd S. Shapley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200">
              <a:solidFill>
                <a:schemeClr val="dk1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2400" y="39624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419600"/>
            <a:ext cx="88392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US" sz="28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Zijie</a:t>
            </a:r>
            <a:r>
              <a:rPr lang="en-US" sz="28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Pan</a:t>
            </a:r>
          </a:p>
          <a:p>
            <a:pPr algn="ctr"/>
            <a:r>
              <a:rPr lang="en-US" sz="2800" dirty="0">
                <a:highlight>
                  <a:srgbClr val="FFFF00"/>
                </a:highlight>
              </a:rPr>
              <a:t>https://</a:t>
            </a:r>
            <a:r>
              <a:rPr lang="en-US" sz="2800" dirty="0" err="1">
                <a:highlight>
                  <a:srgbClr val="FFFF00"/>
                </a:highlight>
              </a:rPr>
              <a:t>qdata.github.io</a:t>
            </a:r>
            <a:r>
              <a:rPr lang="en-US" sz="2800" dirty="0">
                <a:highlight>
                  <a:srgbClr val="FFFF00"/>
                </a:highlight>
              </a:rPr>
              <a:t>/deep2Read/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2/28/2020</a:t>
            </a:r>
            <a:endParaRPr sz="280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373077" y="152400"/>
            <a:ext cx="7882500" cy="5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The Shapley value of a feature value is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 the difference of the predicted value after removing the feature from the model training. The interpretation of the Shapley value is: Given the current set of feature values, the contribution of a feature value to the difference between the actual prediction and the mean prediction </a:t>
            </a:r>
            <a:endParaRPr sz="2400"/>
          </a:p>
        </p:txBody>
      </p:sp>
      <p:sp>
        <p:nvSpPr>
          <p:cNvPr id="186" name="Google Shape;186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Other Work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4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333333"/>
                </a:solidFill>
              </a:rPr>
              <a:t>SHAP (SHapley Additive exPlanations), DeepSHAP(deeplift+shapley),KernelSHAP(LIME + shapley), TreeSHAP  in </a:t>
            </a:r>
            <a:r>
              <a:rPr lang="en-US" sz="2400" i="1">
                <a:solidFill>
                  <a:schemeClr val="dk1"/>
                </a:solidFill>
              </a:rPr>
              <a:t>A Unified Approach to Interpreting Model Predictions </a:t>
            </a:r>
            <a:endParaRPr sz="24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4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33333"/>
              </a:solidFill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33800" y="1619250"/>
            <a:ext cx="8453100" cy="4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Concept in Game Theory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each </a:t>
            </a:r>
            <a:r>
              <a:rPr lang="en-US" sz="2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cooperative game</a:t>
            </a: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assigns a unique distribution (among the players) of a total surplus generated by the coalition of all players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20ae057b_0_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A: Boss  B: Engineer   C and D are workers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only A： 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A+B working together: Total monthly profit : $30k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A+B+C working together: Total monthly profit : $60k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A+B+C+D working together: Total monthly profit : $90k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A+C+D (no engineer) : 0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Question : How to distribute $90k fairly.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seems like the marginal profit for each worker is $30k, they deserve more money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Shapley (Based on contribution ): A:3.5 B:3.5 C:1 D:1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7020ae057b_0_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20ae057b_0_9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Shapley Value Formula: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20ae057b_0_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0" name="Google Shape;120;g7020ae057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6577"/>
            <a:ext cx="9144001" cy="15627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020ae057b_0_9"/>
          <p:cNvSpPr txBox="1"/>
          <p:nvPr/>
        </p:nvSpPr>
        <p:spPr>
          <a:xfrm>
            <a:off x="285900" y="4390875"/>
            <a:ext cx="84009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is the shapley value for i, which quantify the contribution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 is game function, like v(A+B+C+D) = $90k (total value for the coalition)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7020ae057b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502713"/>
            <a:ext cx="716362" cy="42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7020ae057b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88" y="2897027"/>
            <a:ext cx="8022415" cy="1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20ae057b_0_20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previous example: N ={A,B,C,D}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Let’s focus on D, so i =D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 are the potential subsets that exclude D, and we need to sum and get average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7020ae057b_0_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1" name="Google Shape;131;g7020ae057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8" y="1520227"/>
            <a:ext cx="8022415" cy="14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7020ae057b_0_20"/>
          <p:cNvSpPr/>
          <p:nvPr/>
        </p:nvSpPr>
        <p:spPr>
          <a:xfrm>
            <a:off x="1792425" y="1632050"/>
            <a:ext cx="2026200" cy="14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g7020ae057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500" y="4472698"/>
            <a:ext cx="3354525" cy="16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20ae057b_0_29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7020ae057b_0_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1" name="Google Shape;141;g7020ae057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8" y="274652"/>
            <a:ext cx="8022415" cy="14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7020ae057b_0_29"/>
          <p:cNvSpPr/>
          <p:nvPr/>
        </p:nvSpPr>
        <p:spPr>
          <a:xfrm>
            <a:off x="5467275" y="441625"/>
            <a:ext cx="2969400" cy="14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020ae057b_0_29"/>
          <p:cNvSpPr txBox="1"/>
          <p:nvPr/>
        </p:nvSpPr>
        <p:spPr>
          <a:xfrm>
            <a:off x="879900" y="1935625"/>
            <a:ext cx="709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change of value if we add i in: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g7020ae057b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150" y="2352675"/>
            <a:ext cx="6084501" cy="14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7020ae057b_0_29"/>
          <p:cNvCxnSpPr/>
          <p:nvPr/>
        </p:nvCxnSpPr>
        <p:spPr>
          <a:xfrm flipH="1">
            <a:off x="1298450" y="1518275"/>
            <a:ext cx="3571500" cy="2950200"/>
          </a:xfrm>
          <a:prstGeom prst="curvedConnector3">
            <a:avLst>
              <a:gd name="adj1" fmla="val 13332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6" name="Google Shape;146;g7020ae057b_0_29"/>
          <p:cNvSpPr txBox="1"/>
          <p:nvPr/>
        </p:nvSpPr>
        <p:spPr>
          <a:xfrm>
            <a:off x="1345725" y="3950900"/>
            <a:ext cx="6392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1          ⅓        ⅓            1</a:t>
            </a:r>
            <a:endParaRPr sz="3600"/>
          </a:p>
        </p:txBody>
      </p:sp>
      <p:pic>
        <p:nvPicPr>
          <p:cNvPr id="147" name="Google Shape;147;g7020ae057b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050" y="4702375"/>
            <a:ext cx="68199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20ae057b_0_4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Axiom of Shapley: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/>
              <a:t>- Symmetry :</a:t>
            </a: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any v, if i and j are interchangeable, then they should receive the same payments or share the same contribution.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/>
              <a:t>                                                                  =      </a:t>
            </a: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/>
              <a:t>- Linearility </a:t>
            </a: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If the game can be separated into two parts, the payments can also be divided  </a:t>
            </a:r>
            <a:endParaRPr sz="1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/>
              <a:t> - Efficiency or Completeness </a:t>
            </a: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 sz="1400" b="1"/>
              <a:t>Dummy player should receive 0 payments</a:t>
            </a:r>
            <a:endParaRPr sz="1400" b="1"/>
          </a:p>
        </p:txBody>
      </p:sp>
      <p:sp>
        <p:nvSpPr>
          <p:cNvPr id="154" name="Google Shape;154;g7020ae057b_0_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5" name="Google Shape;155;g7020ae057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75" y="1923675"/>
            <a:ext cx="1116325" cy="7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7020ae057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476" y="1923675"/>
            <a:ext cx="1116325" cy="76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020ae057b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825" y="2281280"/>
            <a:ext cx="114375" cy="17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020ae057b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533" y="3175963"/>
            <a:ext cx="4814951" cy="7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7020ae057b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4923" y="4656875"/>
            <a:ext cx="3389675" cy="10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020ae057b_0_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1100" y="2132575"/>
            <a:ext cx="527102" cy="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/>
          <p:nvPr/>
        </p:nvSpPr>
        <p:spPr>
          <a:xfrm>
            <a:off x="373079" y="152400"/>
            <a:ext cx="900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Connect Shapley with Attribution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337700" y="1515350"/>
            <a:ext cx="83388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Shapley: Assign results based on individual contribution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Attribution: Quantify the feature importance to the result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Shapley -&gt; additive feature attribution methods: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Satisfy: completeness, dummy, implementation invariance </a:t>
            </a:r>
            <a:endParaRPr sz="3000"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1061050" y="5909100"/>
            <a:ext cx="6883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2400"/>
              <a:t>Shapley is used in machine learning interpretability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20ae057b_0_55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sampling to approximate Shapley estimation for single feature value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7020ae057b_0_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6" name="Google Shape;176;g7020ae057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4368"/>
            <a:ext cx="9143999" cy="333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7020ae057b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99644"/>
            <a:ext cx="9144001" cy="111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020ae057b_0_55"/>
          <p:cNvSpPr/>
          <p:nvPr/>
        </p:nvSpPr>
        <p:spPr>
          <a:xfrm>
            <a:off x="439950" y="3631725"/>
            <a:ext cx="5331000" cy="595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g7020ae057b_0_55"/>
          <p:cNvCxnSpPr>
            <a:stCxn id="178" idx="5"/>
            <a:endCxn id="177" idx="0"/>
          </p:cNvCxnSpPr>
          <p:nvPr/>
        </p:nvCxnSpPr>
        <p:spPr>
          <a:xfrm rot="5400000">
            <a:off x="4351243" y="4360560"/>
            <a:ext cx="859800" cy="418200"/>
          </a:xfrm>
          <a:prstGeom prst="curvedConnector3">
            <a:avLst>
              <a:gd name="adj1" fmla="val 550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Macintosh PowerPoint</Application>
  <PresentationFormat>On-screen Show (4:3)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Yahei</vt:lpstr>
      <vt:lpstr>Arial</vt:lpstr>
      <vt:lpstr>Georgia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2021-06-17T20:30:36Z</dcterms:modified>
</cp:coreProperties>
</file>