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256" r:id="rId2"/>
    <p:sldId id="259" r:id="rId3"/>
    <p:sldId id="262" r:id="rId4"/>
    <p:sldId id="310" r:id="rId5"/>
    <p:sldId id="260" r:id="rId6"/>
    <p:sldId id="268" r:id="rId7"/>
    <p:sldId id="309" r:id="rId8"/>
    <p:sldId id="304" r:id="rId9"/>
    <p:sldId id="290" r:id="rId10"/>
    <p:sldId id="311" r:id="rId11"/>
    <p:sldId id="312" r:id="rId12"/>
    <p:sldId id="306" r:id="rId13"/>
    <p:sldId id="307" r:id="rId14"/>
    <p:sldId id="317" r:id="rId15"/>
    <p:sldId id="313" r:id="rId16"/>
    <p:sldId id="314" r:id="rId17"/>
    <p:sldId id="315" r:id="rId18"/>
    <p:sldId id="316" r:id="rId19"/>
    <p:sldId id="286" r:id="rId20"/>
    <p:sldId id="305" r:id="rId2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003366"/>
    <a:srgbClr val="300448"/>
    <a:srgbClr val="000066"/>
    <a:srgbClr val="333399"/>
    <a:srgbClr val="6600CC"/>
    <a:srgbClr val="3366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0" autoAdjust="0"/>
    <p:restoredTop sz="90196" autoAdjust="0"/>
  </p:normalViewPr>
  <p:slideViewPr>
    <p:cSldViewPr>
      <p:cViewPr varScale="1">
        <p:scale>
          <a:sx n="94" d="100"/>
          <a:sy n="94" d="100"/>
        </p:scale>
        <p:origin x="147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D244F014-9A02-4370-98AF-8A4593A02C65}" type="datetimeFigureOut">
              <a:rPr lang="en-US" smtClean="0"/>
              <a:t>6/17/21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7E140A1D-0B06-4C79-9F26-2E2FB119E5FB}" type="slidenum">
              <a:rPr lang="en-US" smtClean="0"/>
              <a:t>‹#›</a:t>
            </a:fld>
            <a:endParaRPr lang="en-US"/>
          </a:p>
        </p:txBody>
      </p:sp>
    </p:spTree>
    <p:extLst>
      <p:ext uri="{BB962C8B-B14F-4D97-AF65-F5344CB8AC3E}">
        <p14:creationId xmlns:p14="http://schemas.microsoft.com/office/powerpoint/2010/main" val="3961195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ea typeface="PMingLiU" pitchFamily="18" charset="-120"/>
              </a:defRPr>
            </a:lvl1pPr>
          </a:lstStyle>
          <a:p>
            <a:endParaRPr lang="en-US" altLang="zh-TW"/>
          </a:p>
        </p:txBody>
      </p:sp>
      <p:sp>
        <p:nvSpPr>
          <p:cNvPr id="3075" name="Rectangle 3"/>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ea typeface="PMingLiU" pitchFamily="18" charset="-120"/>
              </a:defRPr>
            </a:lvl1pPr>
          </a:lstStyle>
          <a:p>
            <a:endParaRPr lang="en-US" altLang="zh-TW"/>
          </a:p>
        </p:txBody>
      </p:sp>
      <p:sp>
        <p:nvSpPr>
          <p:cNvPr id="297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3078" name="Rectangle 6"/>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ea typeface="PMingLiU" pitchFamily="18" charset="-120"/>
              </a:defRPr>
            </a:lvl1pPr>
          </a:lstStyle>
          <a:p>
            <a:endParaRPr lang="en-US" altLang="zh-TW"/>
          </a:p>
        </p:txBody>
      </p:sp>
      <p:sp>
        <p:nvSpPr>
          <p:cNvPr id="3079" name="Rectangle 7"/>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ea typeface="PMingLiU" pitchFamily="18" charset="-120"/>
              </a:defRPr>
            </a:lvl1pPr>
          </a:lstStyle>
          <a:p>
            <a:fld id="{5D7F18D2-2977-429E-8B6D-22778A44E64D}" type="slidenum">
              <a:rPr lang="zh-TW" altLang="en-US"/>
              <a:pPr/>
              <a:t>‹#›</a:t>
            </a:fld>
            <a:endParaRPr lang="en-US" altLang="zh-TW"/>
          </a:p>
        </p:txBody>
      </p:sp>
    </p:spTree>
    <p:extLst>
      <p:ext uri="{BB962C8B-B14F-4D97-AF65-F5344CB8AC3E}">
        <p14:creationId xmlns:p14="http://schemas.microsoft.com/office/powerpoint/2010/main" val="28720294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itchFamily="34" charset="0"/>
                <a:ea typeface="ＭＳ Ｐゴシック" pitchFamily="34" charset="-128"/>
              </a:defRPr>
            </a:lvl1pPr>
            <a:lvl2pPr marL="757066" indent="-291179" eaLnBrk="0" hangingPunct="0">
              <a:defRPr sz="2400">
                <a:solidFill>
                  <a:schemeClr val="tx1"/>
                </a:solidFill>
                <a:latin typeface="Arial" pitchFamily="34" charset="0"/>
                <a:ea typeface="ＭＳ Ｐゴシック" pitchFamily="34" charset="-128"/>
              </a:defRPr>
            </a:lvl2pPr>
            <a:lvl3pPr marL="1164717" indent="-232943" eaLnBrk="0" hangingPunct="0">
              <a:defRPr sz="2400">
                <a:solidFill>
                  <a:schemeClr val="tx1"/>
                </a:solidFill>
                <a:latin typeface="Arial" pitchFamily="34" charset="0"/>
                <a:ea typeface="ＭＳ Ｐゴシック" pitchFamily="34" charset="-128"/>
              </a:defRPr>
            </a:lvl3pPr>
            <a:lvl4pPr marL="1630604" indent="-232943" eaLnBrk="0" hangingPunct="0">
              <a:defRPr sz="2400">
                <a:solidFill>
                  <a:schemeClr val="tx1"/>
                </a:solidFill>
                <a:latin typeface="Arial" pitchFamily="34" charset="0"/>
                <a:ea typeface="ＭＳ Ｐゴシック" pitchFamily="34" charset="-128"/>
              </a:defRPr>
            </a:lvl4pPr>
            <a:lvl5pPr marL="2096491" indent="-232943" eaLnBrk="0" hangingPunct="0">
              <a:defRPr sz="2400">
                <a:solidFill>
                  <a:schemeClr val="tx1"/>
                </a:solidFill>
                <a:latin typeface="Arial" pitchFamily="34" charset="0"/>
                <a:ea typeface="ＭＳ Ｐゴシック"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3EEB0713-4CCC-4E3E-846C-FACD634EFBA6}" type="slidenum">
              <a:rPr lang="zh-TW" altLang="en-US" sz="1200">
                <a:ea typeface="PMingLiU" pitchFamily="18" charset="-120"/>
              </a:rPr>
              <a:pPr eaLnBrk="1" hangingPunct="1"/>
              <a:t>1</a:t>
            </a:fld>
            <a:endParaRPr lang="en-US" altLang="zh-TW" sz="1200">
              <a:ea typeface="PMingLiU" pitchFamily="18" charset="-12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endParaRPr lang="zh-TW" altLang="en-US" dirty="0">
              <a:latin typeface="Arial" pitchFamily="34" charset="0"/>
              <a:ea typeface="PMingLiU" pitchFamily="18" charset="-120"/>
            </a:endParaRPr>
          </a:p>
        </p:txBody>
      </p:sp>
    </p:spTree>
    <p:extLst>
      <p:ext uri="{BB962C8B-B14F-4D97-AF65-F5344CB8AC3E}">
        <p14:creationId xmlns:p14="http://schemas.microsoft.com/office/powerpoint/2010/main" val="160122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itchFamily="34" charset="0"/>
                <a:ea typeface="ＭＳ Ｐゴシック" pitchFamily="34" charset="-128"/>
              </a:defRPr>
            </a:lvl1pPr>
            <a:lvl2pPr marL="757066" indent="-291179" eaLnBrk="0" hangingPunct="0">
              <a:defRPr sz="2400">
                <a:solidFill>
                  <a:schemeClr val="tx1"/>
                </a:solidFill>
                <a:latin typeface="Arial" pitchFamily="34" charset="0"/>
                <a:ea typeface="ＭＳ Ｐゴシック" pitchFamily="34" charset="-128"/>
              </a:defRPr>
            </a:lvl2pPr>
            <a:lvl3pPr marL="1164717" indent="-232943" eaLnBrk="0" hangingPunct="0">
              <a:defRPr sz="2400">
                <a:solidFill>
                  <a:schemeClr val="tx1"/>
                </a:solidFill>
                <a:latin typeface="Arial" pitchFamily="34" charset="0"/>
                <a:ea typeface="ＭＳ Ｐゴシック" pitchFamily="34" charset="-128"/>
              </a:defRPr>
            </a:lvl3pPr>
            <a:lvl4pPr marL="1630604" indent="-232943" eaLnBrk="0" hangingPunct="0">
              <a:defRPr sz="2400">
                <a:solidFill>
                  <a:schemeClr val="tx1"/>
                </a:solidFill>
                <a:latin typeface="Arial" pitchFamily="34" charset="0"/>
                <a:ea typeface="ＭＳ Ｐゴシック" pitchFamily="34" charset="-128"/>
              </a:defRPr>
            </a:lvl4pPr>
            <a:lvl5pPr marL="2096491" indent="-232943" eaLnBrk="0" hangingPunct="0">
              <a:defRPr sz="2400">
                <a:solidFill>
                  <a:schemeClr val="tx1"/>
                </a:solidFill>
                <a:latin typeface="Arial" pitchFamily="34" charset="0"/>
                <a:ea typeface="ＭＳ Ｐゴシック"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1AE4675-46EC-4EDF-89E2-3C4CC1C64A21}" type="slidenum">
              <a:rPr lang="zh-TW" altLang="en-US" sz="1200">
                <a:ea typeface="PMingLiU" pitchFamily="18" charset="-120"/>
              </a:rPr>
              <a:pPr eaLnBrk="1" hangingPunct="1"/>
              <a:t>11</a:t>
            </a:fld>
            <a:endParaRPr lang="en-US" altLang="zh-TW" sz="1200">
              <a:ea typeface="PMingLiU" pitchFamily="18" charset="-12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r>
              <a:rPr lang="en-US" altLang="zh-TW" baseline="0" dirty="0">
                <a:latin typeface="Arial" pitchFamily="34" charset="0"/>
                <a:ea typeface="PMingLiU" pitchFamily="18" charset="-120"/>
              </a:rPr>
              <a:t>In the rest of this presentation, I’m going to talk about following contents:</a:t>
            </a:r>
          </a:p>
        </p:txBody>
      </p:sp>
    </p:spTree>
    <p:extLst>
      <p:ext uri="{BB962C8B-B14F-4D97-AF65-F5344CB8AC3E}">
        <p14:creationId xmlns:p14="http://schemas.microsoft.com/office/powerpoint/2010/main" val="4222748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itchFamily="34" charset="0"/>
                <a:ea typeface="ＭＳ Ｐゴシック" pitchFamily="34" charset="-128"/>
              </a:defRPr>
            </a:lvl1pPr>
            <a:lvl2pPr marL="757066" indent="-291179" eaLnBrk="0" hangingPunct="0">
              <a:defRPr sz="2400">
                <a:solidFill>
                  <a:schemeClr val="tx1"/>
                </a:solidFill>
                <a:latin typeface="Arial" pitchFamily="34" charset="0"/>
                <a:ea typeface="ＭＳ Ｐゴシック" pitchFamily="34" charset="-128"/>
              </a:defRPr>
            </a:lvl2pPr>
            <a:lvl3pPr marL="1164717" indent="-232943" eaLnBrk="0" hangingPunct="0">
              <a:defRPr sz="2400">
                <a:solidFill>
                  <a:schemeClr val="tx1"/>
                </a:solidFill>
                <a:latin typeface="Arial" pitchFamily="34" charset="0"/>
                <a:ea typeface="ＭＳ Ｐゴシック" pitchFamily="34" charset="-128"/>
              </a:defRPr>
            </a:lvl3pPr>
            <a:lvl4pPr marL="1630604" indent="-232943" eaLnBrk="0" hangingPunct="0">
              <a:defRPr sz="2400">
                <a:solidFill>
                  <a:schemeClr val="tx1"/>
                </a:solidFill>
                <a:latin typeface="Arial" pitchFamily="34" charset="0"/>
                <a:ea typeface="ＭＳ Ｐゴシック" pitchFamily="34" charset="-128"/>
              </a:defRPr>
            </a:lvl4pPr>
            <a:lvl5pPr marL="2096491" indent="-232943" eaLnBrk="0" hangingPunct="0">
              <a:defRPr sz="2400">
                <a:solidFill>
                  <a:schemeClr val="tx1"/>
                </a:solidFill>
                <a:latin typeface="Arial" pitchFamily="34" charset="0"/>
                <a:ea typeface="ＭＳ Ｐゴシック"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1AE4675-46EC-4EDF-89E2-3C4CC1C64A21}" type="slidenum">
              <a:rPr lang="zh-TW" altLang="en-US" sz="1200">
                <a:ea typeface="PMingLiU" pitchFamily="18" charset="-120"/>
              </a:rPr>
              <a:pPr eaLnBrk="1" hangingPunct="1"/>
              <a:t>12</a:t>
            </a:fld>
            <a:endParaRPr lang="en-US" altLang="zh-TW" sz="1200">
              <a:ea typeface="PMingLiU" pitchFamily="18" charset="-12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r>
              <a:rPr lang="en-US" altLang="zh-TW" baseline="0" dirty="0">
                <a:latin typeface="Arial" pitchFamily="34" charset="0"/>
                <a:ea typeface="PMingLiU" pitchFamily="18" charset="-120"/>
              </a:rPr>
              <a:t>In the rest of this presentation, I’m going to talk about following contents:</a:t>
            </a:r>
          </a:p>
        </p:txBody>
      </p:sp>
    </p:spTree>
    <p:extLst>
      <p:ext uri="{BB962C8B-B14F-4D97-AF65-F5344CB8AC3E}">
        <p14:creationId xmlns:p14="http://schemas.microsoft.com/office/powerpoint/2010/main" val="1947272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itchFamily="34" charset="0"/>
                <a:ea typeface="ＭＳ Ｐゴシック" pitchFamily="34" charset="-128"/>
              </a:defRPr>
            </a:lvl1pPr>
            <a:lvl2pPr marL="757066" indent="-291179" eaLnBrk="0" hangingPunct="0">
              <a:defRPr sz="2400">
                <a:solidFill>
                  <a:schemeClr val="tx1"/>
                </a:solidFill>
                <a:latin typeface="Arial" pitchFamily="34" charset="0"/>
                <a:ea typeface="ＭＳ Ｐゴシック" pitchFamily="34" charset="-128"/>
              </a:defRPr>
            </a:lvl2pPr>
            <a:lvl3pPr marL="1164717" indent="-232943" eaLnBrk="0" hangingPunct="0">
              <a:defRPr sz="2400">
                <a:solidFill>
                  <a:schemeClr val="tx1"/>
                </a:solidFill>
                <a:latin typeface="Arial" pitchFamily="34" charset="0"/>
                <a:ea typeface="ＭＳ Ｐゴシック" pitchFamily="34" charset="-128"/>
              </a:defRPr>
            </a:lvl3pPr>
            <a:lvl4pPr marL="1630604" indent="-232943" eaLnBrk="0" hangingPunct="0">
              <a:defRPr sz="2400">
                <a:solidFill>
                  <a:schemeClr val="tx1"/>
                </a:solidFill>
                <a:latin typeface="Arial" pitchFamily="34" charset="0"/>
                <a:ea typeface="ＭＳ Ｐゴシック" pitchFamily="34" charset="-128"/>
              </a:defRPr>
            </a:lvl4pPr>
            <a:lvl5pPr marL="2096491" indent="-232943" eaLnBrk="0" hangingPunct="0">
              <a:defRPr sz="2400">
                <a:solidFill>
                  <a:schemeClr val="tx1"/>
                </a:solidFill>
                <a:latin typeface="Arial" pitchFamily="34" charset="0"/>
                <a:ea typeface="ＭＳ Ｐゴシック"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1AE4675-46EC-4EDF-89E2-3C4CC1C64A21}" type="slidenum">
              <a:rPr lang="zh-TW" altLang="en-US" sz="1200">
                <a:ea typeface="PMingLiU" pitchFamily="18" charset="-120"/>
              </a:rPr>
              <a:pPr eaLnBrk="1" hangingPunct="1"/>
              <a:t>13</a:t>
            </a:fld>
            <a:endParaRPr lang="en-US" altLang="zh-TW" sz="1200">
              <a:ea typeface="PMingLiU" pitchFamily="18" charset="-12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r>
              <a:rPr lang="en-US" altLang="zh-TW" baseline="0" dirty="0">
                <a:latin typeface="Arial" pitchFamily="34" charset="0"/>
                <a:ea typeface="PMingLiU" pitchFamily="18" charset="-120"/>
              </a:rPr>
              <a:t>In the rest of this presentation, I’m going to talk about following contents:</a:t>
            </a:r>
          </a:p>
        </p:txBody>
      </p:sp>
    </p:spTree>
    <p:extLst>
      <p:ext uri="{BB962C8B-B14F-4D97-AF65-F5344CB8AC3E}">
        <p14:creationId xmlns:p14="http://schemas.microsoft.com/office/powerpoint/2010/main" val="163925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itchFamily="34" charset="0"/>
                <a:ea typeface="ＭＳ Ｐゴシック" pitchFamily="34" charset="-128"/>
              </a:defRPr>
            </a:lvl1pPr>
            <a:lvl2pPr marL="757066" indent="-291179" eaLnBrk="0" hangingPunct="0">
              <a:defRPr sz="2400">
                <a:solidFill>
                  <a:schemeClr val="tx1"/>
                </a:solidFill>
                <a:latin typeface="Arial" pitchFamily="34" charset="0"/>
                <a:ea typeface="ＭＳ Ｐゴシック" pitchFamily="34" charset="-128"/>
              </a:defRPr>
            </a:lvl2pPr>
            <a:lvl3pPr marL="1164717" indent="-232943" eaLnBrk="0" hangingPunct="0">
              <a:defRPr sz="2400">
                <a:solidFill>
                  <a:schemeClr val="tx1"/>
                </a:solidFill>
                <a:latin typeface="Arial" pitchFamily="34" charset="0"/>
                <a:ea typeface="ＭＳ Ｐゴシック" pitchFamily="34" charset="-128"/>
              </a:defRPr>
            </a:lvl3pPr>
            <a:lvl4pPr marL="1630604" indent="-232943" eaLnBrk="0" hangingPunct="0">
              <a:defRPr sz="2400">
                <a:solidFill>
                  <a:schemeClr val="tx1"/>
                </a:solidFill>
                <a:latin typeface="Arial" pitchFamily="34" charset="0"/>
                <a:ea typeface="ＭＳ Ｐゴシック" pitchFamily="34" charset="-128"/>
              </a:defRPr>
            </a:lvl4pPr>
            <a:lvl5pPr marL="2096491" indent="-232943" eaLnBrk="0" hangingPunct="0">
              <a:defRPr sz="2400">
                <a:solidFill>
                  <a:schemeClr val="tx1"/>
                </a:solidFill>
                <a:latin typeface="Arial" pitchFamily="34" charset="0"/>
                <a:ea typeface="ＭＳ Ｐゴシック"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1AE4675-46EC-4EDF-89E2-3C4CC1C64A21}" type="slidenum">
              <a:rPr lang="zh-TW" altLang="en-US" sz="1200">
                <a:ea typeface="PMingLiU" pitchFamily="18" charset="-120"/>
              </a:rPr>
              <a:pPr eaLnBrk="1" hangingPunct="1"/>
              <a:t>14</a:t>
            </a:fld>
            <a:endParaRPr lang="en-US" altLang="zh-TW" sz="1200">
              <a:ea typeface="PMingLiU" pitchFamily="18" charset="-12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r>
              <a:rPr lang="en-US" altLang="zh-TW" baseline="0" dirty="0">
                <a:latin typeface="Arial" pitchFamily="34" charset="0"/>
                <a:ea typeface="PMingLiU" pitchFamily="18" charset="-120"/>
              </a:rPr>
              <a:t>In the rest of this presentation, I’m going to talk about following contents:</a:t>
            </a:r>
          </a:p>
        </p:txBody>
      </p:sp>
    </p:spTree>
    <p:extLst>
      <p:ext uri="{BB962C8B-B14F-4D97-AF65-F5344CB8AC3E}">
        <p14:creationId xmlns:p14="http://schemas.microsoft.com/office/powerpoint/2010/main" val="2190536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itchFamily="34" charset="0"/>
                <a:ea typeface="ＭＳ Ｐゴシック" pitchFamily="34" charset="-128"/>
              </a:defRPr>
            </a:lvl1pPr>
            <a:lvl2pPr marL="757066" indent="-291179" eaLnBrk="0" hangingPunct="0">
              <a:defRPr sz="2400">
                <a:solidFill>
                  <a:schemeClr val="tx1"/>
                </a:solidFill>
                <a:latin typeface="Arial" pitchFamily="34" charset="0"/>
                <a:ea typeface="ＭＳ Ｐゴシック" pitchFamily="34" charset="-128"/>
              </a:defRPr>
            </a:lvl2pPr>
            <a:lvl3pPr marL="1164717" indent="-232943" eaLnBrk="0" hangingPunct="0">
              <a:defRPr sz="2400">
                <a:solidFill>
                  <a:schemeClr val="tx1"/>
                </a:solidFill>
                <a:latin typeface="Arial" pitchFamily="34" charset="0"/>
                <a:ea typeface="ＭＳ Ｐゴシック" pitchFamily="34" charset="-128"/>
              </a:defRPr>
            </a:lvl3pPr>
            <a:lvl4pPr marL="1630604" indent="-232943" eaLnBrk="0" hangingPunct="0">
              <a:defRPr sz="2400">
                <a:solidFill>
                  <a:schemeClr val="tx1"/>
                </a:solidFill>
                <a:latin typeface="Arial" pitchFamily="34" charset="0"/>
                <a:ea typeface="ＭＳ Ｐゴシック" pitchFamily="34" charset="-128"/>
              </a:defRPr>
            </a:lvl4pPr>
            <a:lvl5pPr marL="2096491" indent="-232943" eaLnBrk="0" hangingPunct="0">
              <a:defRPr sz="2400">
                <a:solidFill>
                  <a:schemeClr val="tx1"/>
                </a:solidFill>
                <a:latin typeface="Arial" pitchFamily="34" charset="0"/>
                <a:ea typeface="ＭＳ Ｐゴシック"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1AE4675-46EC-4EDF-89E2-3C4CC1C64A21}" type="slidenum">
              <a:rPr lang="zh-TW" altLang="en-US" sz="1200">
                <a:ea typeface="PMingLiU" pitchFamily="18" charset="-120"/>
              </a:rPr>
              <a:pPr eaLnBrk="1" hangingPunct="1"/>
              <a:t>15</a:t>
            </a:fld>
            <a:endParaRPr lang="en-US" altLang="zh-TW" sz="1200">
              <a:ea typeface="PMingLiU" pitchFamily="18" charset="-12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r>
              <a:rPr lang="en-US" altLang="zh-TW" baseline="0" dirty="0">
                <a:latin typeface="Arial" pitchFamily="34" charset="0"/>
                <a:ea typeface="PMingLiU" pitchFamily="18" charset="-120"/>
              </a:rPr>
              <a:t>In the rest of this presentation, I’m going to talk about following contents:</a:t>
            </a:r>
          </a:p>
        </p:txBody>
      </p:sp>
    </p:spTree>
    <p:extLst>
      <p:ext uri="{BB962C8B-B14F-4D97-AF65-F5344CB8AC3E}">
        <p14:creationId xmlns:p14="http://schemas.microsoft.com/office/powerpoint/2010/main" val="1538385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itchFamily="34" charset="0"/>
                <a:ea typeface="ＭＳ Ｐゴシック" pitchFamily="34" charset="-128"/>
              </a:defRPr>
            </a:lvl1pPr>
            <a:lvl2pPr marL="757066" indent="-291179" eaLnBrk="0" hangingPunct="0">
              <a:defRPr sz="2400">
                <a:solidFill>
                  <a:schemeClr val="tx1"/>
                </a:solidFill>
                <a:latin typeface="Arial" pitchFamily="34" charset="0"/>
                <a:ea typeface="ＭＳ Ｐゴシック" pitchFamily="34" charset="-128"/>
              </a:defRPr>
            </a:lvl2pPr>
            <a:lvl3pPr marL="1164717" indent="-232943" eaLnBrk="0" hangingPunct="0">
              <a:defRPr sz="2400">
                <a:solidFill>
                  <a:schemeClr val="tx1"/>
                </a:solidFill>
                <a:latin typeface="Arial" pitchFamily="34" charset="0"/>
                <a:ea typeface="ＭＳ Ｐゴシック" pitchFamily="34" charset="-128"/>
              </a:defRPr>
            </a:lvl3pPr>
            <a:lvl4pPr marL="1630604" indent="-232943" eaLnBrk="0" hangingPunct="0">
              <a:defRPr sz="2400">
                <a:solidFill>
                  <a:schemeClr val="tx1"/>
                </a:solidFill>
                <a:latin typeface="Arial" pitchFamily="34" charset="0"/>
                <a:ea typeface="ＭＳ Ｐゴシック" pitchFamily="34" charset="-128"/>
              </a:defRPr>
            </a:lvl4pPr>
            <a:lvl5pPr marL="2096491" indent="-232943" eaLnBrk="0" hangingPunct="0">
              <a:defRPr sz="2400">
                <a:solidFill>
                  <a:schemeClr val="tx1"/>
                </a:solidFill>
                <a:latin typeface="Arial" pitchFamily="34" charset="0"/>
                <a:ea typeface="ＭＳ Ｐゴシック"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1AE4675-46EC-4EDF-89E2-3C4CC1C64A21}" type="slidenum">
              <a:rPr lang="zh-TW" altLang="en-US" sz="1200">
                <a:ea typeface="PMingLiU" pitchFamily="18" charset="-120"/>
              </a:rPr>
              <a:pPr eaLnBrk="1" hangingPunct="1"/>
              <a:t>16</a:t>
            </a:fld>
            <a:endParaRPr lang="en-US" altLang="zh-TW" sz="1200">
              <a:ea typeface="PMingLiU" pitchFamily="18" charset="-12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r>
              <a:rPr lang="en-US" altLang="zh-TW" baseline="0" dirty="0">
                <a:latin typeface="Arial" pitchFamily="34" charset="0"/>
                <a:ea typeface="PMingLiU" pitchFamily="18" charset="-120"/>
              </a:rPr>
              <a:t>In the rest of this presentation, I’m going to talk about following contents:</a:t>
            </a:r>
          </a:p>
        </p:txBody>
      </p:sp>
    </p:spTree>
    <p:extLst>
      <p:ext uri="{BB962C8B-B14F-4D97-AF65-F5344CB8AC3E}">
        <p14:creationId xmlns:p14="http://schemas.microsoft.com/office/powerpoint/2010/main" val="131570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itchFamily="34" charset="0"/>
                <a:ea typeface="ＭＳ Ｐゴシック" pitchFamily="34" charset="-128"/>
              </a:defRPr>
            </a:lvl1pPr>
            <a:lvl2pPr marL="757066" indent="-291179" eaLnBrk="0" hangingPunct="0">
              <a:defRPr sz="2400">
                <a:solidFill>
                  <a:schemeClr val="tx1"/>
                </a:solidFill>
                <a:latin typeface="Arial" pitchFamily="34" charset="0"/>
                <a:ea typeface="ＭＳ Ｐゴシック" pitchFamily="34" charset="-128"/>
              </a:defRPr>
            </a:lvl2pPr>
            <a:lvl3pPr marL="1164717" indent="-232943" eaLnBrk="0" hangingPunct="0">
              <a:defRPr sz="2400">
                <a:solidFill>
                  <a:schemeClr val="tx1"/>
                </a:solidFill>
                <a:latin typeface="Arial" pitchFamily="34" charset="0"/>
                <a:ea typeface="ＭＳ Ｐゴシック" pitchFamily="34" charset="-128"/>
              </a:defRPr>
            </a:lvl3pPr>
            <a:lvl4pPr marL="1630604" indent="-232943" eaLnBrk="0" hangingPunct="0">
              <a:defRPr sz="2400">
                <a:solidFill>
                  <a:schemeClr val="tx1"/>
                </a:solidFill>
                <a:latin typeface="Arial" pitchFamily="34" charset="0"/>
                <a:ea typeface="ＭＳ Ｐゴシック" pitchFamily="34" charset="-128"/>
              </a:defRPr>
            </a:lvl4pPr>
            <a:lvl5pPr marL="2096491" indent="-232943" eaLnBrk="0" hangingPunct="0">
              <a:defRPr sz="2400">
                <a:solidFill>
                  <a:schemeClr val="tx1"/>
                </a:solidFill>
                <a:latin typeface="Arial" pitchFamily="34" charset="0"/>
                <a:ea typeface="ＭＳ Ｐゴシック"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1AE4675-46EC-4EDF-89E2-3C4CC1C64A21}" type="slidenum">
              <a:rPr lang="zh-TW" altLang="en-US" sz="1200">
                <a:ea typeface="PMingLiU" pitchFamily="18" charset="-120"/>
              </a:rPr>
              <a:pPr eaLnBrk="1" hangingPunct="1"/>
              <a:t>17</a:t>
            </a:fld>
            <a:endParaRPr lang="en-US" altLang="zh-TW" sz="1200">
              <a:ea typeface="PMingLiU" pitchFamily="18" charset="-12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r>
              <a:rPr lang="en-US" altLang="zh-TW" baseline="0" dirty="0">
                <a:latin typeface="Arial" pitchFamily="34" charset="0"/>
                <a:ea typeface="PMingLiU" pitchFamily="18" charset="-120"/>
              </a:rPr>
              <a:t>In the rest of this presentation, I’m going to talk about following contents:</a:t>
            </a:r>
          </a:p>
        </p:txBody>
      </p:sp>
    </p:spTree>
    <p:extLst>
      <p:ext uri="{BB962C8B-B14F-4D97-AF65-F5344CB8AC3E}">
        <p14:creationId xmlns:p14="http://schemas.microsoft.com/office/powerpoint/2010/main" val="3772430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itchFamily="34" charset="0"/>
                <a:ea typeface="ＭＳ Ｐゴシック" pitchFamily="34" charset="-128"/>
              </a:defRPr>
            </a:lvl1pPr>
            <a:lvl2pPr marL="757066" indent="-291179" eaLnBrk="0" hangingPunct="0">
              <a:defRPr sz="2400">
                <a:solidFill>
                  <a:schemeClr val="tx1"/>
                </a:solidFill>
                <a:latin typeface="Arial" pitchFamily="34" charset="0"/>
                <a:ea typeface="ＭＳ Ｐゴシック" pitchFamily="34" charset="-128"/>
              </a:defRPr>
            </a:lvl2pPr>
            <a:lvl3pPr marL="1164717" indent="-232943" eaLnBrk="0" hangingPunct="0">
              <a:defRPr sz="2400">
                <a:solidFill>
                  <a:schemeClr val="tx1"/>
                </a:solidFill>
                <a:latin typeface="Arial" pitchFamily="34" charset="0"/>
                <a:ea typeface="ＭＳ Ｐゴシック" pitchFamily="34" charset="-128"/>
              </a:defRPr>
            </a:lvl3pPr>
            <a:lvl4pPr marL="1630604" indent="-232943" eaLnBrk="0" hangingPunct="0">
              <a:defRPr sz="2400">
                <a:solidFill>
                  <a:schemeClr val="tx1"/>
                </a:solidFill>
                <a:latin typeface="Arial" pitchFamily="34" charset="0"/>
                <a:ea typeface="ＭＳ Ｐゴシック" pitchFamily="34" charset="-128"/>
              </a:defRPr>
            </a:lvl4pPr>
            <a:lvl5pPr marL="2096491" indent="-232943" eaLnBrk="0" hangingPunct="0">
              <a:defRPr sz="2400">
                <a:solidFill>
                  <a:schemeClr val="tx1"/>
                </a:solidFill>
                <a:latin typeface="Arial" pitchFamily="34" charset="0"/>
                <a:ea typeface="ＭＳ Ｐゴシック"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1AE4675-46EC-4EDF-89E2-3C4CC1C64A21}" type="slidenum">
              <a:rPr lang="zh-TW" altLang="en-US" sz="1200">
                <a:ea typeface="PMingLiU" pitchFamily="18" charset="-120"/>
              </a:rPr>
              <a:pPr eaLnBrk="1" hangingPunct="1"/>
              <a:t>18</a:t>
            </a:fld>
            <a:endParaRPr lang="en-US" altLang="zh-TW" sz="1200">
              <a:ea typeface="PMingLiU" pitchFamily="18" charset="-12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r>
              <a:rPr lang="en-US" altLang="zh-TW" baseline="0" dirty="0">
                <a:latin typeface="Arial" pitchFamily="34" charset="0"/>
                <a:ea typeface="PMingLiU" pitchFamily="18" charset="-120"/>
              </a:rPr>
              <a:t>In the rest of this presentation, I’m going to talk about following contents:</a:t>
            </a:r>
          </a:p>
        </p:txBody>
      </p:sp>
    </p:spTree>
    <p:extLst>
      <p:ext uri="{BB962C8B-B14F-4D97-AF65-F5344CB8AC3E}">
        <p14:creationId xmlns:p14="http://schemas.microsoft.com/office/powerpoint/2010/main" val="2258749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F18D2-2977-429E-8B6D-22778A44E64D}" type="slidenum">
              <a:rPr lang="zh-TW" altLang="en-US" smtClean="0"/>
              <a:pPr/>
              <a:t>20</a:t>
            </a:fld>
            <a:endParaRPr lang="en-US" altLang="zh-TW"/>
          </a:p>
        </p:txBody>
      </p:sp>
    </p:spTree>
    <p:extLst>
      <p:ext uri="{BB962C8B-B14F-4D97-AF65-F5344CB8AC3E}">
        <p14:creationId xmlns:p14="http://schemas.microsoft.com/office/powerpoint/2010/main" val="3915065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itchFamily="34" charset="0"/>
                <a:ea typeface="ＭＳ Ｐゴシック" pitchFamily="34" charset="-128"/>
              </a:defRPr>
            </a:lvl1pPr>
            <a:lvl2pPr marL="757066" indent="-291179" eaLnBrk="0" hangingPunct="0">
              <a:defRPr sz="2400">
                <a:solidFill>
                  <a:schemeClr val="tx1"/>
                </a:solidFill>
                <a:latin typeface="Arial" pitchFamily="34" charset="0"/>
                <a:ea typeface="ＭＳ Ｐゴシック" pitchFamily="34" charset="-128"/>
              </a:defRPr>
            </a:lvl2pPr>
            <a:lvl3pPr marL="1164717" indent="-232943" eaLnBrk="0" hangingPunct="0">
              <a:defRPr sz="2400">
                <a:solidFill>
                  <a:schemeClr val="tx1"/>
                </a:solidFill>
                <a:latin typeface="Arial" pitchFamily="34" charset="0"/>
                <a:ea typeface="ＭＳ Ｐゴシック" pitchFamily="34" charset="-128"/>
              </a:defRPr>
            </a:lvl3pPr>
            <a:lvl4pPr marL="1630604" indent="-232943" eaLnBrk="0" hangingPunct="0">
              <a:defRPr sz="2400">
                <a:solidFill>
                  <a:schemeClr val="tx1"/>
                </a:solidFill>
                <a:latin typeface="Arial" pitchFamily="34" charset="0"/>
                <a:ea typeface="ＭＳ Ｐゴシック" pitchFamily="34" charset="-128"/>
              </a:defRPr>
            </a:lvl4pPr>
            <a:lvl5pPr marL="2096491" indent="-232943" eaLnBrk="0" hangingPunct="0">
              <a:defRPr sz="2400">
                <a:solidFill>
                  <a:schemeClr val="tx1"/>
                </a:solidFill>
                <a:latin typeface="Arial" pitchFamily="34" charset="0"/>
                <a:ea typeface="ＭＳ Ｐゴシック"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2DF503E9-4B1D-4341-B837-151F396BAC41}" type="slidenum">
              <a:rPr lang="zh-TW" altLang="en-US" sz="1200">
                <a:ea typeface="PMingLiU" pitchFamily="18" charset="-120"/>
              </a:rPr>
              <a:pPr eaLnBrk="1" hangingPunct="1"/>
              <a:t>2</a:t>
            </a:fld>
            <a:endParaRPr lang="en-US" altLang="zh-TW" sz="1200">
              <a:ea typeface="PMingLiU" pitchFamily="18" charset="-12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r>
              <a:rPr lang="en-US" altLang="zh-CN" noProof="0" dirty="0">
                <a:latin typeface="Arial" pitchFamily="34" charset="0"/>
                <a:ea typeface="PMingLiU" pitchFamily="18" charset="-120"/>
              </a:rPr>
              <a:t>The motivation of this</a:t>
            </a:r>
            <a:r>
              <a:rPr lang="en-US" altLang="zh-CN" baseline="0" noProof="0" dirty="0">
                <a:latin typeface="Arial" pitchFamily="34" charset="0"/>
                <a:ea typeface="PMingLiU" pitchFamily="18" charset="-120"/>
              </a:rPr>
              <a:t> project</a:t>
            </a:r>
            <a:endParaRPr lang="zh-CN" altLang="en-US" noProof="0" dirty="0">
              <a:latin typeface="Arial" pitchFamily="34" charset="0"/>
              <a:ea typeface="PMingLiU" pitchFamily="18" charset="-120"/>
            </a:endParaRPr>
          </a:p>
        </p:txBody>
      </p:sp>
    </p:spTree>
    <p:extLst>
      <p:ext uri="{BB962C8B-B14F-4D97-AF65-F5344CB8AC3E}">
        <p14:creationId xmlns:p14="http://schemas.microsoft.com/office/powerpoint/2010/main" val="201635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D7F18D2-2977-429E-8B6D-22778A44E64D}" type="slidenum">
              <a:rPr lang="zh-TW" altLang="en-US" smtClean="0"/>
              <a:pPr/>
              <a:t>3</a:t>
            </a:fld>
            <a:endParaRPr lang="en-US" altLang="zh-TW"/>
          </a:p>
        </p:txBody>
      </p:sp>
    </p:spTree>
    <p:extLst>
      <p:ext uri="{BB962C8B-B14F-4D97-AF65-F5344CB8AC3E}">
        <p14:creationId xmlns:p14="http://schemas.microsoft.com/office/powerpoint/2010/main" val="2944056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D7F18D2-2977-429E-8B6D-22778A44E64D}" type="slidenum">
              <a:rPr lang="zh-TW" altLang="en-US" smtClean="0"/>
              <a:pPr/>
              <a:t>5</a:t>
            </a:fld>
            <a:endParaRPr lang="en-US" altLang="zh-TW"/>
          </a:p>
        </p:txBody>
      </p:sp>
    </p:spTree>
    <p:extLst>
      <p:ext uri="{BB962C8B-B14F-4D97-AF65-F5344CB8AC3E}">
        <p14:creationId xmlns:p14="http://schemas.microsoft.com/office/powerpoint/2010/main" val="146927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itchFamily="34" charset="0"/>
                <a:ea typeface="ＭＳ Ｐゴシック" pitchFamily="34" charset="-128"/>
              </a:defRPr>
            </a:lvl1pPr>
            <a:lvl2pPr marL="757066" indent="-291179" eaLnBrk="0" hangingPunct="0">
              <a:defRPr sz="2400">
                <a:solidFill>
                  <a:schemeClr val="tx1"/>
                </a:solidFill>
                <a:latin typeface="Arial" pitchFamily="34" charset="0"/>
                <a:ea typeface="ＭＳ Ｐゴシック" pitchFamily="34" charset="-128"/>
              </a:defRPr>
            </a:lvl2pPr>
            <a:lvl3pPr marL="1164717" indent="-232943" eaLnBrk="0" hangingPunct="0">
              <a:defRPr sz="2400">
                <a:solidFill>
                  <a:schemeClr val="tx1"/>
                </a:solidFill>
                <a:latin typeface="Arial" pitchFamily="34" charset="0"/>
                <a:ea typeface="ＭＳ Ｐゴシック" pitchFamily="34" charset="-128"/>
              </a:defRPr>
            </a:lvl3pPr>
            <a:lvl4pPr marL="1630604" indent="-232943" eaLnBrk="0" hangingPunct="0">
              <a:defRPr sz="2400">
                <a:solidFill>
                  <a:schemeClr val="tx1"/>
                </a:solidFill>
                <a:latin typeface="Arial" pitchFamily="34" charset="0"/>
                <a:ea typeface="ＭＳ Ｐゴシック" pitchFamily="34" charset="-128"/>
              </a:defRPr>
            </a:lvl4pPr>
            <a:lvl5pPr marL="2096491" indent="-232943" eaLnBrk="0" hangingPunct="0">
              <a:defRPr sz="2400">
                <a:solidFill>
                  <a:schemeClr val="tx1"/>
                </a:solidFill>
                <a:latin typeface="Arial" pitchFamily="34" charset="0"/>
                <a:ea typeface="ＭＳ Ｐゴシック"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07E23D78-CF54-4D4E-9A10-679B9CD3C531}" type="slidenum">
              <a:rPr lang="zh-TW" altLang="en-US" sz="1200">
                <a:ea typeface="PMingLiU" pitchFamily="18" charset="-120"/>
              </a:rPr>
              <a:pPr eaLnBrk="1" hangingPunct="1"/>
              <a:t>6</a:t>
            </a:fld>
            <a:endParaRPr lang="en-US" altLang="zh-TW" sz="1200">
              <a:ea typeface="PMingLiU" pitchFamily="18" charset="-12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r>
              <a:rPr lang="en-US" altLang="zh-TW" dirty="0">
                <a:latin typeface="Arial" pitchFamily="34" charset="0"/>
                <a:ea typeface="PMingLiU" pitchFamily="18" charset="-120"/>
              </a:rPr>
              <a:t>Here, we make the claim of this project.</a:t>
            </a:r>
            <a:endParaRPr lang="zh-TW" altLang="en-US" dirty="0">
              <a:latin typeface="Arial" pitchFamily="34" charset="0"/>
              <a:ea typeface="PMingLiU" pitchFamily="18" charset="-120"/>
            </a:endParaRPr>
          </a:p>
        </p:txBody>
      </p:sp>
    </p:spTree>
    <p:extLst>
      <p:ext uri="{BB962C8B-B14F-4D97-AF65-F5344CB8AC3E}">
        <p14:creationId xmlns:p14="http://schemas.microsoft.com/office/powerpoint/2010/main" val="1911335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itchFamily="34" charset="0"/>
                <a:ea typeface="ＭＳ Ｐゴシック" pitchFamily="34" charset="-128"/>
              </a:defRPr>
            </a:lvl1pPr>
            <a:lvl2pPr marL="757066" indent="-291179" eaLnBrk="0" hangingPunct="0">
              <a:defRPr sz="2400">
                <a:solidFill>
                  <a:schemeClr val="tx1"/>
                </a:solidFill>
                <a:latin typeface="Arial" pitchFamily="34" charset="0"/>
                <a:ea typeface="ＭＳ Ｐゴシック" pitchFamily="34" charset="-128"/>
              </a:defRPr>
            </a:lvl2pPr>
            <a:lvl3pPr marL="1164717" indent="-232943" eaLnBrk="0" hangingPunct="0">
              <a:defRPr sz="2400">
                <a:solidFill>
                  <a:schemeClr val="tx1"/>
                </a:solidFill>
                <a:latin typeface="Arial" pitchFamily="34" charset="0"/>
                <a:ea typeface="ＭＳ Ｐゴシック" pitchFamily="34" charset="-128"/>
              </a:defRPr>
            </a:lvl3pPr>
            <a:lvl4pPr marL="1630604" indent="-232943" eaLnBrk="0" hangingPunct="0">
              <a:defRPr sz="2400">
                <a:solidFill>
                  <a:schemeClr val="tx1"/>
                </a:solidFill>
                <a:latin typeface="Arial" pitchFamily="34" charset="0"/>
                <a:ea typeface="ＭＳ Ｐゴシック" pitchFamily="34" charset="-128"/>
              </a:defRPr>
            </a:lvl4pPr>
            <a:lvl5pPr marL="2096491" indent="-232943" eaLnBrk="0" hangingPunct="0">
              <a:defRPr sz="2400">
                <a:solidFill>
                  <a:schemeClr val="tx1"/>
                </a:solidFill>
                <a:latin typeface="Arial" pitchFamily="34" charset="0"/>
                <a:ea typeface="ＭＳ Ｐゴシック"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07E23D78-CF54-4D4E-9A10-679B9CD3C531}" type="slidenum">
              <a:rPr lang="zh-TW" altLang="en-US" sz="1200">
                <a:ea typeface="PMingLiU" pitchFamily="18" charset="-120"/>
              </a:rPr>
              <a:pPr eaLnBrk="1" hangingPunct="1"/>
              <a:t>7</a:t>
            </a:fld>
            <a:endParaRPr lang="en-US" altLang="zh-TW" sz="1200">
              <a:ea typeface="PMingLiU" pitchFamily="18" charset="-12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r>
              <a:rPr lang="en-US" altLang="zh-TW" dirty="0">
                <a:latin typeface="Arial" pitchFamily="34" charset="0"/>
                <a:ea typeface="PMingLiU" pitchFamily="18" charset="-120"/>
              </a:rPr>
              <a:t>Here, we make the claim of this project.</a:t>
            </a:r>
            <a:endParaRPr lang="zh-TW" altLang="en-US" dirty="0">
              <a:latin typeface="Arial" pitchFamily="34" charset="0"/>
              <a:ea typeface="PMingLiU" pitchFamily="18" charset="-120"/>
            </a:endParaRPr>
          </a:p>
        </p:txBody>
      </p:sp>
    </p:spTree>
    <p:extLst>
      <p:ext uri="{BB962C8B-B14F-4D97-AF65-F5344CB8AC3E}">
        <p14:creationId xmlns:p14="http://schemas.microsoft.com/office/powerpoint/2010/main" val="49444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Here</a:t>
            </a:r>
            <a:r>
              <a:rPr lang="en-US" baseline="0" dirty="0"/>
              <a:t> is our proposed solution. </a:t>
            </a:r>
            <a:endParaRPr lang="en-US" dirty="0"/>
          </a:p>
        </p:txBody>
      </p:sp>
      <p:sp>
        <p:nvSpPr>
          <p:cNvPr id="4" name="Slide Number Placeholder 3"/>
          <p:cNvSpPr>
            <a:spLocks noGrp="1"/>
          </p:cNvSpPr>
          <p:nvPr>
            <p:ph type="sldNum" sz="quarter" idx="10"/>
          </p:nvPr>
        </p:nvSpPr>
        <p:spPr/>
        <p:txBody>
          <a:bodyPr/>
          <a:lstStyle/>
          <a:p>
            <a:fld id="{5D7F18D2-2977-429E-8B6D-22778A44E64D}" type="slidenum">
              <a:rPr lang="zh-TW" altLang="en-US" smtClean="0"/>
              <a:pPr/>
              <a:t>8</a:t>
            </a:fld>
            <a:endParaRPr lang="en-US" altLang="zh-TW"/>
          </a:p>
        </p:txBody>
      </p:sp>
    </p:spTree>
    <p:extLst>
      <p:ext uri="{BB962C8B-B14F-4D97-AF65-F5344CB8AC3E}">
        <p14:creationId xmlns:p14="http://schemas.microsoft.com/office/powerpoint/2010/main" val="4013623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itchFamily="34" charset="0"/>
                <a:ea typeface="ＭＳ Ｐゴシック" pitchFamily="34" charset="-128"/>
              </a:defRPr>
            </a:lvl1pPr>
            <a:lvl2pPr marL="757066" indent="-291179" eaLnBrk="0" hangingPunct="0">
              <a:defRPr sz="2400">
                <a:solidFill>
                  <a:schemeClr val="tx1"/>
                </a:solidFill>
                <a:latin typeface="Arial" pitchFamily="34" charset="0"/>
                <a:ea typeface="ＭＳ Ｐゴシック" pitchFamily="34" charset="-128"/>
              </a:defRPr>
            </a:lvl2pPr>
            <a:lvl3pPr marL="1164717" indent="-232943" eaLnBrk="0" hangingPunct="0">
              <a:defRPr sz="2400">
                <a:solidFill>
                  <a:schemeClr val="tx1"/>
                </a:solidFill>
                <a:latin typeface="Arial" pitchFamily="34" charset="0"/>
                <a:ea typeface="ＭＳ Ｐゴシック" pitchFamily="34" charset="-128"/>
              </a:defRPr>
            </a:lvl3pPr>
            <a:lvl4pPr marL="1630604" indent="-232943" eaLnBrk="0" hangingPunct="0">
              <a:defRPr sz="2400">
                <a:solidFill>
                  <a:schemeClr val="tx1"/>
                </a:solidFill>
                <a:latin typeface="Arial" pitchFamily="34" charset="0"/>
                <a:ea typeface="ＭＳ Ｐゴシック" pitchFamily="34" charset="-128"/>
              </a:defRPr>
            </a:lvl4pPr>
            <a:lvl5pPr marL="2096491" indent="-232943" eaLnBrk="0" hangingPunct="0">
              <a:defRPr sz="2400">
                <a:solidFill>
                  <a:schemeClr val="tx1"/>
                </a:solidFill>
                <a:latin typeface="Arial" pitchFamily="34" charset="0"/>
                <a:ea typeface="ＭＳ Ｐゴシック"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1AE4675-46EC-4EDF-89E2-3C4CC1C64A21}" type="slidenum">
              <a:rPr lang="zh-TW" altLang="en-US" sz="1200">
                <a:ea typeface="PMingLiU" pitchFamily="18" charset="-120"/>
              </a:rPr>
              <a:pPr eaLnBrk="1" hangingPunct="1"/>
              <a:t>9</a:t>
            </a:fld>
            <a:endParaRPr lang="en-US" altLang="zh-TW" sz="1200">
              <a:ea typeface="PMingLiU" pitchFamily="18" charset="-12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r>
              <a:rPr lang="en-US" altLang="zh-TW" baseline="0" dirty="0">
                <a:latin typeface="Arial" pitchFamily="34" charset="0"/>
                <a:ea typeface="PMingLiU" pitchFamily="18" charset="-120"/>
              </a:rPr>
              <a:t>In the rest of this presentation, I’m going to talk about following contents:</a:t>
            </a:r>
          </a:p>
        </p:txBody>
      </p:sp>
    </p:spTree>
    <p:extLst>
      <p:ext uri="{BB962C8B-B14F-4D97-AF65-F5344CB8AC3E}">
        <p14:creationId xmlns:p14="http://schemas.microsoft.com/office/powerpoint/2010/main" val="1946370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itchFamily="34" charset="0"/>
                <a:ea typeface="ＭＳ Ｐゴシック" pitchFamily="34" charset="-128"/>
              </a:defRPr>
            </a:lvl1pPr>
            <a:lvl2pPr marL="757066" indent="-291179" eaLnBrk="0" hangingPunct="0">
              <a:defRPr sz="2400">
                <a:solidFill>
                  <a:schemeClr val="tx1"/>
                </a:solidFill>
                <a:latin typeface="Arial" pitchFamily="34" charset="0"/>
                <a:ea typeface="ＭＳ Ｐゴシック" pitchFamily="34" charset="-128"/>
              </a:defRPr>
            </a:lvl2pPr>
            <a:lvl3pPr marL="1164717" indent="-232943" eaLnBrk="0" hangingPunct="0">
              <a:defRPr sz="2400">
                <a:solidFill>
                  <a:schemeClr val="tx1"/>
                </a:solidFill>
                <a:latin typeface="Arial" pitchFamily="34" charset="0"/>
                <a:ea typeface="ＭＳ Ｐゴシック" pitchFamily="34" charset="-128"/>
              </a:defRPr>
            </a:lvl3pPr>
            <a:lvl4pPr marL="1630604" indent="-232943" eaLnBrk="0" hangingPunct="0">
              <a:defRPr sz="2400">
                <a:solidFill>
                  <a:schemeClr val="tx1"/>
                </a:solidFill>
                <a:latin typeface="Arial" pitchFamily="34" charset="0"/>
                <a:ea typeface="ＭＳ Ｐゴシック" pitchFamily="34" charset="-128"/>
              </a:defRPr>
            </a:lvl4pPr>
            <a:lvl5pPr marL="2096491" indent="-232943" eaLnBrk="0" hangingPunct="0">
              <a:defRPr sz="2400">
                <a:solidFill>
                  <a:schemeClr val="tx1"/>
                </a:solidFill>
                <a:latin typeface="Arial" pitchFamily="34" charset="0"/>
                <a:ea typeface="ＭＳ Ｐゴシック"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1AE4675-46EC-4EDF-89E2-3C4CC1C64A21}" type="slidenum">
              <a:rPr lang="zh-TW" altLang="en-US" sz="1200">
                <a:ea typeface="PMingLiU" pitchFamily="18" charset="-120"/>
              </a:rPr>
              <a:pPr eaLnBrk="1" hangingPunct="1"/>
              <a:t>10</a:t>
            </a:fld>
            <a:endParaRPr lang="en-US" altLang="zh-TW" sz="1200">
              <a:ea typeface="PMingLiU" pitchFamily="18" charset="-12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r>
              <a:rPr lang="en-US" altLang="zh-TW" baseline="0" dirty="0">
                <a:latin typeface="Arial" pitchFamily="34" charset="0"/>
                <a:ea typeface="PMingLiU" pitchFamily="18" charset="-120"/>
              </a:rPr>
              <a:t>In the rest of this presentation, I’m going to talk about following contents:</a:t>
            </a:r>
          </a:p>
        </p:txBody>
      </p:sp>
    </p:spTree>
    <p:extLst>
      <p:ext uri="{BB962C8B-B14F-4D97-AF65-F5344CB8AC3E}">
        <p14:creationId xmlns:p14="http://schemas.microsoft.com/office/powerpoint/2010/main" val="313642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490BA4C9-2F9F-4941-AE8E-AC62D4D21837}" type="slidenum">
              <a:rPr lang="zh-TW" altLang="en-US"/>
              <a:pPr/>
              <a:t>‹#›</a:t>
            </a:fld>
            <a:endParaRPr lang="en-US" altLang="zh-TW"/>
          </a:p>
        </p:txBody>
      </p:sp>
    </p:spTree>
    <p:extLst>
      <p:ext uri="{BB962C8B-B14F-4D97-AF65-F5344CB8AC3E}">
        <p14:creationId xmlns:p14="http://schemas.microsoft.com/office/powerpoint/2010/main" val="2418953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2D410D2D-20AB-4FDA-A7D1-25C10B534DA9}" type="slidenum">
              <a:rPr lang="zh-TW" altLang="en-US"/>
              <a:pPr/>
              <a:t>‹#›</a:t>
            </a:fld>
            <a:endParaRPr lang="en-US" altLang="zh-TW"/>
          </a:p>
        </p:txBody>
      </p:sp>
    </p:spTree>
    <p:extLst>
      <p:ext uri="{BB962C8B-B14F-4D97-AF65-F5344CB8AC3E}">
        <p14:creationId xmlns:p14="http://schemas.microsoft.com/office/powerpoint/2010/main" val="353763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7C8BEF21-3D8E-49E2-8FE9-D5A02E038BC2}" type="slidenum">
              <a:rPr lang="zh-TW" altLang="en-US"/>
              <a:pPr/>
              <a:t>‹#›</a:t>
            </a:fld>
            <a:endParaRPr lang="en-US" altLang="zh-TW"/>
          </a:p>
        </p:txBody>
      </p:sp>
    </p:spTree>
    <p:extLst>
      <p:ext uri="{BB962C8B-B14F-4D97-AF65-F5344CB8AC3E}">
        <p14:creationId xmlns:p14="http://schemas.microsoft.com/office/powerpoint/2010/main" val="3095077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endParaRPr lang="en-US" altLang="zh-TW"/>
          </a:p>
        </p:txBody>
      </p:sp>
      <p:sp>
        <p:nvSpPr>
          <p:cNvPr id="4" name="Rectangle 5"/>
          <p:cNvSpPr>
            <a:spLocks noGrp="1" noChangeArrowheads="1"/>
          </p:cNvSpPr>
          <p:nvPr>
            <p:ph type="ftr" sz="quarter" idx="11"/>
          </p:nvPr>
        </p:nvSpPr>
        <p:spPr>
          <a:ln/>
        </p:spPr>
        <p:txBody>
          <a:bodyPr/>
          <a:lstStyle>
            <a:lvl1pPr>
              <a:defRPr/>
            </a:lvl1pPr>
          </a:lstStyle>
          <a:p>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B95760C2-38E4-496F-933D-2305F303D3F1}" type="slidenum">
              <a:rPr lang="zh-TW" altLang="en-US"/>
              <a:pPr/>
              <a:t>‹#›</a:t>
            </a:fld>
            <a:endParaRPr lang="en-US" altLang="zh-TW"/>
          </a:p>
        </p:txBody>
      </p:sp>
    </p:spTree>
    <p:extLst>
      <p:ext uri="{BB962C8B-B14F-4D97-AF65-F5344CB8AC3E}">
        <p14:creationId xmlns:p14="http://schemas.microsoft.com/office/powerpoint/2010/main" val="57972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CB714D2E-7875-44F7-AD06-272F94F3FDC0}" type="slidenum">
              <a:rPr lang="zh-TW" altLang="en-US"/>
              <a:pPr/>
              <a:t>‹#›</a:t>
            </a:fld>
            <a:endParaRPr lang="en-US" altLang="zh-TW"/>
          </a:p>
        </p:txBody>
      </p:sp>
    </p:spTree>
    <p:extLst>
      <p:ext uri="{BB962C8B-B14F-4D97-AF65-F5344CB8AC3E}">
        <p14:creationId xmlns:p14="http://schemas.microsoft.com/office/powerpoint/2010/main" val="307056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1E5E09B8-D849-4C92-A970-16FA4838A429}" type="slidenum">
              <a:rPr lang="zh-TW" altLang="en-US"/>
              <a:pPr/>
              <a:t>‹#›</a:t>
            </a:fld>
            <a:endParaRPr lang="en-US" altLang="zh-TW"/>
          </a:p>
        </p:txBody>
      </p:sp>
    </p:spTree>
    <p:extLst>
      <p:ext uri="{BB962C8B-B14F-4D97-AF65-F5344CB8AC3E}">
        <p14:creationId xmlns:p14="http://schemas.microsoft.com/office/powerpoint/2010/main" val="142218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A99270A9-8D84-49FD-B2CD-C3D2813EE567}" type="slidenum">
              <a:rPr lang="zh-TW" altLang="en-US"/>
              <a:pPr/>
              <a:t>‹#›</a:t>
            </a:fld>
            <a:endParaRPr lang="en-US" altLang="zh-TW"/>
          </a:p>
        </p:txBody>
      </p:sp>
    </p:spTree>
    <p:extLst>
      <p:ext uri="{BB962C8B-B14F-4D97-AF65-F5344CB8AC3E}">
        <p14:creationId xmlns:p14="http://schemas.microsoft.com/office/powerpoint/2010/main" val="209227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ltLang="zh-TW"/>
          </a:p>
        </p:txBody>
      </p:sp>
      <p:sp>
        <p:nvSpPr>
          <p:cNvPr id="8" name="Rectangle 5"/>
          <p:cNvSpPr>
            <a:spLocks noGrp="1" noChangeArrowheads="1"/>
          </p:cNvSpPr>
          <p:nvPr>
            <p:ph type="ftr" sz="quarter" idx="11"/>
          </p:nvPr>
        </p:nvSpPr>
        <p:spPr>
          <a:ln/>
        </p:spPr>
        <p:txBody>
          <a:bodyPr/>
          <a:lstStyle>
            <a:lvl1pPr>
              <a:defRPr/>
            </a:lvl1pPr>
          </a:lstStyle>
          <a:p>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87497711-EAFB-4E5A-A951-28BB74219651}" type="slidenum">
              <a:rPr lang="zh-TW" altLang="en-US"/>
              <a:pPr/>
              <a:t>‹#›</a:t>
            </a:fld>
            <a:endParaRPr lang="en-US" altLang="zh-TW"/>
          </a:p>
        </p:txBody>
      </p:sp>
    </p:spTree>
    <p:extLst>
      <p:ext uri="{BB962C8B-B14F-4D97-AF65-F5344CB8AC3E}">
        <p14:creationId xmlns:p14="http://schemas.microsoft.com/office/powerpoint/2010/main" val="186738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ltLang="zh-TW"/>
          </a:p>
        </p:txBody>
      </p:sp>
      <p:sp>
        <p:nvSpPr>
          <p:cNvPr id="4" name="Rectangle 5"/>
          <p:cNvSpPr>
            <a:spLocks noGrp="1" noChangeArrowheads="1"/>
          </p:cNvSpPr>
          <p:nvPr>
            <p:ph type="ftr" sz="quarter" idx="11"/>
          </p:nvPr>
        </p:nvSpPr>
        <p:spPr>
          <a:ln/>
        </p:spPr>
        <p:txBody>
          <a:bodyPr/>
          <a:lstStyle>
            <a:lvl1pPr>
              <a:defRPr/>
            </a:lvl1pPr>
          </a:lstStyle>
          <a:p>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7BB9F96C-5FBF-454D-AED9-6FBC07E26176}" type="slidenum">
              <a:rPr lang="zh-TW" altLang="en-US"/>
              <a:pPr/>
              <a:t>‹#›</a:t>
            </a:fld>
            <a:endParaRPr lang="en-US" altLang="zh-TW"/>
          </a:p>
        </p:txBody>
      </p:sp>
    </p:spTree>
    <p:extLst>
      <p:ext uri="{BB962C8B-B14F-4D97-AF65-F5344CB8AC3E}">
        <p14:creationId xmlns:p14="http://schemas.microsoft.com/office/powerpoint/2010/main" val="81499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TW"/>
          </a:p>
        </p:txBody>
      </p:sp>
      <p:sp>
        <p:nvSpPr>
          <p:cNvPr id="3" name="Rectangle 5"/>
          <p:cNvSpPr>
            <a:spLocks noGrp="1" noChangeArrowheads="1"/>
          </p:cNvSpPr>
          <p:nvPr>
            <p:ph type="ftr" sz="quarter" idx="11"/>
          </p:nvPr>
        </p:nvSpPr>
        <p:spPr>
          <a:ln/>
        </p:spPr>
        <p:txBody>
          <a:bodyPr/>
          <a:lstStyle>
            <a:lvl1pPr>
              <a:defRPr/>
            </a:lvl1pPr>
          </a:lstStyle>
          <a:p>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7D836DE4-103E-47E4-9B1A-63D8DBEAA21D}" type="slidenum">
              <a:rPr lang="zh-TW" altLang="en-US"/>
              <a:pPr/>
              <a:t>‹#›</a:t>
            </a:fld>
            <a:endParaRPr lang="en-US" altLang="zh-TW"/>
          </a:p>
        </p:txBody>
      </p:sp>
    </p:spTree>
    <p:extLst>
      <p:ext uri="{BB962C8B-B14F-4D97-AF65-F5344CB8AC3E}">
        <p14:creationId xmlns:p14="http://schemas.microsoft.com/office/powerpoint/2010/main" val="2905156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73B7166F-8A7E-4E15-882C-A9C18C7F8E93}" type="slidenum">
              <a:rPr lang="zh-TW" altLang="en-US"/>
              <a:pPr/>
              <a:t>‹#›</a:t>
            </a:fld>
            <a:endParaRPr lang="en-US" altLang="zh-TW"/>
          </a:p>
        </p:txBody>
      </p:sp>
    </p:spTree>
    <p:extLst>
      <p:ext uri="{BB962C8B-B14F-4D97-AF65-F5344CB8AC3E}">
        <p14:creationId xmlns:p14="http://schemas.microsoft.com/office/powerpoint/2010/main" val="376326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A6641FC1-14D6-4CDA-B301-C72ECEE19E85}" type="slidenum">
              <a:rPr lang="zh-TW" altLang="en-US"/>
              <a:pPr/>
              <a:t>‹#›</a:t>
            </a:fld>
            <a:endParaRPr lang="en-US" altLang="zh-TW"/>
          </a:p>
        </p:txBody>
      </p:sp>
    </p:spTree>
    <p:extLst>
      <p:ext uri="{BB962C8B-B14F-4D97-AF65-F5344CB8AC3E}">
        <p14:creationId xmlns:p14="http://schemas.microsoft.com/office/powerpoint/2010/main" val="189288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PMingLiU" pitchFamily="18" charset="-120"/>
              </a:defRPr>
            </a:lvl1pPr>
          </a:lstStyle>
          <a:p>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PMingLiU" pitchFamily="18" charset="-120"/>
              </a:defRPr>
            </a:lvl1pPr>
          </a:lstStyle>
          <a:p>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PMingLiU" pitchFamily="18" charset="-120"/>
              </a:defRPr>
            </a:lvl1pPr>
          </a:lstStyle>
          <a:p>
            <a:fld id="{533C024B-1461-4457-9A28-300117C30C91}"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arxiv.org/abs/1612.08220"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hyperlink" Target="http://arxiv.org/abs/1703.0136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blog.exxactcorp.com/5-types-lstm-recurrent-neural-network/"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Text Box 8"/>
          <p:cNvSpPr txBox="1">
            <a:spLocks noChangeArrowheads="1"/>
          </p:cNvSpPr>
          <p:nvPr/>
        </p:nvSpPr>
        <p:spPr bwMode="auto">
          <a:xfrm>
            <a:off x="179024" y="1794372"/>
            <a:ext cx="8839200"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lgn="ctr"/>
            <a:r>
              <a:rPr lang="en-US" sz="2200" dirty="0">
                <a:latin typeface="Georgia" panose="02040502050405020303" pitchFamily="18" charset="0"/>
              </a:rPr>
              <a:t>BEYOND WORD IMPORTANCE: CONTEXTUAL DECOMPOSITION</a:t>
            </a:r>
          </a:p>
          <a:p>
            <a:pPr algn="ctr"/>
            <a:r>
              <a:rPr lang="en-US" sz="2200" dirty="0">
                <a:latin typeface="Georgia" panose="02040502050405020303" pitchFamily="18" charset="0"/>
              </a:rPr>
              <a:t>TO EXTRACT INTERACTIONS FROM LSTMS</a:t>
            </a:r>
          </a:p>
          <a:p>
            <a:pPr algn="ctr"/>
            <a:r>
              <a:rPr lang="en-US" altLang="zh-TW" sz="2200" dirty="0">
                <a:solidFill>
                  <a:srgbClr val="4D4D4D"/>
                </a:solidFill>
                <a:latin typeface="Georgia" panose="02040502050405020303" pitchFamily="18" charset="0"/>
                <a:ea typeface="新細明體" charset="0"/>
                <a:cs typeface="新細明體" charset="0"/>
              </a:rPr>
              <a:t>-</a:t>
            </a:r>
            <a:r>
              <a:rPr lang="en-US" altLang="zh-TW" sz="2200" dirty="0">
                <a:solidFill>
                  <a:schemeClr val="tx2">
                    <a:lumMod val="95000"/>
                    <a:lumOff val="5000"/>
                  </a:schemeClr>
                </a:solidFill>
                <a:latin typeface="Georgia" panose="02040502050405020303" pitchFamily="18" charset="0"/>
                <a:ea typeface="新細明體" charset="0"/>
                <a:cs typeface="新細明體" charset="0"/>
              </a:rPr>
              <a:t>W. James Murdoch, Peter J. Liu, Bin Yu</a:t>
            </a:r>
          </a:p>
        </p:txBody>
      </p:sp>
      <p:sp>
        <p:nvSpPr>
          <p:cNvPr id="2051" name="Text Box 9"/>
          <p:cNvSpPr txBox="1">
            <a:spLocks noChangeArrowheads="1"/>
          </p:cNvSpPr>
          <p:nvPr/>
        </p:nvSpPr>
        <p:spPr bwMode="auto">
          <a:xfrm>
            <a:off x="533400" y="4871716"/>
            <a:ext cx="8839200"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lvl="0" algn="ctr">
              <a:spcBef>
                <a:spcPts val="0"/>
              </a:spcBef>
              <a:spcAft>
                <a:spcPts val="0"/>
              </a:spcAft>
              <a:buClr>
                <a:srgbClr val="000000"/>
              </a:buClr>
              <a:buSzPts val="2200"/>
            </a:pPr>
            <a:r>
              <a:rPr lang="en-IN" sz="2800" dirty="0">
                <a:solidFill>
                  <a:srgbClr val="4D4D4D"/>
                </a:solidFill>
                <a:latin typeface="Georgia"/>
                <a:ea typeface="Georgia"/>
                <a:cs typeface="Georgia"/>
                <a:sym typeface="Georgia"/>
              </a:rPr>
              <a:t> Presenter: </a:t>
            </a:r>
            <a:r>
              <a:rPr lang="en-IN" sz="2800" dirty="0" err="1">
                <a:solidFill>
                  <a:srgbClr val="4D4D4D"/>
                </a:solidFill>
                <a:latin typeface="Georgia"/>
                <a:ea typeface="Georgia"/>
                <a:cs typeface="Georgia"/>
                <a:sym typeface="Georgia"/>
              </a:rPr>
              <a:t>Rishab</a:t>
            </a:r>
            <a:r>
              <a:rPr lang="en-IN" sz="2800" dirty="0">
                <a:solidFill>
                  <a:srgbClr val="4D4D4D"/>
                </a:solidFill>
                <a:latin typeface="Georgia"/>
                <a:ea typeface="Georgia"/>
                <a:cs typeface="Georgia"/>
                <a:sym typeface="Georgia"/>
              </a:rPr>
              <a:t> </a:t>
            </a:r>
            <a:r>
              <a:rPr lang="en-IN" sz="2800" dirty="0" err="1">
                <a:solidFill>
                  <a:srgbClr val="4D4D4D"/>
                </a:solidFill>
                <a:latin typeface="Georgia"/>
                <a:ea typeface="Georgia"/>
                <a:cs typeface="Georgia"/>
                <a:sym typeface="Georgia"/>
              </a:rPr>
              <a:t>Bamrara</a:t>
            </a:r>
            <a:endParaRPr lang="en-IN" sz="2800" dirty="0">
              <a:solidFill>
                <a:srgbClr val="4D4D4D"/>
              </a:solidFill>
              <a:latin typeface="Georgia"/>
              <a:ea typeface="Georgia"/>
              <a:cs typeface="Georgia"/>
              <a:sym typeface="Georgia"/>
            </a:endParaRPr>
          </a:p>
          <a:p>
            <a:pPr algn="ctr"/>
            <a:r>
              <a:rPr lang="en-US" sz="2400" dirty="0">
                <a:highlight>
                  <a:srgbClr val="FFFF00"/>
                </a:highlight>
              </a:rPr>
              <a:t>https://</a:t>
            </a:r>
            <a:r>
              <a:rPr lang="en-US" sz="2400" dirty="0" err="1">
                <a:highlight>
                  <a:srgbClr val="FFFF00"/>
                </a:highlight>
              </a:rPr>
              <a:t>qdata.github.io</a:t>
            </a:r>
            <a:r>
              <a:rPr lang="en-US" sz="2400" dirty="0">
                <a:highlight>
                  <a:srgbClr val="FFFF00"/>
                </a:highlight>
              </a:rPr>
              <a:t>/deep2Read/</a:t>
            </a:r>
            <a:endParaRPr lang="en-US" altLang="zh-TW" sz="2200" dirty="0">
              <a:solidFill>
                <a:srgbClr val="4D4D4D"/>
              </a:solidFill>
              <a:latin typeface="Georgia" charset="0"/>
              <a:ea typeface="新細明體" charset="0"/>
              <a:cs typeface="新細明體" charset="0"/>
            </a:endParaRPr>
          </a:p>
        </p:txBody>
      </p:sp>
      <p:sp>
        <p:nvSpPr>
          <p:cNvPr id="2052" name="Text Box 9"/>
          <p:cNvSpPr txBox="1">
            <a:spLocks noChangeArrowheads="1"/>
          </p:cNvSpPr>
          <p:nvPr/>
        </p:nvSpPr>
        <p:spPr bwMode="auto">
          <a:xfrm>
            <a:off x="76200" y="4419600"/>
            <a:ext cx="8942024" cy="427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lgn="ctr">
              <a:spcBef>
                <a:spcPct val="50000"/>
              </a:spcBef>
              <a:defRPr/>
            </a:pPr>
            <a:r>
              <a:rPr lang="en-US" altLang="zh-TW" sz="2200" dirty="0">
                <a:solidFill>
                  <a:srgbClr val="4D4D4D"/>
                </a:solidFill>
                <a:latin typeface="Georgia" charset="0"/>
                <a:ea typeface="新細明體" charset="0"/>
                <a:cs typeface="新細明體" charset="0"/>
              </a:rPr>
              <a:t>January 24, 2020</a:t>
            </a:r>
          </a:p>
        </p:txBody>
      </p:sp>
      <p:sp>
        <p:nvSpPr>
          <p:cNvPr id="2" name="Slide Number Placeholder 1"/>
          <p:cNvSpPr>
            <a:spLocks noGrp="1"/>
          </p:cNvSpPr>
          <p:nvPr>
            <p:ph type="sldNum" sz="quarter" idx="12"/>
          </p:nvPr>
        </p:nvSpPr>
        <p:spPr/>
        <p:txBody>
          <a:bodyPr/>
          <a:lstStyle/>
          <a:p>
            <a:fld id="{490BA4C9-2F9F-4941-AE8E-AC62D4D21837}" type="slidenum">
              <a:rPr lang="zh-TW" altLang="en-US" smtClean="0"/>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9"/>
          <p:cNvSpPr>
            <a:spLocks noChangeArrowheads="1"/>
          </p:cNvSpPr>
          <p:nvPr/>
        </p:nvSpPr>
        <p:spPr bwMode="auto">
          <a:xfrm>
            <a:off x="373063" y="152400"/>
            <a:ext cx="68532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150000"/>
              </a:lnSpc>
              <a:defRPr/>
            </a:pPr>
            <a:r>
              <a:rPr lang="en-US" altLang="zh-TW" sz="3600" dirty="0">
                <a:solidFill>
                  <a:srgbClr val="4D4D4D"/>
                </a:solidFill>
                <a:latin typeface="Georgia" pitchFamily="18" charset="0"/>
                <a:ea typeface="PMingLiU" pitchFamily="18" charset="-120"/>
              </a:rPr>
              <a:t>Implementation (Contd.)</a:t>
            </a:r>
          </a:p>
        </p:txBody>
      </p:sp>
      <p:sp>
        <p:nvSpPr>
          <p:cNvPr id="2" name="Slide Number Placeholder 1"/>
          <p:cNvSpPr>
            <a:spLocks noGrp="1"/>
          </p:cNvSpPr>
          <p:nvPr>
            <p:ph type="sldNum" sz="quarter" idx="12"/>
          </p:nvPr>
        </p:nvSpPr>
        <p:spPr/>
        <p:txBody>
          <a:bodyPr/>
          <a:lstStyle/>
          <a:p>
            <a:fld id="{B95760C2-38E4-496F-933D-2305F303D3F1}" type="slidenum">
              <a:rPr lang="zh-TW" altLang="en-US" smtClean="0"/>
              <a:pPr/>
              <a:t>10</a:t>
            </a:fld>
            <a:endParaRPr lang="en-US" altLang="zh-TW"/>
          </a:p>
        </p:txBody>
      </p:sp>
      <p:pic>
        <p:nvPicPr>
          <p:cNvPr id="6" name="Picture 5">
            <a:extLst>
              <a:ext uri="{FF2B5EF4-FFF2-40B4-BE49-F238E27FC236}">
                <a16:creationId xmlns:a16="http://schemas.microsoft.com/office/drawing/2014/main" id="{7813C3A7-AC36-4F8F-BBEE-731B359DB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24000"/>
            <a:ext cx="8686800" cy="2650723"/>
          </a:xfrm>
          <a:prstGeom prst="rect">
            <a:avLst/>
          </a:prstGeom>
        </p:spPr>
      </p:pic>
      <p:sp>
        <p:nvSpPr>
          <p:cNvPr id="10" name="TextBox 9">
            <a:extLst>
              <a:ext uri="{FF2B5EF4-FFF2-40B4-BE49-F238E27FC236}">
                <a16:creationId xmlns:a16="http://schemas.microsoft.com/office/drawing/2014/main" id="{5FAFDF4B-6BB9-4A31-A771-97C66393C27C}"/>
              </a:ext>
            </a:extLst>
          </p:cNvPr>
          <p:cNvSpPr txBox="1"/>
          <p:nvPr/>
        </p:nvSpPr>
        <p:spPr>
          <a:xfrm>
            <a:off x="214604" y="4174723"/>
            <a:ext cx="8839200" cy="369332"/>
          </a:xfrm>
          <a:prstGeom prst="rect">
            <a:avLst/>
          </a:prstGeom>
          <a:noFill/>
        </p:spPr>
        <p:txBody>
          <a:bodyPr wrap="square" rtlCol="0">
            <a:spAutoFit/>
          </a:bodyPr>
          <a:lstStyle/>
          <a:p>
            <a:pPr algn="just"/>
            <a:r>
              <a:rPr lang="en-IN" dirty="0">
                <a:latin typeface="Georgia" panose="02040502050405020303" pitchFamily="18" charset="0"/>
              </a:rPr>
              <a:t>Now the decomposition of c</a:t>
            </a:r>
            <a:r>
              <a:rPr lang="en-IN" baseline="-25000" dirty="0">
                <a:latin typeface="Georgia" panose="02040502050405020303" pitchFamily="18" charset="0"/>
              </a:rPr>
              <a:t>t</a:t>
            </a:r>
            <a:r>
              <a:rPr lang="en-IN" dirty="0">
                <a:latin typeface="Georgia" panose="02040502050405020303" pitchFamily="18" charset="0"/>
              </a:rPr>
              <a:t> can be found by summing the two contributions:</a:t>
            </a:r>
          </a:p>
        </p:txBody>
      </p:sp>
      <p:pic>
        <p:nvPicPr>
          <p:cNvPr id="11" name="Picture 10">
            <a:extLst>
              <a:ext uri="{FF2B5EF4-FFF2-40B4-BE49-F238E27FC236}">
                <a16:creationId xmlns:a16="http://schemas.microsoft.com/office/drawing/2014/main" id="{D9749012-E392-4F5C-B66A-8B05D83D9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283" y="4544055"/>
            <a:ext cx="6239048" cy="919345"/>
          </a:xfrm>
          <a:prstGeom prst="rect">
            <a:avLst/>
          </a:prstGeom>
        </p:spPr>
      </p:pic>
    </p:spTree>
    <p:extLst>
      <p:ext uri="{BB962C8B-B14F-4D97-AF65-F5344CB8AC3E}">
        <p14:creationId xmlns:p14="http://schemas.microsoft.com/office/powerpoint/2010/main" val="136623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9"/>
          <p:cNvSpPr>
            <a:spLocks noChangeArrowheads="1"/>
          </p:cNvSpPr>
          <p:nvPr/>
        </p:nvSpPr>
        <p:spPr bwMode="auto">
          <a:xfrm>
            <a:off x="373063" y="152400"/>
            <a:ext cx="68532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150000"/>
              </a:lnSpc>
              <a:defRPr/>
            </a:pPr>
            <a:r>
              <a:rPr lang="en-US" altLang="zh-TW" sz="3600" dirty="0">
                <a:solidFill>
                  <a:srgbClr val="4D4D4D"/>
                </a:solidFill>
                <a:latin typeface="Georgia" pitchFamily="18" charset="0"/>
                <a:ea typeface="PMingLiU" pitchFamily="18" charset="-120"/>
              </a:rPr>
              <a:t>Implementation (Contd.)</a:t>
            </a:r>
          </a:p>
        </p:txBody>
      </p:sp>
      <p:sp>
        <p:nvSpPr>
          <p:cNvPr id="2" name="Slide Number Placeholder 1"/>
          <p:cNvSpPr>
            <a:spLocks noGrp="1"/>
          </p:cNvSpPr>
          <p:nvPr>
            <p:ph type="sldNum" sz="quarter" idx="12"/>
          </p:nvPr>
        </p:nvSpPr>
        <p:spPr/>
        <p:txBody>
          <a:bodyPr/>
          <a:lstStyle/>
          <a:p>
            <a:fld id="{B95760C2-38E4-496F-933D-2305F303D3F1}" type="slidenum">
              <a:rPr lang="zh-TW" altLang="en-US" smtClean="0"/>
              <a:pPr/>
              <a:t>11</a:t>
            </a:fld>
            <a:endParaRPr lang="en-US" altLang="zh-TW"/>
          </a:p>
        </p:txBody>
      </p:sp>
      <p:sp>
        <p:nvSpPr>
          <p:cNvPr id="10" name="TextBox 9">
            <a:extLst>
              <a:ext uri="{FF2B5EF4-FFF2-40B4-BE49-F238E27FC236}">
                <a16:creationId xmlns:a16="http://schemas.microsoft.com/office/drawing/2014/main" id="{5FAFDF4B-6BB9-4A31-A771-97C66393C27C}"/>
              </a:ext>
            </a:extLst>
          </p:cNvPr>
          <p:cNvSpPr txBox="1"/>
          <p:nvPr/>
        </p:nvSpPr>
        <p:spPr>
          <a:xfrm>
            <a:off x="152400" y="1524000"/>
            <a:ext cx="8839200" cy="369332"/>
          </a:xfrm>
          <a:prstGeom prst="rect">
            <a:avLst/>
          </a:prstGeom>
          <a:noFill/>
        </p:spPr>
        <p:txBody>
          <a:bodyPr wrap="square" rtlCol="0">
            <a:spAutoFit/>
          </a:bodyPr>
          <a:lstStyle/>
          <a:p>
            <a:pPr algn="just"/>
            <a:r>
              <a:rPr lang="en-IN" dirty="0">
                <a:latin typeface="Georgia" panose="02040502050405020303" pitchFamily="18" charset="0"/>
              </a:rPr>
              <a:t>Once decomposition of c</a:t>
            </a:r>
            <a:r>
              <a:rPr lang="en-IN" baseline="-25000" dirty="0">
                <a:latin typeface="Georgia" panose="02040502050405020303" pitchFamily="18" charset="0"/>
              </a:rPr>
              <a:t>t</a:t>
            </a:r>
            <a:r>
              <a:rPr lang="en-IN" dirty="0">
                <a:latin typeface="Georgia" panose="02040502050405020303" pitchFamily="18" charset="0"/>
              </a:rPr>
              <a:t> is computed, resulting transformation of h</a:t>
            </a:r>
            <a:r>
              <a:rPr lang="en-IN" baseline="-25000" dirty="0">
                <a:latin typeface="Georgia" panose="02040502050405020303" pitchFamily="18" charset="0"/>
              </a:rPr>
              <a:t>t</a:t>
            </a:r>
            <a:r>
              <a:rPr lang="en-IN" dirty="0">
                <a:latin typeface="Georgia" panose="02040502050405020303" pitchFamily="18" charset="0"/>
              </a:rPr>
              <a:t> is given by:</a:t>
            </a:r>
          </a:p>
        </p:txBody>
      </p:sp>
      <p:pic>
        <p:nvPicPr>
          <p:cNvPr id="4" name="Picture 3">
            <a:extLst>
              <a:ext uri="{FF2B5EF4-FFF2-40B4-BE49-F238E27FC236}">
                <a16:creationId xmlns:a16="http://schemas.microsoft.com/office/drawing/2014/main" id="{D13489C6-BDD5-45E6-BFE7-4B55591BE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73" y="1949830"/>
            <a:ext cx="7104627" cy="1479170"/>
          </a:xfrm>
          <a:prstGeom prst="rect">
            <a:avLst/>
          </a:prstGeom>
        </p:spPr>
      </p:pic>
      <p:sp>
        <p:nvSpPr>
          <p:cNvPr id="9" name="TextBox 8">
            <a:extLst>
              <a:ext uri="{FF2B5EF4-FFF2-40B4-BE49-F238E27FC236}">
                <a16:creationId xmlns:a16="http://schemas.microsoft.com/office/drawing/2014/main" id="{5FCAD259-5DC2-4917-9DF4-DDE750E3CC82}"/>
              </a:ext>
            </a:extLst>
          </p:cNvPr>
          <p:cNvSpPr txBox="1"/>
          <p:nvPr/>
        </p:nvSpPr>
        <p:spPr>
          <a:xfrm>
            <a:off x="158620" y="3581400"/>
            <a:ext cx="8839200" cy="369332"/>
          </a:xfrm>
          <a:prstGeom prst="rect">
            <a:avLst/>
          </a:prstGeom>
          <a:noFill/>
        </p:spPr>
        <p:txBody>
          <a:bodyPr wrap="square" rtlCol="0">
            <a:spAutoFit/>
          </a:bodyPr>
          <a:lstStyle/>
          <a:p>
            <a:pPr algn="just"/>
            <a:r>
              <a:rPr lang="en-IN" dirty="0">
                <a:latin typeface="Georgia" panose="02040502050405020303" pitchFamily="18" charset="0"/>
              </a:rPr>
              <a:t>Linearization of tanh gate is also provided in the paper:</a:t>
            </a:r>
          </a:p>
        </p:txBody>
      </p:sp>
      <p:pic>
        <p:nvPicPr>
          <p:cNvPr id="7" name="Picture 6">
            <a:extLst>
              <a:ext uri="{FF2B5EF4-FFF2-40B4-BE49-F238E27FC236}">
                <a16:creationId xmlns:a16="http://schemas.microsoft.com/office/drawing/2014/main" id="{50DE3FAC-4C1B-4CFC-80FA-AC3BD7E45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590" y="3962400"/>
            <a:ext cx="8616820" cy="934254"/>
          </a:xfrm>
          <a:prstGeom prst="rect">
            <a:avLst/>
          </a:prstGeom>
        </p:spPr>
      </p:pic>
      <p:sp>
        <p:nvSpPr>
          <p:cNvPr id="12" name="TextBox 11">
            <a:extLst>
              <a:ext uri="{FF2B5EF4-FFF2-40B4-BE49-F238E27FC236}">
                <a16:creationId xmlns:a16="http://schemas.microsoft.com/office/drawing/2014/main" id="{2E7FB519-3B8E-48EB-9081-F8291FA4C540}"/>
              </a:ext>
            </a:extLst>
          </p:cNvPr>
          <p:cNvSpPr txBox="1"/>
          <p:nvPr/>
        </p:nvSpPr>
        <p:spPr>
          <a:xfrm>
            <a:off x="138404" y="5016941"/>
            <a:ext cx="8839200" cy="646331"/>
          </a:xfrm>
          <a:prstGeom prst="rect">
            <a:avLst/>
          </a:prstGeom>
          <a:noFill/>
        </p:spPr>
        <p:txBody>
          <a:bodyPr wrap="square" rtlCol="0">
            <a:spAutoFit/>
          </a:bodyPr>
          <a:lstStyle/>
          <a:p>
            <a:pPr algn="just"/>
            <a:r>
              <a:rPr lang="en-IN" dirty="0">
                <a:latin typeface="Georgia" panose="02040502050405020303" pitchFamily="18" charset="0"/>
              </a:rPr>
              <a:t>Where, </a:t>
            </a:r>
            <a:r>
              <a:rPr lang="el-GR" dirty="0">
                <a:latin typeface="Georgia" panose="02040502050405020303" pitchFamily="18" charset="0"/>
              </a:rPr>
              <a:t>π</a:t>
            </a:r>
            <a:r>
              <a:rPr lang="en-IN" baseline="-25000" dirty="0">
                <a:latin typeface="Georgia" panose="02040502050405020303" pitchFamily="18" charset="0"/>
              </a:rPr>
              <a:t>1</a:t>
            </a:r>
            <a:r>
              <a:rPr lang="en-IN" dirty="0">
                <a:latin typeface="Georgia" panose="02040502050405020303" pitchFamily="18" charset="0"/>
              </a:rPr>
              <a:t>, …., </a:t>
            </a:r>
            <a:r>
              <a:rPr lang="el-GR" dirty="0">
                <a:latin typeface="Georgia" panose="02040502050405020303" pitchFamily="18" charset="0"/>
              </a:rPr>
              <a:t>π</a:t>
            </a:r>
            <a:r>
              <a:rPr lang="en-IN" baseline="-25000" dirty="0">
                <a:latin typeface="Georgia" panose="02040502050405020303" pitchFamily="18" charset="0"/>
              </a:rPr>
              <a:t>M</a:t>
            </a:r>
            <a:r>
              <a:rPr lang="en-IN" sz="1200" baseline="-25000" dirty="0">
                <a:latin typeface="Georgia" panose="02040502050405020303" pitchFamily="18" charset="0"/>
              </a:rPr>
              <a:t>N </a:t>
            </a:r>
            <a:r>
              <a:rPr lang="en-IN" sz="1200" dirty="0">
                <a:latin typeface="Georgia" panose="02040502050405020303" pitchFamily="18" charset="0"/>
              </a:rPr>
              <a:t> </a:t>
            </a:r>
            <a:r>
              <a:rPr lang="en-IN" dirty="0">
                <a:latin typeface="Georgia" panose="02040502050405020303" pitchFamily="18" charset="0"/>
              </a:rPr>
              <a:t>denote the set of all permutations of 1, ….., N variables inside the tanh gate excluding the bias term.</a:t>
            </a:r>
            <a:endParaRPr lang="en-IN" baseline="-25000" dirty="0">
              <a:latin typeface="Georgia" panose="02040502050405020303" pitchFamily="18" charset="0"/>
            </a:endParaRPr>
          </a:p>
        </p:txBody>
      </p:sp>
    </p:spTree>
    <p:extLst>
      <p:ext uri="{BB962C8B-B14F-4D97-AF65-F5344CB8AC3E}">
        <p14:creationId xmlns:p14="http://schemas.microsoft.com/office/powerpoint/2010/main" val="780191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9"/>
          <p:cNvSpPr>
            <a:spLocks noChangeArrowheads="1"/>
          </p:cNvSpPr>
          <p:nvPr/>
        </p:nvSpPr>
        <p:spPr bwMode="auto">
          <a:xfrm>
            <a:off x="373063" y="152400"/>
            <a:ext cx="68532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150000"/>
              </a:lnSpc>
              <a:defRPr/>
            </a:pPr>
            <a:r>
              <a:rPr lang="en-US" altLang="zh-TW" sz="3600" dirty="0">
                <a:solidFill>
                  <a:srgbClr val="4D4D4D"/>
                </a:solidFill>
                <a:latin typeface="Georgia" pitchFamily="18" charset="0"/>
                <a:ea typeface="PMingLiU" pitchFamily="18" charset="-120"/>
              </a:rPr>
              <a:t>Data Summary</a:t>
            </a:r>
          </a:p>
        </p:txBody>
      </p:sp>
      <p:sp>
        <p:nvSpPr>
          <p:cNvPr id="3075" name="Content Placeholder 1"/>
          <p:cNvSpPr>
            <a:spLocks noGrp="1"/>
          </p:cNvSpPr>
          <p:nvPr>
            <p:ph/>
          </p:nvPr>
        </p:nvSpPr>
        <p:spPr>
          <a:xfrm>
            <a:off x="228600" y="1447800"/>
            <a:ext cx="8686800" cy="4419600"/>
          </a:xfrm>
        </p:spPr>
        <p:txBody>
          <a:bodyPr/>
          <a:lstStyle/>
          <a:p>
            <a:pPr eaLnBrk="1" hangingPunct="1">
              <a:lnSpc>
                <a:spcPct val="150000"/>
              </a:lnSpc>
              <a:buFont typeface="Wingdings" charset="0"/>
              <a:buChar char="§"/>
              <a:defRPr/>
            </a:pPr>
            <a:r>
              <a:rPr lang="en-IN" altLang="zh-TW" sz="2000" b="1" dirty="0">
                <a:latin typeface="Georgia" charset="0"/>
                <a:ea typeface="新細明體" charset="0"/>
                <a:cs typeface="新細明體" charset="0"/>
              </a:rPr>
              <a:t>Stanford Sentiment Treebank (SST):</a:t>
            </a:r>
            <a:r>
              <a:rPr lang="en-IN" altLang="zh-TW" sz="2000" dirty="0">
                <a:latin typeface="Georgia" charset="0"/>
                <a:ea typeface="新細明體" charset="0"/>
                <a:cs typeface="新細明體" charset="0"/>
              </a:rPr>
              <a:t> Standard NLP benchmark which consists of movie reviews ranging from 2 to 52 words long. In addition to labels of reviews, it also has labels for each phrase in the review.</a:t>
            </a:r>
          </a:p>
          <a:p>
            <a:pPr eaLnBrk="1" hangingPunct="1">
              <a:lnSpc>
                <a:spcPct val="150000"/>
              </a:lnSpc>
              <a:buFont typeface="Wingdings" charset="0"/>
              <a:buChar char="§"/>
              <a:defRPr/>
            </a:pPr>
            <a:r>
              <a:rPr lang="en-IN" altLang="zh-TW" sz="2000" b="1" dirty="0">
                <a:latin typeface="Georgia" charset="0"/>
                <a:ea typeface="新細明體" charset="0"/>
                <a:cs typeface="新細明體" charset="0"/>
              </a:rPr>
              <a:t>Yelp Polarity: </a:t>
            </a:r>
            <a:r>
              <a:rPr lang="en-IN" altLang="zh-TW" sz="2000" dirty="0">
                <a:latin typeface="Georgia" charset="0"/>
                <a:ea typeface="新細明體" charset="0"/>
                <a:cs typeface="新細明體" charset="0"/>
              </a:rPr>
              <a:t>This was obtained from the Yelp Dataset Challenge. It has train and test sets of sizes 560,000 ad 38,000 respectively. Average length of review is 160.1 words. It contains only review labels.</a:t>
            </a:r>
            <a:endParaRPr lang="en-US" altLang="zh-TW" sz="2000" dirty="0">
              <a:latin typeface="Georgia" charset="0"/>
              <a:ea typeface="新細明體" charset="0"/>
              <a:cs typeface="新細明體" charset="0"/>
            </a:endParaRPr>
          </a:p>
        </p:txBody>
      </p:sp>
      <p:sp>
        <p:nvSpPr>
          <p:cNvPr id="2" name="Slide Number Placeholder 1"/>
          <p:cNvSpPr>
            <a:spLocks noGrp="1"/>
          </p:cNvSpPr>
          <p:nvPr>
            <p:ph type="sldNum" sz="quarter" idx="12"/>
          </p:nvPr>
        </p:nvSpPr>
        <p:spPr/>
        <p:txBody>
          <a:bodyPr/>
          <a:lstStyle/>
          <a:p>
            <a:fld id="{B95760C2-38E4-496F-933D-2305F303D3F1}" type="slidenum">
              <a:rPr lang="zh-TW" altLang="en-US" smtClean="0"/>
              <a:pPr/>
              <a:t>12</a:t>
            </a:fld>
            <a:endParaRPr lang="en-US" altLang="zh-TW"/>
          </a:p>
        </p:txBody>
      </p:sp>
    </p:spTree>
    <p:extLst>
      <p:ext uri="{BB962C8B-B14F-4D97-AF65-F5344CB8AC3E}">
        <p14:creationId xmlns:p14="http://schemas.microsoft.com/office/powerpoint/2010/main" val="46107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9"/>
          <p:cNvSpPr>
            <a:spLocks noChangeArrowheads="1"/>
          </p:cNvSpPr>
          <p:nvPr/>
        </p:nvSpPr>
        <p:spPr bwMode="auto">
          <a:xfrm>
            <a:off x="373063" y="152400"/>
            <a:ext cx="74755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150000"/>
              </a:lnSpc>
              <a:defRPr/>
            </a:pPr>
            <a:r>
              <a:rPr lang="en-US" altLang="zh-TW" sz="3600" dirty="0">
                <a:solidFill>
                  <a:srgbClr val="4D4D4D"/>
                </a:solidFill>
                <a:latin typeface="Georgia" pitchFamily="18" charset="0"/>
                <a:ea typeface="PMingLiU" pitchFamily="18" charset="-120"/>
              </a:rPr>
              <a:t>Experimental Results and Analysis</a:t>
            </a:r>
          </a:p>
        </p:txBody>
      </p:sp>
      <p:graphicFrame>
        <p:nvGraphicFramePr>
          <p:cNvPr id="3" name="Table 3">
            <a:extLst>
              <a:ext uri="{FF2B5EF4-FFF2-40B4-BE49-F238E27FC236}">
                <a16:creationId xmlns:a16="http://schemas.microsoft.com/office/drawing/2014/main" id="{48D55498-37E3-4AA0-9C26-18E2763D9F46}"/>
              </a:ext>
            </a:extLst>
          </p:cNvPr>
          <p:cNvGraphicFramePr>
            <a:graphicFrameLocks noGrp="1"/>
          </p:cNvGraphicFramePr>
          <p:nvPr>
            <p:ph/>
            <p:extLst>
              <p:ext uri="{D42A27DB-BD31-4B8C-83A1-F6EECF244321}">
                <p14:modId xmlns:p14="http://schemas.microsoft.com/office/powerpoint/2010/main" val="964480017"/>
              </p:ext>
            </p:extLst>
          </p:nvPr>
        </p:nvGraphicFramePr>
        <p:xfrm>
          <a:off x="457200" y="1524000"/>
          <a:ext cx="8229600" cy="11125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891233416"/>
                    </a:ext>
                  </a:extLst>
                </a:gridCol>
                <a:gridCol w="2743200">
                  <a:extLst>
                    <a:ext uri="{9D8B030D-6E8A-4147-A177-3AD203B41FA5}">
                      <a16:colId xmlns:a16="http://schemas.microsoft.com/office/drawing/2014/main" val="2151820996"/>
                    </a:ext>
                  </a:extLst>
                </a:gridCol>
                <a:gridCol w="2743200">
                  <a:extLst>
                    <a:ext uri="{9D8B030D-6E8A-4147-A177-3AD203B41FA5}">
                      <a16:colId xmlns:a16="http://schemas.microsoft.com/office/drawing/2014/main" val="848012051"/>
                    </a:ext>
                  </a:extLst>
                </a:gridCol>
              </a:tblGrid>
              <a:tr h="370840">
                <a:tc>
                  <a:txBody>
                    <a:bodyPr/>
                    <a:lstStyle/>
                    <a:p>
                      <a:pPr algn="ctr"/>
                      <a:r>
                        <a:rPr lang="en-IN" dirty="0">
                          <a:latin typeface="Georgia" panose="02040502050405020303" pitchFamily="18" charset="0"/>
                        </a:rPr>
                        <a:t>Model</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SST (Accuracy)</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Yelp (Error)</a:t>
                      </a:r>
                      <a:endParaRPr lang="en-US" dirty="0">
                        <a:latin typeface="Georgia" panose="02040502050405020303" pitchFamily="18" charset="0"/>
                      </a:endParaRPr>
                    </a:p>
                  </a:txBody>
                  <a:tcPr/>
                </a:tc>
                <a:extLst>
                  <a:ext uri="{0D108BD9-81ED-4DB2-BD59-A6C34878D82A}">
                    <a16:rowId xmlns:a16="http://schemas.microsoft.com/office/drawing/2014/main" val="115217374"/>
                  </a:ext>
                </a:extLst>
              </a:tr>
              <a:tr h="370840">
                <a:tc>
                  <a:txBody>
                    <a:bodyPr/>
                    <a:lstStyle/>
                    <a:p>
                      <a:r>
                        <a:rPr lang="en-IN" dirty="0">
                          <a:latin typeface="Georgia" panose="02040502050405020303" pitchFamily="18" charset="0"/>
                        </a:rPr>
                        <a:t>LSTM</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87.2%</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4.6%</a:t>
                      </a:r>
                      <a:endParaRPr lang="en-US" dirty="0">
                        <a:latin typeface="Georgia" panose="02040502050405020303" pitchFamily="18" charset="0"/>
                      </a:endParaRPr>
                    </a:p>
                  </a:txBody>
                  <a:tcPr/>
                </a:tc>
                <a:extLst>
                  <a:ext uri="{0D108BD9-81ED-4DB2-BD59-A6C34878D82A}">
                    <a16:rowId xmlns:a16="http://schemas.microsoft.com/office/drawing/2014/main" val="3136831"/>
                  </a:ext>
                </a:extLst>
              </a:tr>
              <a:tr h="370840">
                <a:tc>
                  <a:txBody>
                    <a:bodyPr/>
                    <a:lstStyle/>
                    <a:p>
                      <a:r>
                        <a:rPr lang="en-IN" dirty="0">
                          <a:latin typeface="Georgia" panose="02040502050405020303" pitchFamily="18" charset="0"/>
                        </a:rPr>
                        <a:t>Logistic Regression</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83.2%</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5.7%</a:t>
                      </a:r>
                      <a:endParaRPr lang="en-US" dirty="0">
                        <a:latin typeface="Georgia" panose="02040502050405020303" pitchFamily="18" charset="0"/>
                      </a:endParaRPr>
                    </a:p>
                  </a:txBody>
                  <a:tcPr/>
                </a:tc>
                <a:extLst>
                  <a:ext uri="{0D108BD9-81ED-4DB2-BD59-A6C34878D82A}">
                    <a16:rowId xmlns:a16="http://schemas.microsoft.com/office/drawing/2014/main" val="721827450"/>
                  </a:ext>
                </a:extLst>
              </a:tr>
            </a:tbl>
          </a:graphicData>
        </a:graphic>
      </p:graphicFrame>
      <p:sp>
        <p:nvSpPr>
          <p:cNvPr id="2" name="Slide Number Placeholder 1"/>
          <p:cNvSpPr>
            <a:spLocks noGrp="1"/>
          </p:cNvSpPr>
          <p:nvPr>
            <p:ph type="sldNum" sz="quarter" idx="12"/>
          </p:nvPr>
        </p:nvSpPr>
        <p:spPr/>
        <p:txBody>
          <a:bodyPr/>
          <a:lstStyle/>
          <a:p>
            <a:fld id="{B95760C2-38E4-496F-933D-2305F303D3F1}" type="slidenum">
              <a:rPr lang="zh-TW" altLang="en-US" smtClean="0"/>
              <a:pPr/>
              <a:t>13</a:t>
            </a:fld>
            <a:endParaRPr lang="en-US" altLang="zh-TW"/>
          </a:p>
        </p:txBody>
      </p:sp>
      <p:graphicFrame>
        <p:nvGraphicFramePr>
          <p:cNvPr id="5" name="Table 4">
            <a:extLst>
              <a:ext uri="{FF2B5EF4-FFF2-40B4-BE49-F238E27FC236}">
                <a16:creationId xmlns:a16="http://schemas.microsoft.com/office/drawing/2014/main" id="{523E1BC5-69C9-4ADD-90BA-CC92FBAD4574}"/>
              </a:ext>
            </a:extLst>
          </p:cNvPr>
          <p:cNvGraphicFramePr>
            <a:graphicFrameLocks noGrp="1"/>
          </p:cNvGraphicFramePr>
          <p:nvPr>
            <p:extLst>
              <p:ext uri="{D42A27DB-BD31-4B8C-83A1-F6EECF244321}">
                <p14:modId xmlns:p14="http://schemas.microsoft.com/office/powerpoint/2010/main" val="1290680256"/>
              </p:ext>
            </p:extLst>
          </p:nvPr>
        </p:nvGraphicFramePr>
        <p:xfrm>
          <a:off x="457200" y="3505200"/>
          <a:ext cx="8229600" cy="148336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830997776"/>
                    </a:ext>
                  </a:extLst>
                </a:gridCol>
                <a:gridCol w="2819400">
                  <a:extLst>
                    <a:ext uri="{9D8B030D-6E8A-4147-A177-3AD203B41FA5}">
                      <a16:colId xmlns:a16="http://schemas.microsoft.com/office/drawing/2014/main" val="1646479814"/>
                    </a:ext>
                  </a:extLst>
                </a:gridCol>
                <a:gridCol w="2743200">
                  <a:extLst>
                    <a:ext uri="{9D8B030D-6E8A-4147-A177-3AD203B41FA5}">
                      <a16:colId xmlns:a16="http://schemas.microsoft.com/office/drawing/2014/main" val="1939504628"/>
                    </a:ext>
                  </a:extLst>
                </a:gridCol>
              </a:tblGrid>
              <a:tr h="370840">
                <a:tc>
                  <a:txBody>
                    <a:bodyPr/>
                    <a:lstStyle/>
                    <a:p>
                      <a:pPr algn="ctr"/>
                      <a:r>
                        <a:rPr lang="en-IN" dirty="0">
                          <a:latin typeface="Georgia" panose="02040502050405020303" pitchFamily="18" charset="0"/>
                        </a:rPr>
                        <a:t>Attribution Method</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SST (Unigram scores)</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Yelp (Error)</a:t>
                      </a:r>
                      <a:endParaRPr lang="en-US" dirty="0">
                        <a:latin typeface="Georgia" panose="02040502050405020303" pitchFamily="18" charset="0"/>
                      </a:endParaRPr>
                    </a:p>
                  </a:txBody>
                  <a:tcPr/>
                </a:tc>
                <a:extLst>
                  <a:ext uri="{0D108BD9-81ED-4DB2-BD59-A6C34878D82A}">
                    <a16:rowId xmlns:a16="http://schemas.microsoft.com/office/drawing/2014/main" val="4136653661"/>
                  </a:ext>
                </a:extLst>
              </a:tr>
              <a:tr h="370840">
                <a:tc>
                  <a:txBody>
                    <a:bodyPr/>
                    <a:lstStyle/>
                    <a:p>
                      <a:r>
                        <a:rPr lang="en-IN" dirty="0">
                          <a:latin typeface="Georgia" panose="02040502050405020303" pitchFamily="18" charset="0"/>
                        </a:rPr>
                        <a:t>CD</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0.76</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0.52</a:t>
                      </a:r>
                      <a:endParaRPr lang="en-US" dirty="0">
                        <a:latin typeface="Georgia" panose="02040502050405020303" pitchFamily="18" charset="0"/>
                      </a:endParaRPr>
                    </a:p>
                  </a:txBody>
                  <a:tcPr/>
                </a:tc>
                <a:extLst>
                  <a:ext uri="{0D108BD9-81ED-4DB2-BD59-A6C34878D82A}">
                    <a16:rowId xmlns:a16="http://schemas.microsoft.com/office/drawing/2014/main" val="1497120902"/>
                  </a:ext>
                </a:extLst>
              </a:tr>
              <a:tr h="370840">
                <a:tc>
                  <a:txBody>
                    <a:bodyPr/>
                    <a:lstStyle/>
                    <a:p>
                      <a:r>
                        <a:rPr lang="en-IN" dirty="0">
                          <a:latin typeface="Georgia" panose="02040502050405020303" pitchFamily="18" charset="0"/>
                        </a:rPr>
                        <a:t>Integrated Gradients</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0.72</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0.34 – 0.56</a:t>
                      </a:r>
                      <a:endParaRPr lang="en-US" dirty="0">
                        <a:latin typeface="Georgia" panose="02040502050405020303" pitchFamily="18" charset="0"/>
                      </a:endParaRPr>
                    </a:p>
                  </a:txBody>
                  <a:tcPr/>
                </a:tc>
                <a:extLst>
                  <a:ext uri="{0D108BD9-81ED-4DB2-BD59-A6C34878D82A}">
                    <a16:rowId xmlns:a16="http://schemas.microsoft.com/office/drawing/2014/main" val="4023151783"/>
                  </a:ext>
                </a:extLst>
              </a:tr>
              <a:tr h="370840">
                <a:tc>
                  <a:txBody>
                    <a:bodyPr/>
                    <a:lstStyle/>
                    <a:p>
                      <a:r>
                        <a:rPr lang="en-IN" dirty="0">
                          <a:latin typeface="Georgia" panose="02040502050405020303" pitchFamily="18" charset="0"/>
                        </a:rPr>
                        <a:t>Other Methods</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&lt;=0.51</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0.34 – 0.56</a:t>
                      </a:r>
                      <a:endParaRPr lang="en-US" dirty="0">
                        <a:latin typeface="Georgia" panose="02040502050405020303" pitchFamily="18" charset="0"/>
                      </a:endParaRPr>
                    </a:p>
                  </a:txBody>
                  <a:tcPr/>
                </a:tc>
                <a:extLst>
                  <a:ext uri="{0D108BD9-81ED-4DB2-BD59-A6C34878D82A}">
                    <a16:rowId xmlns:a16="http://schemas.microsoft.com/office/drawing/2014/main" val="3097671090"/>
                  </a:ext>
                </a:extLst>
              </a:tr>
            </a:tbl>
          </a:graphicData>
        </a:graphic>
      </p:graphicFrame>
      <p:sp>
        <p:nvSpPr>
          <p:cNvPr id="9" name="TextBox 8">
            <a:extLst>
              <a:ext uri="{FF2B5EF4-FFF2-40B4-BE49-F238E27FC236}">
                <a16:creationId xmlns:a16="http://schemas.microsoft.com/office/drawing/2014/main" id="{55196D29-33F0-4A25-8248-9D4C9D056AA8}"/>
              </a:ext>
            </a:extLst>
          </p:cNvPr>
          <p:cNvSpPr txBox="1"/>
          <p:nvPr/>
        </p:nvSpPr>
        <p:spPr>
          <a:xfrm>
            <a:off x="457200" y="2743200"/>
            <a:ext cx="8229600" cy="646331"/>
          </a:xfrm>
          <a:prstGeom prst="rect">
            <a:avLst/>
          </a:prstGeom>
          <a:noFill/>
        </p:spPr>
        <p:txBody>
          <a:bodyPr wrap="square" rtlCol="0">
            <a:spAutoFit/>
          </a:bodyPr>
          <a:lstStyle/>
          <a:p>
            <a:pPr algn="just"/>
            <a:r>
              <a:rPr lang="en-IN" dirty="0">
                <a:latin typeface="Georgia" panose="02040502050405020303" pitchFamily="18" charset="0"/>
              </a:rPr>
              <a:t>Above results indicate that both LSTM and Logistic Regression perform well on SST as well as Yelp dataset.</a:t>
            </a:r>
            <a:endParaRPr lang="en-IN" sz="1000" dirty="0">
              <a:latin typeface="Georgia" panose="02040502050405020303" pitchFamily="18" charset="0"/>
            </a:endParaRPr>
          </a:p>
        </p:txBody>
      </p:sp>
      <p:sp>
        <p:nvSpPr>
          <p:cNvPr id="7" name="Rectangle 6">
            <a:extLst>
              <a:ext uri="{FF2B5EF4-FFF2-40B4-BE49-F238E27FC236}">
                <a16:creationId xmlns:a16="http://schemas.microsoft.com/office/drawing/2014/main" id="{EB13E936-98E9-4FD2-A771-C1A5426DB395}"/>
              </a:ext>
            </a:extLst>
          </p:cNvPr>
          <p:cNvSpPr/>
          <p:nvPr/>
        </p:nvSpPr>
        <p:spPr>
          <a:xfrm>
            <a:off x="457199" y="5029200"/>
            <a:ext cx="8229600" cy="923330"/>
          </a:xfrm>
          <a:prstGeom prst="rect">
            <a:avLst/>
          </a:prstGeom>
        </p:spPr>
        <p:txBody>
          <a:bodyPr wrap="square">
            <a:spAutoFit/>
          </a:bodyPr>
          <a:lstStyle/>
          <a:p>
            <a:pPr algn="just"/>
            <a:r>
              <a:rPr lang="en-IN" dirty="0">
                <a:latin typeface="Georgia" panose="02040502050405020303" pitchFamily="18" charset="0"/>
              </a:rPr>
              <a:t>For SST, both CD and Integrated Gradients performs better out of all the other methods. On Yelp, although the gap is not very big, but CD is still very competitive and is closer to the best result. Overall, CD gives strong results.</a:t>
            </a:r>
            <a:endParaRPr lang="en-IN" sz="1000" dirty="0">
              <a:latin typeface="Georgia" panose="02040502050405020303" pitchFamily="18" charset="0"/>
            </a:endParaRPr>
          </a:p>
        </p:txBody>
      </p:sp>
    </p:spTree>
    <p:extLst>
      <p:ext uri="{BB962C8B-B14F-4D97-AF65-F5344CB8AC3E}">
        <p14:creationId xmlns:p14="http://schemas.microsoft.com/office/powerpoint/2010/main" val="64988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95760C2-38E4-496F-933D-2305F303D3F1}" type="slidenum">
              <a:rPr lang="zh-TW" altLang="en-US" smtClean="0"/>
              <a:pPr/>
              <a:t>14</a:t>
            </a:fld>
            <a:endParaRPr lang="en-US" altLang="zh-TW"/>
          </a:p>
        </p:txBody>
      </p:sp>
      <p:sp>
        <p:nvSpPr>
          <p:cNvPr id="7" name="Rectangle 19">
            <a:extLst>
              <a:ext uri="{FF2B5EF4-FFF2-40B4-BE49-F238E27FC236}">
                <a16:creationId xmlns:a16="http://schemas.microsoft.com/office/drawing/2014/main" id="{84F61DE6-315B-4CE2-B353-2F97CCFD15C8}"/>
              </a:ext>
            </a:extLst>
          </p:cNvPr>
          <p:cNvSpPr>
            <a:spLocks noChangeArrowheads="1"/>
          </p:cNvSpPr>
          <p:nvPr/>
        </p:nvSpPr>
        <p:spPr bwMode="auto">
          <a:xfrm>
            <a:off x="152401" y="152400"/>
            <a:ext cx="8915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150000"/>
              </a:lnSpc>
              <a:defRPr/>
            </a:pPr>
            <a:r>
              <a:rPr lang="en-US" altLang="zh-TW" sz="3600" dirty="0">
                <a:solidFill>
                  <a:srgbClr val="4D4D4D"/>
                </a:solidFill>
                <a:latin typeface="Georgia" pitchFamily="18" charset="0"/>
                <a:ea typeface="PMingLiU" pitchFamily="18" charset="-120"/>
              </a:rPr>
              <a:t>Experimental Results and Analysis (Contd.)</a:t>
            </a:r>
          </a:p>
        </p:txBody>
      </p:sp>
      <p:graphicFrame>
        <p:nvGraphicFramePr>
          <p:cNvPr id="10" name="Table 9">
            <a:extLst>
              <a:ext uri="{FF2B5EF4-FFF2-40B4-BE49-F238E27FC236}">
                <a16:creationId xmlns:a16="http://schemas.microsoft.com/office/drawing/2014/main" id="{E58652D1-1C87-4C28-89BA-3A156B4FB51B}"/>
              </a:ext>
            </a:extLst>
          </p:cNvPr>
          <p:cNvGraphicFramePr>
            <a:graphicFrameLocks noGrp="1"/>
          </p:cNvGraphicFramePr>
          <p:nvPr>
            <p:extLst>
              <p:ext uri="{D42A27DB-BD31-4B8C-83A1-F6EECF244321}">
                <p14:modId xmlns:p14="http://schemas.microsoft.com/office/powerpoint/2010/main" val="1238449242"/>
              </p:ext>
            </p:extLst>
          </p:nvPr>
        </p:nvGraphicFramePr>
        <p:xfrm>
          <a:off x="457200" y="1545272"/>
          <a:ext cx="8229600" cy="222504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666291662"/>
                    </a:ext>
                  </a:extLst>
                </a:gridCol>
                <a:gridCol w="5562600">
                  <a:extLst>
                    <a:ext uri="{9D8B030D-6E8A-4147-A177-3AD203B41FA5}">
                      <a16:colId xmlns:a16="http://schemas.microsoft.com/office/drawing/2014/main" val="3201147590"/>
                    </a:ext>
                  </a:extLst>
                </a:gridCol>
              </a:tblGrid>
              <a:tr h="370840">
                <a:tc>
                  <a:txBody>
                    <a:bodyPr/>
                    <a:lstStyle/>
                    <a:p>
                      <a:pPr algn="ctr"/>
                      <a:r>
                        <a:rPr lang="en-IN" dirty="0">
                          <a:latin typeface="Georgia" panose="02040502050405020303" pitchFamily="18" charset="0"/>
                        </a:rPr>
                        <a:t>Attribution Method</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Kolmogorov-Smirnov one-sided test statistic</a:t>
                      </a:r>
                      <a:endParaRPr lang="en-US" dirty="0">
                        <a:latin typeface="Georgia" panose="02040502050405020303" pitchFamily="18" charset="0"/>
                      </a:endParaRPr>
                    </a:p>
                  </a:txBody>
                  <a:tcPr/>
                </a:tc>
                <a:extLst>
                  <a:ext uri="{0D108BD9-81ED-4DB2-BD59-A6C34878D82A}">
                    <a16:rowId xmlns:a16="http://schemas.microsoft.com/office/drawing/2014/main" val="2878157845"/>
                  </a:ext>
                </a:extLst>
              </a:tr>
              <a:tr h="370840">
                <a:tc>
                  <a:txBody>
                    <a:bodyPr/>
                    <a:lstStyle/>
                    <a:p>
                      <a:r>
                        <a:rPr lang="en-IN" dirty="0">
                          <a:latin typeface="Georgia" panose="02040502050405020303" pitchFamily="18" charset="0"/>
                        </a:rPr>
                        <a:t>CD</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0.74</a:t>
                      </a:r>
                      <a:endParaRPr lang="en-US" dirty="0">
                        <a:latin typeface="Georgia" panose="02040502050405020303" pitchFamily="18" charset="0"/>
                      </a:endParaRPr>
                    </a:p>
                  </a:txBody>
                  <a:tcPr/>
                </a:tc>
                <a:extLst>
                  <a:ext uri="{0D108BD9-81ED-4DB2-BD59-A6C34878D82A}">
                    <a16:rowId xmlns:a16="http://schemas.microsoft.com/office/drawing/2014/main" val="2108372751"/>
                  </a:ext>
                </a:extLst>
              </a:tr>
              <a:tr h="370840">
                <a:tc>
                  <a:txBody>
                    <a:bodyPr/>
                    <a:lstStyle/>
                    <a:p>
                      <a:r>
                        <a:rPr lang="en-IN" dirty="0">
                          <a:latin typeface="Georgia" panose="02040502050405020303" pitchFamily="18" charset="0"/>
                        </a:rPr>
                        <a:t>Cell Decomposition</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0</a:t>
                      </a:r>
                      <a:endParaRPr lang="en-US" dirty="0">
                        <a:latin typeface="Georgia" panose="02040502050405020303" pitchFamily="18" charset="0"/>
                      </a:endParaRPr>
                    </a:p>
                  </a:txBody>
                  <a:tcPr/>
                </a:tc>
                <a:extLst>
                  <a:ext uri="{0D108BD9-81ED-4DB2-BD59-A6C34878D82A}">
                    <a16:rowId xmlns:a16="http://schemas.microsoft.com/office/drawing/2014/main" val="1578374392"/>
                  </a:ext>
                </a:extLst>
              </a:tr>
              <a:tr h="370840">
                <a:tc>
                  <a:txBody>
                    <a:bodyPr/>
                    <a:lstStyle/>
                    <a:p>
                      <a:r>
                        <a:rPr lang="en-IN" dirty="0">
                          <a:latin typeface="Georgia" panose="02040502050405020303" pitchFamily="18" charset="0"/>
                        </a:rPr>
                        <a:t>Integrated Gradients</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0.33</a:t>
                      </a:r>
                      <a:endParaRPr lang="en-US" dirty="0">
                        <a:latin typeface="Georgia" panose="02040502050405020303" pitchFamily="18" charset="0"/>
                      </a:endParaRPr>
                    </a:p>
                  </a:txBody>
                  <a:tcPr/>
                </a:tc>
                <a:extLst>
                  <a:ext uri="{0D108BD9-81ED-4DB2-BD59-A6C34878D82A}">
                    <a16:rowId xmlns:a16="http://schemas.microsoft.com/office/drawing/2014/main" val="2120148960"/>
                  </a:ext>
                </a:extLst>
              </a:tr>
              <a:tr h="370840">
                <a:tc>
                  <a:txBody>
                    <a:bodyPr/>
                    <a:lstStyle/>
                    <a:p>
                      <a:r>
                        <a:rPr lang="en-IN" dirty="0">
                          <a:latin typeface="Georgia" panose="02040502050405020303" pitchFamily="18" charset="0"/>
                        </a:rPr>
                        <a:t>Leave One out</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0.58</a:t>
                      </a:r>
                      <a:endParaRPr lang="en-US" dirty="0">
                        <a:latin typeface="Georgia" panose="02040502050405020303" pitchFamily="18" charset="0"/>
                      </a:endParaRPr>
                    </a:p>
                  </a:txBody>
                  <a:tcPr/>
                </a:tc>
                <a:extLst>
                  <a:ext uri="{0D108BD9-81ED-4DB2-BD59-A6C34878D82A}">
                    <a16:rowId xmlns:a16="http://schemas.microsoft.com/office/drawing/2014/main" val="3469531589"/>
                  </a:ext>
                </a:extLst>
              </a:tr>
              <a:tr h="370840">
                <a:tc>
                  <a:txBody>
                    <a:bodyPr/>
                    <a:lstStyle/>
                    <a:p>
                      <a:r>
                        <a:rPr lang="en-IN" dirty="0">
                          <a:latin typeface="Georgia" panose="02040502050405020303" pitchFamily="18" charset="0"/>
                        </a:rPr>
                        <a:t>Gradient</a:t>
                      </a:r>
                      <a:endParaRPr lang="en-US" dirty="0">
                        <a:latin typeface="Georgia" panose="02040502050405020303" pitchFamily="18" charset="0"/>
                      </a:endParaRPr>
                    </a:p>
                  </a:txBody>
                  <a:tcPr/>
                </a:tc>
                <a:tc>
                  <a:txBody>
                    <a:bodyPr/>
                    <a:lstStyle/>
                    <a:p>
                      <a:pPr algn="ctr"/>
                      <a:r>
                        <a:rPr lang="en-IN" dirty="0">
                          <a:latin typeface="Georgia" panose="02040502050405020303" pitchFamily="18" charset="0"/>
                        </a:rPr>
                        <a:t>0.61</a:t>
                      </a:r>
                      <a:endParaRPr lang="en-US" dirty="0">
                        <a:latin typeface="Georgia" panose="02040502050405020303" pitchFamily="18" charset="0"/>
                      </a:endParaRPr>
                    </a:p>
                  </a:txBody>
                  <a:tcPr/>
                </a:tc>
                <a:extLst>
                  <a:ext uri="{0D108BD9-81ED-4DB2-BD59-A6C34878D82A}">
                    <a16:rowId xmlns:a16="http://schemas.microsoft.com/office/drawing/2014/main" val="4016765024"/>
                  </a:ext>
                </a:extLst>
              </a:tr>
            </a:tbl>
          </a:graphicData>
        </a:graphic>
      </p:graphicFrame>
      <p:sp>
        <p:nvSpPr>
          <p:cNvPr id="11" name="TextBox 10">
            <a:extLst>
              <a:ext uri="{FF2B5EF4-FFF2-40B4-BE49-F238E27FC236}">
                <a16:creationId xmlns:a16="http://schemas.microsoft.com/office/drawing/2014/main" id="{983E720C-DC10-42FA-8CF3-4ED3DD7B2CE9}"/>
              </a:ext>
            </a:extLst>
          </p:cNvPr>
          <p:cNvSpPr txBox="1"/>
          <p:nvPr/>
        </p:nvSpPr>
        <p:spPr>
          <a:xfrm>
            <a:off x="457199" y="3886200"/>
            <a:ext cx="8229600" cy="1200329"/>
          </a:xfrm>
          <a:prstGeom prst="rect">
            <a:avLst/>
          </a:prstGeom>
          <a:noFill/>
        </p:spPr>
        <p:txBody>
          <a:bodyPr wrap="square" rtlCol="0">
            <a:spAutoFit/>
          </a:bodyPr>
          <a:lstStyle/>
          <a:p>
            <a:pPr algn="just"/>
            <a:r>
              <a:rPr lang="en-IN" dirty="0">
                <a:latin typeface="Georgia" panose="02040502050405020303" pitchFamily="18" charset="0"/>
              </a:rPr>
              <a:t>Kolmogorov-Smirnov one-sided test statistic is a common test for the difference of distributions with values ranging from 0 to 1. Larger the value means the method is able to identify strong difference between positive and negative distributions. As can be seen, CD outperforms all the other methods. </a:t>
            </a:r>
            <a:endParaRPr lang="en-US" dirty="0">
              <a:latin typeface="Georgia" panose="02040502050405020303" pitchFamily="18" charset="0"/>
            </a:endParaRPr>
          </a:p>
        </p:txBody>
      </p:sp>
    </p:spTree>
    <p:extLst>
      <p:ext uri="{BB962C8B-B14F-4D97-AF65-F5344CB8AC3E}">
        <p14:creationId xmlns:p14="http://schemas.microsoft.com/office/powerpoint/2010/main" val="353524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9"/>
          <p:cNvSpPr>
            <a:spLocks noChangeArrowheads="1"/>
          </p:cNvSpPr>
          <p:nvPr/>
        </p:nvSpPr>
        <p:spPr bwMode="auto">
          <a:xfrm>
            <a:off x="152401" y="152400"/>
            <a:ext cx="8915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150000"/>
              </a:lnSpc>
              <a:defRPr/>
            </a:pPr>
            <a:r>
              <a:rPr lang="en-US" altLang="zh-TW" sz="3600" dirty="0">
                <a:solidFill>
                  <a:srgbClr val="4D4D4D"/>
                </a:solidFill>
                <a:latin typeface="Georgia" pitchFamily="18" charset="0"/>
                <a:ea typeface="PMingLiU" pitchFamily="18" charset="-120"/>
              </a:rPr>
              <a:t>Experimental Results and Analysis (Contd.)</a:t>
            </a:r>
          </a:p>
        </p:txBody>
      </p:sp>
      <p:pic>
        <p:nvPicPr>
          <p:cNvPr id="9" name="Picture 8">
            <a:extLst>
              <a:ext uri="{FF2B5EF4-FFF2-40B4-BE49-F238E27FC236}">
                <a16:creationId xmlns:a16="http://schemas.microsoft.com/office/drawing/2014/main" id="{4F0E8A54-877E-48A1-8F61-B0CB32218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200"/>
            <a:ext cx="9144000" cy="4460300"/>
          </a:xfrm>
          <a:prstGeom prst="rect">
            <a:avLst/>
          </a:prstGeom>
        </p:spPr>
      </p:pic>
    </p:spTree>
    <p:extLst>
      <p:ext uri="{BB962C8B-B14F-4D97-AF65-F5344CB8AC3E}">
        <p14:creationId xmlns:p14="http://schemas.microsoft.com/office/powerpoint/2010/main" val="644550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C04776-0584-415D-8B61-C98D967DE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1600"/>
            <a:ext cx="9144000" cy="5410200"/>
          </a:xfrm>
          <a:prstGeom prst="rect">
            <a:avLst/>
          </a:prstGeom>
        </p:spPr>
      </p:pic>
      <p:sp>
        <p:nvSpPr>
          <p:cNvPr id="6" name="Rectangle 19">
            <a:extLst>
              <a:ext uri="{FF2B5EF4-FFF2-40B4-BE49-F238E27FC236}">
                <a16:creationId xmlns:a16="http://schemas.microsoft.com/office/drawing/2014/main" id="{3BBB293F-0CE8-460F-844E-0203B1D02228}"/>
              </a:ext>
            </a:extLst>
          </p:cNvPr>
          <p:cNvSpPr>
            <a:spLocks noChangeArrowheads="1"/>
          </p:cNvSpPr>
          <p:nvPr/>
        </p:nvSpPr>
        <p:spPr bwMode="auto">
          <a:xfrm>
            <a:off x="152401" y="152400"/>
            <a:ext cx="8915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150000"/>
              </a:lnSpc>
              <a:defRPr/>
            </a:pPr>
            <a:r>
              <a:rPr lang="en-US" altLang="zh-TW" sz="3600" dirty="0">
                <a:solidFill>
                  <a:srgbClr val="4D4D4D"/>
                </a:solidFill>
                <a:latin typeface="Georgia" pitchFamily="18" charset="0"/>
                <a:ea typeface="PMingLiU" pitchFamily="18" charset="-120"/>
              </a:rPr>
              <a:t>Experimental Results and Analysis (Contd.)</a:t>
            </a:r>
          </a:p>
        </p:txBody>
      </p:sp>
    </p:spTree>
    <p:extLst>
      <p:ext uri="{BB962C8B-B14F-4D97-AF65-F5344CB8AC3E}">
        <p14:creationId xmlns:p14="http://schemas.microsoft.com/office/powerpoint/2010/main" val="3379703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27CE74-E23C-49EA-8A44-DAD70F340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0456"/>
            <a:ext cx="9144000" cy="4727944"/>
          </a:xfrm>
          <a:prstGeom prst="rect">
            <a:avLst/>
          </a:prstGeom>
        </p:spPr>
      </p:pic>
      <p:sp>
        <p:nvSpPr>
          <p:cNvPr id="6" name="Rectangle 19">
            <a:extLst>
              <a:ext uri="{FF2B5EF4-FFF2-40B4-BE49-F238E27FC236}">
                <a16:creationId xmlns:a16="http://schemas.microsoft.com/office/drawing/2014/main" id="{9FEB3E06-E953-41F1-A775-29CE7ED3297E}"/>
              </a:ext>
            </a:extLst>
          </p:cNvPr>
          <p:cNvSpPr>
            <a:spLocks noChangeArrowheads="1"/>
          </p:cNvSpPr>
          <p:nvPr/>
        </p:nvSpPr>
        <p:spPr bwMode="auto">
          <a:xfrm>
            <a:off x="152401" y="152400"/>
            <a:ext cx="8915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150000"/>
              </a:lnSpc>
              <a:defRPr/>
            </a:pPr>
            <a:r>
              <a:rPr lang="en-US" altLang="zh-TW" sz="3600" dirty="0">
                <a:solidFill>
                  <a:srgbClr val="4D4D4D"/>
                </a:solidFill>
                <a:latin typeface="Georgia" pitchFamily="18" charset="0"/>
                <a:ea typeface="PMingLiU" pitchFamily="18" charset="-120"/>
              </a:rPr>
              <a:t>Experimental Results and Analysis (Contd.)</a:t>
            </a:r>
          </a:p>
        </p:txBody>
      </p:sp>
    </p:spTree>
    <p:extLst>
      <p:ext uri="{BB962C8B-B14F-4D97-AF65-F5344CB8AC3E}">
        <p14:creationId xmlns:p14="http://schemas.microsoft.com/office/powerpoint/2010/main" val="716566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D7ED29-3243-458F-8F49-CF683B212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61033"/>
            <a:ext cx="9144000" cy="3735934"/>
          </a:xfrm>
          <a:prstGeom prst="rect">
            <a:avLst/>
          </a:prstGeom>
        </p:spPr>
      </p:pic>
      <p:sp>
        <p:nvSpPr>
          <p:cNvPr id="6" name="Rectangle 19">
            <a:extLst>
              <a:ext uri="{FF2B5EF4-FFF2-40B4-BE49-F238E27FC236}">
                <a16:creationId xmlns:a16="http://schemas.microsoft.com/office/drawing/2014/main" id="{6647D62D-E44D-4E5C-814D-4BB434BF5D26}"/>
              </a:ext>
            </a:extLst>
          </p:cNvPr>
          <p:cNvSpPr>
            <a:spLocks noChangeArrowheads="1"/>
          </p:cNvSpPr>
          <p:nvPr/>
        </p:nvSpPr>
        <p:spPr bwMode="auto">
          <a:xfrm>
            <a:off x="152401" y="152400"/>
            <a:ext cx="8915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150000"/>
              </a:lnSpc>
              <a:defRPr/>
            </a:pPr>
            <a:r>
              <a:rPr lang="en-US" altLang="zh-TW" sz="3600" dirty="0">
                <a:solidFill>
                  <a:srgbClr val="4D4D4D"/>
                </a:solidFill>
                <a:latin typeface="Georgia" pitchFamily="18" charset="0"/>
                <a:ea typeface="PMingLiU" pitchFamily="18" charset="-120"/>
              </a:rPr>
              <a:t>Experimental Results and Analysis (Contd.)</a:t>
            </a:r>
          </a:p>
        </p:txBody>
      </p:sp>
    </p:spTree>
    <p:extLst>
      <p:ext uri="{BB962C8B-B14F-4D97-AF65-F5344CB8AC3E}">
        <p14:creationId xmlns:p14="http://schemas.microsoft.com/office/powerpoint/2010/main" val="3646703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5"/>
          <p:cNvSpPr>
            <a:spLocks noChangeArrowheads="1"/>
          </p:cNvSpPr>
          <p:nvPr/>
        </p:nvSpPr>
        <p:spPr bwMode="auto">
          <a:xfrm>
            <a:off x="373063" y="152400"/>
            <a:ext cx="68532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defRPr/>
            </a:pPr>
            <a:r>
              <a:rPr lang="en-US" altLang="zh-TW" sz="3600" dirty="0">
                <a:solidFill>
                  <a:srgbClr val="4D4D4D"/>
                </a:solidFill>
                <a:latin typeface="Georgia" charset="0"/>
                <a:ea typeface="新細明體" charset="0"/>
                <a:cs typeface="新細明體" charset="0"/>
              </a:rPr>
              <a:t>Conclusion and Future Work</a:t>
            </a:r>
          </a:p>
        </p:txBody>
      </p:sp>
      <p:sp>
        <p:nvSpPr>
          <p:cNvPr id="2" name="Slide Number Placeholder 1"/>
          <p:cNvSpPr>
            <a:spLocks noGrp="1"/>
          </p:cNvSpPr>
          <p:nvPr>
            <p:ph type="sldNum" sz="quarter" idx="12"/>
          </p:nvPr>
        </p:nvSpPr>
        <p:spPr/>
        <p:txBody>
          <a:bodyPr/>
          <a:lstStyle/>
          <a:p>
            <a:fld id="{B95760C2-38E4-496F-933D-2305F303D3F1}" type="slidenum">
              <a:rPr lang="zh-TW" altLang="en-US" smtClean="0"/>
              <a:pPr/>
              <a:t>19</a:t>
            </a:fld>
            <a:endParaRPr lang="en-US" altLang="zh-TW"/>
          </a:p>
        </p:txBody>
      </p:sp>
      <p:sp>
        <p:nvSpPr>
          <p:cNvPr id="5" name="TextBox 4">
            <a:extLst>
              <a:ext uri="{FF2B5EF4-FFF2-40B4-BE49-F238E27FC236}">
                <a16:creationId xmlns:a16="http://schemas.microsoft.com/office/drawing/2014/main" id="{F06D2669-EEF0-4A33-80CD-1979BDCF92ED}"/>
              </a:ext>
            </a:extLst>
          </p:cNvPr>
          <p:cNvSpPr txBox="1"/>
          <p:nvPr/>
        </p:nvSpPr>
        <p:spPr>
          <a:xfrm>
            <a:off x="152400" y="1600200"/>
            <a:ext cx="8839200" cy="2534861"/>
          </a:xfrm>
          <a:prstGeom prst="rect">
            <a:avLst/>
          </a:prstGeom>
          <a:noFill/>
        </p:spPr>
        <p:txBody>
          <a:bodyPr wrap="square" rtlCol="0">
            <a:spAutoFit/>
          </a:bodyPr>
          <a:lstStyle/>
          <a:p>
            <a:pPr algn="just">
              <a:lnSpc>
                <a:spcPct val="150000"/>
              </a:lnSpc>
            </a:pPr>
            <a:r>
              <a:rPr lang="en-IN" dirty="0">
                <a:latin typeface="Georgia" panose="02040502050405020303" pitchFamily="18" charset="0"/>
              </a:rPr>
              <a:t>Proposed contextual decomposition (CD) algorithm is able to interpret predictions made by LSTMs without modifying the underlying model. In both NLP and general applications of LSTMs, CD produces importance scores for words, phrases and word interaction. CD also performs well in comparison with the other methods. Also, CD is capable of identifying phrases of varying sentiment and extracting meaningful word interactions.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5"/>
          <p:cNvSpPr>
            <a:spLocks noChangeArrowheads="1"/>
          </p:cNvSpPr>
          <p:nvPr/>
        </p:nvSpPr>
        <p:spPr bwMode="auto">
          <a:xfrm>
            <a:off x="373063" y="152400"/>
            <a:ext cx="68532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600">
                <a:solidFill>
                  <a:srgbClr val="4D4D4D"/>
                </a:solidFill>
                <a:latin typeface="Georgia" pitchFamily="18" charset="0"/>
                <a:ea typeface="PMingLiU" pitchFamily="18" charset="-120"/>
              </a:rPr>
              <a:t>Motivation</a:t>
            </a:r>
            <a:endParaRPr lang="en-US" altLang="zh-TW" sz="3600">
              <a:solidFill>
                <a:srgbClr val="4D4D4D"/>
              </a:solidFill>
              <a:latin typeface="Georgia" pitchFamily="18" charset="0"/>
              <a:ea typeface="PMingLiU" pitchFamily="18" charset="-120"/>
            </a:endParaRPr>
          </a:p>
        </p:txBody>
      </p:sp>
      <p:sp>
        <p:nvSpPr>
          <p:cNvPr id="2" name="Slide Number Placeholder 1"/>
          <p:cNvSpPr>
            <a:spLocks noGrp="1"/>
          </p:cNvSpPr>
          <p:nvPr>
            <p:ph type="sldNum" sz="quarter" idx="12"/>
          </p:nvPr>
        </p:nvSpPr>
        <p:spPr/>
        <p:txBody>
          <a:bodyPr/>
          <a:lstStyle/>
          <a:p>
            <a:fld id="{B95760C2-38E4-496F-933D-2305F303D3F1}" type="slidenum">
              <a:rPr lang="zh-TW" altLang="en-US" smtClean="0"/>
              <a:pPr/>
              <a:t>2</a:t>
            </a:fld>
            <a:endParaRPr lang="en-US" altLang="zh-TW"/>
          </a:p>
        </p:txBody>
      </p:sp>
      <p:sp>
        <p:nvSpPr>
          <p:cNvPr id="3" name="TextBox 2">
            <a:extLst>
              <a:ext uri="{FF2B5EF4-FFF2-40B4-BE49-F238E27FC236}">
                <a16:creationId xmlns:a16="http://schemas.microsoft.com/office/drawing/2014/main" id="{B3B707FD-4EA4-447A-BA34-DA9778C1298F}"/>
              </a:ext>
            </a:extLst>
          </p:cNvPr>
          <p:cNvSpPr txBox="1"/>
          <p:nvPr/>
        </p:nvSpPr>
        <p:spPr>
          <a:xfrm>
            <a:off x="152400" y="1600200"/>
            <a:ext cx="8839200" cy="1288366"/>
          </a:xfrm>
          <a:prstGeom prst="rect">
            <a:avLst/>
          </a:prstGeom>
          <a:noFill/>
        </p:spPr>
        <p:txBody>
          <a:bodyPr wrap="square" rtlCol="0">
            <a:spAutoFit/>
          </a:bodyPr>
          <a:lstStyle/>
          <a:p>
            <a:pPr algn="just">
              <a:lnSpc>
                <a:spcPct val="150000"/>
              </a:lnSpc>
            </a:pPr>
            <a:r>
              <a:rPr lang="en-IN" dirty="0">
                <a:latin typeface="Georgia" panose="02040502050405020303" pitchFamily="18" charset="0"/>
              </a:rPr>
              <a:t>LSTMs are successful because of their ability to learn complex and non-linear relationships. However, we are unable to describe the learned relationships of LSTMs which has led to LSTMs being characterized as black boxes. </a:t>
            </a:r>
            <a:endParaRPr lang="en-US" dirty="0">
              <a:latin typeface="Georgia" panose="020405020504050203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5"/>
          <p:cNvSpPr>
            <a:spLocks noChangeArrowheads="1"/>
          </p:cNvSpPr>
          <p:nvPr/>
        </p:nvSpPr>
        <p:spPr bwMode="auto">
          <a:xfrm>
            <a:off x="373063" y="152400"/>
            <a:ext cx="68532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defRPr/>
            </a:pPr>
            <a:r>
              <a:rPr lang="en-US" altLang="zh-TW" sz="3600" dirty="0">
                <a:solidFill>
                  <a:srgbClr val="4D4D4D"/>
                </a:solidFill>
                <a:latin typeface="Georgia" charset="0"/>
                <a:ea typeface="新細明體" charset="0"/>
                <a:cs typeface="新細明體" charset="0"/>
              </a:rPr>
              <a:t>References</a:t>
            </a:r>
          </a:p>
        </p:txBody>
      </p:sp>
      <p:sp>
        <p:nvSpPr>
          <p:cNvPr id="53250" name="Content Placeholder 2"/>
          <p:cNvSpPr txBox="1">
            <a:spLocks/>
          </p:cNvSpPr>
          <p:nvPr/>
        </p:nvSpPr>
        <p:spPr bwMode="auto">
          <a:xfrm>
            <a:off x="9525" y="1447801"/>
            <a:ext cx="9067800" cy="48767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buFont typeface="Arial" panose="020B0604020202020204" pitchFamily="34" charset="0"/>
              <a:buChar char="•"/>
            </a:pPr>
            <a:r>
              <a:rPr lang="en-US" sz="1600" dirty="0">
                <a:latin typeface="Georgia" panose="02040502050405020303" pitchFamily="18" charset="0"/>
              </a:rPr>
              <a:t>Sebastian Bach, Alexander Binder, </a:t>
            </a:r>
            <a:r>
              <a:rPr lang="en-US" sz="1600" dirty="0" err="1">
                <a:latin typeface="Georgia" panose="02040502050405020303" pitchFamily="18" charset="0"/>
              </a:rPr>
              <a:t>Gr´egoire</a:t>
            </a:r>
            <a:r>
              <a:rPr lang="en-US" sz="1600" dirty="0">
                <a:latin typeface="Georgia" panose="02040502050405020303" pitchFamily="18" charset="0"/>
              </a:rPr>
              <a:t> </a:t>
            </a:r>
            <a:r>
              <a:rPr lang="en-US" sz="1600" dirty="0" err="1">
                <a:latin typeface="Georgia" panose="02040502050405020303" pitchFamily="18" charset="0"/>
              </a:rPr>
              <a:t>Montavon</a:t>
            </a:r>
            <a:r>
              <a:rPr lang="en-US" sz="1600" dirty="0">
                <a:latin typeface="Georgia" panose="02040502050405020303" pitchFamily="18" charset="0"/>
              </a:rPr>
              <a:t>, Frederick </a:t>
            </a:r>
            <a:r>
              <a:rPr lang="en-US" sz="1600" dirty="0" err="1">
                <a:latin typeface="Georgia" panose="02040502050405020303" pitchFamily="18" charset="0"/>
              </a:rPr>
              <a:t>Klauschen</a:t>
            </a:r>
            <a:r>
              <a:rPr lang="en-US" sz="1600" dirty="0">
                <a:latin typeface="Georgia" panose="02040502050405020303" pitchFamily="18" charset="0"/>
              </a:rPr>
              <a:t>, Klaus Robert </a:t>
            </a:r>
            <a:r>
              <a:rPr lang="en-US" sz="1600" dirty="0" err="1">
                <a:latin typeface="Georgia" panose="02040502050405020303" pitchFamily="18" charset="0"/>
              </a:rPr>
              <a:t>M¨uller</a:t>
            </a:r>
            <a:r>
              <a:rPr lang="en-US" sz="1600" dirty="0">
                <a:latin typeface="Georgia" panose="02040502050405020303" pitchFamily="18" charset="0"/>
              </a:rPr>
              <a:t>, and Wojciech </a:t>
            </a:r>
            <a:r>
              <a:rPr lang="en-US" sz="1600" dirty="0" err="1">
                <a:latin typeface="Georgia" panose="02040502050405020303" pitchFamily="18" charset="0"/>
              </a:rPr>
              <a:t>Samek</a:t>
            </a:r>
            <a:r>
              <a:rPr lang="en-US" sz="1600" dirty="0">
                <a:latin typeface="Georgia" panose="02040502050405020303" pitchFamily="18" charset="0"/>
              </a:rPr>
              <a:t>. On pixel-wise explanations for non-linear classifier decisions by layer-wise </a:t>
            </a:r>
            <a:r>
              <a:rPr lang="fr-FR" sz="1600" dirty="0">
                <a:latin typeface="Georgia" panose="02040502050405020303" pitchFamily="18" charset="0"/>
              </a:rPr>
              <a:t>relevance propagation. </a:t>
            </a:r>
            <a:r>
              <a:rPr lang="fr-FR" sz="1600" dirty="0" err="1">
                <a:latin typeface="Georgia" panose="02040502050405020303" pitchFamily="18" charset="0"/>
              </a:rPr>
              <a:t>PloS</a:t>
            </a:r>
            <a:r>
              <a:rPr lang="fr-FR" sz="1600" dirty="0">
                <a:latin typeface="Georgia" panose="02040502050405020303" pitchFamily="18" charset="0"/>
              </a:rPr>
              <a:t> one, 10(7):e0130140, 2015.</a:t>
            </a:r>
          </a:p>
          <a:p>
            <a:pPr marL="0" indent="0"/>
            <a:endParaRPr lang="fr-FR" altLang="en-US" sz="1600" dirty="0">
              <a:solidFill>
                <a:srgbClr val="4D4D4D"/>
              </a:solidFill>
              <a:latin typeface="Georgia" panose="02040502050405020303" pitchFamily="18" charset="0"/>
            </a:endParaRPr>
          </a:p>
          <a:p>
            <a:pPr>
              <a:buFont typeface="Arial" panose="020B0604020202020204" pitchFamily="34" charset="0"/>
              <a:buChar char="•"/>
            </a:pPr>
            <a:r>
              <a:rPr lang="en-US" sz="1600" dirty="0" err="1">
                <a:latin typeface="Georgia" panose="02040502050405020303" pitchFamily="18" charset="0"/>
              </a:rPr>
              <a:t>Dzmitry</a:t>
            </a:r>
            <a:r>
              <a:rPr lang="en-US" sz="1600" dirty="0">
                <a:latin typeface="Georgia" panose="02040502050405020303" pitchFamily="18" charset="0"/>
              </a:rPr>
              <a:t> Bahdanau, </a:t>
            </a:r>
            <a:r>
              <a:rPr lang="en-US" sz="1600" dirty="0" err="1">
                <a:latin typeface="Georgia" panose="02040502050405020303" pitchFamily="18" charset="0"/>
              </a:rPr>
              <a:t>Kyunghyun</a:t>
            </a:r>
            <a:r>
              <a:rPr lang="en-US" sz="1600" dirty="0">
                <a:latin typeface="Georgia" panose="02040502050405020303" pitchFamily="18" charset="0"/>
              </a:rPr>
              <a:t> Cho, and </a:t>
            </a:r>
            <a:r>
              <a:rPr lang="en-US" sz="1600" dirty="0" err="1">
                <a:latin typeface="Georgia" panose="02040502050405020303" pitchFamily="18" charset="0"/>
              </a:rPr>
              <a:t>Yoshua</a:t>
            </a:r>
            <a:r>
              <a:rPr lang="en-US" sz="1600" dirty="0">
                <a:latin typeface="Georgia" panose="02040502050405020303" pitchFamily="18" charset="0"/>
              </a:rPr>
              <a:t> </a:t>
            </a:r>
            <a:r>
              <a:rPr lang="en-US" sz="1600" dirty="0" err="1">
                <a:latin typeface="Georgia" panose="02040502050405020303" pitchFamily="18" charset="0"/>
              </a:rPr>
              <a:t>Bengio</a:t>
            </a:r>
            <a:r>
              <a:rPr lang="en-US" sz="1600" dirty="0">
                <a:latin typeface="Georgia" panose="02040502050405020303" pitchFamily="18" charset="0"/>
              </a:rPr>
              <a:t>. Neural machine translation by jointly learning to align and translate. </a:t>
            </a:r>
            <a:r>
              <a:rPr lang="en-US" sz="1600" dirty="0" err="1">
                <a:latin typeface="Georgia" panose="02040502050405020303" pitchFamily="18" charset="0"/>
              </a:rPr>
              <a:t>arXiv</a:t>
            </a:r>
            <a:r>
              <a:rPr lang="en-US" sz="1600" dirty="0">
                <a:latin typeface="Georgia" panose="02040502050405020303" pitchFamily="18" charset="0"/>
              </a:rPr>
              <a:t> preprint arXiv:1409.0473, 2014.</a:t>
            </a:r>
          </a:p>
          <a:p>
            <a:pPr>
              <a:buFont typeface="Arial" panose="020B0604020202020204" pitchFamily="34" charset="0"/>
              <a:buChar char="•"/>
            </a:pPr>
            <a:endParaRPr lang="en-US" altLang="en-US" sz="1600" dirty="0">
              <a:solidFill>
                <a:srgbClr val="4D4D4D"/>
              </a:solidFill>
              <a:latin typeface="Georgia" panose="02040502050405020303" pitchFamily="18" charset="0"/>
            </a:endParaRPr>
          </a:p>
          <a:p>
            <a:pPr>
              <a:buFont typeface="Arial" panose="020B0604020202020204" pitchFamily="34" charset="0"/>
              <a:buChar char="•"/>
            </a:pPr>
            <a:r>
              <a:rPr lang="en-US" sz="1600" dirty="0">
                <a:latin typeface="Georgia" panose="02040502050405020303" pitchFamily="18" charset="0"/>
              </a:rPr>
              <a:t>W James Murdoch and Arthur Szlam. Automatic rule extraction from long short term memory networks. ICLR, 2017.</a:t>
            </a:r>
          </a:p>
          <a:p>
            <a:pPr>
              <a:buFont typeface="Arial" panose="020B0604020202020204" pitchFamily="34" charset="0"/>
              <a:buChar char="•"/>
            </a:pPr>
            <a:endParaRPr lang="en-US" altLang="en-US" sz="1600" dirty="0">
              <a:solidFill>
                <a:srgbClr val="4D4D4D"/>
              </a:solidFill>
              <a:latin typeface="Georgia" panose="02040502050405020303" pitchFamily="18" charset="0"/>
            </a:endParaRPr>
          </a:p>
          <a:p>
            <a:pPr>
              <a:buFont typeface="Arial" panose="020B0604020202020204" pitchFamily="34" charset="0"/>
              <a:buChar char="•"/>
            </a:pPr>
            <a:r>
              <a:rPr lang="en-US" sz="1600" dirty="0" err="1">
                <a:latin typeface="Georgia" panose="02040502050405020303" pitchFamily="18" charset="0"/>
              </a:rPr>
              <a:t>Jiwei</a:t>
            </a:r>
            <a:r>
              <a:rPr lang="en-US" sz="1600" dirty="0">
                <a:latin typeface="Georgia" panose="02040502050405020303" pitchFamily="18" charset="0"/>
              </a:rPr>
              <a:t> Li, Will Monroe, and Dan </a:t>
            </a:r>
            <a:r>
              <a:rPr lang="en-US" sz="1600" dirty="0" err="1">
                <a:latin typeface="Georgia" panose="02040502050405020303" pitchFamily="18" charset="0"/>
              </a:rPr>
              <a:t>Jurafsky</a:t>
            </a:r>
            <a:r>
              <a:rPr lang="en-US" sz="1600" dirty="0">
                <a:latin typeface="Georgia" panose="02040502050405020303" pitchFamily="18" charset="0"/>
              </a:rPr>
              <a:t>. Understanding neural networks through representation erasure. </a:t>
            </a:r>
            <a:r>
              <a:rPr lang="en-US" sz="1600" dirty="0" err="1">
                <a:latin typeface="Georgia" panose="02040502050405020303" pitchFamily="18" charset="0"/>
              </a:rPr>
              <a:t>CoRR</a:t>
            </a:r>
            <a:r>
              <a:rPr lang="en-US" sz="1600" dirty="0">
                <a:latin typeface="Georgia" panose="02040502050405020303" pitchFamily="18" charset="0"/>
              </a:rPr>
              <a:t>, abs/1612.08220, 2016. URL </a:t>
            </a:r>
            <a:r>
              <a:rPr lang="en-US" sz="1600" dirty="0">
                <a:latin typeface="Georgia" panose="02040502050405020303" pitchFamily="18" charset="0"/>
                <a:hlinkClick r:id="rId3"/>
              </a:rPr>
              <a:t>http://arxiv.org/abs/1612.08220</a:t>
            </a:r>
            <a:r>
              <a:rPr lang="en-US" sz="1600" dirty="0">
                <a:latin typeface="Georgia" panose="02040502050405020303" pitchFamily="18" charset="0"/>
              </a:rPr>
              <a:t>.</a:t>
            </a:r>
          </a:p>
          <a:p>
            <a:pPr>
              <a:buFont typeface="Arial" panose="020B0604020202020204" pitchFamily="34" charset="0"/>
              <a:buChar char="•"/>
            </a:pPr>
            <a:endParaRPr lang="en-US" sz="1600" dirty="0">
              <a:latin typeface="Georgia" panose="02040502050405020303" pitchFamily="18" charset="0"/>
            </a:endParaRPr>
          </a:p>
          <a:p>
            <a:pPr>
              <a:buFont typeface="Arial" panose="020B0604020202020204" pitchFamily="34" charset="0"/>
              <a:buChar char="•"/>
            </a:pPr>
            <a:r>
              <a:rPr lang="en-US" sz="1600" dirty="0">
                <a:latin typeface="Georgia" panose="02040502050405020303" pitchFamily="18" charset="0"/>
              </a:rPr>
              <a:t>Mukund Sundararajan, Ankur </a:t>
            </a:r>
            <a:r>
              <a:rPr lang="en-US" sz="1600" dirty="0" err="1">
                <a:latin typeface="Georgia" panose="02040502050405020303" pitchFamily="18" charset="0"/>
              </a:rPr>
              <a:t>Taly</a:t>
            </a:r>
            <a:r>
              <a:rPr lang="en-US" sz="1600" dirty="0">
                <a:latin typeface="Georgia" panose="02040502050405020303" pitchFamily="18" charset="0"/>
              </a:rPr>
              <a:t>, and </a:t>
            </a:r>
            <a:r>
              <a:rPr lang="en-US" sz="1600" dirty="0" err="1">
                <a:latin typeface="Georgia" panose="02040502050405020303" pitchFamily="18" charset="0"/>
              </a:rPr>
              <a:t>Qiqi</a:t>
            </a:r>
            <a:r>
              <a:rPr lang="en-US" sz="1600" dirty="0">
                <a:latin typeface="Georgia" panose="02040502050405020303" pitchFamily="18" charset="0"/>
              </a:rPr>
              <a:t> Yan. Axiomatic attribution for deep networks. </a:t>
            </a:r>
            <a:r>
              <a:rPr lang="en-US" sz="1600" dirty="0" err="1">
                <a:latin typeface="Georgia" panose="02040502050405020303" pitchFamily="18" charset="0"/>
              </a:rPr>
              <a:t>CoRR</a:t>
            </a:r>
            <a:r>
              <a:rPr lang="en-US" sz="1600" dirty="0">
                <a:latin typeface="Georgia" panose="02040502050405020303" pitchFamily="18" charset="0"/>
              </a:rPr>
              <a:t>, </a:t>
            </a:r>
            <a:r>
              <a:rPr lang="sv-SE" sz="1600" dirty="0">
                <a:latin typeface="Georgia" panose="02040502050405020303" pitchFamily="18" charset="0"/>
              </a:rPr>
              <a:t>abs/1703.01365, 2017. URL </a:t>
            </a:r>
            <a:r>
              <a:rPr lang="sv-SE" sz="1600" dirty="0">
                <a:latin typeface="Georgia" panose="02040502050405020303" pitchFamily="18" charset="0"/>
                <a:hlinkClick r:id="rId4"/>
              </a:rPr>
              <a:t>http://arxiv.org/abs/1703.01365</a:t>
            </a:r>
            <a:r>
              <a:rPr lang="sv-SE" sz="1600" dirty="0">
                <a:latin typeface="Georgia" panose="02040502050405020303" pitchFamily="18" charset="0"/>
              </a:rPr>
              <a:t>.</a:t>
            </a:r>
          </a:p>
          <a:p>
            <a:pPr>
              <a:buFont typeface="Arial" panose="020B0604020202020204" pitchFamily="34" charset="0"/>
              <a:buChar char="•"/>
            </a:pPr>
            <a:endParaRPr lang="sv-SE" sz="1600" dirty="0">
              <a:latin typeface="Georgia" panose="02040502050405020303" pitchFamily="18" charset="0"/>
            </a:endParaRPr>
          </a:p>
          <a:p>
            <a:pPr>
              <a:buFont typeface="Arial" panose="020B0604020202020204" pitchFamily="34" charset="0"/>
              <a:buChar char="•"/>
            </a:pPr>
            <a:r>
              <a:rPr lang="en-US" sz="1600" dirty="0">
                <a:latin typeface="Georgia" panose="02040502050405020303" pitchFamily="18" charset="0"/>
              </a:rPr>
              <a:t>Andrej Karpathy, Justin Johnson, and Li Fei-Fei. Visualizing and understanding recurrent networks. </a:t>
            </a:r>
            <a:r>
              <a:rPr lang="en-US" sz="1600" dirty="0" err="1">
                <a:latin typeface="Georgia" panose="02040502050405020303" pitchFamily="18" charset="0"/>
              </a:rPr>
              <a:t>arXiv</a:t>
            </a:r>
            <a:r>
              <a:rPr lang="en-US" sz="1600" dirty="0">
                <a:latin typeface="Georgia" panose="02040502050405020303" pitchFamily="18" charset="0"/>
              </a:rPr>
              <a:t> preprint arXiv:1506.02078, 2015.</a:t>
            </a:r>
          </a:p>
          <a:p>
            <a:endParaRPr lang="en-US" altLang="en-US" sz="1800" dirty="0">
              <a:solidFill>
                <a:srgbClr val="4D4D4D"/>
              </a:solidFill>
              <a:latin typeface="Georgia" panose="02040502050405020303" pitchFamily="18" charset="0"/>
            </a:endParaRPr>
          </a:p>
          <a:p>
            <a:endParaRPr lang="en-US" altLang="en-US" sz="1800" dirty="0">
              <a:solidFill>
                <a:srgbClr val="4D4D4D"/>
              </a:solidFill>
              <a:latin typeface="Georgia" panose="02040502050405020303" pitchFamily="18" charset="0"/>
            </a:endParaRPr>
          </a:p>
        </p:txBody>
      </p:sp>
      <p:sp>
        <p:nvSpPr>
          <p:cNvPr id="2" name="Slide Number Placeholder 1"/>
          <p:cNvSpPr>
            <a:spLocks noGrp="1"/>
          </p:cNvSpPr>
          <p:nvPr>
            <p:ph type="sldNum" sz="quarter" idx="12"/>
          </p:nvPr>
        </p:nvSpPr>
        <p:spPr/>
        <p:txBody>
          <a:bodyPr/>
          <a:lstStyle/>
          <a:p>
            <a:fld id="{B95760C2-38E4-496F-933D-2305F303D3F1}" type="slidenum">
              <a:rPr lang="zh-TW" altLang="en-US" smtClean="0"/>
              <a:pPr/>
              <a:t>20</a:t>
            </a:fld>
            <a:endParaRPr lang="en-US" altLang="zh-TW"/>
          </a:p>
        </p:txBody>
      </p:sp>
    </p:spTree>
    <p:extLst>
      <p:ext uri="{BB962C8B-B14F-4D97-AF65-F5344CB8AC3E}">
        <p14:creationId xmlns:p14="http://schemas.microsoft.com/office/powerpoint/2010/main" val="2208056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ChangeArrowheads="1"/>
          </p:cNvSpPr>
          <p:nvPr/>
        </p:nvSpPr>
        <p:spPr bwMode="auto">
          <a:xfrm>
            <a:off x="373063" y="152400"/>
            <a:ext cx="68532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ja-JP" sz="3600" dirty="0">
                <a:solidFill>
                  <a:srgbClr val="4D4D4D"/>
                </a:solidFill>
                <a:latin typeface="Georgia" pitchFamily="18" charset="0"/>
                <a:ea typeface="PMingLiU" pitchFamily="18" charset="-120"/>
              </a:rPr>
              <a:t>Background</a:t>
            </a:r>
            <a:endParaRPr lang="en-US" altLang="zh-TW" sz="3600" dirty="0">
              <a:solidFill>
                <a:srgbClr val="4D4D4D"/>
              </a:solidFill>
              <a:latin typeface="Georgia" pitchFamily="18" charset="0"/>
              <a:ea typeface="PMingLiU" pitchFamily="18" charset="-12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FB5537D-F4EF-4603-B9D3-39255FD17D36}"/>
                  </a:ext>
                </a:extLst>
              </p:cNvPr>
              <p:cNvSpPr txBox="1"/>
              <p:nvPr/>
            </p:nvSpPr>
            <p:spPr>
              <a:xfrm>
                <a:off x="152400" y="1600200"/>
                <a:ext cx="8839200" cy="923330"/>
              </a:xfrm>
              <a:prstGeom prst="rect">
                <a:avLst/>
              </a:prstGeom>
              <a:noFill/>
            </p:spPr>
            <p:txBody>
              <a:bodyPr wrap="square" rtlCol="0">
                <a:spAutoFit/>
              </a:bodyPr>
              <a:lstStyle/>
              <a:p>
                <a:pPr algn="just"/>
                <a:r>
                  <a:rPr lang="en-IN" dirty="0">
                    <a:latin typeface="Georgia" panose="02040502050405020303" pitchFamily="18" charset="0"/>
                  </a:rPr>
                  <a:t>LSTMs are a core component of neural NLP systems. Given a sequence of word embeddings x</a:t>
                </a:r>
                <a:r>
                  <a:rPr lang="en-IN" baseline="-25000" dirty="0">
                    <a:latin typeface="Georgia" panose="02040502050405020303" pitchFamily="18" charset="0"/>
                  </a:rPr>
                  <a:t>1</a:t>
                </a:r>
                <a:r>
                  <a:rPr lang="en-IN" dirty="0">
                    <a:latin typeface="Georgia" panose="02040502050405020303" pitchFamily="18" charset="0"/>
                  </a:rPr>
                  <a:t>, ……., x</a:t>
                </a:r>
                <a:r>
                  <a:rPr lang="en-IN" baseline="-25000" dirty="0">
                    <a:latin typeface="Georgia" panose="02040502050405020303" pitchFamily="18" charset="0"/>
                  </a:rPr>
                  <a:t>T</a:t>
                </a:r>
                <a:r>
                  <a:rPr lang="en-IN" dirty="0">
                    <a:latin typeface="Georgia" panose="02040502050405020303" pitchFamily="18" charset="0"/>
                  </a:rPr>
                  <a:t> </a:t>
                </a:r>
                <a14:m>
                  <m:oMath xmlns:m="http://schemas.openxmlformats.org/officeDocument/2006/math">
                    <m:r>
                      <a:rPr lang="en-IN" b="0" i="1" smtClean="0">
                        <a:latin typeface="Cambria Math" panose="02040503050406030204" pitchFamily="18" charset="0"/>
                      </a:rPr>
                      <m:t>∈</m:t>
                    </m:r>
                  </m:oMath>
                </a14:m>
                <a:r>
                  <a:rPr lang="en-US" dirty="0">
                    <a:latin typeface="Georgia" panose="02040502050405020303" pitchFamily="18" charset="0"/>
                  </a:rPr>
                  <a:t> R</a:t>
                </a:r>
                <a:r>
                  <a:rPr lang="en-US" baseline="30000" dirty="0">
                    <a:latin typeface="Georgia" panose="02040502050405020303" pitchFamily="18" charset="0"/>
                  </a:rPr>
                  <a:t>d1</a:t>
                </a:r>
                <a:r>
                  <a:rPr lang="en-US" dirty="0">
                    <a:latin typeface="Georgia" panose="02040502050405020303" pitchFamily="18" charset="0"/>
                  </a:rPr>
                  <a:t>, a cell and state vector c</a:t>
                </a:r>
                <a:r>
                  <a:rPr lang="en-US" baseline="-25000" dirty="0">
                    <a:latin typeface="Georgia" panose="02040502050405020303" pitchFamily="18" charset="0"/>
                  </a:rPr>
                  <a:t>t</a:t>
                </a:r>
                <a:r>
                  <a:rPr lang="en-US" dirty="0">
                    <a:latin typeface="Georgia" panose="02040502050405020303" pitchFamily="18" charset="0"/>
                  </a:rPr>
                  <a:t>, h</a:t>
                </a:r>
                <a:r>
                  <a:rPr lang="en-US" baseline="-25000" dirty="0">
                    <a:latin typeface="Georgia" panose="02040502050405020303" pitchFamily="18" charset="0"/>
                  </a:rPr>
                  <a:t>t</a:t>
                </a:r>
                <a:r>
                  <a:rPr lang="en-US" dirty="0">
                    <a:latin typeface="Georgia" panose="02040502050405020303" pitchFamily="18" charset="0"/>
                  </a:rPr>
                  <a:t> </a:t>
                </a:r>
                <a14:m>
                  <m:oMath xmlns:m="http://schemas.openxmlformats.org/officeDocument/2006/math">
                    <m:r>
                      <a:rPr lang="en-IN" i="1">
                        <a:latin typeface="Cambria Math" panose="02040503050406030204" pitchFamily="18" charset="0"/>
                      </a:rPr>
                      <m:t>∈</m:t>
                    </m:r>
                  </m:oMath>
                </a14:m>
                <a:r>
                  <a:rPr lang="en-US" dirty="0">
                    <a:latin typeface="Georgia" panose="02040502050405020303" pitchFamily="18" charset="0"/>
                  </a:rPr>
                  <a:t> R</a:t>
                </a:r>
                <a:r>
                  <a:rPr lang="en-US" baseline="30000" dirty="0">
                    <a:latin typeface="Georgia" panose="02040502050405020303" pitchFamily="18" charset="0"/>
                  </a:rPr>
                  <a:t>d2</a:t>
                </a:r>
                <a:r>
                  <a:rPr lang="en-US" dirty="0">
                    <a:latin typeface="Georgia" panose="02040502050405020303" pitchFamily="18" charset="0"/>
                  </a:rPr>
                  <a:t> are computed for each element by iteratively applying the below equations, with initialization h</a:t>
                </a:r>
                <a:r>
                  <a:rPr lang="en-US" baseline="-25000" dirty="0">
                    <a:latin typeface="Georgia" panose="02040502050405020303" pitchFamily="18" charset="0"/>
                  </a:rPr>
                  <a:t>0</a:t>
                </a:r>
                <a:r>
                  <a:rPr lang="en-US" dirty="0">
                    <a:latin typeface="Georgia" panose="02040502050405020303" pitchFamily="18" charset="0"/>
                  </a:rPr>
                  <a:t> = c</a:t>
                </a:r>
                <a:r>
                  <a:rPr lang="en-US" baseline="-25000" dirty="0">
                    <a:latin typeface="Georgia" panose="02040502050405020303" pitchFamily="18" charset="0"/>
                  </a:rPr>
                  <a:t>0</a:t>
                </a:r>
                <a:r>
                  <a:rPr lang="en-US" dirty="0">
                    <a:latin typeface="Georgia" panose="02040502050405020303" pitchFamily="18" charset="0"/>
                  </a:rPr>
                  <a:t> = 0.</a:t>
                </a:r>
              </a:p>
            </p:txBody>
          </p:sp>
        </mc:Choice>
        <mc:Fallback xmlns="">
          <p:sp>
            <p:nvSpPr>
              <p:cNvPr id="3" name="TextBox 2">
                <a:extLst>
                  <a:ext uri="{FF2B5EF4-FFF2-40B4-BE49-F238E27FC236}">
                    <a16:creationId xmlns:a16="http://schemas.microsoft.com/office/drawing/2014/main" id="{7FB5537D-F4EF-4603-B9D3-39255FD17D36}"/>
                  </a:ext>
                </a:extLst>
              </p:cNvPr>
              <p:cNvSpPr txBox="1">
                <a:spLocks noRot="1" noChangeAspect="1" noMove="1" noResize="1" noEditPoints="1" noAdjustHandles="1" noChangeArrowheads="1" noChangeShapeType="1" noTextEdit="1"/>
              </p:cNvSpPr>
              <p:nvPr/>
            </p:nvSpPr>
            <p:spPr>
              <a:xfrm>
                <a:off x="152400" y="1600200"/>
                <a:ext cx="8839200" cy="923330"/>
              </a:xfrm>
              <a:prstGeom prst="rect">
                <a:avLst/>
              </a:prstGeom>
              <a:blipFill>
                <a:blip r:embed="rId3"/>
                <a:stretch>
                  <a:fillRect l="-552" t="-3974" r="-552" b="-927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3BD2D88-14AA-49CB-AEBF-298FB706F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810" y="2695105"/>
            <a:ext cx="7916380" cy="246731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904276-866E-4D39-B752-4D24655A5165}"/>
                  </a:ext>
                </a:extLst>
              </p:cNvPr>
              <p:cNvSpPr txBox="1"/>
              <p:nvPr/>
            </p:nvSpPr>
            <p:spPr>
              <a:xfrm>
                <a:off x="152400" y="5334000"/>
                <a:ext cx="8839200" cy="923330"/>
              </a:xfrm>
              <a:prstGeom prst="rect">
                <a:avLst/>
              </a:prstGeom>
              <a:noFill/>
            </p:spPr>
            <p:txBody>
              <a:bodyPr wrap="square" rtlCol="0">
                <a:spAutoFit/>
              </a:bodyPr>
              <a:lstStyle/>
              <a:p>
                <a:pPr algn="just"/>
                <a:r>
                  <a:rPr lang="en-IN" dirty="0">
                    <a:latin typeface="Georgia" panose="02040502050405020303" pitchFamily="18" charset="0"/>
                  </a:rPr>
                  <a:t>Where W</a:t>
                </a:r>
                <a:r>
                  <a:rPr lang="en-IN" baseline="-25000" dirty="0">
                    <a:latin typeface="Georgia" panose="02040502050405020303" pitchFamily="18" charset="0"/>
                  </a:rPr>
                  <a:t>o</a:t>
                </a:r>
                <a:r>
                  <a:rPr lang="en-IN" dirty="0">
                    <a:latin typeface="Georgia" panose="02040502050405020303" pitchFamily="18" charset="0"/>
                  </a:rPr>
                  <a:t>, W</a:t>
                </a:r>
                <a:r>
                  <a:rPr lang="en-IN" baseline="-25000" dirty="0">
                    <a:latin typeface="Georgia" panose="02040502050405020303" pitchFamily="18" charset="0"/>
                  </a:rPr>
                  <a:t>i</a:t>
                </a:r>
                <a:r>
                  <a:rPr lang="en-IN" dirty="0">
                    <a:latin typeface="Georgia" panose="02040502050405020303" pitchFamily="18" charset="0"/>
                  </a:rPr>
                  <a:t>, W</a:t>
                </a:r>
                <a:r>
                  <a:rPr lang="en-IN" baseline="-25000" dirty="0">
                    <a:latin typeface="Georgia" panose="02040502050405020303" pitchFamily="18" charset="0"/>
                  </a:rPr>
                  <a:t>f</a:t>
                </a:r>
                <a:r>
                  <a:rPr lang="en-IN" dirty="0">
                    <a:latin typeface="Georgia" panose="02040502050405020303" pitchFamily="18" charset="0"/>
                  </a:rPr>
                  <a:t>, W</a:t>
                </a:r>
                <a:r>
                  <a:rPr lang="en-IN" baseline="-25000" dirty="0">
                    <a:latin typeface="Georgia" panose="02040502050405020303" pitchFamily="18" charset="0"/>
                  </a:rPr>
                  <a:t>g</a:t>
                </a:r>
                <a:r>
                  <a:rPr lang="en-IN" dirty="0">
                    <a:latin typeface="Georgia" panose="02040502050405020303" pitchFamily="18" charset="0"/>
                  </a:rPr>
                  <a:t> </a:t>
                </a:r>
                <a14:m>
                  <m:oMath xmlns:m="http://schemas.openxmlformats.org/officeDocument/2006/math">
                    <m:r>
                      <a:rPr lang="en-IN" b="0" i="1" smtClean="0">
                        <a:latin typeface="Cambria Math" panose="02040503050406030204" pitchFamily="18" charset="0"/>
                      </a:rPr>
                      <m:t>∈</m:t>
                    </m:r>
                  </m:oMath>
                </a14:m>
                <a:r>
                  <a:rPr lang="en-US" dirty="0">
                    <a:latin typeface="Georgia" panose="02040502050405020303" pitchFamily="18" charset="0"/>
                  </a:rPr>
                  <a:t> R</a:t>
                </a:r>
                <a:r>
                  <a:rPr lang="en-US" baseline="30000" dirty="0">
                    <a:latin typeface="Georgia" panose="02040502050405020303" pitchFamily="18" charset="0"/>
                  </a:rPr>
                  <a:t>d1xd2</a:t>
                </a:r>
                <a:r>
                  <a:rPr lang="en-US" dirty="0">
                    <a:latin typeface="Georgia" panose="02040502050405020303" pitchFamily="18" charset="0"/>
                  </a:rPr>
                  <a:t> , V</a:t>
                </a:r>
                <a:r>
                  <a:rPr lang="en-US" baseline="-25000" dirty="0">
                    <a:latin typeface="Georgia" panose="02040502050405020303" pitchFamily="18" charset="0"/>
                  </a:rPr>
                  <a:t>o</a:t>
                </a:r>
                <a:r>
                  <a:rPr lang="en-US" dirty="0">
                    <a:latin typeface="Georgia" panose="02040502050405020303" pitchFamily="18" charset="0"/>
                  </a:rPr>
                  <a:t>, V</a:t>
                </a:r>
                <a:r>
                  <a:rPr lang="en-US" baseline="-25000" dirty="0">
                    <a:latin typeface="Georgia" panose="02040502050405020303" pitchFamily="18" charset="0"/>
                  </a:rPr>
                  <a:t>f</a:t>
                </a:r>
                <a:r>
                  <a:rPr lang="en-US" dirty="0">
                    <a:latin typeface="Georgia" panose="02040502050405020303" pitchFamily="18" charset="0"/>
                  </a:rPr>
                  <a:t>, V</a:t>
                </a:r>
                <a:r>
                  <a:rPr lang="en-US" baseline="-25000" dirty="0">
                    <a:latin typeface="Georgia" panose="02040502050405020303" pitchFamily="18" charset="0"/>
                  </a:rPr>
                  <a:t>i</a:t>
                </a:r>
                <a:r>
                  <a:rPr lang="en-US" dirty="0">
                    <a:latin typeface="Georgia" panose="02040502050405020303" pitchFamily="18" charset="0"/>
                  </a:rPr>
                  <a:t>, V</a:t>
                </a:r>
                <a:r>
                  <a:rPr lang="en-US" baseline="-25000" dirty="0">
                    <a:latin typeface="Georgia" panose="02040502050405020303" pitchFamily="18" charset="0"/>
                  </a:rPr>
                  <a:t>g</a:t>
                </a:r>
                <a:r>
                  <a:rPr lang="en-US" dirty="0">
                    <a:latin typeface="Georgia" panose="02040502050405020303" pitchFamily="18" charset="0"/>
                  </a:rPr>
                  <a:t> </a:t>
                </a:r>
                <a14:m>
                  <m:oMath xmlns:m="http://schemas.openxmlformats.org/officeDocument/2006/math">
                    <m:r>
                      <a:rPr lang="en-IN" i="1">
                        <a:latin typeface="Cambria Math" panose="02040503050406030204" pitchFamily="18" charset="0"/>
                      </a:rPr>
                      <m:t>∈</m:t>
                    </m:r>
                  </m:oMath>
                </a14:m>
                <a:r>
                  <a:rPr lang="en-US" dirty="0">
                    <a:latin typeface="Georgia" panose="02040502050405020303" pitchFamily="18" charset="0"/>
                  </a:rPr>
                  <a:t> R</a:t>
                </a:r>
                <a:r>
                  <a:rPr lang="en-US" baseline="30000" dirty="0">
                    <a:latin typeface="Georgia" panose="02040502050405020303" pitchFamily="18" charset="0"/>
                  </a:rPr>
                  <a:t>d2xd2</a:t>
                </a:r>
                <a:r>
                  <a:rPr lang="en-US" dirty="0">
                    <a:latin typeface="Georgia" panose="02040502050405020303" pitchFamily="18" charset="0"/>
                  </a:rPr>
                  <a:t> , b</a:t>
                </a:r>
                <a:r>
                  <a:rPr lang="en-US" baseline="-25000" dirty="0">
                    <a:latin typeface="Georgia" panose="02040502050405020303" pitchFamily="18" charset="0"/>
                  </a:rPr>
                  <a:t>o</a:t>
                </a:r>
                <a:r>
                  <a:rPr lang="en-US" dirty="0">
                    <a:latin typeface="Georgia" panose="02040502050405020303" pitchFamily="18" charset="0"/>
                  </a:rPr>
                  <a:t>, b</a:t>
                </a:r>
                <a:r>
                  <a:rPr lang="en-US" baseline="-25000" dirty="0">
                    <a:latin typeface="Georgia" panose="02040502050405020303" pitchFamily="18" charset="0"/>
                  </a:rPr>
                  <a:t>i</a:t>
                </a:r>
                <a:r>
                  <a:rPr lang="en-US" dirty="0">
                    <a:latin typeface="Georgia" panose="02040502050405020303" pitchFamily="18" charset="0"/>
                  </a:rPr>
                  <a:t>, b</a:t>
                </a:r>
                <a:r>
                  <a:rPr lang="en-US" baseline="-25000" dirty="0">
                    <a:latin typeface="Georgia" panose="02040502050405020303" pitchFamily="18" charset="0"/>
                  </a:rPr>
                  <a:t>f</a:t>
                </a:r>
                <a:r>
                  <a:rPr lang="en-US" dirty="0">
                    <a:latin typeface="Georgia" panose="02040502050405020303" pitchFamily="18" charset="0"/>
                  </a:rPr>
                  <a:t>, b</a:t>
                </a:r>
                <a:r>
                  <a:rPr lang="en-US" baseline="-25000" dirty="0">
                    <a:latin typeface="Georgia" panose="02040502050405020303" pitchFamily="18" charset="0"/>
                  </a:rPr>
                  <a:t>g</a:t>
                </a:r>
                <a:r>
                  <a:rPr lang="en-US" dirty="0">
                    <a:latin typeface="Georgia" panose="02040502050405020303" pitchFamily="18" charset="0"/>
                  </a:rPr>
                  <a:t> </a:t>
                </a:r>
                <a14:m>
                  <m:oMath xmlns:m="http://schemas.openxmlformats.org/officeDocument/2006/math">
                    <m:r>
                      <a:rPr lang="en-IN" i="1">
                        <a:latin typeface="Cambria Math" panose="02040503050406030204" pitchFamily="18" charset="0"/>
                      </a:rPr>
                      <m:t>∈</m:t>
                    </m:r>
                  </m:oMath>
                </a14:m>
                <a:r>
                  <a:rPr lang="en-US" dirty="0">
                    <a:latin typeface="Georgia" panose="02040502050405020303" pitchFamily="18" charset="0"/>
                  </a:rPr>
                  <a:t> R</a:t>
                </a:r>
                <a:r>
                  <a:rPr lang="en-US" baseline="30000" dirty="0">
                    <a:latin typeface="Georgia" panose="02040502050405020303" pitchFamily="18" charset="0"/>
                  </a:rPr>
                  <a:t>d2</a:t>
                </a:r>
                <a:r>
                  <a:rPr lang="en-US" dirty="0">
                    <a:latin typeface="Georgia" panose="02040502050405020303" pitchFamily="18" charset="0"/>
                  </a:rPr>
                  <a:t> and                  r    represents element-wise multiplication. o</a:t>
                </a:r>
                <a:r>
                  <a:rPr lang="en-US" baseline="-25000" dirty="0">
                    <a:latin typeface="Georgia" panose="02040502050405020303" pitchFamily="18" charset="0"/>
                  </a:rPr>
                  <a:t>t</a:t>
                </a:r>
                <a:r>
                  <a:rPr lang="en-US" dirty="0">
                    <a:latin typeface="Georgia" panose="02040502050405020303" pitchFamily="18" charset="0"/>
                  </a:rPr>
                  <a:t>, f</a:t>
                </a:r>
                <a:r>
                  <a:rPr lang="en-US" baseline="-25000" dirty="0">
                    <a:latin typeface="Georgia" panose="02040502050405020303" pitchFamily="18" charset="0"/>
                  </a:rPr>
                  <a:t>t</a:t>
                </a:r>
                <a:r>
                  <a:rPr lang="en-US" dirty="0">
                    <a:latin typeface="Georgia" panose="02040502050405020303" pitchFamily="18" charset="0"/>
                  </a:rPr>
                  <a:t> and i</a:t>
                </a:r>
                <a:r>
                  <a:rPr lang="en-US" baseline="-25000" dirty="0">
                    <a:latin typeface="Georgia" panose="02040502050405020303" pitchFamily="18" charset="0"/>
                  </a:rPr>
                  <a:t>t</a:t>
                </a:r>
                <a:r>
                  <a:rPr lang="en-US" dirty="0">
                    <a:latin typeface="Georgia" panose="02040502050405020303" pitchFamily="18" charset="0"/>
                  </a:rPr>
                  <a:t> are often referred to as output, forget and input gates and their value lies in between 0 and 1.</a:t>
                </a:r>
              </a:p>
            </p:txBody>
          </p:sp>
        </mc:Choice>
        <mc:Fallback xmlns="">
          <p:sp>
            <p:nvSpPr>
              <p:cNvPr id="6" name="TextBox 5">
                <a:extLst>
                  <a:ext uri="{FF2B5EF4-FFF2-40B4-BE49-F238E27FC236}">
                    <a16:creationId xmlns:a16="http://schemas.microsoft.com/office/drawing/2014/main" id="{64904276-866E-4D39-B752-4D24655A5165}"/>
                  </a:ext>
                </a:extLst>
              </p:cNvPr>
              <p:cNvSpPr txBox="1">
                <a:spLocks noRot="1" noChangeAspect="1" noMove="1" noResize="1" noEditPoints="1" noAdjustHandles="1" noChangeArrowheads="1" noChangeShapeType="1" noTextEdit="1"/>
              </p:cNvSpPr>
              <p:nvPr/>
            </p:nvSpPr>
            <p:spPr>
              <a:xfrm>
                <a:off x="152400" y="5334000"/>
                <a:ext cx="8839200" cy="923330"/>
              </a:xfrm>
              <a:prstGeom prst="rect">
                <a:avLst/>
              </a:prstGeom>
              <a:blipFill>
                <a:blip r:embed="rId5"/>
                <a:stretch>
                  <a:fillRect l="-552" t="-3311" r="-552" b="-9934"/>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EAB074A5-65A3-4175-9BF1-D092E798CE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457" y="5657165"/>
            <a:ext cx="257211" cy="2762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9A8303-F312-40BC-A86B-1E800ECE68B0}"/>
              </a:ext>
            </a:extLst>
          </p:cNvPr>
          <p:cNvSpPr>
            <a:spLocks noGrp="1"/>
          </p:cNvSpPr>
          <p:nvPr>
            <p:ph type="sldNum" sz="quarter" idx="12"/>
          </p:nvPr>
        </p:nvSpPr>
        <p:spPr/>
        <p:txBody>
          <a:bodyPr/>
          <a:lstStyle/>
          <a:p>
            <a:fld id="{B95760C2-38E4-496F-933D-2305F303D3F1}" type="slidenum">
              <a:rPr lang="zh-TW" altLang="en-US" smtClean="0"/>
              <a:pPr/>
              <a:t>4</a:t>
            </a:fld>
            <a:endParaRPr lang="en-US" altLang="zh-TW"/>
          </a:p>
        </p:txBody>
      </p:sp>
      <p:sp>
        <p:nvSpPr>
          <p:cNvPr id="5" name="Content Placeholder 4">
            <a:extLst>
              <a:ext uri="{FF2B5EF4-FFF2-40B4-BE49-F238E27FC236}">
                <a16:creationId xmlns:a16="http://schemas.microsoft.com/office/drawing/2014/main" id="{A9BFB48A-F927-4E94-BA6E-6F8F82FDB5FE}"/>
              </a:ext>
            </a:extLst>
          </p:cNvPr>
          <p:cNvSpPr>
            <a:spLocks noGrp="1"/>
          </p:cNvSpPr>
          <p:nvPr>
            <p:ph/>
          </p:nvPr>
        </p:nvSpPr>
        <p:spPr>
          <a:xfrm>
            <a:off x="366843" y="1781198"/>
            <a:ext cx="8313737" cy="1066799"/>
          </a:xfrm>
        </p:spPr>
        <p:txBody>
          <a:bodyPr/>
          <a:lstStyle/>
          <a:p>
            <a:pPr marL="0" indent="0" algn="just">
              <a:buNone/>
            </a:pPr>
            <a:r>
              <a:rPr lang="en-IN" sz="1800" dirty="0">
                <a:latin typeface="Georgia" panose="02040502050405020303" pitchFamily="18" charset="0"/>
              </a:rPr>
              <a:t>After processing the full sequence, the final state h</a:t>
            </a:r>
            <a:r>
              <a:rPr lang="en-IN" sz="1800" baseline="-25000" dirty="0">
                <a:latin typeface="Georgia" panose="02040502050405020303" pitchFamily="18" charset="0"/>
              </a:rPr>
              <a:t>T</a:t>
            </a:r>
            <a:r>
              <a:rPr lang="en-IN" sz="1800" dirty="0">
                <a:latin typeface="Georgia" panose="02040502050405020303" pitchFamily="18" charset="0"/>
              </a:rPr>
              <a:t> is treated as a vector of learned features, and used as an input to SoftMax logistic regression, to return a probability distribution p over C classes, with:</a:t>
            </a:r>
            <a:endParaRPr lang="en-US" sz="1800" dirty="0">
              <a:latin typeface="Georgia" panose="02040502050405020303" pitchFamily="18" charset="0"/>
            </a:endParaRPr>
          </a:p>
        </p:txBody>
      </p:sp>
      <p:sp>
        <p:nvSpPr>
          <p:cNvPr id="6" name="Rectangle 15">
            <a:extLst>
              <a:ext uri="{FF2B5EF4-FFF2-40B4-BE49-F238E27FC236}">
                <a16:creationId xmlns:a16="http://schemas.microsoft.com/office/drawing/2014/main" id="{445B6410-D08E-42FA-BD52-BA87AF174D50}"/>
              </a:ext>
            </a:extLst>
          </p:cNvPr>
          <p:cNvSpPr>
            <a:spLocks noChangeArrowheads="1"/>
          </p:cNvSpPr>
          <p:nvPr/>
        </p:nvSpPr>
        <p:spPr bwMode="auto">
          <a:xfrm>
            <a:off x="373063" y="152400"/>
            <a:ext cx="68532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ja-JP" sz="3600" dirty="0">
                <a:solidFill>
                  <a:srgbClr val="4D4D4D"/>
                </a:solidFill>
                <a:latin typeface="Georgia" pitchFamily="18" charset="0"/>
                <a:ea typeface="PMingLiU" pitchFamily="18" charset="-120"/>
              </a:rPr>
              <a:t>Background (Contd.)</a:t>
            </a:r>
            <a:endParaRPr lang="en-US" altLang="zh-TW" sz="3600" dirty="0">
              <a:solidFill>
                <a:srgbClr val="4D4D4D"/>
              </a:solidFill>
              <a:latin typeface="Georgia" pitchFamily="18" charset="0"/>
              <a:ea typeface="PMingLiU" pitchFamily="18" charset="-120"/>
            </a:endParaRPr>
          </a:p>
        </p:txBody>
      </p:sp>
      <p:pic>
        <p:nvPicPr>
          <p:cNvPr id="8" name="Picture 7">
            <a:extLst>
              <a:ext uri="{FF2B5EF4-FFF2-40B4-BE49-F238E27FC236}">
                <a16:creationId xmlns:a16="http://schemas.microsoft.com/office/drawing/2014/main" id="{954858B0-B34C-42B5-8664-C5C3C6BCF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43" y="2859488"/>
            <a:ext cx="8368306" cy="1162005"/>
          </a:xfrm>
          <a:prstGeom prst="rect">
            <a:avLst/>
          </a:prstGeom>
        </p:spPr>
      </p:pic>
    </p:spTree>
    <p:extLst>
      <p:ext uri="{BB962C8B-B14F-4D97-AF65-F5344CB8AC3E}">
        <p14:creationId xmlns:p14="http://schemas.microsoft.com/office/powerpoint/2010/main" val="2500684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5"/>
          <p:cNvSpPr>
            <a:spLocks noChangeArrowheads="1"/>
          </p:cNvSpPr>
          <p:nvPr/>
        </p:nvSpPr>
        <p:spPr bwMode="auto">
          <a:xfrm>
            <a:off x="373063" y="152400"/>
            <a:ext cx="68532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defRPr/>
            </a:pPr>
            <a:r>
              <a:rPr lang="en-US" altLang="zh-TW" sz="3600" dirty="0">
                <a:solidFill>
                  <a:srgbClr val="4D4D4D"/>
                </a:solidFill>
                <a:latin typeface="Georgia" charset="0"/>
                <a:ea typeface="新細明體" charset="0"/>
                <a:cs typeface="新細明體" charset="0"/>
              </a:rPr>
              <a:t>Related Work</a:t>
            </a:r>
          </a:p>
        </p:txBody>
      </p:sp>
      <p:sp>
        <p:nvSpPr>
          <p:cNvPr id="2" name="Slide Number Placeholder 1"/>
          <p:cNvSpPr>
            <a:spLocks noGrp="1"/>
          </p:cNvSpPr>
          <p:nvPr>
            <p:ph type="sldNum" sz="quarter" idx="12"/>
          </p:nvPr>
        </p:nvSpPr>
        <p:spPr/>
        <p:txBody>
          <a:bodyPr/>
          <a:lstStyle/>
          <a:p>
            <a:fld id="{B95760C2-38E4-496F-933D-2305F303D3F1}" type="slidenum">
              <a:rPr lang="zh-TW" altLang="en-US" smtClean="0"/>
              <a:pPr/>
              <a:t>5</a:t>
            </a:fld>
            <a:endParaRPr lang="en-US" altLang="zh-TW"/>
          </a:p>
        </p:txBody>
      </p:sp>
      <p:sp>
        <p:nvSpPr>
          <p:cNvPr id="4" name="Content Placeholder 4">
            <a:extLst>
              <a:ext uri="{FF2B5EF4-FFF2-40B4-BE49-F238E27FC236}">
                <a16:creationId xmlns:a16="http://schemas.microsoft.com/office/drawing/2014/main" id="{C25C2FEF-F2DD-4BCE-BC71-0388574CE05C}"/>
              </a:ext>
            </a:extLst>
          </p:cNvPr>
          <p:cNvSpPr>
            <a:spLocks noGrp="1"/>
          </p:cNvSpPr>
          <p:nvPr>
            <p:ph/>
          </p:nvPr>
        </p:nvSpPr>
        <p:spPr>
          <a:xfrm>
            <a:off x="373063" y="1676400"/>
            <a:ext cx="8313737" cy="4568825"/>
          </a:xfrm>
        </p:spPr>
        <p:txBody>
          <a:bodyPr/>
          <a:lstStyle/>
          <a:p>
            <a:pPr marL="0" indent="0" algn="just">
              <a:buNone/>
            </a:pPr>
            <a:r>
              <a:rPr lang="en-IN" sz="1800" dirty="0">
                <a:latin typeface="Georgia" panose="02040502050405020303" pitchFamily="18" charset="0"/>
              </a:rPr>
              <a:t>Mostly the previous work on interpreting LSTMs has focused on approaches for computing word-level importance scores, with varying evaluation protocols.</a:t>
            </a:r>
          </a:p>
          <a:p>
            <a:pPr marL="0" indent="0" algn="just">
              <a:buNone/>
            </a:pPr>
            <a:endParaRPr lang="en-IN" sz="700" dirty="0">
              <a:latin typeface="Georgia" panose="02040502050405020303" pitchFamily="18" charset="0"/>
            </a:endParaRPr>
          </a:p>
          <a:p>
            <a:pPr algn="just">
              <a:lnSpc>
                <a:spcPct val="150000"/>
              </a:lnSpc>
            </a:pPr>
            <a:r>
              <a:rPr lang="en-IN" sz="1800" dirty="0">
                <a:latin typeface="Georgia" panose="02040502050405020303" pitchFamily="18" charset="0"/>
              </a:rPr>
              <a:t>Murdoch &amp; Szlam (2017): Cell Decomposition.</a:t>
            </a:r>
          </a:p>
          <a:p>
            <a:pPr algn="just">
              <a:lnSpc>
                <a:spcPct val="150000"/>
              </a:lnSpc>
            </a:pPr>
            <a:r>
              <a:rPr lang="en-IN" sz="1800" dirty="0">
                <a:latin typeface="Georgia" panose="02040502050405020303" pitchFamily="18" charset="0"/>
              </a:rPr>
              <a:t>Li et al. (2016): Leave One Out.</a:t>
            </a:r>
          </a:p>
          <a:p>
            <a:pPr algn="just">
              <a:lnSpc>
                <a:spcPct val="150000"/>
              </a:lnSpc>
            </a:pPr>
            <a:r>
              <a:rPr lang="en-IN" sz="1800" dirty="0">
                <a:latin typeface="Georgia" panose="02040502050405020303" pitchFamily="18" charset="0"/>
              </a:rPr>
              <a:t>Sundararajan et al. (2017): Integrated Gradients.</a:t>
            </a:r>
          </a:p>
          <a:p>
            <a:pPr algn="just">
              <a:lnSpc>
                <a:spcPct val="150000"/>
              </a:lnSpc>
            </a:pPr>
            <a:r>
              <a:rPr lang="en-IN" sz="1800" dirty="0">
                <a:latin typeface="Georgia" panose="02040502050405020303" pitchFamily="18" charset="0"/>
              </a:rPr>
              <a:t>Karpathy et al. (2015), Strobelt et al. (2016): Analysing gate activations.</a:t>
            </a:r>
          </a:p>
          <a:p>
            <a:pPr algn="just">
              <a:lnSpc>
                <a:spcPct val="150000"/>
              </a:lnSpc>
            </a:pPr>
            <a:r>
              <a:rPr lang="en-IN" sz="1800" dirty="0">
                <a:latin typeface="Georgia" panose="02040502050405020303" pitchFamily="18" charset="0"/>
              </a:rPr>
              <a:t>Bach et al. (2015), Shrikumar et al. (2017): Applied Decomposition-based approaches to CNNs.</a:t>
            </a:r>
          </a:p>
          <a:p>
            <a:pPr algn="just">
              <a:lnSpc>
                <a:spcPct val="150000"/>
              </a:lnSpc>
            </a:pPr>
            <a:r>
              <a:rPr lang="en-IN" sz="1800" dirty="0">
                <a:latin typeface="Georgia" panose="02040502050405020303" pitchFamily="18" charset="0"/>
              </a:rPr>
              <a:t>Bahdanau et al. (2014): Attention based models.</a:t>
            </a:r>
          </a:p>
          <a:p>
            <a:pPr marL="0" indent="0" algn="just">
              <a:buNone/>
            </a:pPr>
            <a:endParaRPr lang="en-IN" sz="1800" dirty="0">
              <a:latin typeface="Georgia" panose="02040502050405020303" pitchFamily="18" charset="0"/>
            </a:endParaRPr>
          </a:p>
          <a:p>
            <a:pPr marL="0" indent="0" algn="just">
              <a:buNone/>
            </a:pPr>
            <a:endParaRPr lang="en-US" sz="1800" dirty="0">
              <a:latin typeface="Georgia" panose="020405020504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5"/>
          <p:cNvSpPr>
            <a:spLocks noChangeArrowheads="1"/>
          </p:cNvSpPr>
          <p:nvPr/>
        </p:nvSpPr>
        <p:spPr bwMode="auto">
          <a:xfrm>
            <a:off x="373063" y="152400"/>
            <a:ext cx="68532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ja-JP" sz="3600" dirty="0">
                <a:solidFill>
                  <a:srgbClr val="4D4D4D"/>
                </a:solidFill>
                <a:latin typeface="Georgia" pitchFamily="18" charset="0"/>
                <a:ea typeface="PMingLiU" pitchFamily="18" charset="-120"/>
              </a:rPr>
              <a:t>Claim / Target Task</a:t>
            </a:r>
            <a:endParaRPr lang="en-US" altLang="zh-TW" sz="3600" dirty="0">
              <a:solidFill>
                <a:srgbClr val="4D4D4D"/>
              </a:solidFill>
              <a:latin typeface="Georgia" pitchFamily="18" charset="0"/>
              <a:ea typeface="PMingLiU" pitchFamily="18" charset="-120"/>
            </a:endParaRPr>
          </a:p>
        </p:txBody>
      </p:sp>
      <p:sp>
        <p:nvSpPr>
          <p:cNvPr id="2" name="Slide Number Placeholder 1"/>
          <p:cNvSpPr>
            <a:spLocks noGrp="1"/>
          </p:cNvSpPr>
          <p:nvPr>
            <p:ph type="sldNum" sz="quarter" idx="12"/>
          </p:nvPr>
        </p:nvSpPr>
        <p:spPr/>
        <p:txBody>
          <a:bodyPr/>
          <a:lstStyle/>
          <a:p>
            <a:fld id="{B95760C2-38E4-496F-933D-2305F303D3F1}" type="slidenum">
              <a:rPr lang="zh-TW" altLang="en-US" smtClean="0"/>
              <a:pPr/>
              <a:t>6</a:t>
            </a:fld>
            <a:endParaRPr lang="en-US" altLang="zh-TW"/>
          </a:p>
        </p:txBody>
      </p:sp>
      <p:sp>
        <p:nvSpPr>
          <p:cNvPr id="4" name="TextBox 3">
            <a:extLst>
              <a:ext uri="{FF2B5EF4-FFF2-40B4-BE49-F238E27FC236}">
                <a16:creationId xmlns:a16="http://schemas.microsoft.com/office/drawing/2014/main" id="{36E62616-0630-4F83-B932-86B81CF276B2}"/>
              </a:ext>
            </a:extLst>
          </p:cNvPr>
          <p:cNvSpPr txBox="1"/>
          <p:nvPr/>
        </p:nvSpPr>
        <p:spPr>
          <a:xfrm>
            <a:off x="152400" y="1600200"/>
            <a:ext cx="8839200" cy="923330"/>
          </a:xfrm>
          <a:prstGeom prst="rect">
            <a:avLst/>
          </a:prstGeom>
          <a:noFill/>
        </p:spPr>
        <p:txBody>
          <a:bodyPr wrap="square" rtlCol="0">
            <a:spAutoFit/>
          </a:bodyPr>
          <a:lstStyle/>
          <a:p>
            <a:pPr algn="just"/>
            <a:r>
              <a:rPr lang="en-IN" dirty="0">
                <a:latin typeface="Georgia" panose="02040502050405020303" pitchFamily="18" charset="0"/>
              </a:rPr>
              <a:t>Without changing the underlying model of LSTM and decomposing it’s output, CD (Contextual Decomposition) captures the contributions of combinations of words or variables to the final prediction of LSTM. </a:t>
            </a:r>
            <a:endParaRPr lang="en-US" dirty="0">
              <a:latin typeface="Georgia" panose="020405020504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5"/>
          <p:cNvSpPr>
            <a:spLocks noChangeArrowheads="1"/>
          </p:cNvSpPr>
          <p:nvPr/>
        </p:nvSpPr>
        <p:spPr bwMode="auto">
          <a:xfrm>
            <a:off x="373063" y="152400"/>
            <a:ext cx="87709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ja-JP" sz="3600" dirty="0">
                <a:solidFill>
                  <a:srgbClr val="4D4D4D"/>
                </a:solidFill>
                <a:latin typeface="Georgia" pitchFamily="18" charset="0"/>
                <a:ea typeface="PMingLiU" pitchFamily="18" charset="-120"/>
              </a:rPr>
              <a:t>An Intuitive Figure Showing WHY Claim</a:t>
            </a:r>
            <a:endParaRPr lang="en-US" altLang="zh-TW" sz="3600" dirty="0">
              <a:solidFill>
                <a:srgbClr val="4D4D4D"/>
              </a:solidFill>
              <a:latin typeface="Georgia" pitchFamily="18" charset="0"/>
              <a:ea typeface="PMingLiU" pitchFamily="18" charset="-120"/>
            </a:endParaRPr>
          </a:p>
        </p:txBody>
      </p:sp>
      <p:sp>
        <p:nvSpPr>
          <p:cNvPr id="2" name="Slide Number Placeholder 1"/>
          <p:cNvSpPr>
            <a:spLocks noGrp="1"/>
          </p:cNvSpPr>
          <p:nvPr>
            <p:ph type="sldNum" sz="quarter" idx="12"/>
          </p:nvPr>
        </p:nvSpPr>
        <p:spPr/>
        <p:txBody>
          <a:bodyPr/>
          <a:lstStyle/>
          <a:p>
            <a:fld id="{B95760C2-38E4-496F-933D-2305F303D3F1}" type="slidenum">
              <a:rPr lang="zh-TW" altLang="en-US" smtClean="0"/>
              <a:pPr/>
              <a:t>7</a:t>
            </a:fld>
            <a:endParaRPr lang="en-US" altLang="zh-TW"/>
          </a:p>
        </p:txBody>
      </p:sp>
      <p:pic>
        <p:nvPicPr>
          <p:cNvPr id="1026" name="Picture 2" descr="Five Types of LSTM Recurrent Neural Networks and What to Do With Them | Classic LSTM | Exxact">
            <a:extLst>
              <a:ext uri="{FF2B5EF4-FFF2-40B4-BE49-F238E27FC236}">
                <a16:creationId xmlns:a16="http://schemas.microsoft.com/office/drawing/2014/main" id="{CB8E5BF6-4D46-4A38-84DA-92E6AEA423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31" t="5518" r="7921" b="6206"/>
          <a:stretch/>
        </p:blipFill>
        <p:spPr bwMode="auto">
          <a:xfrm>
            <a:off x="609600" y="1828800"/>
            <a:ext cx="6553200" cy="3657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BE5824D-249B-42F1-9DB6-8CB0F30877C1}"/>
              </a:ext>
            </a:extLst>
          </p:cNvPr>
          <p:cNvSpPr/>
          <p:nvPr/>
        </p:nvSpPr>
        <p:spPr>
          <a:xfrm>
            <a:off x="7419975" y="32004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Georgia" panose="02040502050405020303" pitchFamily="18" charset="0"/>
              </a:rPr>
              <a:t>β</a:t>
            </a:r>
            <a:r>
              <a:rPr lang="en-IN" baseline="-25000" dirty="0">
                <a:latin typeface="Georgia" panose="02040502050405020303" pitchFamily="18" charset="0"/>
              </a:rPr>
              <a:t>t</a:t>
            </a:r>
            <a:endParaRPr lang="en-US" dirty="0"/>
          </a:p>
        </p:txBody>
      </p:sp>
      <p:sp>
        <p:nvSpPr>
          <p:cNvPr id="6" name="Rectangle 5">
            <a:extLst>
              <a:ext uri="{FF2B5EF4-FFF2-40B4-BE49-F238E27FC236}">
                <a16:creationId xmlns:a16="http://schemas.microsoft.com/office/drawing/2014/main" id="{48C513F3-87BE-40B8-B2DF-2012362065B7}"/>
              </a:ext>
            </a:extLst>
          </p:cNvPr>
          <p:cNvSpPr/>
          <p:nvPr/>
        </p:nvSpPr>
        <p:spPr>
          <a:xfrm>
            <a:off x="7419975" y="3810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latin typeface="Georgia" panose="02040502050405020303" pitchFamily="18" charset="0"/>
              </a:rPr>
              <a:t>γ</a:t>
            </a:r>
            <a:r>
              <a:rPr lang="en-IN" baseline="-25000" dirty="0">
                <a:latin typeface="Georgia" panose="02040502050405020303" pitchFamily="18" charset="0"/>
              </a:rPr>
              <a:t>t</a:t>
            </a:r>
            <a:endParaRPr lang="en-US" dirty="0"/>
          </a:p>
        </p:txBody>
      </p:sp>
      <p:sp>
        <p:nvSpPr>
          <p:cNvPr id="7" name="Rectangle 6">
            <a:extLst>
              <a:ext uri="{FF2B5EF4-FFF2-40B4-BE49-F238E27FC236}">
                <a16:creationId xmlns:a16="http://schemas.microsoft.com/office/drawing/2014/main" id="{B0D4D271-1580-46AC-B4F3-41A6BCAD2683}"/>
              </a:ext>
            </a:extLst>
          </p:cNvPr>
          <p:cNvSpPr/>
          <p:nvPr/>
        </p:nvSpPr>
        <p:spPr>
          <a:xfrm>
            <a:off x="7419975" y="16764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Georgia" panose="02040502050405020303" pitchFamily="18" charset="0"/>
              </a:rPr>
              <a:t>β</a:t>
            </a:r>
            <a:r>
              <a:rPr lang="en-IN" baseline="-25000" dirty="0">
                <a:latin typeface="Georgia" panose="02040502050405020303" pitchFamily="18" charset="0"/>
              </a:rPr>
              <a:t>c</a:t>
            </a:r>
          </a:p>
        </p:txBody>
      </p:sp>
      <p:sp>
        <p:nvSpPr>
          <p:cNvPr id="8" name="Rectangle 7">
            <a:extLst>
              <a:ext uri="{FF2B5EF4-FFF2-40B4-BE49-F238E27FC236}">
                <a16:creationId xmlns:a16="http://schemas.microsoft.com/office/drawing/2014/main" id="{840D9C86-D64D-44EB-BB8C-E13B0CCFC257}"/>
              </a:ext>
            </a:extLst>
          </p:cNvPr>
          <p:cNvSpPr/>
          <p:nvPr/>
        </p:nvSpPr>
        <p:spPr>
          <a:xfrm>
            <a:off x="7419975" y="2286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latin typeface="Georgia" panose="02040502050405020303" pitchFamily="18" charset="0"/>
              </a:rPr>
              <a:t>γ</a:t>
            </a:r>
            <a:r>
              <a:rPr lang="en-IN" baseline="-25000" dirty="0">
                <a:latin typeface="Georgia" panose="02040502050405020303" pitchFamily="18" charset="0"/>
              </a:rPr>
              <a:t>c</a:t>
            </a:r>
          </a:p>
        </p:txBody>
      </p:sp>
      <p:cxnSp>
        <p:nvCxnSpPr>
          <p:cNvPr id="5" name="Connector: Curved 4">
            <a:extLst>
              <a:ext uri="{FF2B5EF4-FFF2-40B4-BE49-F238E27FC236}">
                <a16:creationId xmlns:a16="http://schemas.microsoft.com/office/drawing/2014/main" id="{9A25B9FB-F6B7-4197-8D03-261BFBD0700E}"/>
              </a:ext>
            </a:extLst>
          </p:cNvPr>
          <p:cNvCxnSpPr>
            <a:cxnSpLocks/>
            <a:endCxn id="7" idx="1"/>
          </p:cNvCxnSpPr>
          <p:nvPr/>
        </p:nvCxnSpPr>
        <p:spPr>
          <a:xfrm flipV="1">
            <a:off x="6934200" y="1866900"/>
            <a:ext cx="485775" cy="28468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D18A7E83-73A7-4769-9F8E-F047E4D2AE07}"/>
              </a:ext>
            </a:extLst>
          </p:cNvPr>
          <p:cNvCxnSpPr>
            <a:cxnSpLocks/>
            <a:endCxn id="8" idx="1"/>
          </p:cNvCxnSpPr>
          <p:nvPr/>
        </p:nvCxnSpPr>
        <p:spPr>
          <a:xfrm>
            <a:off x="6934200" y="2158644"/>
            <a:ext cx="485775" cy="31785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A09B2DE2-080F-4FD7-8388-DFD0D9D5581A}"/>
              </a:ext>
            </a:extLst>
          </p:cNvPr>
          <p:cNvCxnSpPr>
            <a:cxnSpLocks/>
            <a:endCxn id="3" idx="1"/>
          </p:cNvCxnSpPr>
          <p:nvPr/>
        </p:nvCxnSpPr>
        <p:spPr>
          <a:xfrm rot="5400000" flipH="1" flipV="1">
            <a:off x="7132460" y="3421241"/>
            <a:ext cx="317856" cy="25717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DBA27E5A-A6A2-4C41-AC8A-CCCAEF806FAE}"/>
              </a:ext>
            </a:extLst>
          </p:cNvPr>
          <p:cNvCxnSpPr>
            <a:cxnSpLocks/>
            <a:endCxn id="6" idx="1"/>
          </p:cNvCxnSpPr>
          <p:nvPr/>
        </p:nvCxnSpPr>
        <p:spPr>
          <a:xfrm rot="16200000" flipH="1">
            <a:off x="7158037" y="3738562"/>
            <a:ext cx="266700" cy="2571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40C29D5-6022-4F3D-A54C-4C20E3A250B5}"/>
              </a:ext>
            </a:extLst>
          </p:cNvPr>
          <p:cNvSpPr/>
          <p:nvPr/>
        </p:nvSpPr>
        <p:spPr>
          <a:xfrm>
            <a:off x="2209800" y="6501044"/>
            <a:ext cx="7181461" cy="369332"/>
          </a:xfrm>
          <a:prstGeom prst="rect">
            <a:avLst/>
          </a:prstGeom>
        </p:spPr>
        <p:txBody>
          <a:bodyPr wrap="square">
            <a:spAutoFit/>
          </a:bodyPr>
          <a:lstStyle/>
          <a:p>
            <a:r>
              <a:rPr lang="en-US" dirty="0">
                <a:hlinkClick r:id="rId4"/>
              </a:rPr>
              <a:t>https://blog.exxactcorp.com/5-types-lstm-recurrent-neural-network/</a:t>
            </a:r>
            <a:endParaRPr lang="en-US" dirty="0"/>
          </a:p>
        </p:txBody>
      </p:sp>
      <p:sp>
        <p:nvSpPr>
          <p:cNvPr id="31" name="Rectangle 30">
            <a:extLst>
              <a:ext uri="{FF2B5EF4-FFF2-40B4-BE49-F238E27FC236}">
                <a16:creationId xmlns:a16="http://schemas.microsoft.com/office/drawing/2014/main" id="{EA65D7F7-1E10-421A-873B-11D9D652B105}"/>
              </a:ext>
            </a:extLst>
          </p:cNvPr>
          <p:cNvSpPr/>
          <p:nvPr/>
        </p:nvSpPr>
        <p:spPr>
          <a:xfrm>
            <a:off x="3130670" y="4876800"/>
            <a:ext cx="1712327"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Georgia" panose="02040502050405020303" pitchFamily="18" charset="0"/>
              </a:rPr>
              <a:t>LSTM</a:t>
            </a:r>
          </a:p>
        </p:txBody>
      </p:sp>
    </p:spTree>
    <p:extLst>
      <p:ext uri="{BB962C8B-B14F-4D97-AF65-F5344CB8AC3E}">
        <p14:creationId xmlns:p14="http://schemas.microsoft.com/office/powerpoint/2010/main" val="207544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ChangeArrowheads="1"/>
          </p:cNvSpPr>
          <p:nvPr/>
        </p:nvSpPr>
        <p:spPr bwMode="auto">
          <a:xfrm>
            <a:off x="373063" y="152400"/>
            <a:ext cx="68532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ja-JP" sz="3600" dirty="0">
                <a:solidFill>
                  <a:srgbClr val="4D4D4D"/>
                </a:solidFill>
                <a:latin typeface="Georgia" pitchFamily="18" charset="0"/>
                <a:ea typeface="PMingLiU" pitchFamily="18" charset="-120"/>
              </a:rPr>
              <a:t>Proposed Solution</a:t>
            </a:r>
            <a:endParaRPr lang="en-US" altLang="zh-TW" sz="3600" dirty="0">
              <a:solidFill>
                <a:srgbClr val="4D4D4D"/>
              </a:solidFill>
              <a:latin typeface="Georgia" pitchFamily="18" charset="0"/>
              <a:ea typeface="PMingLiU" pitchFamily="18" charset="-120"/>
            </a:endParaRPr>
          </a:p>
        </p:txBody>
      </p:sp>
      <p:sp>
        <p:nvSpPr>
          <p:cNvPr id="2" name="AutoShape 2"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10" descr="https://www.uni-marburg.de/sprachenzentrum/sprachen-tandem/icons/classic-timer-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1D544D4F-E0A3-4F47-A858-31582DED77E5}"/>
              </a:ext>
            </a:extLst>
          </p:cNvPr>
          <p:cNvSpPr txBox="1"/>
          <p:nvPr/>
        </p:nvSpPr>
        <p:spPr>
          <a:xfrm>
            <a:off x="152400" y="1524000"/>
            <a:ext cx="8839200" cy="5329664"/>
          </a:xfrm>
          <a:prstGeom prst="rect">
            <a:avLst/>
          </a:prstGeom>
          <a:noFill/>
        </p:spPr>
        <p:txBody>
          <a:bodyPr wrap="square" rtlCol="0">
            <a:spAutoFit/>
          </a:bodyPr>
          <a:lstStyle/>
          <a:p>
            <a:pPr algn="just"/>
            <a:r>
              <a:rPr lang="en-IN" dirty="0">
                <a:latin typeface="Georgia" panose="02040502050405020303" pitchFamily="18" charset="0"/>
              </a:rPr>
              <a:t>Given an arbitrary phrase x</a:t>
            </a:r>
            <a:r>
              <a:rPr lang="en-IN" baseline="-25000" dirty="0">
                <a:latin typeface="Georgia" panose="02040502050405020303" pitchFamily="18" charset="0"/>
              </a:rPr>
              <a:t>q</a:t>
            </a:r>
            <a:r>
              <a:rPr lang="en-IN" dirty="0">
                <a:latin typeface="Georgia" panose="02040502050405020303" pitchFamily="18" charset="0"/>
              </a:rPr>
              <a:t>, ….., x</a:t>
            </a:r>
            <a:r>
              <a:rPr lang="en-IN" baseline="-25000" dirty="0">
                <a:latin typeface="Georgia" panose="02040502050405020303" pitchFamily="18" charset="0"/>
              </a:rPr>
              <a:t>r</a:t>
            </a:r>
            <a:r>
              <a:rPr lang="en-IN" dirty="0">
                <a:latin typeface="Georgia" panose="02040502050405020303" pitchFamily="18" charset="0"/>
              </a:rPr>
              <a:t>, where 1&lt;= q &lt;= r &lt;= T, decompose each output and cell state c</a:t>
            </a:r>
            <a:r>
              <a:rPr lang="en-IN" baseline="-25000" dirty="0">
                <a:latin typeface="Georgia" panose="02040502050405020303" pitchFamily="18" charset="0"/>
              </a:rPr>
              <a:t>t</a:t>
            </a:r>
            <a:r>
              <a:rPr lang="en-IN" dirty="0">
                <a:latin typeface="Georgia" panose="02040502050405020303" pitchFamily="18" charset="0"/>
              </a:rPr>
              <a:t>, h</a:t>
            </a:r>
            <a:r>
              <a:rPr lang="en-IN" baseline="-25000" dirty="0">
                <a:latin typeface="Georgia" panose="02040502050405020303" pitchFamily="18" charset="0"/>
              </a:rPr>
              <a:t>t </a:t>
            </a:r>
            <a:r>
              <a:rPr lang="en-IN" dirty="0">
                <a:latin typeface="Georgia" panose="02040502050405020303" pitchFamily="18" charset="0"/>
              </a:rPr>
              <a:t>in equations 5 and 6 (above) into a sum of two contributions:</a:t>
            </a:r>
          </a:p>
          <a:p>
            <a:pPr algn="ctr"/>
            <a:endParaRPr lang="en-IN" sz="1000" dirty="0">
              <a:latin typeface="Georgia" panose="02040502050405020303" pitchFamily="18" charset="0"/>
            </a:endParaRPr>
          </a:p>
          <a:p>
            <a:pPr algn="ctr"/>
            <a:r>
              <a:rPr lang="en-IN" dirty="0">
                <a:latin typeface="Georgia" panose="02040502050405020303" pitchFamily="18" charset="0"/>
              </a:rPr>
              <a:t>h</a:t>
            </a:r>
            <a:r>
              <a:rPr lang="en-IN" baseline="-25000" dirty="0">
                <a:latin typeface="Georgia" panose="02040502050405020303" pitchFamily="18" charset="0"/>
              </a:rPr>
              <a:t>t</a:t>
            </a:r>
            <a:r>
              <a:rPr lang="en-IN" dirty="0">
                <a:latin typeface="Georgia" panose="02040502050405020303" pitchFamily="18" charset="0"/>
              </a:rPr>
              <a:t> = β</a:t>
            </a:r>
            <a:r>
              <a:rPr lang="en-IN" baseline="-25000" dirty="0">
                <a:latin typeface="Georgia" panose="02040502050405020303" pitchFamily="18" charset="0"/>
              </a:rPr>
              <a:t>t</a:t>
            </a:r>
            <a:r>
              <a:rPr lang="en-IN" dirty="0">
                <a:latin typeface="Georgia" panose="02040502050405020303" pitchFamily="18" charset="0"/>
              </a:rPr>
              <a:t> + </a:t>
            </a:r>
            <a:r>
              <a:rPr lang="el-GR" dirty="0">
                <a:latin typeface="Georgia" panose="02040502050405020303" pitchFamily="18" charset="0"/>
              </a:rPr>
              <a:t>γ</a:t>
            </a:r>
            <a:r>
              <a:rPr lang="en-IN" baseline="-25000" dirty="0">
                <a:latin typeface="Georgia" panose="02040502050405020303" pitchFamily="18" charset="0"/>
              </a:rPr>
              <a:t>t</a:t>
            </a:r>
          </a:p>
          <a:p>
            <a:pPr algn="ctr"/>
            <a:r>
              <a:rPr lang="en-IN" dirty="0">
                <a:latin typeface="Georgia" panose="02040502050405020303" pitchFamily="18" charset="0"/>
              </a:rPr>
              <a:t> c</a:t>
            </a:r>
            <a:r>
              <a:rPr lang="en-IN" baseline="-25000" dirty="0">
                <a:latin typeface="Georgia" panose="02040502050405020303" pitchFamily="18" charset="0"/>
              </a:rPr>
              <a:t>t</a:t>
            </a:r>
            <a:r>
              <a:rPr lang="en-IN" dirty="0">
                <a:latin typeface="Georgia" panose="02040502050405020303" pitchFamily="18" charset="0"/>
              </a:rPr>
              <a:t> = β</a:t>
            </a:r>
            <a:r>
              <a:rPr lang="en-IN" baseline="-25000" dirty="0">
                <a:latin typeface="Georgia" panose="02040502050405020303" pitchFamily="18" charset="0"/>
              </a:rPr>
              <a:t>c</a:t>
            </a:r>
            <a:r>
              <a:rPr lang="en-IN" dirty="0">
                <a:latin typeface="Georgia" panose="02040502050405020303" pitchFamily="18" charset="0"/>
              </a:rPr>
              <a:t> + </a:t>
            </a:r>
            <a:r>
              <a:rPr lang="el-GR" dirty="0">
                <a:latin typeface="Georgia" panose="02040502050405020303" pitchFamily="18" charset="0"/>
              </a:rPr>
              <a:t>γ</a:t>
            </a:r>
            <a:r>
              <a:rPr lang="en-IN" baseline="-25000" dirty="0">
                <a:latin typeface="Georgia" panose="02040502050405020303" pitchFamily="18" charset="0"/>
              </a:rPr>
              <a:t>c</a:t>
            </a:r>
          </a:p>
          <a:p>
            <a:pPr algn="ctr"/>
            <a:endParaRPr lang="en-IN" baseline="-25000" dirty="0">
              <a:latin typeface="Georgia" panose="02040502050405020303" pitchFamily="18" charset="0"/>
            </a:endParaRPr>
          </a:p>
          <a:p>
            <a:pPr marL="285750" indent="-285750" algn="just">
              <a:lnSpc>
                <a:spcPct val="150000"/>
              </a:lnSpc>
              <a:buFont typeface="Arial" panose="020B0604020202020204" pitchFamily="34" charset="0"/>
              <a:buChar char="•"/>
            </a:pPr>
            <a:r>
              <a:rPr lang="en-IN" dirty="0">
                <a:latin typeface="Georgia" panose="02040502050405020303" pitchFamily="18" charset="0"/>
              </a:rPr>
              <a:t>β</a:t>
            </a:r>
            <a:r>
              <a:rPr lang="en-IN" baseline="-25000" dirty="0">
                <a:latin typeface="Georgia" panose="02040502050405020303" pitchFamily="18" charset="0"/>
              </a:rPr>
              <a:t>t </a:t>
            </a:r>
            <a:r>
              <a:rPr lang="en-IN" dirty="0">
                <a:latin typeface="Georgia" panose="02040502050405020303" pitchFamily="18" charset="0"/>
              </a:rPr>
              <a:t>corresponds to contributions made solely by the given phrase to h</a:t>
            </a:r>
            <a:r>
              <a:rPr lang="en-IN" baseline="-25000" dirty="0">
                <a:latin typeface="Georgia" panose="02040502050405020303" pitchFamily="18" charset="0"/>
              </a:rPr>
              <a:t>t</a:t>
            </a:r>
            <a:r>
              <a:rPr lang="en-IN" dirty="0">
                <a:latin typeface="Georgia" panose="02040502050405020303" pitchFamily="18" charset="0"/>
              </a:rPr>
              <a:t>, and </a:t>
            </a:r>
          </a:p>
          <a:p>
            <a:pPr marL="285750" indent="-285750" algn="just">
              <a:lnSpc>
                <a:spcPct val="150000"/>
              </a:lnSpc>
              <a:buFont typeface="Arial" panose="020B0604020202020204" pitchFamily="34" charset="0"/>
              <a:buChar char="•"/>
            </a:pPr>
            <a:r>
              <a:rPr lang="el-GR" dirty="0">
                <a:latin typeface="Georgia" panose="02040502050405020303" pitchFamily="18" charset="0"/>
              </a:rPr>
              <a:t>γ</a:t>
            </a:r>
            <a:r>
              <a:rPr lang="en-IN" baseline="-25000" dirty="0">
                <a:latin typeface="Georgia" panose="02040502050405020303" pitchFamily="18" charset="0"/>
              </a:rPr>
              <a:t>t </a:t>
            </a:r>
            <a:r>
              <a:rPr lang="en-IN" dirty="0">
                <a:latin typeface="Georgia" panose="02040502050405020303" pitchFamily="18" charset="0"/>
              </a:rPr>
              <a:t>corresponds to contributions involving, at least in part, elements outside of the phrase. </a:t>
            </a:r>
          </a:p>
          <a:p>
            <a:pPr marL="285750" indent="-285750" algn="just">
              <a:lnSpc>
                <a:spcPct val="150000"/>
              </a:lnSpc>
              <a:buFont typeface="Arial" panose="020B0604020202020204" pitchFamily="34" charset="0"/>
              <a:buChar char="•"/>
            </a:pPr>
            <a:r>
              <a:rPr lang="en-IN" dirty="0">
                <a:latin typeface="Georgia" panose="02040502050405020303" pitchFamily="18" charset="0"/>
              </a:rPr>
              <a:t>β</a:t>
            </a:r>
            <a:r>
              <a:rPr lang="en-IN" baseline="-25000" dirty="0">
                <a:latin typeface="Georgia" panose="02040502050405020303" pitchFamily="18" charset="0"/>
              </a:rPr>
              <a:t>c</a:t>
            </a:r>
            <a:r>
              <a:rPr lang="en-IN" dirty="0">
                <a:latin typeface="Georgia" panose="02040502050405020303" pitchFamily="18" charset="0"/>
              </a:rPr>
              <a:t> &amp; </a:t>
            </a:r>
            <a:r>
              <a:rPr lang="el-GR" dirty="0">
                <a:latin typeface="Georgia" panose="02040502050405020303" pitchFamily="18" charset="0"/>
              </a:rPr>
              <a:t>γ</a:t>
            </a:r>
            <a:r>
              <a:rPr lang="en-IN" baseline="-25000" dirty="0">
                <a:latin typeface="Georgia" panose="02040502050405020303" pitchFamily="18" charset="0"/>
              </a:rPr>
              <a:t>c </a:t>
            </a:r>
            <a:r>
              <a:rPr lang="en-IN" dirty="0">
                <a:latin typeface="Georgia" panose="02040502050405020303" pitchFamily="18" charset="0"/>
              </a:rPr>
              <a:t>are analogous to c</a:t>
            </a:r>
            <a:r>
              <a:rPr lang="en-IN" baseline="-25000" dirty="0">
                <a:latin typeface="Georgia" panose="02040502050405020303" pitchFamily="18" charset="0"/>
              </a:rPr>
              <a:t>t</a:t>
            </a:r>
            <a:r>
              <a:rPr lang="en-IN" sz="2000" dirty="0">
                <a:latin typeface="Georgia" panose="02040502050405020303" pitchFamily="18" charset="0"/>
              </a:rPr>
              <a:t>.</a:t>
            </a:r>
          </a:p>
          <a:p>
            <a:pPr algn="just"/>
            <a:endParaRPr lang="en-IN" sz="2000" baseline="-25000" dirty="0">
              <a:latin typeface="Georgia" panose="02040502050405020303" pitchFamily="18" charset="0"/>
            </a:endParaRPr>
          </a:p>
          <a:p>
            <a:pPr algn="just"/>
            <a:r>
              <a:rPr lang="en-IN" dirty="0">
                <a:latin typeface="Georgia" panose="02040502050405020303" pitchFamily="18" charset="0"/>
              </a:rPr>
              <a:t>Using the above decomposition, the final output state Wh</a:t>
            </a:r>
            <a:r>
              <a:rPr lang="en-IN" baseline="-25000" dirty="0">
                <a:latin typeface="Georgia" panose="02040502050405020303" pitchFamily="18" charset="0"/>
              </a:rPr>
              <a:t>T</a:t>
            </a:r>
            <a:r>
              <a:rPr lang="en-IN" dirty="0">
                <a:latin typeface="Georgia" panose="02040502050405020303" pitchFamily="18" charset="0"/>
              </a:rPr>
              <a:t> is given as:</a:t>
            </a:r>
          </a:p>
          <a:p>
            <a:pPr algn="just"/>
            <a:endParaRPr lang="en-IN" sz="1000" dirty="0">
              <a:latin typeface="Georgia" panose="02040502050405020303" pitchFamily="18" charset="0"/>
            </a:endParaRPr>
          </a:p>
          <a:p>
            <a:pPr algn="ctr"/>
            <a:r>
              <a:rPr lang="en-IN" dirty="0">
                <a:latin typeface="Georgia" panose="02040502050405020303" pitchFamily="18" charset="0"/>
              </a:rPr>
              <a:t>p = SoftMax(Wβ</a:t>
            </a:r>
            <a:r>
              <a:rPr lang="en-IN" baseline="-25000" dirty="0">
                <a:latin typeface="Georgia" panose="02040502050405020303" pitchFamily="18" charset="0"/>
              </a:rPr>
              <a:t>t</a:t>
            </a:r>
            <a:r>
              <a:rPr lang="en-IN" dirty="0">
                <a:latin typeface="Georgia" panose="02040502050405020303" pitchFamily="18" charset="0"/>
              </a:rPr>
              <a:t> + W</a:t>
            </a:r>
            <a:r>
              <a:rPr lang="el-GR" dirty="0">
                <a:latin typeface="Georgia" panose="02040502050405020303" pitchFamily="18" charset="0"/>
              </a:rPr>
              <a:t>γ</a:t>
            </a:r>
            <a:r>
              <a:rPr lang="en-IN" baseline="-25000" dirty="0">
                <a:latin typeface="Georgia" panose="02040502050405020303" pitchFamily="18" charset="0"/>
              </a:rPr>
              <a:t>t</a:t>
            </a:r>
            <a:r>
              <a:rPr lang="en-IN" dirty="0">
                <a:latin typeface="Georgia" panose="02040502050405020303" pitchFamily="18" charset="0"/>
              </a:rPr>
              <a:t>)</a:t>
            </a:r>
          </a:p>
          <a:p>
            <a:pPr algn="ctr"/>
            <a:endParaRPr lang="en-IN" sz="1000" dirty="0">
              <a:latin typeface="Georgia" panose="02040502050405020303" pitchFamily="18" charset="0"/>
            </a:endParaRPr>
          </a:p>
          <a:p>
            <a:r>
              <a:rPr lang="en-IN" dirty="0">
                <a:latin typeface="Georgia" panose="02040502050405020303" pitchFamily="18" charset="0"/>
              </a:rPr>
              <a:t>Here, Wβ</a:t>
            </a:r>
            <a:r>
              <a:rPr lang="en-IN" baseline="-25000" dirty="0">
                <a:latin typeface="Georgia" panose="02040502050405020303" pitchFamily="18" charset="0"/>
              </a:rPr>
              <a:t>t</a:t>
            </a:r>
            <a:r>
              <a:rPr lang="en-IN" dirty="0">
                <a:latin typeface="Georgia" panose="02040502050405020303" pitchFamily="18" charset="0"/>
              </a:rPr>
              <a:t> provides a Quantative score for the phrase’s contribution to the LSTM’s prediction.</a:t>
            </a:r>
          </a:p>
          <a:p>
            <a:pPr algn="just"/>
            <a:endParaRPr lang="en-IN" baseline="-25000" dirty="0">
              <a:latin typeface="Georgia" panose="02040502050405020303" pitchFamily="18" charset="0"/>
            </a:endParaRPr>
          </a:p>
          <a:p>
            <a:pPr algn="just"/>
            <a:endParaRPr lang="en-US" dirty="0">
              <a:latin typeface="Georgia" panose="02040502050405020303" pitchFamily="18" charset="0"/>
            </a:endParaRPr>
          </a:p>
        </p:txBody>
      </p:sp>
    </p:spTree>
    <p:extLst>
      <p:ext uri="{BB962C8B-B14F-4D97-AF65-F5344CB8AC3E}">
        <p14:creationId xmlns:p14="http://schemas.microsoft.com/office/powerpoint/2010/main" val="945773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9"/>
          <p:cNvSpPr>
            <a:spLocks noChangeArrowheads="1"/>
          </p:cNvSpPr>
          <p:nvPr/>
        </p:nvSpPr>
        <p:spPr bwMode="auto">
          <a:xfrm>
            <a:off x="373063" y="152400"/>
            <a:ext cx="68532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150000"/>
              </a:lnSpc>
              <a:defRPr/>
            </a:pPr>
            <a:r>
              <a:rPr lang="en-US" altLang="zh-TW" sz="3600" dirty="0">
                <a:solidFill>
                  <a:srgbClr val="4D4D4D"/>
                </a:solidFill>
                <a:latin typeface="Georgia" pitchFamily="18" charset="0"/>
                <a:ea typeface="PMingLiU" pitchFamily="18" charset="-120"/>
              </a:rPr>
              <a:t>Implementation</a:t>
            </a:r>
          </a:p>
        </p:txBody>
      </p:sp>
      <p:sp>
        <p:nvSpPr>
          <p:cNvPr id="2" name="Slide Number Placeholder 1"/>
          <p:cNvSpPr>
            <a:spLocks noGrp="1"/>
          </p:cNvSpPr>
          <p:nvPr>
            <p:ph type="sldNum" sz="quarter" idx="12"/>
          </p:nvPr>
        </p:nvSpPr>
        <p:spPr/>
        <p:txBody>
          <a:bodyPr/>
          <a:lstStyle/>
          <a:p>
            <a:fld id="{B95760C2-38E4-496F-933D-2305F303D3F1}" type="slidenum">
              <a:rPr lang="zh-TW" altLang="en-US" smtClean="0"/>
              <a:pPr/>
              <a:t>9</a:t>
            </a:fld>
            <a:endParaRPr lang="en-US" altLang="zh-TW"/>
          </a:p>
        </p:txBody>
      </p:sp>
      <p:sp>
        <p:nvSpPr>
          <p:cNvPr id="5" name="TextBox 4">
            <a:extLst>
              <a:ext uri="{FF2B5EF4-FFF2-40B4-BE49-F238E27FC236}">
                <a16:creationId xmlns:a16="http://schemas.microsoft.com/office/drawing/2014/main" id="{6A042985-C3C7-4BC5-BD3C-287FF849BB8C}"/>
              </a:ext>
            </a:extLst>
          </p:cNvPr>
          <p:cNvSpPr txBox="1"/>
          <p:nvPr/>
        </p:nvSpPr>
        <p:spPr>
          <a:xfrm>
            <a:off x="152400" y="1600200"/>
            <a:ext cx="8839200" cy="646331"/>
          </a:xfrm>
          <a:prstGeom prst="rect">
            <a:avLst/>
          </a:prstGeom>
          <a:noFill/>
        </p:spPr>
        <p:txBody>
          <a:bodyPr wrap="square" rtlCol="0">
            <a:spAutoFit/>
          </a:bodyPr>
          <a:lstStyle/>
          <a:p>
            <a:pPr algn="just"/>
            <a:r>
              <a:rPr lang="en-IN" dirty="0">
                <a:latin typeface="Georgia" panose="02040502050405020303" pitchFamily="18" charset="0"/>
              </a:rPr>
              <a:t>Authors assume that they have a way of linearizing tanh and sigmoid gates and updates in equations 2, 3, 4. </a:t>
            </a:r>
          </a:p>
        </p:txBody>
      </p:sp>
      <p:pic>
        <p:nvPicPr>
          <p:cNvPr id="4" name="Picture 3">
            <a:extLst>
              <a:ext uri="{FF2B5EF4-FFF2-40B4-BE49-F238E27FC236}">
                <a16:creationId xmlns:a16="http://schemas.microsoft.com/office/drawing/2014/main" id="{10AAF19A-C345-4BE2-8E9A-35841771E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68" y="2314462"/>
            <a:ext cx="8259328" cy="809738"/>
          </a:xfrm>
          <a:prstGeom prst="rect">
            <a:avLst/>
          </a:prstGeom>
        </p:spPr>
      </p:pic>
      <p:sp>
        <p:nvSpPr>
          <p:cNvPr id="8" name="TextBox 7">
            <a:extLst>
              <a:ext uri="{FF2B5EF4-FFF2-40B4-BE49-F238E27FC236}">
                <a16:creationId xmlns:a16="http://schemas.microsoft.com/office/drawing/2014/main" id="{49CB3C61-EF47-41A9-91D4-42AE9A0D35E4}"/>
              </a:ext>
            </a:extLst>
          </p:cNvPr>
          <p:cNvSpPr txBox="1"/>
          <p:nvPr/>
        </p:nvSpPr>
        <p:spPr>
          <a:xfrm>
            <a:off x="133739" y="3192131"/>
            <a:ext cx="8839200" cy="646331"/>
          </a:xfrm>
          <a:prstGeom prst="rect">
            <a:avLst/>
          </a:prstGeom>
          <a:noFill/>
        </p:spPr>
        <p:txBody>
          <a:bodyPr wrap="square" rtlCol="0">
            <a:spAutoFit/>
          </a:bodyPr>
          <a:lstStyle/>
          <a:p>
            <a:pPr algn="just"/>
            <a:r>
              <a:rPr lang="en-IN" dirty="0">
                <a:latin typeface="Georgia" panose="02040502050405020303" pitchFamily="18" charset="0"/>
              </a:rPr>
              <a:t>Once, we can do this then we can also linearize the element-wise inner product and hence find linearization for h</a:t>
            </a:r>
            <a:r>
              <a:rPr lang="en-IN" baseline="-25000" dirty="0">
                <a:latin typeface="Georgia" panose="02040502050405020303" pitchFamily="18" charset="0"/>
              </a:rPr>
              <a:t>t</a:t>
            </a:r>
            <a:r>
              <a:rPr lang="en-IN" dirty="0">
                <a:latin typeface="Georgia" panose="02040502050405020303" pitchFamily="18" charset="0"/>
              </a:rPr>
              <a:t> and c</a:t>
            </a:r>
            <a:r>
              <a:rPr lang="en-IN" baseline="-25000" dirty="0">
                <a:latin typeface="Georgia" panose="02040502050405020303" pitchFamily="18" charset="0"/>
              </a:rPr>
              <a:t>t</a:t>
            </a:r>
            <a:r>
              <a:rPr lang="en-IN" dirty="0">
                <a:latin typeface="Georgia" panose="02040502050405020303" pitchFamily="18" charset="0"/>
              </a:rPr>
              <a:t>.</a:t>
            </a:r>
          </a:p>
        </p:txBody>
      </p:sp>
      <p:pic>
        <p:nvPicPr>
          <p:cNvPr id="7" name="Picture 6">
            <a:extLst>
              <a:ext uri="{FF2B5EF4-FFF2-40B4-BE49-F238E27FC236}">
                <a16:creationId xmlns:a16="http://schemas.microsoft.com/office/drawing/2014/main" id="{E698D284-5E61-49E0-AB02-976F57DC1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68" y="3886200"/>
            <a:ext cx="8701664" cy="16452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4036</TotalTime>
  <Words>1452</Words>
  <Application>Microsoft Macintosh PowerPoint</Application>
  <PresentationFormat>On-screen Show (4:3)</PresentationFormat>
  <Paragraphs>160</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Cambria Math</vt:lpstr>
      <vt:lpstr>Georgia</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Qi, Yanjun (yq2h)</cp:lastModifiedBy>
  <cp:revision>335</cp:revision>
  <cp:lastPrinted>2014-10-01T00:28:47Z</cp:lastPrinted>
  <dcterms:created xsi:type="dcterms:W3CDTF">2009-01-05T15:07:26Z</dcterms:created>
  <dcterms:modified xsi:type="dcterms:W3CDTF">2021-06-17T20:32:47Z</dcterms:modified>
</cp:coreProperties>
</file>