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4DDm3QU+n4ZxnXWE6eyePDKtX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020e9a8ff_0_7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161" name="Google Shape;161;g7020e9a8ff_0_7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7020e9a8ff_0_7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020e9a8ff_0_81: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170" name="Google Shape;170;g7020e9a8ff_0_8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g7020e9a8ff_0_8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20e9a8ff_0_9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180" name="Google Shape;180;g7020e9a8ff_0_9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7020e9a8ff_0_9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20e9a8ff_0_10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188" name="Google Shape;188;g7020e9a8ff_0_10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g7020e9a8ff_0_10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020e9a8ff_0_11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197" name="Google Shape;197;g7020e9a8ff_0_11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g7020e9a8ff_0_11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020e9a8ff_0_131: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205" name="Google Shape;205;g7020e9a8ff_0_13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g7020e9a8ff_0_13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020e9a8ff_0_14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
        <p:nvSpPr>
          <p:cNvPr id="214" name="Google Shape;214;g7020e9a8ff_0_14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g7020e9a8ff_0_14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020e9a8ff_0_1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222" name="Google Shape;222;g7020e9a8ff_0_15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7020e9a8ff_0_1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20e9a8ff_0_1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31" name="Google Shape;231;g7020e9a8ff_0_1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020e9a8ff_0_17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238" name="Google Shape;238;g7020e9a8ff_0_17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g7020e9a8ff_0_17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020e9a8ff_0_18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
        <p:nvSpPr>
          <p:cNvPr id="246" name="Google Shape;246;g7020e9a8ff_0_18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g7020e9a8ff_0_18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020e9a8ff_0_19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255" name="Google Shape;255;g7020e9a8ff_0_19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g7020e9a8ff_0_19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20e9a8ff_0_20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264" name="Google Shape;264;g7020e9a8ff_0_20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7020e9a8ff_0_20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020e9a8ff_0_21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
        <p:nvSpPr>
          <p:cNvPr id="273" name="Google Shape;273;g7020e9a8ff_0_21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7020e9a8ff_0_21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020e9a8ff_0_22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
        <p:nvSpPr>
          <p:cNvPr id="281" name="Google Shape;281;g7020e9a8ff_0_22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g7020e9a8ff_0_22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020e9a8ff_0_236: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
        <p:nvSpPr>
          <p:cNvPr id="289" name="Google Shape;289;g7020e9a8ff_0_23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g7020e9a8ff_0_23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020e9a8ff_0_24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
        <p:nvSpPr>
          <p:cNvPr id="298" name="Google Shape;298;g7020e9a8ff_0_24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7020e9a8ff_0_24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020e9a8ff_0_256: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
        <p:nvSpPr>
          <p:cNvPr id="307" name="Google Shape;307;g7020e9a8ff_0_25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g7020e9a8ff_0_25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3" name="Google Shape;323;p1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324" name="Google Shape;324;p1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20e9a8ff_0_2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14" name="Google Shape;114;g7020e9a8ff_0_2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020e9a8ff_0_3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g7020e9a8ff_0_3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020e9a8ff_0_4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29" name="Google Shape;129;g7020e9a8ff_0_4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145" name="Google Shape;14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20e9a8ff_0_6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153" name="Google Shape;153;g7020e9a8ff_0_6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g7020e9a8ff_0_6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4" name="Google Shape;74;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22"/>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5" name="Google Shape;35;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1" name="Google Shape;41;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2" name="Google Shape;42;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8" name="Google Shape;48;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9" name="Google Shape;49;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0" name="Google Shape;50;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1" name="Google Shape;51;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6" name="Google Shape;66;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7" name="Google Shape;67;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79025" y="1794375"/>
            <a:ext cx="8839200" cy="201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3000">
                <a:solidFill>
                  <a:srgbClr val="0C0C0C"/>
                </a:solidFill>
                <a:latin typeface="Georgia"/>
                <a:ea typeface="Georgia"/>
                <a:cs typeface="Georgia"/>
                <a:sym typeface="Georgia"/>
              </a:rPr>
              <a:t>L-Shapley and C-Shapley: Efficient Model Interpretation for Structured Data </a:t>
            </a:r>
            <a:endParaRPr sz="3000" b="0" i="0" u="none" strike="noStrike" cap="none">
              <a:solidFill>
                <a:srgbClr val="0C0C0C"/>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C0C0C"/>
              </a:solidFill>
              <a:latin typeface="Georgia"/>
              <a:ea typeface="Georgia"/>
              <a:cs typeface="Georgia"/>
              <a:sym typeface="Georgia"/>
            </a:endParaRPr>
          </a:p>
          <a:p>
            <a:pPr marL="0" marR="0" lvl="0" indent="0" algn="r" rtl="0">
              <a:lnSpc>
                <a:spcPct val="100000"/>
              </a:lnSpc>
              <a:spcBef>
                <a:spcPts val="0"/>
              </a:spcBef>
              <a:spcAft>
                <a:spcPts val="0"/>
              </a:spcAft>
              <a:buClr>
                <a:srgbClr val="000000"/>
              </a:buClr>
              <a:buSzPts val="2200"/>
              <a:buFont typeface="Arial"/>
              <a:buNone/>
            </a:pPr>
            <a:r>
              <a:rPr lang="en-IN" sz="2200">
                <a:solidFill>
                  <a:srgbClr val="0C0C0C"/>
                </a:solidFill>
                <a:latin typeface="Georgia"/>
                <a:ea typeface="Georgia"/>
                <a:cs typeface="Georgia"/>
                <a:sym typeface="Georgia"/>
              </a:rPr>
              <a:t>Jianbo Chen, Le Song, Martin J. Wainwright, Michael I. Jordan</a:t>
            </a:r>
            <a:endParaRPr sz="2200" b="0" i="0" u="none" strike="noStrike" cap="none">
              <a:solidFill>
                <a:srgbClr val="0C0C0C"/>
              </a:solidFill>
              <a:latin typeface="Georgia"/>
              <a:ea typeface="Georgia"/>
              <a:cs typeface="Georgia"/>
              <a:sym typeface="Georgia"/>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rgbClr val="0C0C0C"/>
                </a:solidFill>
                <a:latin typeface="Georgia"/>
                <a:ea typeface="Georgia"/>
                <a:cs typeface="Georgia"/>
                <a:sym typeface="Georgia"/>
              </a:rPr>
              <a:t> ICLR 2019</a:t>
            </a:r>
            <a:endParaRPr sz="2200" b="0" i="0" u="none" strike="noStrike" cap="none">
              <a:solidFill>
                <a:srgbClr val="0C0C0C"/>
              </a:solidFill>
              <a:latin typeface="Georgia"/>
              <a:ea typeface="Georgia"/>
              <a:cs typeface="Georgia"/>
              <a:sym typeface="Georgia"/>
            </a:endParaRPr>
          </a:p>
        </p:txBody>
      </p:sp>
      <p:sp>
        <p:nvSpPr>
          <p:cNvPr id="95" name="Google Shape;95;p1"/>
          <p:cNvSpPr txBox="1"/>
          <p:nvPr/>
        </p:nvSpPr>
        <p:spPr>
          <a:xfrm>
            <a:off x="26625" y="5324913"/>
            <a:ext cx="9144000" cy="892512"/>
          </a:xfrm>
          <a:prstGeom prst="rect">
            <a:avLst/>
          </a:prstGeom>
          <a:noFill/>
          <a:ln>
            <a:noFill/>
          </a:ln>
        </p:spPr>
        <p:txBody>
          <a:bodyPr spcFirstLastPara="1" wrap="square" lIns="91425" tIns="45700" rIns="91425" bIns="45700" anchor="t" anchorCtr="0">
            <a:spAutoFit/>
          </a:bodyPr>
          <a:lstStyle/>
          <a:p>
            <a:pPr lvl="0" algn="ct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sz="1400" b="0" i="0" u="none" strike="noStrike" cap="none" dirty="0">
              <a:solidFill>
                <a:srgbClr val="000000"/>
              </a:solidFill>
              <a:latin typeface="Arial"/>
              <a:ea typeface="Arial"/>
              <a:cs typeface="Arial"/>
              <a:sym typeface="Arial"/>
            </a:endParaRPr>
          </a:p>
        </p:txBody>
      </p:sp>
      <p:sp>
        <p:nvSpPr>
          <p:cNvPr id="96" name="Google Shape;96;p1"/>
          <p:cNvSpPr txBox="1"/>
          <p:nvPr/>
        </p:nvSpPr>
        <p:spPr>
          <a:xfrm>
            <a:off x="0" y="4800600"/>
            <a:ext cx="9144000" cy="42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4D4D4D"/>
                </a:solidFill>
                <a:latin typeface="Georgia"/>
                <a:ea typeface="Georgia"/>
                <a:cs typeface="Georgia"/>
                <a:sym typeface="Georgia"/>
              </a:rPr>
              <a:t>February </a:t>
            </a:r>
            <a:r>
              <a:rPr lang="en-IN" sz="2200">
                <a:solidFill>
                  <a:srgbClr val="4D4D4D"/>
                </a:solidFill>
                <a:latin typeface="Georgia"/>
                <a:ea typeface="Georgia"/>
                <a:cs typeface="Georgia"/>
                <a:sym typeface="Georgia"/>
              </a:rPr>
              <a:t>28</a:t>
            </a:r>
            <a:r>
              <a:rPr lang="en-IN" sz="2200" b="0" i="0" u="none" strike="noStrike" cap="none">
                <a:solidFill>
                  <a:srgbClr val="4D4D4D"/>
                </a:solidFill>
                <a:latin typeface="Georgia"/>
                <a:ea typeface="Georgia"/>
                <a:cs typeface="Georgia"/>
                <a:sym typeface="Georgia"/>
              </a:rPr>
              <a:t>, 2020</a:t>
            </a:r>
            <a:endParaRPr sz="1400" b="0" i="0" u="none" strike="noStrike" cap="none">
              <a:solidFill>
                <a:srgbClr val="000000"/>
              </a:solidFill>
              <a:latin typeface="Arial"/>
              <a:ea typeface="Arial"/>
              <a:cs typeface="Arial"/>
              <a:sym typeface="Arial"/>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7020e9a8ff_0_72"/>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Method</a:t>
            </a:r>
            <a:r>
              <a:rPr lang="en-IN" sz="3600" b="0" i="0" u="none" strike="noStrike" cap="none">
                <a:solidFill>
                  <a:srgbClr val="4D4D4D"/>
                </a:solidFill>
                <a:latin typeface="Georgia"/>
                <a:ea typeface="Georgia"/>
                <a:cs typeface="Georgia"/>
                <a:sym typeface="Georgia"/>
              </a:rPr>
              <a:t>:</a:t>
            </a:r>
            <a:endParaRPr sz="3600" b="0" i="0" u="none" strike="noStrike" cap="none">
              <a:solidFill>
                <a:srgbClr val="4D4D4D"/>
              </a:solidFill>
              <a:latin typeface="Georgia"/>
              <a:ea typeface="Georgia"/>
              <a:cs typeface="Georgia"/>
              <a:sym typeface="Georgia"/>
            </a:endParaRPr>
          </a:p>
        </p:txBody>
      </p:sp>
      <p:sp>
        <p:nvSpPr>
          <p:cNvPr id="165" name="Google Shape;165;g7020e9a8ff_0_7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10</a:t>
            </a:fld>
            <a:endParaRPr/>
          </a:p>
        </p:txBody>
      </p:sp>
      <p:sp>
        <p:nvSpPr>
          <p:cNvPr id="166" name="Google Shape;166;g7020e9a8ff_0_72"/>
          <p:cNvSpPr txBox="1"/>
          <p:nvPr/>
        </p:nvSpPr>
        <p:spPr>
          <a:xfrm>
            <a:off x="152400" y="1600200"/>
            <a:ext cx="8839200" cy="41601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50000"/>
              </a:lnSpc>
              <a:spcBef>
                <a:spcPts val="0"/>
              </a:spcBef>
              <a:spcAft>
                <a:spcPts val="0"/>
              </a:spcAft>
              <a:buClr>
                <a:schemeClr val="dk1"/>
              </a:buClr>
              <a:buSzPts val="2000"/>
              <a:buFont typeface="Georgia"/>
              <a:buAutoNum type="alphaLcParenBoth"/>
            </a:pPr>
            <a:r>
              <a:rPr lang="en-IN" sz="2000">
                <a:solidFill>
                  <a:schemeClr val="dk1"/>
                </a:solidFill>
                <a:latin typeface="Georgia"/>
                <a:ea typeface="Georgia"/>
                <a:cs typeface="Georgia"/>
                <a:sym typeface="Georgia"/>
              </a:rPr>
              <a:t>Illustration of the k = 2 graph neighborhood N</a:t>
            </a:r>
            <a:r>
              <a:rPr lang="en-IN" sz="2000" baseline="-25000">
                <a:solidFill>
                  <a:schemeClr val="dk1"/>
                </a:solidFill>
                <a:latin typeface="Georgia"/>
                <a:ea typeface="Georgia"/>
                <a:cs typeface="Georgia"/>
                <a:sym typeface="Georgia"/>
              </a:rPr>
              <a:t>2</a:t>
            </a:r>
            <a:r>
              <a:rPr lang="en-IN" sz="2000">
                <a:solidFill>
                  <a:schemeClr val="dk1"/>
                </a:solidFill>
                <a:latin typeface="Georgia"/>
                <a:ea typeface="Georgia"/>
                <a:cs typeface="Georgia"/>
                <a:sym typeface="Georgia"/>
              </a:rPr>
              <a:t>(i) on the grid graph. All nodes within the shaded gray triangle lie within the neighborhood N</a:t>
            </a:r>
            <a:r>
              <a:rPr lang="en-IN" sz="2000" baseline="-25000">
                <a:solidFill>
                  <a:schemeClr val="dk1"/>
                </a:solidFill>
                <a:latin typeface="Georgia"/>
                <a:ea typeface="Georgia"/>
                <a:cs typeface="Georgia"/>
                <a:sym typeface="Georgia"/>
              </a:rPr>
              <a:t>2</a:t>
            </a:r>
            <a:r>
              <a:rPr lang="en-IN" sz="2000">
                <a:solidFill>
                  <a:schemeClr val="dk1"/>
                </a:solidFill>
                <a:latin typeface="Georgia"/>
                <a:ea typeface="Georgia"/>
                <a:cs typeface="Georgia"/>
                <a:sym typeface="Georgia"/>
              </a:rPr>
              <a:t>(i).</a:t>
            </a:r>
            <a:endParaRPr sz="2000">
              <a:solidFill>
                <a:schemeClr val="dk1"/>
              </a:solidFill>
              <a:latin typeface="Georgia"/>
              <a:ea typeface="Georgia"/>
              <a:cs typeface="Georgia"/>
              <a:sym typeface="Georgia"/>
            </a:endParaRPr>
          </a:p>
        </p:txBody>
      </p:sp>
      <p:pic>
        <p:nvPicPr>
          <p:cNvPr id="167" name="Google Shape;167;g7020e9a8ff_0_72"/>
          <p:cNvPicPr preferRelativeResize="0"/>
          <p:nvPr/>
        </p:nvPicPr>
        <p:blipFill>
          <a:blip r:embed="rId3">
            <a:alphaModFix/>
          </a:blip>
          <a:stretch>
            <a:fillRect/>
          </a:stretch>
        </p:blipFill>
        <p:spPr>
          <a:xfrm>
            <a:off x="3590925" y="2848925"/>
            <a:ext cx="1962150"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020e9a8ff_0_81"/>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Local Shapley (L-Shapley)</a:t>
            </a:r>
            <a:endParaRPr sz="3600" b="0" i="0" u="none" strike="noStrike" cap="none">
              <a:solidFill>
                <a:srgbClr val="4D4D4D"/>
              </a:solidFill>
              <a:latin typeface="Georgia"/>
              <a:ea typeface="Georgia"/>
              <a:cs typeface="Georgia"/>
              <a:sym typeface="Georgia"/>
            </a:endParaRPr>
          </a:p>
        </p:txBody>
      </p:sp>
      <p:sp>
        <p:nvSpPr>
          <p:cNvPr id="174" name="Google Shape;174;g7020e9a8ff_0_8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11</a:t>
            </a:fld>
            <a:endParaRPr/>
          </a:p>
        </p:txBody>
      </p:sp>
      <p:sp>
        <p:nvSpPr>
          <p:cNvPr id="175" name="Google Shape;175;g7020e9a8ff_0_81"/>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Words distant have a weaker influence on the importance of a given word in a document, and therefore have relatively less effect on the Shapley score.</a:t>
            </a: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2000" b="1">
                <a:solidFill>
                  <a:schemeClr val="dk1"/>
                </a:solidFill>
                <a:latin typeface="Georgia"/>
                <a:ea typeface="Georgia"/>
                <a:cs typeface="Georgia"/>
                <a:sym typeface="Georgia"/>
              </a:rPr>
              <a:t>Original Formula:</a:t>
            </a:r>
            <a:endParaRPr sz="2000" b="1">
              <a:solidFill>
                <a:schemeClr val="dk1"/>
              </a:solidFill>
              <a:latin typeface="Georgia"/>
              <a:ea typeface="Georgia"/>
              <a:cs typeface="Georgia"/>
              <a:sym typeface="Georgia"/>
            </a:endParaRPr>
          </a:p>
        </p:txBody>
      </p:sp>
      <p:pic>
        <p:nvPicPr>
          <p:cNvPr id="176" name="Google Shape;176;g7020e9a8ff_0_81"/>
          <p:cNvPicPr preferRelativeResize="0"/>
          <p:nvPr/>
        </p:nvPicPr>
        <p:blipFill>
          <a:blip r:embed="rId3">
            <a:alphaModFix/>
          </a:blip>
          <a:stretch>
            <a:fillRect/>
          </a:stretch>
        </p:blipFill>
        <p:spPr>
          <a:xfrm>
            <a:off x="0" y="3276752"/>
            <a:ext cx="9143999" cy="1224550"/>
          </a:xfrm>
          <a:prstGeom prst="rect">
            <a:avLst/>
          </a:prstGeom>
          <a:noFill/>
          <a:ln>
            <a:noFill/>
          </a:ln>
        </p:spPr>
      </p:pic>
      <p:pic>
        <p:nvPicPr>
          <p:cNvPr id="177" name="Google Shape;177;g7020e9a8ff_0_81"/>
          <p:cNvPicPr preferRelativeResize="0"/>
          <p:nvPr/>
        </p:nvPicPr>
        <p:blipFill>
          <a:blip r:embed="rId4">
            <a:alphaModFix/>
          </a:blip>
          <a:stretch>
            <a:fillRect/>
          </a:stretch>
        </p:blipFill>
        <p:spPr>
          <a:xfrm>
            <a:off x="2716500" y="5098738"/>
            <a:ext cx="5143500" cy="113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7020e9a8ff_0_92"/>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Local Shapley (L-Shapley)</a:t>
            </a:r>
            <a:endParaRPr sz="3600" b="0" i="0" u="none" strike="noStrike" cap="none">
              <a:solidFill>
                <a:srgbClr val="4D4D4D"/>
              </a:solidFill>
              <a:latin typeface="Georgia"/>
              <a:ea typeface="Georgia"/>
              <a:cs typeface="Georgia"/>
              <a:sym typeface="Georgia"/>
            </a:endParaRPr>
          </a:p>
        </p:txBody>
      </p:sp>
      <p:sp>
        <p:nvSpPr>
          <p:cNvPr id="184" name="Google Shape;184;g7020e9a8ff_0_9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12</a:t>
            </a:fld>
            <a:endParaRPr/>
          </a:p>
        </p:txBody>
      </p:sp>
      <p:sp>
        <p:nvSpPr>
          <p:cNvPr id="185" name="Google Shape;185;g7020e9a8ff_0_92"/>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Coefficients of m</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(S, i) are chosen to match the coefficients in the definition of the Shapley value restricted to the neighborhood N</a:t>
            </a:r>
            <a:r>
              <a:rPr lang="en-IN" sz="2000" baseline="-25000">
                <a:solidFill>
                  <a:schemeClr val="dk1"/>
                </a:solidFill>
                <a:latin typeface="Georgia"/>
                <a:ea typeface="Georgia"/>
                <a:cs typeface="Georgia"/>
                <a:sym typeface="Georgia"/>
              </a:rPr>
              <a:t>k</a:t>
            </a:r>
            <a:r>
              <a:rPr lang="en-IN" sz="2000">
                <a:solidFill>
                  <a:schemeClr val="dk1"/>
                </a:solidFill>
                <a:latin typeface="Georgia"/>
                <a:ea typeface="Georgia"/>
                <a:cs typeface="Georgia"/>
                <a:sym typeface="Georgia"/>
              </a:rPr>
              <a:t>(i).</a:t>
            </a:r>
            <a:endParaRPr sz="2000">
              <a:solidFill>
                <a:schemeClr val="dk1"/>
              </a:solidFill>
              <a:latin typeface="Georgia"/>
              <a:ea typeface="Georgia"/>
              <a:cs typeface="Georgia"/>
              <a:sym typeface="Georgia"/>
            </a:endParaRPr>
          </a:p>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This controls the error under certain probabilistic assumption.</a:t>
            </a:r>
            <a:endParaRPr sz="2000">
              <a:solidFill>
                <a:schemeClr val="dk1"/>
              </a:solidFill>
              <a:latin typeface="Georgia"/>
              <a:ea typeface="Georgia"/>
              <a:cs typeface="Georgia"/>
              <a:sym typeface="Georgia"/>
            </a:endParaRPr>
          </a:p>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The choice of the integer k is dictated by computational considerations.</a:t>
            </a:r>
            <a:endParaRPr sz="2000">
              <a:solidFill>
                <a:schemeClr val="dk1"/>
              </a:solidFill>
              <a:latin typeface="Georgia"/>
              <a:ea typeface="Georgia"/>
              <a:cs typeface="Georgia"/>
              <a:sym typeface="Georgia"/>
            </a:endParaRPr>
          </a:p>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Evaluating all d L-Shapley scores on a line graph requires 2</a:t>
            </a:r>
            <a:r>
              <a:rPr lang="en-IN" sz="2000" baseline="30000">
                <a:solidFill>
                  <a:schemeClr val="dk1"/>
                </a:solidFill>
                <a:latin typeface="Georgia"/>
                <a:ea typeface="Georgia"/>
                <a:cs typeface="Georgia"/>
                <a:sym typeface="Georgia"/>
              </a:rPr>
              <a:t>2k</a:t>
            </a:r>
            <a:r>
              <a:rPr lang="en-IN" sz="2000">
                <a:solidFill>
                  <a:schemeClr val="dk1"/>
                </a:solidFill>
                <a:latin typeface="Georgia"/>
                <a:ea typeface="Georgia"/>
                <a:cs typeface="Georgia"/>
                <a:sym typeface="Georgia"/>
              </a:rPr>
              <a:t>d model evaluations. (2 </a:t>
            </a:r>
            <a:r>
              <a:rPr lang="en-IN" sz="2000" baseline="30000">
                <a:solidFill>
                  <a:schemeClr val="dk1"/>
                </a:solidFill>
                <a:latin typeface="Georgia"/>
                <a:ea typeface="Georgia"/>
                <a:cs typeface="Georgia"/>
                <a:sym typeface="Georgia"/>
              </a:rPr>
              <a:t>2k+1</a:t>
            </a:r>
            <a:r>
              <a:rPr lang="en-IN" sz="2000">
                <a:solidFill>
                  <a:schemeClr val="dk1"/>
                </a:solidFill>
                <a:latin typeface="Georgia"/>
                <a:ea typeface="Georgia"/>
                <a:cs typeface="Georgia"/>
                <a:sym typeface="Georgia"/>
              </a:rPr>
              <a:t> per feature).</a:t>
            </a:r>
            <a:endParaRPr sz="2000">
              <a:solidFill>
                <a:schemeClr val="dk1"/>
              </a:solidFill>
              <a:latin typeface="Georgia"/>
              <a:ea typeface="Georgia"/>
              <a:cs typeface="Georgia"/>
              <a:sym typeface="Georgia"/>
            </a:endParaRPr>
          </a:p>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A grid graph requires 2</a:t>
            </a:r>
            <a:r>
              <a:rPr lang="en-IN" sz="2000" baseline="30000">
                <a:solidFill>
                  <a:schemeClr val="dk1"/>
                </a:solidFill>
                <a:latin typeface="Georgia"/>
                <a:ea typeface="Georgia"/>
                <a:cs typeface="Georgia"/>
                <a:sym typeface="Georgia"/>
              </a:rPr>
              <a:t>4k*4k</a:t>
            </a:r>
            <a:r>
              <a:rPr lang="en-IN" sz="2000">
                <a:solidFill>
                  <a:schemeClr val="dk1"/>
                </a:solidFill>
                <a:latin typeface="Georgia"/>
                <a:ea typeface="Georgia"/>
                <a:cs typeface="Georgia"/>
                <a:sym typeface="Georgia"/>
              </a:rPr>
              <a:t>d function evaluations.</a:t>
            </a: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7020e9a8ff_0_107"/>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Connected Shapley (C-Shapley)</a:t>
            </a:r>
            <a:endParaRPr sz="3600" b="0" i="0" u="none" strike="noStrike" cap="none">
              <a:solidFill>
                <a:srgbClr val="4D4D4D"/>
              </a:solidFill>
              <a:latin typeface="Georgia"/>
              <a:ea typeface="Georgia"/>
              <a:cs typeface="Georgia"/>
              <a:sym typeface="Georgia"/>
            </a:endParaRPr>
          </a:p>
        </p:txBody>
      </p:sp>
      <p:sp>
        <p:nvSpPr>
          <p:cNvPr id="192" name="Google Shape;192;g7020e9a8ff_0_10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13</a:t>
            </a:fld>
            <a:endParaRPr/>
          </a:p>
        </p:txBody>
      </p:sp>
      <p:sp>
        <p:nvSpPr>
          <p:cNvPr id="193" name="Google Shape;193;g7020e9a8ff_0_107"/>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Further reduces the complexity of approximating the Shapley value.</a:t>
            </a:r>
            <a:endParaRPr sz="2000">
              <a:solidFill>
                <a:schemeClr val="dk1"/>
              </a:solidFill>
              <a:latin typeface="Georgia"/>
              <a:ea typeface="Georgia"/>
              <a:cs typeface="Georgia"/>
              <a:sym typeface="Georgia"/>
            </a:endParaRPr>
          </a:p>
          <a:p>
            <a:pPr marL="457200" marR="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Only look at the connected subsets.</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i="1">
                <a:solidFill>
                  <a:schemeClr val="dk1"/>
                </a:solidFill>
                <a:latin typeface="Georgia"/>
                <a:ea typeface="Georgia"/>
                <a:cs typeface="Georgia"/>
                <a:sym typeface="Georgia"/>
              </a:rPr>
              <a:t>It is not heartwarming or entertaining. It just sucks.</a:t>
            </a:r>
            <a:endParaRPr sz="2000" i="1">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Subset “</a:t>
            </a:r>
            <a:r>
              <a:rPr lang="en-IN" sz="2000" i="1">
                <a:solidFill>
                  <a:schemeClr val="dk1"/>
                </a:solidFill>
                <a:latin typeface="Georgia"/>
                <a:ea typeface="Georgia"/>
                <a:cs typeface="Georgia"/>
                <a:sym typeface="Georgia"/>
              </a:rPr>
              <a:t>It not heartwarming,</a:t>
            </a:r>
            <a:r>
              <a:rPr lang="en-IN" sz="2000">
                <a:solidFill>
                  <a:schemeClr val="dk1"/>
                </a:solidFill>
                <a:latin typeface="Georgia"/>
                <a:ea typeface="Georgia"/>
                <a:cs typeface="Georgia"/>
                <a:sym typeface="Georgia"/>
              </a:rPr>
              <a:t>” rarely appears in real data and may not make sense to a human or a model trained on real-world data.</a:t>
            </a: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p:txBody>
      </p:sp>
      <p:pic>
        <p:nvPicPr>
          <p:cNvPr id="194" name="Google Shape;194;g7020e9a8ff_0_107"/>
          <p:cNvPicPr preferRelativeResize="0"/>
          <p:nvPr/>
        </p:nvPicPr>
        <p:blipFill>
          <a:blip r:embed="rId3">
            <a:alphaModFix/>
          </a:blip>
          <a:stretch>
            <a:fillRect/>
          </a:stretch>
        </p:blipFill>
        <p:spPr>
          <a:xfrm>
            <a:off x="0" y="3968048"/>
            <a:ext cx="9144000" cy="140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7020e9a8ff_0_119"/>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Connected Shapley (C-Shapley)</a:t>
            </a:r>
            <a:endParaRPr sz="3600" b="0" i="0" u="none" strike="noStrike" cap="none">
              <a:solidFill>
                <a:srgbClr val="4D4D4D"/>
              </a:solidFill>
              <a:latin typeface="Georgia"/>
              <a:ea typeface="Georgia"/>
              <a:cs typeface="Georgia"/>
              <a:sym typeface="Georgia"/>
            </a:endParaRPr>
          </a:p>
        </p:txBody>
      </p:sp>
      <p:sp>
        <p:nvSpPr>
          <p:cNvPr id="201" name="Google Shape;201;g7020e9a8ff_0_11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14</a:t>
            </a:fld>
            <a:endParaRPr/>
          </a:p>
        </p:txBody>
      </p:sp>
      <p:sp>
        <p:nvSpPr>
          <p:cNvPr id="202" name="Google Shape;202;g7020e9a8ff_0_119"/>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Coefficients of m</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(S, i) are a result of using Myerson value.</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The error between C-Shapley and the Shapley value can also be controlled under certain statistical assumptions.</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For text data, C-Shapley is equivalent to only evaluating n-grams in a neighborhood of the word to be explained.</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C-Shapley scores for all d features takes O(k</a:t>
            </a:r>
            <a:r>
              <a:rPr lang="en-IN" sz="2000" baseline="30000">
                <a:solidFill>
                  <a:schemeClr val="dk1"/>
                </a:solidFill>
                <a:latin typeface="Georgia"/>
                <a:ea typeface="Georgia"/>
                <a:cs typeface="Georgia"/>
                <a:sym typeface="Georgia"/>
              </a:rPr>
              <a:t>2</a:t>
            </a:r>
            <a:r>
              <a:rPr lang="en-IN" sz="2000">
                <a:solidFill>
                  <a:schemeClr val="dk1"/>
                </a:solidFill>
                <a:latin typeface="Georgia"/>
                <a:ea typeface="Georgia"/>
                <a:cs typeface="Georgia"/>
                <a:sym typeface="Georgia"/>
              </a:rPr>
              <a:t>d) model evaluations on a line graph.</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7020e9a8ff_0_131"/>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Difference b/w L-Shapley and C-Shapley</a:t>
            </a:r>
            <a:endParaRPr sz="3600" b="0" i="0" u="none" strike="noStrike" cap="none">
              <a:solidFill>
                <a:srgbClr val="4D4D4D"/>
              </a:solidFill>
              <a:latin typeface="Georgia"/>
              <a:ea typeface="Georgia"/>
              <a:cs typeface="Georgia"/>
              <a:sym typeface="Georgia"/>
            </a:endParaRPr>
          </a:p>
        </p:txBody>
      </p:sp>
      <p:sp>
        <p:nvSpPr>
          <p:cNvPr id="209" name="Google Shape;209;g7020e9a8ff_0_13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15</a:t>
            </a:fld>
            <a:endParaRPr/>
          </a:p>
        </p:txBody>
      </p:sp>
      <p:sp>
        <p:nvSpPr>
          <p:cNvPr id="210" name="Google Shape;210;g7020e9a8ff_0_131"/>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6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r>
              <a:rPr lang="en-IN" sz="2000">
                <a:solidFill>
                  <a:schemeClr val="dk1"/>
                </a:solidFill>
                <a:latin typeface="Georgia"/>
                <a:ea typeface="Georgia"/>
                <a:cs typeface="Georgia"/>
                <a:sym typeface="Georgia"/>
              </a:rPr>
              <a:t>(b) A disconnected subset of N</a:t>
            </a:r>
            <a:r>
              <a:rPr lang="en-IN" sz="2000" baseline="-25000">
                <a:solidFill>
                  <a:schemeClr val="dk1"/>
                </a:solidFill>
                <a:latin typeface="Georgia"/>
                <a:ea typeface="Georgia"/>
                <a:cs typeface="Georgia"/>
                <a:sym typeface="Georgia"/>
              </a:rPr>
              <a:t>2</a:t>
            </a:r>
            <a:r>
              <a:rPr lang="en-IN" sz="2000">
                <a:solidFill>
                  <a:schemeClr val="dk1"/>
                </a:solidFill>
                <a:latin typeface="Georgia"/>
                <a:ea typeface="Georgia"/>
                <a:cs typeface="Georgia"/>
                <a:sym typeface="Georgia"/>
              </a:rPr>
              <a:t>(i) that is summed over in L-Shapley but not C-Shapley. </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r>
              <a:rPr lang="en-IN" sz="2000">
                <a:solidFill>
                  <a:schemeClr val="dk1"/>
                </a:solidFill>
                <a:latin typeface="Georgia"/>
                <a:ea typeface="Georgia"/>
                <a:cs typeface="Georgia"/>
                <a:sym typeface="Georgia"/>
              </a:rPr>
              <a:t>(c) A connected subset of N</a:t>
            </a:r>
            <a:r>
              <a:rPr lang="en-IN" sz="2000" baseline="-25000">
                <a:solidFill>
                  <a:schemeClr val="dk1"/>
                </a:solidFill>
                <a:latin typeface="Georgia"/>
                <a:ea typeface="Georgia"/>
                <a:cs typeface="Georgia"/>
                <a:sym typeface="Georgia"/>
              </a:rPr>
              <a:t>2</a:t>
            </a:r>
            <a:r>
              <a:rPr lang="en-IN" sz="2000">
                <a:solidFill>
                  <a:schemeClr val="dk1"/>
                </a:solidFill>
                <a:latin typeface="Georgia"/>
                <a:ea typeface="Georgia"/>
                <a:cs typeface="Georgia"/>
                <a:sym typeface="Georgia"/>
              </a:rPr>
              <a:t>(i) that is summed over in both L-Shapley and C-Shapley.</a:t>
            </a:r>
            <a:endParaRPr sz="2000">
              <a:solidFill>
                <a:schemeClr val="dk1"/>
              </a:solidFill>
              <a:latin typeface="Georgia"/>
              <a:ea typeface="Georgia"/>
              <a:cs typeface="Georgia"/>
              <a:sym typeface="Georgia"/>
            </a:endParaRPr>
          </a:p>
        </p:txBody>
      </p:sp>
      <p:pic>
        <p:nvPicPr>
          <p:cNvPr id="211" name="Google Shape;211;g7020e9a8ff_0_131"/>
          <p:cNvPicPr preferRelativeResize="0"/>
          <p:nvPr/>
        </p:nvPicPr>
        <p:blipFill>
          <a:blip r:embed="rId3">
            <a:alphaModFix/>
          </a:blip>
          <a:stretch>
            <a:fillRect/>
          </a:stretch>
        </p:blipFill>
        <p:spPr>
          <a:xfrm>
            <a:off x="2209800" y="1652588"/>
            <a:ext cx="4724400" cy="218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7020e9a8ff_0_140"/>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Approximation of Shapley value </a:t>
            </a:r>
            <a:endParaRPr sz="3600" b="0" i="0" u="none" strike="noStrike" cap="none">
              <a:solidFill>
                <a:srgbClr val="4D4D4D"/>
              </a:solidFill>
              <a:latin typeface="Georgia"/>
              <a:ea typeface="Georgia"/>
              <a:cs typeface="Georgia"/>
              <a:sym typeface="Georgia"/>
            </a:endParaRPr>
          </a:p>
        </p:txBody>
      </p:sp>
      <p:sp>
        <p:nvSpPr>
          <p:cNvPr id="218" name="Google Shape;218;g7020e9a8ff_0_14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16</a:t>
            </a:fld>
            <a:endParaRPr/>
          </a:p>
        </p:txBody>
      </p:sp>
      <p:sp>
        <p:nvSpPr>
          <p:cNvPr id="219" name="Google Shape;219;g7020e9a8ff_0_140"/>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AutoNum type="arabicPeriod"/>
            </a:pPr>
            <a:r>
              <a:rPr lang="en-IN" sz="2000">
                <a:solidFill>
                  <a:schemeClr val="dk1"/>
                </a:solidFill>
                <a:latin typeface="Georgia"/>
                <a:ea typeface="Georgia"/>
                <a:cs typeface="Georgia"/>
                <a:sym typeface="Georgia"/>
              </a:rPr>
              <a:t>The expected error between the L-Shapley estimate φˆ</a:t>
            </a:r>
            <a:r>
              <a:rPr lang="en-IN" sz="2000" baseline="30000">
                <a:solidFill>
                  <a:schemeClr val="dk1"/>
                </a:solidFill>
                <a:latin typeface="Georgia"/>
                <a:ea typeface="Georgia"/>
                <a:cs typeface="Georgia"/>
                <a:sym typeface="Georgia"/>
              </a:rPr>
              <a:t>k</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and the true Shapley-value-based importance score φ</a:t>
            </a:r>
            <a:r>
              <a:rPr lang="en-IN" sz="2000" baseline="-25000">
                <a:solidFill>
                  <a:schemeClr val="dk1"/>
                </a:solidFill>
                <a:latin typeface="Georgia"/>
                <a:ea typeface="Georgia"/>
                <a:cs typeface="Georgia"/>
                <a:sym typeface="Georgia"/>
              </a:rPr>
              <a:t>i</a:t>
            </a:r>
            <a:r>
              <a:rPr lang="en-IN" sz="2000">
                <a:solidFill>
                  <a:schemeClr val="dk1"/>
                </a:solidFill>
                <a:latin typeface="Georgia"/>
                <a:ea typeface="Georgia"/>
                <a:cs typeface="Georgia"/>
                <a:sym typeface="Georgia"/>
              </a:rPr>
              <a:t>(P</a:t>
            </a:r>
            <a:r>
              <a:rPr lang="en-IN" sz="2000" baseline="-25000">
                <a:solidFill>
                  <a:schemeClr val="dk1"/>
                </a:solidFill>
                <a:latin typeface="Georgia"/>
                <a:ea typeface="Georgia"/>
                <a:cs typeface="Georgia"/>
                <a:sym typeface="Georgia"/>
              </a:rPr>
              <a:t>m</a:t>
            </a:r>
            <a:r>
              <a:rPr lang="en-IN" sz="2000">
                <a:solidFill>
                  <a:schemeClr val="dk1"/>
                </a:solidFill>
                <a:latin typeface="Georgia"/>
                <a:ea typeface="Georgia"/>
                <a:cs typeface="Georgia"/>
                <a:sym typeface="Georgia"/>
              </a:rPr>
              <a:t>, x) is bounded by 4ε:</a:t>
            </a:r>
            <a:endParaRPr sz="2000">
              <a:solidFill>
                <a:schemeClr val="dk1"/>
              </a:solidFill>
              <a:latin typeface="Georgia"/>
              <a:ea typeface="Georgia"/>
              <a:cs typeface="Georgia"/>
              <a:sym typeface="Georgia"/>
            </a:endParaRPr>
          </a:p>
          <a:p>
            <a:pPr marL="457200" lvl="0" indent="0" algn="ctr" rtl="0">
              <a:lnSpc>
                <a:spcPct val="150000"/>
              </a:lnSpc>
              <a:spcBef>
                <a:spcPts val="0"/>
              </a:spcBef>
              <a:spcAft>
                <a:spcPts val="0"/>
              </a:spcAft>
              <a:buNone/>
            </a:pPr>
            <a:r>
              <a:rPr lang="en-IN" sz="2000">
                <a:solidFill>
                  <a:schemeClr val="dk1"/>
                </a:solidFill>
                <a:latin typeface="Georgia"/>
                <a:ea typeface="Georgia"/>
                <a:cs typeface="Georgia"/>
                <a:sym typeface="Georgia"/>
              </a:rPr>
              <a:t>E</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|φˆ</a:t>
            </a:r>
            <a:r>
              <a:rPr lang="en-IN" sz="2000" baseline="30000">
                <a:solidFill>
                  <a:schemeClr val="dk1"/>
                </a:solidFill>
                <a:latin typeface="Georgia"/>
                <a:ea typeface="Georgia"/>
                <a:cs typeface="Georgia"/>
                <a:sym typeface="Georgia"/>
              </a:rPr>
              <a:t>k</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 φ</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 4ε.</a:t>
            </a:r>
            <a:endParaRPr sz="2000">
              <a:solidFill>
                <a:schemeClr val="dk1"/>
              </a:solidFill>
              <a:latin typeface="Georgia"/>
              <a:ea typeface="Georgia"/>
              <a:cs typeface="Georgia"/>
              <a:sym typeface="Georgia"/>
            </a:endParaRPr>
          </a:p>
          <a:p>
            <a:pPr marL="457200" lvl="0" indent="0" algn="ctr" rtl="0">
              <a:lnSpc>
                <a:spcPct val="150000"/>
              </a:lnSpc>
              <a:spcBef>
                <a:spcPts val="0"/>
              </a:spcBef>
              <a:spcAft>
                <a:spcPts val="0"/>
              </a:spcAft>
              <a:buNone/>
            </a:pPr>
            <a:endParaRPr sz="2000">
              <a:solidFill>
                <a:schemeClr val="dk1"/>
              </a:solidFill>
              <a:latin typeface="Georgia"/>
              <a:ea typeface="Georgia"/>
              <a:cs typeface="Georgia"/>
              <a:sym typeface="Georgia"/>
            </a:endParaRPr>
          </a:p>
          <a:p>
            <a:pPr marL="457200" lvl="0" indent="-355600" algn="l" rtl="0">
              <a:lnSpc>
                <a:spcPct val="150000"/>
              </a:lnSpc>
              <a:spcBef>
                <a:spcPts val="0"/>
              </a:spcBef>
              <a:spcAft>
                <a:spcPts val="0"/>
              </a:spcAft>
              <a:buClr>
                <a:schemeClr val="dk1"/>
              </a:buClr>
              <a:buSzPts val="2000"/>
              <a:buFont typeface="Georgia"/>
              <a:buAutoNum type="arabicPeriod"/>
            </a:pPr>
            <a:r>
              <a:rPr lang="en-IN" sz="2000">
                <a:solidFill>
                  <a:schemeClr val="dk1"/>
                </a:solidFill>
                <a:latin typeface="Georgia"/>
                <a:ea typeface="Georgia"/>
                <a:cs typeface="Georgia"/>
                <a:sym typeface="Georgia"/>
              </a:rPr>
              <a:t>The expected error between the C-Shapley estimate φˆ</a:t>
            </a:r>
            <a:r>
              <a:rPr lang="en-IN" sz="2000" baseline="30000">
                <a:solidFill>
                  <a:schemeClr val="dk1"/>
                </a:solidFill>
                <a:latin typeface="Georgia"/>
                <a:ea typeface="Georgia"/>
                <a:cs typeface="Georgia"/>
                <a:sym typeface="Georgia"/>
              </a:rPr>
              <a:t>k</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and the true Shapley-value-based importance score φ</a:t>
            </a:r>
            <a:r>
              <a:rPr lang="en-IN" sz="2000" baseline="-25000">
                <a:solidFill>
                  <a:schemeClr val="dk1"/>
                </a:solidFill>
                <a:latin typeface="Georgia"/>
                <a:ea typeface="Georgia"/>
                <a:cs typeface="Georgia"/>
                <a:sym typeface="Georgia"/>
              </a:rPr>
              <a:t>i</a:t>
            </a:r>
            <a:r>
              <a:rPr lang="en-IN" sz="2000">
                <a:solidFill>
                  <a:schemeClr val="dk1"/>
                </a:solidFill>
                <a:latin typeface="Georgia"/>
                <a:ea typeface="Georgia"/>
                <a:cs typeface="Georgia"/>
                <a:sym typeface="Georgia"/>
              </a:rPr>
              <a:t>(Pm, x) is bounded by 6ε:</a:t>
            </a:r>
            <a:endParaRPr sz="2000">
              <a:solidFill>
                <a:schemeClr val="dk1"/>
              </a:solidFill>
              <a:latin typeface="Georgia"/>
              <a:ea typeface="Georgia"/>
              <a:cs typeface="Georgia"/>
              <a:sym typeface="Georgia"/>
            </a:endParaRPr>
          </a:p>
          <a:p>
            <a:pPr marL="457200" lvl="0" indent="0" algn="ctr" rtl="0">
              <a:lnSpc>
                <a:spcPct val="150000"/>
              </a:lnSpc>
              <a:spcBef>
                <a:spcPts val="0"/>
              </a:spcBef>
              <a:spcAft>
                <a:spcPts val="0"/>
              </a:spcAft>
              <a:buNone/>
            </a:pPr>
            <a:r>
              <a:rPr lang="en-IN" sz="2000">
                <a:solidFill>
                  <a:schemeClr val="dk1"/>
                </a:solidFill>
                <a:latin typeface="Georgia"/>
                <a:ea typeface="Georgia"/>
                <a:cs typeface="Georgia"/>
                <a:sym typeface="Georgia"/>
              </a:rPr>
              <a:t> E</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|φˆ</a:t>
            </a:r>
            <a:r>
              <a:rPr lang="en-IN" sz="2000" baseline="30000">
                <a:solidFill>
                  <a:schemeClr val="dk1"/>
                </a:solidFill>
                <a:latin typeface="Georgia"/>
                <a:ea typeface="Georgia"/>
                <a:cs typeface="Georgia"/>
                <a:sym typeface="Georgia"/>
              </a:rPr>
              <a:t>k</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 φ</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(i)| ≤ 6ε</a:t>
            </a:r>
            <a:endParaRPr sz="2000">
              <a:solidFill>
                <a:schemeClr val="dk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7020e9a8ff_0_152"/>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Speeding Up Calculation:</a:t>
            </a:r>
            <a:endParaRPr sz="3600" b="0" i="0" u="none" strike="noStrike" cap="none">
              <a:solidFill>
                <a:srgbClr val="4D4D4D"/>
              </a:solidFill>
              <a:latin typeface="Georgia"/>
              <a:ea typeface="Georgia"/>
              <a:cs typeface="Georgia"/>
              <a:sym typeface="Georgia"/>
            </a:endParaRPr>
          </a:p>
        </p:txBody>
      </p:sp>
      <p:sp>
        <p:nvSpPr>
          <p:cNvPr id="226" name="Google Shape;226;g7020e9a8ff_0_15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17</a:t>
            </a:fld>
            <a:endParaRPr/>
          </a:p>
        </p:txBody>
      </p:sp>
      <p:sp>
        <p:nvSpPr>
          <p:cNvPr id="227" name="Google Shape;227;g7020e9a8ff_0_152"/>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AutoNum type="arabicPeriod"/>
            </a:pPr>
            <a:r>
              <a:rPr lang="en-IN" sz="2000">
                <a:solidFill>
                  <a:schemeClr val="dk1"/>
                </a:solidFill>
                <a:latin typeface="Georgia"/>
                <a:ea typeface="Georgia"/>
                <a:cs typeface="Georgia"/>
                <a:sym typeface="Georgia"/>
              </a:rPr>
              <a:t>For considering the interaction of features in a large neighborhood N</a:t>
            </a:r>
            <a:r>
              <a:rPr lang="en-IN" sz="2000" baseline="-25000">
                <a:solidFill>
                  <a:schemeClr val="dk1"/>
                </a:solidFill>
                <a:latin typeface="Georgia"/>
                <a:ea typeface="Georgia"/>
                <a:cs typeface="Georgia"/>
                <a:sym typeface="Georgia"/>
              </a:rPr>
              <a:t>k</a:t>
            </a:r>
            <a:r>
              <a:rPr lang="en-IN" sz="2000">
                <a:solidFill>
                  <a:schemeClr val="dk1"/>
                </a:solidFill>
                <a:latin typeface="Georgia"/>
                <a:ea typeface="Georgia"/>
                <a:cs typeface="Georgia"/>
                <a:sym typeface="Georgia"/>
              </a:rPr>
              <a:t>(i) with a feature i, exponential complexity in k can become a barrier.</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AutoNum type="arabicPeriod"/>
            </a:pPr>
            <a:r>
              <a:rPr lang="en-IN" sz="2000">
                <a:solidFill>
                  <a:schemeClr val="dk1"/>
                </a:solidFill>
                <a:latin typeface="Georgia"/>
                <a:ea typeface="Georgia"/>
                <a:cs typeface="Georgia"/>
                <a:sym typeface="Georgia"/>
              </a:rPr>
              <a:t>Sampling based on random permutation (Štrumbelj et. al.) of local features may be used to alleviate the computational burden of L-Shapley. </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AutoNum type="arabicPeriod"/>
            </a:pPr>
            <a:r>
              <a:rPr lang="en-IN" sz="2000">
                <a:solidFill>
                  <a:schemeClr val="dk1"/>
                </a:solidFill>
                <a:latin typeface="Georgia"/>
                <a:ea typeface="Georgia"/>
                <a:cs typeface="Georgia"/>
                <a:sym typeface="Georgia"/>
              </a:rPr>
              <a:t>A regression-based estimate of C-Shapley :</a:t>
            </a:r>
            <a:endParaRPr sz="2000">
              <a:solidFill>
                <a:schemeClr val="dk1"/>
              </a:solidFill>
              <a:latin typeface="Georgia"/>
              <a:ea typeface="Georgia"/>
              <a:cs typeface="Georgia"/>
              <a:sym typeface="Georgia"/>
            </a:endParaRPr>
          </a:p>
          <a:p>
            <a:pPr marL="457200" lvl="0" indent="0" algn="just" rtl="0">
              <a:lnSpc>
                <a:spcPct val="150000"/>
              </a:lnSpc>
              <a:spcBef>
                <a:spcPts val="0"/>
              </a:spcBef>
              <a:spcAft>
                <a:spcPts val="0"/>
              </a:spcAft>
              <a:buNone/>
            </a:pPr>
            <a:r>
              <a:rPr lang="en-IN" sz="2000">
                <a:solidFill>
                  <a:schemeClr val="dk1"/>
                </a:solidFill>
                <a:latin typeface="Georgia"/>
                <a:ea typeface="Georgia"/>
                <a:cs typeface="Georgia"/>
                <a:sym typeface="Georgia"/>
              </a:rPr>
              <a:t> Where, X ∈ {0, 1}</a:t>
            </a:r>
            <a:r>
              <a:rPr lang="en-IN" sz="2000" baseline="30000">
                <a:solidFill>
                  <a:schemeClr val="dk1"/>
                </a:solidFill>
                <a:latin typeface="Georgia"/>
                <a:ea typeface="Georgia"/>
                <a:cs typeface="Georgia"/>
                <a:sym typeface="Georgia"/>
              </a:rPr>
              <a:t>kd×d</a:t>
            </a:r>
            <a:r>
              <a:rPr lang="en-IN" sz="2000">
                <a:solidFill>
                  <a:schemeClr val="dk1"/>
                </a:solidFill>
                <a:latin typeface="Georgia"/>
                <a:ea typeface="Georgia"/>
                <a:cs typeface="Georgia"/>
                <a:sym typeface="Georgia"/>
              </a:rPr>
              <a:t> and a response vector F ∈ R</a:t>
            </a:r>
            <a:r>
              <a:rPr lang="en-IN" sz="2000" baseline="30000">
                <a:solidFill>
                  <a:schemeClr val="dk1"/>
                </a:solidFill>
                <a:latin typeface="Georgia"/>
                <a:ea typeface="Georgia"/>
                <a:cs typeface="Georgia"/>
                <a:sym typeface="Georgia"/>
              </a:rPr>
              <a:t>kd</a:t>
            </a:r>
            <a:r>
              <a:rPr lang="en-IN" sz="2000">
                <a:solidFill>
                  <a:schemeClr val="dk1"/>
                </a:solidFill>
                <a:latin typeface="Georgia"/>
                <a:ea typeface="Georgia"/>
                <a:cs typeface="Georgia"/>
                <a:sym typeface="Georgia"/>
              </a:rPr>
              <a:t>, where X</a:t>
            </a:r>
            <a:r>
              <a:rPr lang="en-IN" sz="2000" baseline="-25000">
                <a:solidFill>
                  <a:schemeClr val="dk1"/>
                </a:solidFill>
                <a:latin typeface="Georgia"/>
                <a:ea typeface="Georgia"/>
                <a:cs typeface="Georgia"/>
                <a:sym typeface="Georgia"/>
              </a:rPr>
              <a:t>ij</a:t>
            </a:r>
            <a:r>
              <a:rPr lang="en-IN" sz="2000">
                <a:solidFill>
                  <a:schemeClr val="dk1"/>
                </a:solidFill>
                <a:latin typeface="Georgia"/>
                <a:ea typeface="Georgia"/>
                <a:cs typeface="Georgia"/>
                <a:sym typeface="Georgia"/>
              </a:rPr>
              <a:t> = 1 if the jth feature is included in the ith sample, and F</a:t>
            </a:r>
            <a:r>
              <a:rPr lang="en-IN" sz="2000" baseline="-25000">
                <a:solidFill>
                  <a:schemeClr val="dk1"/>
                </a:solidFill>
                <a:latin typeface="Georgia"/>
                <a:ea typeface="Georgia"/>
                <a:cs typeface="Georgia"/>
                <a:sym typeface="Georgia"/>
              </a:rPr>
              <a:t>i</a:t>
            </a:r>
            <a:r>
              <a:rPr lang="en-IN" sz="2000">
                <a:solidFill>
                  <a:schemeClr val="dk1"/>
                </a:solidFill>
                <a:latin typeface="Georgia"/>
                <a:ea typeface="Georgia"/>
                <a:cs typeface="Georgia"/>
                <a:sym typeface="Georgia"/>
              </a:rPr>
              <a:t> = v</a:t>
            </a:r>
            <a:r>
              <a:rPr lang="en-IN" sz="2000" baseline="-25000">
                <a:solidFill>
                  <a:schemeClr val="dk1"/>
                </a:solidFill>
                <a:latin typeface="Georgia"/>
                <a:ea typeface="Georgia"/>
                <a:cs typeface="Georgia"/>
                <a:sym typeface="Georgia"/>
              </a:rPr>
              <a:t>x</a:t>
            </a:r>
            <a:r>
              <a:rPr lang="en-IN" sz="2000">
                <a:solidFill>
                  <a:schemeClr val="dk1"/>
                </a:solidFill>
                <a:latin typeface="Georgia"/>
                <a:ea typeface="Georgia"/>
                <a:cs typeface="Georgia"/>
                <a:sym typeface="Georgia"/>
              </a:rPr>
              <a:t>(S</a:t>
            </a:r>
            <a:r>
              <a:rPr lang="en-IN" sz="2000" baseline="-25000">
                <a:solidFill>
                  <a:schemeClr val="dk1"/>
                </a:solidFill>
                <a:latin typeface="Georgia"/>
                <a:ea typeface="Georgia"/>
                <a:cs typeface="Georgia"/>
                <a:sym typeface="Georgia"/>
              </a:rPr>
              <a:t>i</a:t>
            </a:r>
            <a:r>
              <a:rPr lang="en-IN" sz="2000">
                <a:solidFill>
                  <a:schemeClr val="dk1"/>
                </a:solidFill>
                <a:latin typeface="Georgia"/>
                <a:ea typeface="Georgia"/>
                <a:cs typeface="Georgia"/>
                <a:sym typeface="Georgia"/>
              </a:rPr>
              <a:t>), the score function evaluated on the corresponding feature subset. </a:t>
            </a:r>
            <a:endParaRPr sz="2000">
              <a:solidFill>
                <a:schemeClr val="dk1"/>
              </a:solidFill>
              <a:latin typeface="Georgia"/>
              <a:ea typeface="Georgia"/>
              <a:cs typeface="Georgia"/>
              <a:sym typeface="Georgia"/>
            </a:endParaRPr>
          </a:p>
        </p:txBody>
      </p:sp>
      <p:pic>
        <p:nvPicPr>
          <p:cNvPr id="228" name="Google Shape;228;g7020e9a8ff_0_152"/>
          <p:cNvPicPr preferRelativeResize="0"/>
          <p:nvPr/>
        </p:nvPicPr>
        <p:blipFill rotWithShape="1">
          <a:blip r:embed="rId3">
            <a:alphaModFix/>
          </a:blip>
          <a:srcRect t="10999" r="13292" b="20722"/>
          <a:stretch/>
        </p:blipFill>
        <p:spPr>
          <a:xfrm>
            <a:off x="5594975" y="3489750"/>
            <a:ext cx="2849275" cy="37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7020e9a8ff_0_11"/>
          <p:cNvSpPr/>
          <p:nvPr/>
        </p:nvSpPr>
        <p:spPr>
          <a:xfrm>
            <a:off x="101050" y="152400"/>
            <a:ext cx="71253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Problem Setting</a:t>
            </a:r>
            <a:endParaRPr sz="1400" b="0" i="0" u="none" strike="noStrike" cap="none">
              <a:solidFill>
                <a:srgbClr val="000000"/>
              </a:solidFill>
              <a:latin typeface="Arial"/>
              <a:ea typeface="Arial"/>
              <a:cs typeface="Arial"/>
              <a:sym typeface="Arial"/>
            </a:endParaRPr>
          </a:p>
        </p:txBody>
      </p:sp>
      <p:sp>
        <p:nvSpPr>
          <p:cNvPr id="234" name="Google Shape;234;g7020e9a8ff_0_1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18</a:t>
            </a:fld>
            <a:endParaRPr/>
          </a:p>
        </p:txBody>
      </p:sp>
      <p:sp>
        <p:nvSpPr>
          <p:cNvPr id="235" name="Google Shape;235;g7020e9a8ff_0_11"/>
          <p:cNvSpPr txBox="1"/>
          <p:nvPr/>
        </p:nvSpPr>
        <p:spPr>
          <a:xfrm>
            <a:off x="0" y="1502150"/>
            <a:ext cx="9144000" cy="50652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Input:</a:t>
            </a:r>
            <a:endParaRPr sz="1800">
              <a:solidFill>
                <a:schemeClr val="dk1"/>
              </a:solidFill>
              <a:latin typeface="Georgia"/>
              <a:ea typeface="Georgia"/>
              <a:cs typeface="Georgia"/>
              <a:sym typeface="Georgia"/>
            </a:endParaRPr>
          </a:p>
          <a:p>
            <a:pPr marL="914400" marR="0" lvl="1"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Model</a:t>
            </a:r>
            <a:endParaRPr sz="1800">
              <a:solidFill>
                <a:schemeClr val="dk1"/>
              </a:solidFill>
              <a:latin typeface="Georgia"/>
              <a:ea typeface="Georgia"/>
              <a:cs typeface="Georgia"/>
              <a:sym typeface="Georgia"/>
            </a:endParaRPr>
          </a:p>
          <a:p>
            <a:pPr marL="914400" marR="0" lvl="1"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Instance</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Output:</a:t>
            </a:r>
            <a:endParaRPr sz="1800">
              <a:solidFill>
                <a:schemeClr val="dk1"/>
              </a:solidFill>
              <a:latin typeface="Georgia"/>
              <a:ea typeface="Georgia"/>
              <a:cs typeface="Georgia"/>
              <a:sym typeface="Georgia"/>
            </a:endParaRPr>
          </a:p>
          <a:p>
            <a:pPr marL="914400" marR="0" lvl="1"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A vector of importance score of the feature.</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The instance-wise property means that this vector, and hence the relative importance of each feature, is allowed to vary across instances.</a:t>
            </a:r>
            <a:endParaRPr sz="18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7020e9a8ff_0_173"/>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Experiments:</a:t>
            </a:r>
            <a:endParaRPr sz="3600" b="0" i="0" u="none" strike="noStrike" cap="none">
              <a:solidFill>
                <a:srgbClr val="4D4D4D"/>
              </a:solidFill>
              <a:latin typeface="Georgia"/>
              <a:ea typeface="Georgia"/>
              <a:cs typeface="Georgia"/>
              <a:sym typeface="Georgia"/>
            </a:endParaRPr>
          </a:p>
        </p:txBody>
      </p:sp>
      <p:sp>
        <p:nvSpPr>
          <p:cNvPr id="242" name="Google Shape;242;g7020e9a8ff_0_17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19</a:t>
            </a:fld>
            <a:endParaRPr/>
          </a:p>
        </p:txBody>
      </p:sp>
      <p:sp>
        <p:nvSpPr>
          <p:cNvPr id="243" name="Google Shape;243;g7020e9a8ff_0_173"/>
          <p:cNvSpPr txBox="1"/>
          <p:nvPr/>
        </p:nvSpPr>
        <p:spPr>
          <a:xfrm>
            <a:off x="152400" y="1600200"/>
            <a:ext cx="88392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Task: Image Classification and Text Classification</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6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Baselines: Model Agnostic Methods</a:t>
            </a:r>
            <a:endParaRPr sz="2000">
              <a:solidFill>
                <a:schemeClr val="dk1"/>
              </a:solidFill>
              <a:latin typeface="Georgia"/>
              <a:ea typeface="Georgia"/>
              <a:cs typeface="Georgia"/>
              <a:sym typeface="Georgia"/>
            </a:endParaRPr>
          </a:p>
          <a:p>
            <a:pPr marL="914400" lvl="0"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KernelSHAP:</a:t>
            </a:r>
            <a:r>
              <a:rPr lang="en-IN" sz="2000">
                <a:solidFill>
                  <a:schemeClr val="dk1"/>
                </a:solidFill>
                <a:latin typeface="Georgia"/>
                <a:ea typeface="Georgia"/>
                <a:cs typeface="Georgia"/>
                <a:sym typeface="Georgia"/>
              </a:rPr>
              <a:t> Regression based approximation of Shapley.</a:t>
            </a:r>
            <a:endParaRPr sz="2000">
              <a:solidFill>
                <a:schemeClr val="dk1"/>
              </a:solidFill>
              <a:latin typeface="Georgia"/>
              <a:ea typeface="Georgia"/>
              <a:cs typeface="Georgia"/>
              <a:sym typeface="Georgia"/>
            </a:endParaRPr>
          </a:p>
          <a:p>
            <a:pPr marL="914400" lvl="0"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SampleShapley:</a:t>
            </a:r>
            <a:r>
              <a:rPr lang="en-IN" sz="2000">
                <a:solidFill>
                  <a:schemeClr val="dk1"/>
                </a:solidFill>
                <a:latin typeface="Georgia"/>
                <a:ea typeface="Georgia"/>
                <a:cs typeface="Georgia"/>
                <a:sym typeface="Georgia"/>
              </a:rPr>
              <a:t> Random sampling based approximation.</a:t>
            </a:r>
            <a:endParaRPr sz="2000">
              <a:solidFill>
                <a:schemeClr val="dk1"/>
              </a:solidFill>
              <a:latin typeface="Georgia"/>
              <a:ea typeface="Georgia"/>
              <a:cs typeface="Georgia"/>
              <a:sym typeface="Georgia"/>
            </a:endParaRPr>
          </a:p>
          <a:p>
            <a:pPr marL="914400" lvl="0"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LIME: </a:t>
            </a:r>
            <a:r>
              <a:rPr lang="en-IN" sz="2000">
                <a:solidFill>
                  <a:schemeClr val="dk1"/>
                </a:solidFill>
                <a:latin typeface="Georgia"/>
                <a:ea typeface="Georgia"/>
                <a:cs typeface="Georgia"/>
                <a:sym typeface="Georgia"/>
              </a:rPr>
              <a:t> Linear model to locally approximate the original model.</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6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Saliency Map:</a:t>
            </a:r>
            <a:r>
              <a:rPr lang="en-IN" sz="2000">
                <a:solidFill>
                  <a:schemeClr val="dk1"/>
                </a:solidFill>
                <a:latin typeface="Georgia"/>
                <a:ea typeface="Georgia"/>
                <a:cs typeface="Georgia"/>
                <a:sym typeface="Georgia"/>
              </a:rPr>
              <a:t> Image Data</a:t>
            </a:r>
            <a:endParaRPr sz="20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89850" y="152400"/>
            <a:ext cx="7136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p:nvPr/>
        </p:nvSpPr>
        <p:spPr>
          <a:xfrm>
            <a:off x="0" y="1752600"/>
            <a:ext cx="9067800" cy="35955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Modern machine learning models, including random forests, deep neural networks, and kernel methods, can produce high accuracy prediction in many applications. However, the accuracy in prediction from such black box models, comes at the cost of interpretability.</a:t>
            </a: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Ease of interpretation is a crucial criterion when these tools are applied in areas such as medicine, financial markets, and criminal justice</a:t>
            </a:r>
            <a:endParaRPr sz="1800" b="0" i="0" u="none" strike="noStrike" cap="none">
              <a:solidFill>
                <a:schemeClr val="dk1"/>
              </a:solidFill>
              <a:latin typeface="Georgia"/>
              <a:ea typeface="Georgia"/>
              <a:cs typeface="Georgia"/>
              <a:sym typeface="Georgia"/>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None/>
            </a:pP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7020e9a8ff_0_180"/>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Datasets for Text Classification:</a:t>
            </a:r>
            <a:endParaRPr sz="3600" b="0" i="0" u="none" strike="noStrike" cap="none">
              <a:solidFill>
                <a:srgbClr val="4D4D4D"/>
              </a:solidFill>
              <a:latin typeface="Georgia"/>
              <a:ea typeface="Georgia"/>
              <a:cs typeface="Georgia"/>
              <a:sym typeface="Georgia"/>
            </a:endParaRPr>
          </a:p>
        </p:txBody>
      </p:sp>
      <p:sp>
        <p:nvSpPr>
          <p:cNvPr id="250" name="Google Shape;250;g7020e9a8ff_0_18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20</a:t>
            </a:fld>
            <a:endParaRPr/>
          </a:p>
        </p:txBody>
      </p:sp>
      <p:sp>
        <p:nvSpPr>
          <p:cNvPr id="251" name="Google Shape;251;g7020e9a8ff_0_180"/>
          <p:cNvSpPr txBox="1"/>
          <p:nvPr/>
        </p:nvSpPr>
        <p:spPr>
          <a:xfrm>
            <a:off x="17400" y="1600200"/>
            <a:ext cx="9144000" cy="49329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45720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45720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IMDB Review ⇒ Word-CNN</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AG News ⇒ Char-CNN</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Yahoo! Answers ⇒ LSTM</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1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r>
              <a:rPr lang="en-IN" sz="2000">
                <a:solidFill>
                  <a:schemeClr val="dk1"/>
                </a:solidFill>
                <a:latin typeface="Georgia"/>
                <a:ea typeface="Georgia"/>
                <a:cs typeface="Georgia"/>
                <a:sym typeface="Georgia"/>
              </a:rPr>
              <a:t>L-Shapley ⇒ Interaction of each word i with the two neighboring words in N</a:t>
            </a:r>
            <a:r>
              <a:rPr lang="en-IN" sz="2000" baseline="-25000">
                <a:solidFill>
                  <a:schemeClr val="dk1"/>
                </a:solidFill>
                <a:latin typeface="Georgia"/>
                <a:ea typeface="Georgia"/>
                <a:cs typeface="Georgia"/>
                <a:sym typeface="Georgia"/>
              </a:rPr>
              <a:t>1</a:t>
            </a:r>
            <a:r>
              <a:rPr lang="en-IN" sz="2000">
                <a:solidFill>
                  <a:schemeClr val="dk1"/>
                </a:solidFill>
                <a:latin typeface="Georgia"/>
                <a:ea typeface="Georgia"/>
                <a:cs typeface="Georgia"/>
                <a:sym typeface="Georgia"/>
              </a:rPr>
              <a:t>(i)</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r>
              <a:rPr lang="en-IN" sz="2000">
                <a:solidFill>
                  <a:schemeClr val="dk1"/>
                </a:solidFill>
                <a:latin typeface="Georgia"/>
                <a:ea typeface="Georgia"/>
                <a:cs typeface="Georgia"/>
                <a:sym typeface="Georgia"/>
              </a:rPr>
              <a:t>C-Shapley ⇒ Regression-based version on all n-grams with n ≤ 4.</a:t>
            </a:r>
            <a:endParaRPr sz="2000">
              <a:solidFill>
                <a:schemeClr val="dk1"/>
              </a:solidFill>
              <a:latin typeface="Georgia"/>
              <a:ea typeface="Georgia"/>
              <a:cs typeface="Georgia"/>
              <a:sym typeface="Georgia"/>
            </a:endParaRPr>
          </a:p>
        </p:txBody>
      </p:sp>
      <p:pic>
        <p:nvPicPr>
          <p:cNvPr id="252" name="Google Shape;252;g7020e9a8ff_0_180"/>
          <p:cNvPicPr preferRelativeResize="0"/>
          <p:nvPr/>
        </p:nvPicPr>
        <p:blipFill>
          <a:blip r:embed="rId3">
            <a:alphaModFix/>
          </a:blip>
          <a:stretch>
            <a:fillRect/>
          </a:stretch>
        </p:blipFill>
        <p:spPr>
          <a:xfrm>
            <a:off x="0" y="1552599"/>
            <a:ext cx="9143999" cy="169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7020e9a8ff_0_192"/>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a:t>
            </a:r>
            <a:endParaRPr sz="3600" b="0" i="0" u="none" strike="noStrike" cap="none">
              <a:solidFill>
                <a:srgbClr val="4D4D4D"/>
              </a:solidFill>
              <a:latin typeface="Georgia"/>
              <a:ea typeface="Georgia"/>
              <a:cs typeface="Georgia"/>
              <a:sym typeface="Georgia"/>
            </a:endParaRPr>
          </a:p>
        </p:txBody>
      </p:sp>
      <p:sp>
        <p:nvSpPr>
          <p:cNvPr id="259" name="Google Shape;259;g7020e9a8ff_0_19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21</a:t>
            </a:fld>
            <a:endParaRPr/>
          </a:p>
        </p:txBody>
      </p:sp>
      <p:pic>
        <p:nvPicPr>
          <p:cNvPr id="260" name="Google Shape;260;g7020e9a8ff_0_192"/>
          <p:cNvPicPr preferRelativeResize="0"/>
          <p:nvPr/>
        </p:nvPicPr>
        <p:blipFill>
          <a:blip r:embed="rId3">
            <a:alphaModFix/>
          </a:blip>
          <a:stretch>
            <a:fillRect/>
          </a:stretch>
        </p:blipFill>
        <p:spPr>
          <a:xfrm>
            <a:off x="0" y="1447800"/>
            <a:ext cx="8839199" cy="3944100"/>
          </a:xfrm>
          <a:prstGeom prst="rect">
            <a:avLst/>
          </a:prstGeom>
          <a:noFill/>
          <a:ln>
            <a:noFill/>
          </a:ln>
        </p:spPr>
      </p:pic>
      <p:sp>
        <p:nvSpPr>
          <p:cNvPr id="261" name="Google Shape;261;g7020e9a8ff_0_192"/>
          <p:cNvSpPr txBox="1"/>
          <p:nvPr/>
        </p:nvSpPr>
        <p:spPr>
          <a:xfrm>
            <a:off x="2425" y="5468100"/>
            <a:ext cx="8787000" cy="1260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eorgia"/>
              <a:buChar char="●"/>
            </a:pPr>
            <a:r>
              <a:rPr lang="en-IN">
                <a:latin typeface="Georgia"/>
                <a:ea typeface="Georgia"/>
                <a:cs typeface="Georgia"/>
                <a:sym typeface="Georgia"/>
              </a:rPr>
              <a:t>On IMDB with Word-CNN, L-Shapley achieves the best performance while LIME, KernelSHAP and C-Shapley achieve slightly worse performance. </a:t>
            </a:r>
            <a:endParaRPr>
              <a:latin typeface="Georgia"/>
              <a:ea typeface="Georgia"/>
              <a:cs typeface="Georgia"/>
              <a:sym typeface="Georgia"/>
            </a:endParaRPr>
          </a:p>
          <a:p>
            <a:pPr marL="457200" lvl="0" indent="-317500" algn="l" rtl="0">
              <a:spcBef>
                <a:spcPts val="0"/>
              </a:spcBef>
              <a:spcAft>
                <a:spcPts val="0"/>
              </a:spcAft>
              <a:buSzPts val="1400"/>
              <a:buFont typeface="Georgia"/>
              <a:buChar char="●"/>
            </a:pPr>
            <a:r>
              <a:rPr lang="en-IN">
                <a:latin typeface="Georgia"/>
                <a:ea typeface="Georgia"/>
                <a:cs typeface="Georgia"/>
                <a:sym typeface="Georgia"/>
              </a:rPr>
              <a:t>On AG’s news with Char-CNN, L-Shapley and C-Shapley both outperform other algorithms. </a:t>
            </a:r>
            <a:endParaRPr>
              <a:latin typeface="Georgia"/>
              <a:ea typeface="Georgia"/>
              <a:cs typeface="Georgia"/>
              <a:sym typeface="Georgia"/>
            </a:endParaRPr>
          </a:p>
          <a:p>
            <a:pPr marL="457200" lvl="0" indent="-317500" algn="l" rtl="0">
              <a:spcBef>
                <a:spcPts val="0"/>
              </a:spcBef>
              <a:spcAft>
                <a:spcPts val="0"/>
              </a:spcAft>
              <a:buSzPts val="1400"/>
              <a:buFont typeface="Georgia"/>
              <a:buChar char="●"/>
            </a:pPr>
            <a:r>
              <a:rPr lang="en-IN">
                <a:latin typeface="Georgia"/>
                <a:ea typeface="Georgia"/>
                <a:cs typeface="Georgia"/>
                <a:sym typeface="Georgia"/>
              </a:rPr>
              <a:t>On Yahoo! Answers with LSTM, C-Shapley outperforms the rest of the algorithms by a large margin</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7020e9a8ff_0_207"/>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a:t>
            </a:r>
            <a:endParaRPr sz="3600" b="0" i="0" u="none" strike="noStrike" cap="none">
              <a:solidFill>
                <a:srgbClr val="4D4D4D"/>
              </a:solidFill>
              <a:latin typeface="Georgia"/>
              <a:ea typeface="Georgia"/>
              <a:cs typeface="Georgia"/>
              <a:sym typeface="Georgia"/>
            </a:endParaRPr>
          </a:p>
        </p:txBody>
      </p:sp>
      <p:sp>
        <p:nvSpPr>
          <p:cNvPr id="268" name="Google Shape;268;g7020e9a8ff_0_20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22</a:t>
            </a:fld>
            <a:endParaRPr/>
          </a:p>
        </p:txBody>
      </p:sp>
      <p:pic>
        <p:nvPicPr>
          <p:cNvPr id="269" name="Google Shape;269;g7020e9a8ff_0_207"/>
          <p:cNvPicPr preferRelativeResize="0"/>
          <p:nvPr/>
        </p:nvPicPr>
        <p:blipFill>
          <a:blip r:embed="rId3">
            <a:alphaModFix/>
          </a:blip>
          <a:stretch>
            <a:fillRect/>
          </a:stretch>
        </p:blipFill>
        <p:spPr>
          <a:xfrm>
            <a:off x="146125" y="2374575"/>
            <a:ext cx="8839198" cy="2252425"/>
          </a:xfrm>
          <a:prstGeom prst="rect">
            <a:avLst/>
          </a:prstGeom>
          <a:noFill/>
          <a:ln>
            <a:noFill/>
          </a:ln>
        </p:spPr>
      </p:pic>
      <p:sp>
        <p:nvSpPr>
          <p:cNvPr id="270" name="Google Shape;270;g7020e9a8ff_0_207"/>
          <p:cNvSpPr txBox="1"/>
          <p:nvPr/>
        </p:nvSpPr>
        <p:spPr>
          <a:xfrm>
            <a:off x="78625" y="1500175"/>
            <a:ext cx="8906700" cy="8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Georgia"/>
                <a:ea typeface="Georgia"/>
                <a:cs typeface="Georgia"/>
                <a:sym typeface="Georgia"/>
              </a:rPr>
              <a:t>Importance scores produced by different Shapley-based methods on Example:</a:t>
            </a:r>
            <a:endParaRPr sz="1800">
              <a:latin typeface="Georgia"/>
              <a:ea typeface="Georgia"/>
              <a:cs typeface="Georgia"/>
              <a:sym typeface="Georgia"/>
            </a:endParaRPr>
          </a:p>
          <a:p>
            <a:pPr marL="0" lvl="0" indent="0" algn="ctr" rtl="0">
              <a:spcBef>
                <a:spcPts val="0"/>
              </a:spcBef>
              <a:spcAft>
                <a:spcPts val="0"/>
              </a:spcAft>
              <a:buNone/>
            </a:pPr>
            <a:r>
              <a:rPr lang="en-IN" sz="1800" i="1">
                <a:latin typeface="Georgia"/>
                <a:ea typeface="Georgia"/>
                <a:cs typeface="Georgia"/>
                <a:sym typeface="Georgia"/>
              </a:rPr>
              <a:t>“It is not heartwarming or entertaining. It just sucks”.</a:t>
            </a:r>
            <a:endParaRPr sz="1800" i="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7020e9a8ff_0_219"/>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Datasets for Image Classification:</a:t>
            </a:r>
            <a:endParaRPr sz="3600" b="0" i="0" u="none" strike="noStrike" cap="none">
              <a:solidFill>
                <a:srgbClr val="4D4D4D"/>
              </a:solidFill>
              <a:latin typeface="Georgia"/>
              <a:ea typeface="Georgia"/>
              <a:cs typeface="Georgia"/>
              <a:sym typeface="Georgia"/>
            </a:endParaRPr>
          </a:p>
        </p:txBody>
      </p:sp>
      <p:sp>
        <p:nvSpPr>
          <p:cNvPr id="277" name="Google Shape;277;g7020e9a8ff_0_21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23</a:t>
            </a:fld>
            <a:endParaRPr/>
          </a:p>
        </p:txBody>
      </p:sp>
      <p:sp>
        <p:nvSpPr>
          <p:cNvPr id="278" name="Google Shape;278;g7020e9a8ff_0_219"/>
          <p:cNvSpPr txBox="1"/>
          <p:nvPr/>
        </p:nvSpPr>
        <p:spPr>
          <a:xfrm>
            <a:off x="17400" y="1600200"/>
            <a:ext cx="91440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MNIST</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CIFAR10</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1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7020e9a8ff_0_228"/>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Evaluation:</a:t>
            </a:r>
            <a:endParaRPr sz="3600" b="0" i="0" u="none" strike="noStrike" cap="none">
              <a:solidFill>
                <a:srgbClr val="4D4D4D"/>
              </a:solidFill>
              <a:latin typeface="Georgia"/>
              <a:ea typeface="Georgia"/>
              <a:cs typeface="Georgia"/>
              <a:sym typeface="Georgia"/>
            </a:endParaRPr>
          </a:p>
        </p:txBody>
      </p:sp>
      <p:sp>
        <p:nvSpPr>
          <p:cNvPr id="285" name="Google Shape;285;g7020e9a8ff_0_22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24</a:t>
            </a:fld>
            <a:endParaRPr/>
          </a:p>
        </p:txBody>
      </p:sp>
      <p:sp>
        <p:nvSpPr>
          <p:cNvPr id="286" name="Google Shape;286;g7020e9a8ff_0_228"/>
          <p:cNvSpPr txBox="1"/>
          <p:nvPr/>
        </p:nvSpPr>
        <p:spPr>
          <a:xfrm>
            <a:off x="17400" y="1600200"/>
            <a:ext cx="9144000" cy="4932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SampleShapley</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KernelSHAP</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Saliency</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C_Shapley</a:t>
            </a:r>
            <a:endParaRPr sz="2000">
              <a:solidFill>
                <a:schemeClr val="dk1"/>
              </a:solidFill>
              <a:latin typeface="Georgia"/>
              <a:ea typeface="Georgia"/>
              <a:cs typeface="Georgia"/>
              <a:sym typeface="Georgia"/>
            </a:endParaRPr>
          </a:p>
          <a:p>
            <a:pPr marL="45720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LIME and L-Shapley are not used for comparison. </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LIME uses superpixels instead of raw pixels.</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L-Shapley was not chosen because of evaluation constraints.</a:t>
            </a:r>
            <a:endParaRPr sz="2000">
              <a:solidFill>
                <a:schemeClr val="dk1"/>
              </a:solidFill>
              <a:latin typeface="Georgia"/>
              <a:ea typeface="Georgia"/>
              <a:cs typeface="Georgia"/>
              <a:sym typeface="Georgia"/>
            </a:endParaRPr>
          </a:p>
          <a:p>
            <a:pPr marL="457200" lvl="0"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For C-Shapley, applied regression-based version to evaluate all n×n image patches with n ≤ 4.</a:t>
            </a:r>
            <a:endParaRPr sz="2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1000">
              <a:solidFill>
                <a:schemeClr val="dk1"/>
              </a:solidFill>
              <a:latin typeface="Georgia"/>
              <a:ea typeface="Georgia"/>
              <a:cs typeface="Georgia"/>
              <a:sym typeface="Georgia"/>
            </a:endParaRPr>
          </a:p>
          <a:p>
            <a:pPr marL="0" lvl="0" indent="0" algn="just" rtl="0">
              <a:lnSpc>
                <a:spcPct val="150000"/>
              </a:lnSpc>
              <a:spcBef>
                <a:spcPts val="0"/>
              </a:spcBef>
              <a:spcAft>
                <a:spcPts val="0"/>
              </a:spcAft>
              <a:buNone/>
            </a:pPr>
            <a:endParaRPr sz="2000">
              <a:solidFill>
                <a:schemeClr val="dk1"/>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7020e9a8ff_0_236"/>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a:t>
            </a:r>
            <a:endParaRPr sz="3600" b="0" i="0" u="none" strike="noStrike" cap="none">
              <a:solidFill>
                <a:srgbClr val="4D4D4D"/>
              </a:solidFill>
              <a:latin typeface="Georgia"/>
              <a:ea typeface="Georgia"/>
              <a:cs typeface="Georgia"/>
              <a:sym typeface="Georgia"/>
            </a:endParaRPr>
          </a:p>
        </p:txBody>
      </p:sp>
      <p:sp>
        <p:nvSpPr>
          <p:cNvPr id="293" name="Google Shape;293;g7020e9a8ff_0_23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25</a:t>
            </a:fld>
            <a:endParaRPr/>
          </a:p>
        </p:txBody>
      </p:sp>
      <p:pic>
        <p:nvPicPr>
          <p:cNvPr id="294" name="Google Shape;294;g7020e9a8ff_0_236"/>
          <p:cNvPicPr preferRelativeResize="0"/>
          <p:nvPr/>
        </p:nvPicPr>
        <p:blipFill>
          <a:blip r:embed="rId3">
            <a:alphaModFix/>
          </a:blip>
          <a:stretch>
            <a:fillRect/>
          </a:stretch>
        </p:blipFill>
        <p:spPr>
          <a:xfrm>
            <a:off x="152400" y="1447800"/>
            <a:ext cx="8839201" cy="4343137"/>
          </a:xfrm>
          <a:prstGeom prst="rect">
            <a:avLst/>
          </a:prstGeom>
          <a:noFill/>
          <a:ln>
            <a:noFill/>
          </a:ln>
        </p:spPr>
      </p:pic>
      <p:sp>
        <p:nvSpPr>
          <p:cNvPr id="295" name="Google Shape;295;g7020e9a8ff_0_236"/>
          <p:cNvSpPr txBox="1"/>
          <p:nvPr/>
        </p:nvSpPr>
        <p:spPr>
          <a:xfrm>
            <a:off x="78625" y="6000750"/>
            <a:ext cx="89742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Georgia"/>
                <a:ea typeface="Georgia"/>
                <a:cs typeface="Georgia"/>
                <a:sym typeface="Georgia"/>
              </a:rPr>
              <a:t>Interestingly, the top pixels chosen by C-Shapley visualize the “reasoning” of the model: more specifically, the important pixels to the model are exactly those which could form a digit from the opposite class. </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7020e9a8ff_0_247"/>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a:t>
            </a:r>
            <a:endParaRPr sz="3600" b="0" i="0" u="none" strike="noStrike" cap="none">
              <a:solidFill>
                <a:srgbClr val="4D4D4D"/>
              </a:solidFill>
              <a:latin typeface="Georgia"/>
              <a:ea typeface="Georgia"/>
              <a:cs typeface="Georgia"/>
              <a:sym typeface="Georgia"/>
            </a:endParaRPr>
          </a:p>
        </p:txBody>
      </p:sp>
      <p:sp>
        <p:nvSpPr>
          <p:cNvPr id="302" name="Google Shape;302;g7020e9a8ff_0_24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26</a:t>
            </a:fld>
            <a:endParaRPr/>
          </a:p>
        </p:txBody>
      </p:sp>
      <p:pic>
        <p:nvPicPr>
          <p:cNvPr id="303" name="Google Shape;303;g7020e9a8ff_0_247"/>
          <p:cNvPicPr preferRelativeResize="0"/>
          <p:nvPr/>
        </p:nvPicPr>
        <p:blipFill>
          <a:blip r:embed="rId3">
            <a:alphaModFix/>
          </a:blip>
          <a:stretch>
            <a:fillRect/>
          </a:stretch>
        </p:blipFill>
        <p:spPr>
          <a:xfrm>
            <a:off x="152400" y="1447800"/>
            <a:ext cx="8839199" cy="4362520"/>
          </a:xfrm>
          <a:prstGeom prst="rect">
            <a:avLst/>
          </a:prstGeom>
          <a:noFill/>
          <a:ln>
            <a:noFill/>
          </a:ln>
        </p:spPr>
      </p:pic>
      <p:sp>
        <p:nvSpPr>
          <p:cNvPr id="304" name="Google Shape;304;g7020e9a8ff_0_247"/>
          <p:cNvSpPr txBox="1"/>
          <p:nvPr/>
        </p:nvSpPr>
        <p:spPr>
          <a:xfrm>
            <a:off x="0" y="5975775"/>
            <a:ext cx="9025800" cy="591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IN" sz="1800">
                <a:latin typeface="Georgia"/>
                <a:ea typeface="Georgia"/>
                <a:cs typeface="Georgia"/>
                <a:sym typeface="Georgia"/>
              </a:rPr>
              <a:t>Pixels picked by C-Shapley concentrate around and inside the digits in MNIST. </a:t>
            </a:r>
            <a:endParaRPr sz="1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7020e9a8ff_0_256"/>
          <p:cNvSpPr/>
          <p:nvPr/>
        </p:nvSpPr>
        <p:spPr>
          <a:xfrm>
            <a:off x="78625" y="152400"/>
            <a:ext cx="8974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a:t>
            </a:r>
            <a:endParaRPr sz="3600" b="0" i="0" u="none" strike="noStrike" cap="none">
              <a:solidFill>
                <a:srgbClr val="4D4D4D"/>
              </a:solidFill>
              <a:latin typeface="Georgia"/>
              <a:ea typeface="Georgia"/>
              <a:cs typeface="Georgia"/>
              <a:sym typeface="Georgia"/>
            </a:endParaRPr>
          </a:p>
        </p:txBody>
      </p:sp>
      <p:sp>
        <p:nvSpPr>
          <p:cNvPr id="311" name="Google Shape;311;g7020e9a8ff_0_25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27</a:t>
            </a:fld>
            <a:endParaRPr/>
          </a:p>
        </p:txBody>
      </p:sp>
      <p:pic>
        <p:nvPicPr>
          <p:cNvPr id="312" name="Google Shape;312;g7020e9a8ff_0_256"/>
          <p:cNvPicPr preferRelativeResize="0"/>
          <p:nvPr/>
        </p:nvPicPr>
        <p:blipFill>
          <a:blip r:embed="rId3">
            <a:alphaModFix/>
          </a:blip>
          <a:stretch>
            <a:fillRect/>
          </a:stretch>
        </p:blipFill>
        <p:spPr>
          <a:xfrm>
            <a:off x="457200" y="1524000"/>
            <a:ext cx="8261174" cy="4306050"/>
          </a:xfrm>
          <a:prstGeom prst="rect">
            <a:avLst/>
          </a:prstGeom>
          <a:noFill/>
          <a:ln>
            <a:noFill/>
          </a:ln>
        </p:spPr>
      </p:pic>
      <p:sp>
        <p:nvSpPr>
          <p:cNvPr id="313" name="Google Shape;313;g7020e9a8ff_0_256"/>
          <p:cNvSpPr txBox="1"/>
          <p:nvPr/>
        </p:nvSpPr>
        <p:spPr>
          <a:xfrm>
            <a:off x="-32400" y="5830050"/>
            <a:ext cx="8932800" cy="9504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Georgia"/>
              <a:buChar char="●"/>
            </a:pPr>
            <a:r>
              <a:rPr lang="en-IN">
                <a:latin typeface="Georgia"/>
                <a:ea typeface="Georgia"/>
                <a:cs typeface="Georgia"/>
                <a:sym typeface="Georgia"/>
              </a:rPr>
              <a:t>The C-Shapley and Saliency methods yield the most interpretable results in CIFAR10. In particular, C-Shapley tends to mask the parts of head and body that distinguish deers and horses, and the human riding the horse.</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p:nvPr/>
        </p:nvSpPr>
        <p:spPr>
          <a:xfrm>
            <a:off x="101050" y="152400"/>
            <a:ext cx="71253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Conclusio</a:t>
            </a:r>
            <a:r>
              <a:rPr lang="en-IN" sz="3600">
                <a:solidFill>
                  <a:srgbClr val="4D4D4D"/>
                </a:solidFill>
                <a:latin typeface="Georgia"/>
                <a:ea typeface="Georgia"/>
                <a:cs typeface="Georgia"/>
                <a:sym typeface="Georgia"/>
              </a:rPr>
              <a:t>n</a:t>
            </a:r>
            <a:r>
              <a:rPr lang="en-IN" sz="3600" b="0" i="0" u="none" strike="noStrike" cap="none">
                <a:solidFill>
                  <a:srgbClr val="4D4D4D"/>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319" name="Google Shape;319;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28</a:t>
            </a:fld>
            <a:endParaRPr/>
          </a:p>
        </p:txBody>
      </p:sp>
      <p:sp>
        <p:nvSpPr>
          <p:cNvPr id="320" name="Google Shape;320;p18"/>
          <p:cNvSpPr txBox="1"/>
          <p:nvPr/>
        </p:nvSpPr>
        <p:spPr>
          <a:xfrm>
            <a:off x="0" y="1502150"/>
            <a:ext cx="9144000" cy="50652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Authors have proposed L-Shapley and C-Shapley for instance-wise feature importance scoring, making use of a graphical representation of the data.</a:t>
            </a:r>
            <a:endParaRPr sz="1800" b="0" i="0" u="none" strike="noStrike" cap="none">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rgbClr val="000000"/>
              </a:buClr>
              <a:buSzPts val="1800"/>
              <a:buFont typeface="Arial"/>
              <a:buNone/>
            </a:pPr>
            <a:endParaRPr sz="500" b="0" i="0" u="none" strike="noStrike" cap="none">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Shown the superior performance of the proposed algorithms compared to other methods for instance-wise feature importance scoring in text and image classification.</a:t>
            </a: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p:nvPr/>
        </p:nvSpPr>
        <p:spPr>
          <a:xfrm>
            <a:off x="123450" y="152400"/>
            <a:ext cx="710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References:</a:t>
            </a:r>
            <a:endParaRPr sz="1400" b="0" i="0" u="none" strike="noStrike" cap="none">
              <a:solidFill>
                <a:srgbClr val="000000"/>
              </a:solidFill>
              <a:latin typeface="Arial"/>
              <a:ea typeface="Arial"/>
              <a:cs typeface="Arial"/>
              <a:sym typeface="Arial"/>
            </a:endParaRPr>
          </a:p>
        </p:txBody>
      </p:sp>
      <p:sp>
        <p:nvSpPr>
          <p:cNvPr id="327" name="Google Shape;327;p19"/>
          <p:cNvSpPr txBox="1"/>
          <p:nvPr/>
        </p:nvSpPr>
        <p:spPr>
          <a:xfrm>
            <a:off x="-59675" y="1447800"/>
            <a:ext cx="9214500" cy="52320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Sebastian Bach, Alexander Binder, Grégoire Montavon, Frederick Klauschen, Klaus-Robert Müller, and Wojciech Samek. On pixel-wise explanations for non-linear classifier decisions by layer-wise relevance propagation. PloS One, 10(7):e0130140, 2015.</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David Baehrens, Timon Schroeter, Stefan Harmeling, Motoaki Kawanabe, Katja Hansen, and Klaus-Robert Müller. How to explain individual classification decisions. Journal of Machine Learning Research, 11:1803–1831, 2010.</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Anupam Datta, Shayak Sen, and Yair Zick. Algorithmic transparency via quantitative input influence: Theory and experiments with learning systems. In Security and Privacy (SP), 2016 IEEE Symposium on, pages 598–617. IEEE, 2016. </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Scott M Lundberg and Su-In Lee. A unified approach to interpreting model predictions. In I. Guyon, U. V. Luxburg, S. Bengio, H. Wallach, R. Fergus, S. Vishwanathan, and R. Garnett, editors, Advances in Neural Information Processing Systems 30, pages 4765–4774. Curran Associates, Inc., 2017.</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Marco Tulio Ribeiro, Sameer Singh, and Carlos Guestrin. Why should I trust you?: Explaining the predictions of any classifier. In Proceedings of the 22nd ACM SIGKDD International Conference on Knowledge Discovery and Data Mining, pages 1135–1144. ACM, 2016.</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Avanti Shrikumar, Peyton Greenside, and Anshul Kundaje. Learning important features through propagating activation differences. In ICML, volume 70 of Proceedings of Machine Learning Research, pages 3145–3153. PMLR, 06–11 Aug 2017. </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Erik Štrumbelj and Igor Kononenko. An efficient explanation of individual classifications using game theory. Journal of Machine Learning Research, 11:1–18, 2010.</a:t>
            </a:r>
            <a:endParaRPr sz="1200">
              <a:solidFill>
                <a:schemeClr val="dk1"/>
              </a:solidFill>
              <a:latin typeface="Georgia"/>
              <a:ea typeface="Georgia"/>
              <a:cs typeface="Georgia"/>
              <a:sym typeface="Georgia"/>
            </a:endParaRPr>
          </a:p>
          <a:p>
            <a:pPr marL="457200" marR="0" lvl="0" indent="-304800" algn="just" rtl="0">
              <a:lnSpc>
                <a:spcPct val="150000"/>
              </a:lnSpc>
              <a:spcBef>
                <a:spcPts val="0"/>
              </a:spcBef>
              <a:spcAft>
                <a:spcPts val="0"/>
              </a:spcAft>
              <a:buClr>
                <a:schemeClr val="dk1"/>
              </a:buClr>
              <a:buSzPts val="1200"/>
              <a:buFont typeface="Georgia"/>
              <a:buChar char="•"/>
            </a:pPr>
            <a:r>
              <a:rPr lang="en-IN" sz="1200">
                <a:solidFill>
                  <a:schemeClr val="dk1"/>
                </a:solidFill>
                <a:latin typeface="Georgia"/>
                <a:ea typeface="Georgia"/>
                <a:cs typeface="Georgia"/>
                <a:sym typeface="Georgia"/>
              </a:rPr>
              <a:t>Mukund Sundararajan, Ankur Taly, and Qiqi Yan. Axiomatic attribution for deep networks. In International Conference on Machine Learning, pages 3319–3328, 2017.</a:t>
            </a:r>
            <a:endParaRPr sz="1200">
              <a:solidFill>
                <a:schemeClr val="dk1"/>
              </a:solidFill>
              <a:latin typeface="Georgia"/>
              <a:ea typeface="Georgia"/>
              <a:cs typeface="Georgia"/>
              <a:sym typeface="Georgia"/>
            </a:endParaRPr>
          </a:p>
        </p:txBody>
      </p:sp>
      <p:sp>
        <p:nvSpPr>
          <p:cNvPr id="328" name="Google Shape;328;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
        <p:nvSpPr>
          <p:cNvPr id="110" name="Google Shape;110;p3"/>
          <p:cNvSpPr txBox="1">
            <a:spLocks noGrp="1"/>
          </p:cNvSpPr>
          <p:nvPr>
            <p:ph type="body" idx="1"/>
          </p:nvPr>
        </p:nvSpPr>
        <p:spPr>
          <a:xfrm>
            <a:off x="152400" y="1689100"/>
            <a:ext cx="8839200" cy="4809300"/>
          </a:xfrm>
          <a:prstGeom prst="rect">
            <a:avLst/>
          </a:prstGeom>
          <a:noFill/>
          <a:ln>
            <a:noFill/>
          </a:ln>
        </p:spPr>
        <p:txBody>
          <a:bodyPr spcFirstLastPara="1" wrap="square" lIns="91425" tIns="45700" rIns="91425" bIns="45700" anchor="t" anchorCtr="0">
            <a:noAutofit/>
          </a:bodyPr>
          <a:lstStyle/>
          <a:p>
            <a:pPr marL="457200" lvl="0" indent="0" algn="just" rtl="0">
              <a:lnSpc>
                <a:spcPct val="100000"/>
              </a:lnSpc>
              <a:spcBef>
                <a:spcPts val="0"/>
              </a:spcBef>
              <a:spcAft>
                <a:spcPts val="0"/>
              </a:spcAft>
              <a:buNone/>
            </a:pPr>
            <a:r>
              <a:rPr lang="en-IN" sz="2000" b="1">
                <a:latin typeface="Georgia"/>
                <a:ea typeface="Georgia"/>
                <a:cs typeface="Georgia"/>
                <a:sym typeface="Georgia"/>
              </a:rPr>
              <a:t>Approaches for Interpreting Models:</a:t>
            </a:r>
            <a:endParaRPr sz="2000" b="1">
              <a:latin typeface="Georgia"/>
              <a:ea typeface="Georgia"/>
              <a:cs typeface="Georgia"/>
              <a:sym typeface="Georgia"/>
            </a:endParaRPr>
          </a:p>
          <a:p>
            <a:pPr marL="457200" lvl="0" indent="0" algn="just" rtl="0">
              <a:lnSpc>
                <a:spcPct val="100000"/>
              </a:lnSpc>
              <a:spcBef>
                <a:spcPts val="0"/>
              </a:spcBef>
              <a:spcAft>
                <a:spcPts val="0"/>
              </a:spcAft>
              <a:buNone/>
            </a:pPr>
            <a:endParaRPr sz="1800" b="1">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Model specific Interpretation: </a:t>
            </a:r>
            <a:r>
              <a:rPr lang="en-IN" sz="1800">
                <a:latin typeface="Georgia"/>
                <a:ea typeface="Georgia"/>
                <a:cs typeface="Georgia"/>
                <a:sym typeface="Georgia"/>
              </a:rPr>
              <a:t>Make assumptions to the model and hence are specific to the model itself. (Attention weights, smooth-grad, grad-CAM)</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Model Agnostic Interpretation: </a:t>
            </a:r>
            <a:r>
              <a:rPr lang="en-IN" sz="1800">
                <a:latin typeface="Georgia"/>
                <a:ea typeface="Georgia"/>
                <a:cs typeface="Georgia"/>
                <a:sym typeface="Georgia"/>
              </a:rPr>
              <a:t>Making no assumptions about the underlying model. Can be used in any ML model and is applied post-hoc. (Eg. LIME, Shapley value)</a:t>
            </a:r>
            <a:endParaRPr sz="1800">
              <a:latin typeface="Georgia"/>
              <a:ea typeface="Georgia"/>
              <a:cs typeface="Georgia"/>
              <a:sym typeface="Georgia"/>
            </a:endParaRPr>
          </a:p>
          <a:p>
            <a:pPr marL="45720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Instance-wise Interpretation:</a:t>
            </a:r>
            <a:r>
              <a:rPr lang="en-IN" sz="1800">
                <a:latin typeface="Georgia"/>
                <a:ea typeface="Georgia"/>
                <a:cs typeface="Georgia"/>
                <a:sym typeface="Georgia"/>
              </a:rPr>
              <a:t> Yielding feature importance for each input instance. (E.g. Saliency Map, CD)</a:t>
            </a:r>
            <a:endParaRPr sz="1800">
              <a:latin typeface="Georgia"/>
              <a:ea typeface="Georgia"/>
              <a:cs typeface="Georgia"/>
              <a:sym typeface="Georgia"/>
            </a:endParaRPr>
          </a:p>
          <a:p>
            <a:pPr marL="45720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Model-level Interpretation:</a:t>
            </a:r>
            <a:r>
              <a:rPr lang="en-IN" sz="1800">
                <a:latin typeface="Georgia"/>
                <a:ea typeface="Georgia"/>
                <a:cs typeface="Georgia"/>
                <a:sym typeface="Georgia"/>
              </a:rPr>
              <a:t> Yielding feature importance for the whole model. (E.g. Weights of NN, Decision Rules for Decision Trees)</a:t>
            </a:r>
            <a:endParaRPr sz="1800">
              <a:latin typeface="Georgia"/>
              <a:ea typeface="Georgia"/>
              <a:cs typeface="Georgia"/>
              <a:sym typeface="Georgia"/>
            </a:endParaRPr>
          </a:p>
          <a:p>
            <a:pPr marL="0" lvl="0" indent="0" algn="just" rtl="0">
              <a:spcBef>
                <a:spcPts val="0"/>
              </a:spcBef>
              <a:spcAft>
                <a:spcPts val="0"/>
              </a:spcAft>
              <a:buNone/>
            </a:pPr>
            <a:endParaRPr sz="1800">
              <a:latin typeface="Georgia"/>
              <a:ea typeface="Georgia"/>
              <a:cs typeface="Georgia"/>
              <a:sym typeface="Georgia"/>
            </a:endParaRPr>
          </a:p>
          <a:p>
            <a:pPr marL="0" lvl="0" indent="0" algn="just" rtl="0">
              <a:spcBef>
                <a:spcPts val="0"/>
              </a:spcBef>
              <a:spcAft>
                <a:spcPts val="0"/>
              </a:spcAft>
              <a:buNone/>
            </a:pPr>
            <a:r>
              <a:rPr lang="en-IN" sz="1800">
                <a:latin typeface="Georgia"/>
                <a:ea typeface="Georgia"/>
                <a:cs typeface="Georgia"/>
                <a:sym typeface="Georgia"/>
              </a:rPr>
              <a:t>This study focuses on Model Agnostic and Instance-wise Interpretation.</a:t>
            </a:r>
            <a:endParaRPr sz="1800">
              <a:latin typeface="Georgia"/>
              <a:ea typeface="Georgia"/>
              <a:cs typeface="Georgia"/>
              <a:sym typeface="Georgia"/>
            </a:endParaRPr>
          </a:p>
        </p:txBody>
      </p:sp>
      <p:sp>
        <p:nvSpPr>
          <p:cNvPr id="111" name="Google Shape;111;p3"/>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020e9a8ff_0_2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
        <p:nvSpPr>
          <p:cNvPr id="117" name="Google Shape;117;g7020e9a8ff_0_24"/>
          <p:cNvSpPr txBox="1">
            <a:spLocks noGrp="1"/>
          </p:cNvSpPr>
          <p:nvPr>
            <p:ph type="body" idx="1"/>
          </p:nvPr>
        </p:nvSpPr>
        <p:spPr>
          <a:xfrm>
            <a:off x="152400" y="1518925"/>
            <a:ext cx="8839200" cy="5055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IN" sz="2000" b="1">
                <a:latin typeface="Georgia"/>
                <a:ea typeface="Georgia"/>
                <a:cs typeface="Georgia"/>
                <a:sym typeface="Georgia"/>
              </a:rPr>
              <a:t>Shapley Value: </a:t>
            </a:r>
            <a:endParaRPr sz="2000" b="1">
              <a:latin typeface="Georgia"/>
              <a:ea typeface="Georgia"/>
              <a:cs typeface="Georgia"/>
              <a:sym typeface="Georgia"/>
            </a:endParaRPr>
          </a:p>
          <a:p>
            <a:pPr marL="0" lvl="0" indent="0" algn="just" rtl="0">
              <a:lnSpc>
                <a:spcPct val="100000"/>
              </a:lnSpc>
              <a:spcBef>
                <a:spcPts val="0"/>
              </a:spcBef>
              <a:spcAft>
                <a:spcPts val="0"/>
              </a:spcAft>
              <a:buNone/>
            </a:pPr>
            <a:endParaRPr sz="1400" b="1">
              <a:latin typeface="Georgia"/>
              <a:ea typeface="Georgia"/>
              <a:cs typeface="Georgia"/>
              <a:sym typeface="Georgia"/>
            </a:endParaRPr>
          </a:p>
          <a:p>
            <a:pPr marL="457200" lvl="0" indent="-355600" algn="just" rtl="0">
              <a:lnSpc>
                <a:spcPct val="100000"/>
              </a:lnSpc>
              <a:spcBef>
                <a:spcPts val="0"/>
              </a:spcBef>
              <a:spcAft>
                <a:spcPts val="0"/>
              </a:spcAft>
              <a:buSzPts val="2000"/>
              <a:buFont typeface="Georgia"/>
              <a:buChar char="•"/>
            </a:pPr>
            <a:r>
              <a:rPr lang="en-IN" sz="2000">
                <a:latin typeface="Georgia"/>
                <a:ea typeface="Georgia"/>
                <a:cs typeface="Georgia"/>
                <a:sym typeface="Georgia"/>
              </a:rPr>
              <a:t>Axiomatic characterization of a fair distribution of a total surplus from all the players. </a:t>
            </a:r>
            <a:endParaRPr sz="2000">
              <a:latin typeface="Georgia"/>
              <a:ea typeface="Georgia"/>
              <a:cs typeface="Georgia"/>
              <a:sym typeface="Georgia"/>
            </a:endParaRPr>
          </a:p>
          <a:p>
            <a:pPr marL="457200" lvl="0" indent="0" algn="just" rtl="0">
              <a:lnSpc>
                <a:spcPct val="100000"/>
              </a:lnSpc>
              <a:spcBef>
                <a:spcPts val="0"/>
              </a:spcBef>
              <a:spcAft>
                <a:spcPts val="0"/>
              </a:spcAft>
              <a:buNone/>
            </a:pPr>
            <a:endParaRPr sz="1000">
              <a:latin typeface="Georgia"/>
              <a:ea typeface="Georgia"/>
              <a:cs typeface="Georgia"/>
              <a:sym typeface="Georgia"/>
            </a:endParaRPr>
          </a:p>
          <a:p>
            <a:pPr marL="457200" lvl="0" indent="-355600" algn="just" rtl="0">
              <a:lnSpc>
                <a:spcPct val="100000"/>
              </a:lnSpc>
              <a:spcBef>
                <a:spcPts val="0"/>
              </a:spcBef>
              <a:spcAft>
                <a:spcPts val="0"/>
              </a:spcAft>
              <a:buSzPts val="2000"/>
              <a:buFont typeface="Georgia"/>
              <a:buChar char="•"/>
            </a:pPr>
            <a:r>
              <a:rPr lang="en-IN" sz="2000">
                <a:latin typeface="Georgia"/>
                <a:ea typeface="Georgia"/>
                <a:cs typeface="Georgia"/>
                <a:sym typeface="Georgia"/>
              </a:rPr>
              <a:t>Can be applied in to predictive models.</a:t>
            </a:r>
            <a:endParaRPr sz="2000">
              <a:latin typeface="Georgia"/>
              <a:ea typeface="Georgia"/>
              <a:cs typeface="Georgia"/>
              <a:sym typeface="Georgia"/>
            </a:endParaRPr>
          </a:p>
          <a:p>
            <a:pPr marL="457200" lvl="0" indent="0" algn="just" rtl="0">
              <a:lnSpc>
                <a:spcPct val="100000"/>
              </a:lnSpc>
              <a:spcBef>
                <a:spcPts val="0"/>
              </a:spcBef>
              <a:spcAft>
                <a:spcPts val="0"/>
              </a:spcAft>
              <a:buNone/>
            </a:pPr>
            <a:endParaRPr sz="1000">
              <a:latin typeface="Georgia"/>
              <a:ea typeface="Georgia"/>
              <a:cs typeface="Georgia"/>
              <a:sym typeface="Georgia"/>
            </a:endParaRPr>
          </a:p>
          <a:p>
            <a:pPr marL="457200" lvl="0" indent="-355600" algn="just" rtl="0">
              <a:lnSpc>
                <a:spcPct val="100000"/>
              </a:lnSpc>
              <a:spcBef>
                <a:spcPts val="0"/>
              </a:spcBef>
              <a:spcAft>
                <a:spcPts val="0"/>
              </a:spcAft>
              <a:buSzPts val="2000"/>
              <a:buFont typeface="Georgia"/>
              <a:buChar char="•"/>
            </a:pPr>
            <a:r>
              <a:rPr lang="en-IN" sz="2000">
                <a:latin typeface="Georgia"/>
                <a:ea typeface="Georgia"/>
                <a:cs typeface="Georgia"/>
                <a:sym typeface="Georgia"/>
              </a:rPr>
              <a:t>Each feature is modeled as a player in the underlying game.</a:t>
            </a:r>
            <a:endParaRPr sz="2000">
              <a:latin typeface="Georgia"/>
              <a:ea typeface="Georgia"/>
              <a:cs typeface="Georgia"/>
              <a:sym typeface="Georgia"/>
            </a:endParaRPr>
          </a:p>
          <a:p>
            <a:pPr marL="0" lvl="0" indent="0" algn="just" rtl="0">
              <a:lnSpc>
                <a:spcPct val="100000"/>
              </a:lnSpc>
              <a:spcBef>
                <a:spcPts val="0"/>
              </a:spcBef>
              <a:spcAft>
                <a:spcPts val="0"/>
              </a:spcAft>
              <a:buNone/>
            </a:pPr>
            <a:endParaRPr sz="2000">
              <a:latin typeface="Georgia"/>
              <a:ea typeface="Georgia"/>
              <a:cs typeface="Georgia"/>
              <a:sym typeface="Georgia"/>
            </a:endParaRPr>
          </a:p>
          <a:p>
            <a:pPr marL="0" lvl="0" indent="0" algn="just" rtl="0">
              <a:lnSpc>
                <a:spcPct val="100000"/>
              </a:lnSpc>
              <a:spcBef>
                <a:spcPts val="0"/>
              </a:spcBef>
              <a:spcAft>
                <a:spcPts val="0"/>
              </a:spcAft>
              <a:buNone/>
            </a:pPr>
            <a:r>
              <a:rPr lang="en-IN" sz="2000">
                <a:latin typeface="Georgia"/>
                <a:ea typeface="Georgia"/>
                <a:cs typeface="Georgia"/>
                <a:sym typeface="Georgia"/>
              </a:rPr>
              <a:t>For quantifying the importance of a given feature </a:t>
            </a:r>
            <a:r>
              <a:rPr lang="en-IN" sz="2100">
                <a:latin typeface="Georgia"/>
                <a:ea typeface="Georgia"/>
                <a:cs typeface="Georgia"/>
                <a:sym typeface="Georgia"/>
              </a:rPr>
              <a:t>index i</a:t>
            </a:r>
            <a:r>
              <a:rPr lang="en-IN" sz="2000">
                <a:latin typeface="Georgia"/>
                <a:ea typeface="Georgia"/>
                <a:cs typeface="Georgia"/>
                <a:sym typeface="Georgia"/>
              </a:rPr>
              <a:t> for feature vector x ∈ R</a:t>
            </a:r>
            <a:r>
              <a:rPr lang="en-IN" sz="2000" baseline="30000">
                <a:latin typeface="Georgia"/>
                <a:ea typeface="Georgia"/>
                <a:cs typeface="Georgia"/>
                <a:sym typeface="Georgia"/>
              </a:rPr>
              <a:t>d</a:t>
            </a:r>
            <a:r>
              <a:rPr lang="en-IN" sz="2100">
                <a:latin typeface="Georgia"/>
                <a:ea typeface="Georgia"/>
                <a:cs typeface="Georgia"/>
                <a:sym typeface="Georgia"/>
              </a:rPr>
              <a:t>, we can compute importance score of feature i,  v</a:t>
            </a:r>
            <a:r>
              <a:rPr lang="en-IN" sz="2100" baseline="-25000">
                <a:latin typeface="Georgia"/>
                <a:ea typeface="Georgia"/>
                <a:cs typeface="Georgia"/>
                <a:sym typeface="Georgia"/>
              </a:rPr>
              <a:t>x</a:t>
            </a:r>
            <a:r>
              <a:rPr lang="en-IN" sz="2100">
                <a:latin typeface="Georgia"/>
                <a:ea typeface="Georgia"/>
                <a:cs typeface="Georgia"/>
                <a:sym typeface="Georgia"/>
              </a:rPr>
              <a:t>({i}), on its own.</a:t>
            </a:r>
            <a:endParaRPr sz="2100">
              <a:latin typeface="Georgia"/>
              <a:ea typeface="Georgia"/>
              <a:cs typeface="Georgia"/>
              <a:sym typeface="Georgia"/>
            </a:endParaRPr>
          </a:p>
          <a:p>
            <a:pPr marL="0" lvl="0" indent="0" algn="just" rtl="0">
              <a:lnSpc>
                <a:spcPct val="100000"/>
              </a:lnSpc>
              <a:spcBef>
                <a:spcPts val="0"/>
              </a:spcBef>
              <a:spcAft>
                <a:spcPts val="0"/>
              </a:spcAft>
              <a:buNone/>
            </a:pPr>
            <a:endParaRPr sz="2100">
              <a:latin typeface="Georgia"/>
              <a:ea typeface="Georgia"/>
              <a:cs typeface="Georgia"/>
              <a:sym typeface="Georgia"/>
            </a:endParaRPr>
          </a:p>
          <a:p>
            <a:pPr marL="0" lvl="0" indent="0" algn="just" rtl="0">
              <a:lnSpc>
                <a:spcPct val="100000"/>
              </a:lnSpc>
              <a:spcBef>
                <a:spcPts val="0"/>
              </a:spcBef>
              <a:spcAft>
                <a:spcPts val="0"/>
              </a:spcAft>
              <a:buNone/>
            </a:pPr>
            <a:r>
              <a:rPr lang="en-IN" sz="2100">
                <a:latin typeface="Georgia"/>
                <a:ea typeface="Georgia"/>
                <a:cs typeface="Georgia"/>
                <a:sym typeface="Georgia"/>
              </a:rPr>
              <a:t>However, doing so ignores interactions between features, which are likely to be very important in applications.</a:t>
            </a:r>
            <a:endParaRPr sz="2100">
              <a:latin typeface="Georgia"/>
              <a:ea typeface="Georgia"/>
              <a:cs typeface="Georgia"/>
              <a:sym typeface="Georgia"/>
            </a:endParaRPr>
          </a:p>
        </p:txBody>
      </p:sp>
      <p:sp>
        <p:nvSpPr>
          <p:cNvPr id="118" name="Google Shape;118;g7020e9a8ff_0_24"/>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020e9a8ff_0_3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
        <p:nvSpPr>
          <p:cNvPr id="124" name="Google Shape;124;g7020e9a8ff_0_36"/>
          <p:cNvSpPr txBox="1">
            <a:spLocks noGrp="1"/>
          </p:cNvSpPr>
          <p:nvPr>
            <p:ph type="body" idx="1"/>
          </p:nvPr>
        </p:nvSpPr>
        <p:spPr>
          <a:xfrm>
            <a:off x="152400" y="1518925"/>
            <a:ext cx="8839200" cy="5055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IN" sz="2000" b="1">
                <a:latin typeface="Georgia"/>
                <a:ea typeface="Georgia"/>
                <a:cs typeface="Georgia"/>
                <a:sym typeface="Georgia"/>
              </a:rPr>
              <a:t>Marginal Contribution</a:t>
            </a:r>
            <a:r>
              <a:rPr lang="en-IN" sz="2000">
                <a:latin typeface="Georgia"/>
                <a:ea typeface="Georgia"/>
                <a:cs typeface="Georgia"/>
                <a:sym typeface="Georgia"/>
              </a:rPr>
              <a:t>: For a given subset S containing i, compute the difference between the importance of all features in S, with and without i.</a:t>
            </a:r>
            <a:endParaRPr sz="2000">
              <a:latin typeface="Georgia"/>
              <a:ea typeface="Georgia"/>
              <a:cs typeface="Georgia"/>
              <a:sym typeface="Georgia"/>
            </a:endParaRPr>
          </a:p>
          <a:p>
            <a:pPr marL="0" lvl="0" indent="0" algn="just" rtl="0">
              <a:lnSpc>
                <a:spcPct val="100000"/>
              </a:lnSpc>
              <a:spcBef>
                <a:spcPts val="0"/>
              </a:spcBef>
              <a:spcAft>
                <a:spcPts val="0"/>
              </a:spcAft>
              <a:buNone/>
            </a:pPr>
            <a:endParaRPr sz="2000">
              <a:latin typeface="Georgia"/>
              <a:ea typeface="Georgia"/>
              <a:cs typeface="Georgia"/>
              <a:sym typeface="Georgia"/>
            </a:endParaRPr>
          </a:p>
          <a:p>
            <a:pPr marL="0" lvl="0" indent="0" algn="ctr" rtl="0">
              <a:lnSpc>
                <a:spcPct val="100000"/>
              </a:lnSpc>
              <a:spcBef>
                <a:spcPts val="0"/>
              </a:spcBef>
              <a:spcAft>
                <a:spcPts val="0"/>
              </a:spcAft>
              <a:buNone/>
            </a:pPr>
            <a:r>
              <a:rPr lang="en-IN" sz="2000">
                <a:latin typeface="Georgia"/>
                <a:ea typeface="Georgia"/>
                <a:cs typeface="Georgia"/>
                <a:sym typeface="Georgia"/>
              </a:rPr>
              <a:t>m</a:t>
            </a:r>
            <a:r>
              <a:rPr lang="en-IN" sz="2000" baseline="-25000">
                <a:latin typeface="Georgia"/>
                <a:ea typeface="Georgia"/>
                <a:cs typeface="Georgia"/>
                <a:sym typeface="Georgia"/>
              </a:rPr>
              <a:t>x</a:t>
            </a:r>
            <a:r>
              <a:rPr lang="en-IN" sz="2000">
                <a:latin typeface="Georgia"/>
                <a:ea typeface="Georgia"/>
                <a:cs typeface="Georgia"/>
                <a:sym typeface="Georgia"/>
              </a:rPr>
              <a:t>(S, i) : = v</a:t>
            </a:r>
            <a:r>
              <a:rPr lang="en-IN" sz="2000" baseline="-25000">
                <a:latin typeface="Georgia"/>
                <a:ea typeface="Georgia"/>
                <a:cs typeface="Georgia"/>
                <a:sym typeface="Georgia"/>
              </a:rPr>
              <a:t>x</a:t>
            </a:r>
            <a:r>
              <a:rPr lang="en-IN" sz="2000">
                <a:latin typeface="Georgia"/>
                <a:ea typeface="Georgia"/>
                <a:cs typeface="Georgia"/>
                <a:sym typeface="Georgia"/>
              </a:rPr>
              <a:t>(S) − v</a:t>
            </a:r>
            <a:r>
              <a:rPr lang="en-IN" sz="2000" baseline="-25000">
                <a:latin typeface="Georgia"/>
                <a:ea typeface="Georgia"/>
                <a:cs typeface="Georgia"/>
                <a:sym typeface="Georgia"/>
              </a:rPr>
              <a:t>x</a:t>
            </a:r>
            <a:r>
              <a:rPr lang="en-IN" sz="2000">
                <a:latin typeface="Georgia"/>
                <a:ea typeface="Georgia"/>
                <a:cs typeface="Georgia"/>
                <a:sym typeface="Georgia"/>
              </a:rPr>
              <a:t>(S \ {i})</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r>
              <a:rPr lang="en-IN" sz="2000">
                <a:latin typeface="Georgia"/>
                <a:ea typeface="Georgia"/>
                <a:cs typeface="Georgia"/>
                <a:sym typeface="Georgia"/>
              </a:rPr>
              <a:t>In order to obtain a simple scalar measure for feature i, we need to aggregate these marginal contributions over all subsets that contain i.</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r>
              <a:rPr lang="en-IN" sz="2000">
                <a:latin typeface="Georgia"/>
                <a:ea typeface="Georgia"/>
                <a:cs typeface="Georgia"/>
                <a:sym typeface="Georgia"/>
              </a:rPr>
              <a:t>S</a:t>
            </a:r>
            <a:r>
              <a:rPr lang="en-IN" sz="2000" baseline="-25000">
                <a:latin typeface="Georgia"/>
                <a:ea typeface="Georgia"/>
                <a:cs typeface="Georgia"/>
                <a:sym typeface="Georgia"/>
              </a:rPr>
              <a:t>k</a:t>
            </a:r>
            <a:r>
              <a:rPr lang="en-IN" sz="2000">
                <a:latin typeface="Georgia"/>
                <a:ea typeface="Georgia"/>
                <a:cs typeface="Georgia"/>
                <a:sym typeface="Georgia"/>
              </a:rPr>
              <a:t>(i) denote the set of k-sized subsets that contain i.</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p:txBody>
      </p:sp>
      <p:sp>
        <p:nvSpPr>
          <p:cNvPr id="125" name="Google Shape;125;g7020e9a8ff_0_36"/>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pic>
        <p:nvPicPr>
          <p:cNvPr id="126" name="Google Shape;126;g7020e9a8ff_0_36"/>
          <p:cNvPicPr preferRelativeResize="0"/>
          <p:nvPr/>
        </p:nvPicPr>
        <p:blipFill>
          <a:blip r:embed="rId3">
            <a:alphaModFix/>
          </a:blip>
          <a:stretch>
            <a:fillRect/>
          </a:stretch>
        </p:blipFill>
        <p:spPr>
          <a:xfrm>
            <a:off x="2000250" y="4010988"/>
            <a:ext cx="5143500" cy="11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7020e9a8ff_0_4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
        <p:nvSpPr>
          <p:cNvPr id="132" name="Google Shape;132;g7020e9a8ff_0_47"/>
          <p:cNvSpPr txBox="1">
            <a:spLocks noGrp="1"/>
          </p:cNvSpPr>
          <p:nvPr>
            <p:ph type="body" idx="1"/>
          </p:nvPr>
        </p:nvSpPr>
        <p:spPr>
          <a:xfrm>
            <a:off x="152400" y="1518925"/>
            <a:ext cx="8839200" cy="5055600"/>
          </a:xfrm>
          <a:prstGeom prst="rect">
            <a:avLst/>
          </a:prstGeom>
          <a:noFill/>
          <a:ln>
            <a:noFill/>
          </a:ln>
        </p:spPr>
        <p:txBody>
          <a:bodyPr spcFirstLastPara="1" wrap="square" lIns="91425" tIns="45700" rIns="91425" bIns="45700" anchor="t" anchorCtr="0">
            <a:noAutofit/>
          </a:bodyPr>
          <a:lstStyle/>
          <a:p>
            <a:pPr marL="457200" lvl="0" indent="-355600" algn="l" rtl="0">
              <a:lnSpc>
                <a:spcPct val="100000"/>
              </a:lnSpc>
              <a:spcBef>
                <a:spcPts val="0"/>
              </a:spcBef>
              <a:spcAft>
                <a:spcPts val="0"/>
              </a:spcAft>
              <a:buSzPts val="2000"/>
              <a:buFont typeface="Georgia"/>
              <a:buChar char="•"/>
            </a:pPr>
            <a:r>
              <a:rPr lang="en-IN" sz="2000">
                <a:latin typeface="Georgia"/>
                <a:ea typeface="Georgia"/>
                <a:cs typeface="Georgia"/>
                <a:sym typeface="Georgia"/>
              </a:rPr>
              <a:t>Properties of Shapley Value:</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457200" lvl="0" indent="-355600" algn="l" rtl="0">
              <a:lnSpc>
                <a:spcPct val="100000"/>
              </a:lnSpc>
              <a:spcBef>
                <a:spcPts val="0"/>
              </a:spcBef>
              <a:spcAft>
                <a:spcPts val="0"/>
              </a:spcAft>
              <a:buSzPts val="2000"/>
              <a:buFont typeface="Georgia"/>
              <a:buChar char="•"/>
            </a:pPr>
            <a:r>
              <a:rPr lang="en-IN" sz="2000">
                <a:latin typeface="Georgia"/>
                <a:ea typeface="Georgia"/>
                <a:cs typeface="Georgia"/>
                <a:sym typeface="Georgia"/>
              </a:rPr>
              <a:t>Challenge with computing Shapley values:</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914400" lvl="1" indent="-355600" algn="l" rtl="0">
              <a:lnSpc>
                <a:spcPct val="100000"/>
              </a:lnSpc>
              <a:spcBef>
                <a:spcPts val="0"/>
              </a:spcBef>
              <a:spcAft>
                <a:spcPts val="0"/>
              </a:spcAft>
              <a:buSzPts val="2000"/>
              <a:buFont typeface="Georgia"/>
              <a:buChar char="–"/>
            </a:pPr>
            <a:r>
              <a:rPr lang="en-IN" sz="2000">
                <a:latin typeface="Georgia"/>
                <a:ea typeface="Georgia"/>
                <a:cs typeface="Georgia"/>
                <a:sym typeface="Georgia"/>
              </a:rPr>
              <a:t>The exact computation of the Shapley value φx(i) takes into account the interaction of feature i with all 2</a:t>
            </a:r>
            <a:r>
              <a:rPr lang="en-IN" sz="2000" baseline="30000">
                <a:latin typeface="Georgia"/>
                <a:ea typeface="Georgia"/>
                <a:cs typeface="Georgia"/>
                <a:sym typeface="Georgia"/>
              </a:rPr>
              <a:t> d−1</a:t>
            </a:r>
            <a:r>
              <a:rPr lang="en-IN" sz="2000">
                <a:latin typeface="Georgia"/>
                <a:ea typeface="Georgia"/>
                <a:cs typeface="Georgia"/>
                <a:sym typeface="Georgia"/>
              </a:rPr>
              <a:t> subsets that contain i, thereby leading to computational difficulties.</a:t>
            </a: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a:p>
            <a:pPr marL="0" lvl="0" indent="0" algn="l" rtl="0">
              <a:lnSpc>
                <a:spcPct val="100000"/>
              </a:lnSpc>
              <a:spcBef>
                <a:spcPts val="0"/>
              </a:spcBef>
              <a:spcAft>
                <a:spcPts val="0"/>
              </a:spcAft>
              <a:buNone/>
            </a:pPr>
            <a:endParaRPr sz="2000">
              <a:latin typeface="Georgia"/>
              <a:ea typeface="Georgia"/>
              <a:cs typeface="Georgia"/>
              <a:sym typeface="Georgia"/>
            </a:endParaRPr>
          </a:p>
        </p:txBody>
      </p:sp>
      <p:sp>
        <p:nvSpPr>
          <p:cNvPr id="133" name="Google Shape;133;g7020e9a8ff_0_47"/>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pic>
        <p:nvPicPr>
          <p:cNvPr id="134" name="Google Shape;134;g7020e9a8ff_0_47"/>
          <p:cNvPicPr preferRelativeResize="0"/>
          <p:nvPr/>
        </p:nvPicPr>
        <p:blipFill>
          <a:blip r:embed="rId3">
            <a:alphaModFix/>
          </a:blip>
          <a:stretch>
            <a:fillRect/>
          </a:stretch>
        </p:blipFill>
        <p:spPr>
          <a:xfrm>
            <a:off x="228600" y="2117400"/>
            <a:ext cx="8735701" cy="154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Related Work:</a:t>
            </a:r>
            <a:endParaRPr sz="1400" b="0" i="0" u="none" strike="noStrike" cap="none">
              <a:solidFill>
                <a:srgbClr val="000000"/>
              </a:solidFill>
              <a:latin typeface="Arial"/>
              <a:ea typeface="Arial"/>
              <a:cs typeface="Arial"/>
              <a:sym typeface="Arial"/>
            </a:endParaRPr>
          </a:p>
        </p:txBody>
      </p:sp>
      <p:sp>
        <p:nvSpPr>
          <p:cNvPr id="141" name="Google Shape;141;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
        <p:nvSpPr>
          <p:cNvPr id="142" name="Google Shape;142;p6"/>
          <p:cNvSpPr txBox="1">
            <a:spLocks noGrp="1"/>
          </p:cNvSpPr>
          <p:nvPr>
            <p:ph type="body" idx="1"/>
          </p:nvPr>
        </p:nvSpPr>
        <p:spPr>
          <a:xfrm>
            <a:off x="168275" y="1676400"/>
            <a:ext cx="8718300" cy="45687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SzPts val="1800"/>
              <a:buFont typeface="Georgia"/>
              <a:buAutoNum type="arabicPeriod"/>
            </a:pPr>
            <a:r>
              <a:rPr lang="en-IN" sz="1800">
                <a:latin typeface="Georgia"/>
                <a:ea typeface="Georgia"/>
                <a:cs typeface="Georgia"/>
                <a:sym typeface="Georgia"/>
              </a:rPr>
              <a:t>Lloyd S Shapley. (1953): A value for n-person games. Contributions to the Theory of Games</a:t>
            </a:r>
            <a:endParaRPr sz="1800">
              <a:latin typeface="Georgia"/>
              <a:ea typeface="Georgia"/>
              <a:cs typeface="Georgia"/>
              <a:sym typeface="Georgia"/>
            </a:endParaRPr>
          </a:p>
          <a:p>
            <a:pPr marL="457200" lvl="0" indent="0" algn="just" rtl="0">
              <a:lnSpc>
                <a:spcPct val="115000"/>
              </a:lnSpc>
              <a:spcBef>
                <a:spcPts val="0"/>
              </a:spcBef>
              <a:spcAft>
                <a:spcPts val="0"/>
              </a:spcAft>
              <a:buNone/>
            </a:pP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a:latin typeface="Georgia"/>
                <a:ea typeface="Georgia"/>
                <a:cs typeface="Georgia"/>
                <a:sym typeface="Georgia"/>
              </a:rPr>
              <a:t>Štrumbelj et al. (2010): An efficient explanation of individual classifications using game theory.</a:t>
            </a:r>
            <a:endParaRPr sz="1800">
              <a:latin typeface="Georgia"/>
              <a:ea typeface="Georgia"/>
              <a:cs typeface="Georgia"/>
              <a:sym typeface="Georgia"/>
            </a:endParaRPr>
          </a:p>
          <a:p>
            <a:pPr marL="457200" lvl="0" indent="0" algn="just" rtl="0">
              <a:lnSpc>
                <a:spcPct val="115000"/>
              </a:lnSpc>
              <a:spcBef>
                <a:spcPts val="0"/>
              </a:spcBef>
              <a:spcAft>
                <a:spcPts val="0"/>
              </a:spcAft>
              <a:buNone/>
            </a:pP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a:latin typeface="Georgia"/>
                <a:ea typeface="Georgia"/>
                <a:cs typeface="Georgia"/>
                <a:sym typeface="Georgia"/>
              </a:rPr>
              <a:t>Datta et al. (2017):  Algorithmic transparency via quantitative input influence: Theory and experiments with learning systems.</a:t>
            </a:r>
            <a:endParaRPr sz="1800">
              <a:latin typeface="Georgia"/>
              <a:ea typeface="Georgia"/>
              <a:cs typeface="Georgia"/>
              <a:sym typeface="Georgia"/>
            </a:endParaRPr>
          </a:p>
          <a:p>
            <a:pPr marL="457200" lvl="0" indent="0" algn="just" rtl="0">
              <a:lnSpc>
                <a:spcPct val="115000"/>
              </a:lnSpc>
              <a:spcBef>
                <a:spcPts val="0"/>
              </a:spcBef>
              <a:spcAft>
                <a:spcPts val="0"/>
              </a:spcAft>
              <a:buNone/>
            </a:pP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a:latin typeface="Georgia"/>
                <a:ea typeface="Georgia"/>
                <a:cs typeface="Georgia"/>
                <a:sym typeface="Georgia"/>
              </a:rPr>
              <a:t>Lundberg et al. (2009): A unified approach to interpreting model predictions.</a:t>
            </a:r>
            <a:endParaRPr sz="1800">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Char char="•"/>
            </a:pPr>
            <a:r>
              <a:rPr lang="en-IN" sz="1800" b="1">
                <a:latin typeface="Georgia"/>
                <a:ea typeface="Georgia"/>
                <a:cs typeface="Georgia"/>
                <a:sym typeface="Georgia"/>
              </a:rPr>
              <a:t>Monte Carlo Approximation and  Weighted linear regression.</a:t>
            </a:r>
            <a:endParaRPr sz="1800" b="1">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49" name="Google Shape;149;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8</a:t>
            </a:fld>
            <a:endParaRPr/>
          </a:p>
        </p:txBody>
      </p:sp>
      <p:sp>
        <p:nvSpPr>
          <p:cNvPr id="150" name="Google Shape;150;p7"/>
          <p:cNvSpPr txBox="1"/>
          <p:nvPr/>
        </p:nvSpPr>
        <p:spPr>
          <a:xfrm>
            <a:off x="152400" y="1600200"/>
            <a:ext cx="8839200" cy="41601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Sampling-based approximations may suffer from high variance when the number of samples to be collected per instance is limited.</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For large-scale predictive models, the number of features is often relatively large, meaning that the number of samples required to obtain stable estimates can be prohibitively large.</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Authors address this challenge in a model-based paradigm, where the contribution of features to the response variable respects the structure of an underlying graph.</a:t>
            </a:r>
            <a:endParaRPr sz="18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020e9a8ff_0_62"/>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Method</a:t>
            </a:r>
            <a:r>
              <a:rPr lang="en-IN" sz="3600" b="0" i="0" u="none" strike="noStrike" cap="none">
                <a:solidFill>
                  <a:srgbClr val="4D4D4D"/>
                </a:solidFill>
                <a:latin typeface="Georgia"/>
                <a:ea typeface="Georgia"/>
                <a:cs typeface="Georgia"/>
                <a:sym typeface="Georgia"/>
              </a:rPr>
              <a:t>:</a:t>
            </a:r>
            <a:endParaRPr sz="3600" b="0" i="0" u="none" strike="noStrike" cap="none">
              <a:solidFill>
                <a:srgbClr val="4D4D4D"/>
              </a:solidFill>
              <a:latin typeface="Georgia"/>
              <a:ea typeface="Georgia"/>
              <a:cs typeface="Georgia"/>
              <a:sym typeface="Georgia"/>
            </a:endParaRPr>
          </a:p>
        </p:txBody>
      </p:sp>
      <p:sp>
        <p:nvSpPr>
          <p:cNvPr id="157" name="Google Shape;157;g7020e9a8ff_0_6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9</a:t>
            </a:fld>
            <a:endParaRPr/>
          </a:p>
        </p:txBody>
      </p:sp>
      <p:sp>
        <p:nvSpPr>
          <p:cNvPr id="158" name="Google Shape;158;g7020e9a8ff_0_62"/>
          <p:cNvSpPr txBox="1"/>
          <p:nvPr/>
        </p:nvSpPr>
        <p:spPr>
          <a:xfrm>
            <a:off x="152400" y="1600200"/>
            <a:ext cx="8839200" cy="41601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Associate features with the nodes of a graph. E.g. sequence data can be associated with a line graph and grid graph for image data.</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Notations:</a:t>
            </a:r>
            <a:endParaRPr sz="1800">
              <a:solidFill>
                <a:schemeClr val="dk1"/>
              </a:solidFill>
              <a:latin typeface="Georgia"/>
              <a:ea typeface="Georgia"/>
              <a:cs typeface="Georgia"/>
              <a:sym typeface="Georgia"/>
            </a:endParaRPr>
          </a:p>
          <a:p>
            <a:pPr marL="914400" marR="0" lvl="1" indent="-342900" algn="just" rtl="0">
              <a:lnSpc>
                <a:spcPct val="150000"/>
              </a:lnSpc>
              <a:spcBef>
                <a:spcPts val="0"/>
              </a:spcBef>
              <a:spcAft>
                <a:spcPts val="0"/>
              </a:spcAft>
              <a:buClr>
                <a:schemeClr val="dk1"/>
              </a:buClr>
              <a:buSzPts val="1800"/>
              <a:buFont typeface="Georgia"/>
              <a:buChar char="○"/>
            </a:pPr>
            <a:r>
              <a:rPr lang="en-IN" sz="1800" b="1">
                <a:solidFill>
                  <a:schemeClr val="dk1"/>
                </a:solidFill>
                <a:latin typeface="Georgia"/>
                <a:ea typeface="Georgia"/>
                <a:cs typeface="Georgia"/>
                <a:sym typeface="Georgia"/>
              </a:rPr>
              <a:t>x </a:t>
            </a:r>
            <a:r>
              <a:rPr lang="en-IN" sz="2000" b="1">
                <a:solidFill>
                  <a:schemeClr val="dk1"/>
                </a:solidFill>
                <a:latin typeface="Georgia"/>
                <a:ea typeface="Georgia"/>
                <a:cs typeface="Georgia"/>
                <a:sym typeface="Georgia"/>
              </a:rPr>
              <a:t>∈ R</a:t>
            </a:r>
            <a:r>
              <a:rPr lang="en-IN" sz="2000" b="1" baseline="30000">
                <a:solidFill>
                  <a:schemeClr val="dk1"/>
                </a:solidFill>
                <a:latin typeface="Georgia"/>
                <a:ea typeface="Georgia"/>
                <a:cs typeface="Georgia"/>
                <a:sym typeface="Georgia"/>
              </a:rPr>
              <a:t>d</a:t>
            </a:r>
            <a:r>
              <a:rPr lang="en-IN" sz="2000">
                <a:solidFill>
                  <a:schemeClr val="dk1"/>
                </a:solidFill>
                <a:latin typeface="Georgia"/>
                <a:ea typeface="Georgia"/>
                <a:cs typeface="Georgia"/>
                <a:sym typeface="Georgia"/>
              </a:rPr>
              <a:t> </a:t>
            </a:r>
            <a:r>
              <a:rPr lang="en-IN" sz="2000" b="1">
                <a:solidFill>
                  <a:schemeClr val="dk1"/>
                </a:solidFill>
                <a:latin typeface="Georgia"/>
                <a:ea typeface="Georgia"/>
                <a:cs typeface="Georgia"/>
                <a:sym typeface="Georgia"/>
              </a:rPr>
              <a:t>⇒</a:t>
            </a:r>
            <a:r>
              <a:rPr lang="en-IN" sz="2000">
                <a:solidFill>
                  <a:schemeClr val="dk1"/>
                </a:solidFill>
                <a:latin typeface="Georgia"/>
                <a:ea typeface="Georgia"/>
                <a:cs typeface="Georgia"/>
                <a:sym typeface="Georgia"/>
              </a:rPr>
              <a:t> feature vectors</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G = (V, E) ⇒</a:t>
            </a:r>
            <a:r>
              <a:rPr lang="en-IN" sz="2000">
                <a:solidFill>
                  <a:schemeClr val="dk1"/>
                </a:solidFill>
                <a:latin typeface="Georgia"/>
                <a:ea typeface="Georgia"/>
                <a:cs typeface="Georgia"/>
                <a:sym typeface="Georgia"/>
              </a:rPr>
              <a:t> Graph with nodes V and edges E ⊂ V x V</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Each feature i is associated with a node i ∈ V</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a:solidFill>
                  <a:schemeClr val="dk1"/>
                </a:solidFill>
                <a:latin typeface="Georgia"/>
                <a:ea typeface="Georgia"/>
                <a:cs typeface="Georgia"/>
                <a:sym typeface="Georgia"/>
              </a:rPr>
              <a:t>Edges represent interactions between features</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d</a:t>
            </a:r>
            <a:r>
              <a:rPr lang="en-IN" sz="2000" b="1" baseline="-25000">
                <a:solidFill>
                  <a:schemeClr val="dk1"/>
                </a:solidFill>
                <a:latin typeface="Georgia"/>
                <a:ea typeface="Georgia"/>
                <a:cs typeface="Georgia"/>
                <a:sym typeface="Georgia"/>
              </a:rPr>
              <a:t>G</a:t>
            </a:r>
            <a:r>
              <a:rPr lang="en-IN" sz="2000" b="1">
                <a:solidFill>
                  <a:schemeClr val="dk1"/>
                </a:solidFill>
                <a:latin typeface="Georgia"/>
                <a:ea typeface="Georgia"/>
                <a:cs typeface="Georgia"/>
                <a:sym typeface="Georgia"/>
              </a:rPr>
              <a:t>(l, m)</a:t>
            </a:r>
            <a:r>
              <a:rPr lang="en-IN" sz="2000">
                <a:solidFill>
                  <a:schemeClr val="dk1"/>
                </a:solidFill>
                <a:latin typeface="Georgia"/>
                <a:ea typeface="Georgia"/>
                <a:cs typeface="Georgia"/>
                <a:sym typeface="Georgia"/>
              </a:rPr>
              <a:t> </a:t>
            </a:r>
            <a:r>
              <a:rPr lang="en-IN" sz="2000" b="1">
                <a:solidFill>
                  <a:schemeClr val="dk1"/>
                </a:solidFill>
                <a:latin typeface="Georgia"/>
                <a:ea typeface="Georgia"/>
                <a:cs typeface="Georgia"/>
                <a:sym typeface="Georgia"/>
              </a:rPr>
              <a:t>⇒</a:t>
            </a:r>
            <a:r>
              <a:rPr lang="en-IN" sz="2000">
                <a:solidFill>
                  <a:schemeClr val="dk1"/>
                </a:solidFill>
                <a:latin typeface="Georgia"/>
                <a:ea typeface="Georgia"/>
                <a:cs typeface="Georgia"/>
                <a:sym typeface="Georgia"/>
              </a:rPr>
              <a:t> number of edges in shortest path joining l to m.</a:t>
            </a:r>
            <a:endParaRPr sz="2000">
              <a:solidFill>
                <a:schemeClr val="dk1"/>
              </a:solidFill>
              <a:latin typeface="Georgia"/>
              <a:ea typeface="Georgia"/>
              <a:cs typeface="Georgia"/>
              <a:sym typeface="Georgia"/>
            </a:endParaRPr>
          </a:p>
          <a:p>
            <a:pPr marL="914400" marR="0" lvl="1" indent="-355600" algn="just" rtl="0">
              <a:lnSpc>
                <a:spcPct val="150000"/>
              </a:lnSpc>
              <a:spcBef>
                <a:spcPts val="0"/>
              </a:spcBef>
              <a:spcAft>
                <a:spcPts val="0"/>
              </a:spcAft>
              <a:buClr>
                <a:schemeClr val="dk1"/>
              </a:buClr>
              <a:buSzPts val="2000"/>
              <a:buFont typeface="Georgia"/>
              <a:buChar char="○"/>
            </a:pPr>
            <a:r>
              <a:rPr lang="en-IN" sz="2000" b="1">
                <a:solidFill>
                  <a:schemeClr val="dk1"/>
                </a:solidFill>
                <a:latin typeface="Georgia"/>
                <a:ea typeface="Georgia"/>
                <a:cs typeface="Georgia"/>
                <a:sym typeface="Georgia"/>
              </a:rPr>
              <a:t>K-neighborhood ⇒ N</a:t>
            </a:r>
            <a:r>
              <a:rPr lang="en-IN" sz="2000" b="1" baseline="-25000">
                <a:solidFill>
                  <a:schemeClr val="dk1"/>
                </a:solidFill>
                <a:latin typeface="Georgia"/>
                <a:ea typeface="Georgia"/>
                <a:cs typeface="Georgia"/>
                <a:sym typeface="Georgia"/>
              </a:rPr>
              <a:t>k</a:t>
            </a:r>
            <a:r>
              <a:rPr lang="en-IN" sz="2000" b="1">
                <a:solidFill>
                  <a:schemeClr val="dk1"/>
                </a:solidFill>
                <a:latin typeface="Georgia"/>
                <a:ea typeface="Georgia"/>
                <a:cs typeface="Georgia"/>
                <a:sym typeface="Georgia"/>
              </a:rPr>
              <a:t>(i)</a:t>
            </a:r>
            <a:r>
              <a:rPr lang="en-IN" sz="2000">
                <a:solidFill>
                  <a:schemeClr val="dk1"/>
                </a:solidFill>
                <a:latin typeface="Georgia"/>
                <a:ea typeface="Georgia"/>
                <a:cs typeface="Georgia"/>
                <a:sym typeface="Georgia"/>
              </a:rPr>
              <a:t> : = {j ∈ V | d</a:t>
            </a:r>
            <a:r>
              <a:rPr lang="en-IN" sz="2000" baseline="-25000">
                <a:solidFill>
                  <a:schemeClr val="dk1"/>
                </a:solidFill>
                <a:latin typeface="Georgia"/>
                <a:ea typeface="Georgia"/>
                <a:cs typeface="Georgia"/>
                <a:sym typeface="Georgia"/>
              </a:rPr>
              <a:t>G</a:t>
            </a:r>
            <a:r>
              <a:rPr lang="en-IN" sz="2000">
                <a:solidFill>
                  <a:schemeClr val="dk1"/>
                </a:solidFill>
                <a:latin typeface="Georgia"/>
                <a:ea typeface="Georgia"/>
                <a:cs typeface="Georgia"/>
                <a:sym typeface="Georgia"/>
              </a:rPr>
              <a:t>(i, j) ≤ k}</a:t>
            </a:r>
            <a:endParaRPr sz="20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2290</Words>
  <Application>Microsoft Macintosh PowerPoint</Application>
  <PresentationFormat>On-screen Show (4:3)</PresentationFormat>
  <Paragraphs>271</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2021-06-17T20:33:37Z</dcterms:modified>
</cp:coreProperties>
</file>