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JIyg4Nd7waM+Nar8oBaSHYQMh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90"/>
  </p:normalViewPr>
  <p:slideViewPr>
    <p:cSldViewPr snapToGrid="0">
      <p:cViewPr varScale="1">
        <p:scale>
          <a:sx n="99" d="100"/>
          <a:sy n="99" d="100"/>
        </p:scale>
        <p:origin x="137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91" name="Google Shape;91;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
        <p:nvSpPr>
          <p:cNvPr id="174" name="Google Shape;17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t>Here is our proposed solution. </a:t>
            </a:r>
            <a:endParaRPr/>
          </a:p>
        </p:txBody>
      </p:sp>
      <p:sp>
        <p:nvSpPr>
          <p:cNvPr id="183" name="Google Shape;183;p8: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1b1d02545_0_9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2" name="Google Shape;192;g71b1d02545_0_90: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t>Here is our proposed solution. </a:t>
            </a:r>
            <a:endParaRPr/>
          </a:p>
        </p:txBody>
      </p:sp>
      <p:sp>
        <p:nvSpPr>
          <p:cNvPr id="193" name="Google Shape;193;g71b1d02545_0_90: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1b1d02545_0_105: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3" name="Google Shape;203;g71b1d02545_0_105: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t>Here is our proposed solution. </a:t>
            </a:r>
            <a:endParaRPr/>
          </a:p>
        </p:txBody>
      </p:sp>
      <p:sp>
        <p:nvSpPr>
          <p:cNvPr id="204" name="Google Shape;204;g71b1d02545_0_105: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1b1d02545_0_12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5" name="Google Shape;215;g71b1d02545_0_12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t>Here is our proposed solution. </a:t>
            </a:r>
            <a:endParaRPr/>
          </a:p>
        </p:txBody>
      </p:sp>
      <p:sp>
        <p:nvSpPr>
          <p:cNvPr id="216" name="Google Shape;216;g71b1d02545_0_12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1b1d02545_0_139: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g71b1d02545_0_139: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t>Here is our proposed solution. </a:t>
            </a:r>
            <a:endParaRPr/>
          </a:p>
        </p:txBody>
      </p:sp>
      <p:sp>
        <p:nvSpPr>
          <p:cNvPr id="226" name="Google Shape;226;g71b1d02545_0_139: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1b1d02545_0_15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g71b1d02545_0_1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t>Here is our proposed solution. </a:t>
            </a:r>
            <a:endParaRPr/>
          </a:p>
        </p:txBody>
      </p:sp>
      <p:sp>
        <p:nvSpPr>
          <p:cNvPr id="236" name="Google Shape;236;g71b1d02545_0_1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
        <p:nvSpPr>
          <p:cNvPr id="245" name="Google Shape;245;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p1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
        <p:nvSpPr>
          <p:cNvPr id="253" name="Google Shape;25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1b1d02545_0_173: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
        <p:nvSpPr>
          <p:cNvPr id="262" name="Google Shape;262;g71b1d02545_0_173: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g71b1d02545_0_173: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100" name="Google Shape;100;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The motivation of this project</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
        <p:nvSpPr>
          <p:cNvPr id="270" name="Google Shape;27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1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1b1d02545_0_184: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
        <p:nvSpPr>
          <p:cNvPr id="279" name="Google Shape;279;g71b1d02545_0_18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g71b1d02545_0_184: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1b1d02545_0_195: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
        <p:nvSpPr>
          <p:cNvPr id="288" name="Google Shape;288;g71b1d02545_0_195: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g71b1d02545_0_195: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97" name="Google Shape;297;p1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4" name="Google Shape;304;p2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305" name="Google Shape;305;p20: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 name="Google Shape;108;p5: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9" name="Google Shape;109;p5: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p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7" name="Google Shape;117;p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b1d02545_0_1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3" name="Google Shape;123;g71b1d02545_0_11: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4" name="Google Shape;124;g71b1d02545_0_11: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1b1d02545_0_2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9" name="Google Shape;139;g71b1d02545_0_2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0" name="Google Shape;140;g71b1d02545_0_2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1b1d02545_0_3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g71b1d02545_0_36: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9" name="Google Shape;149;g71b1d02545_0_36: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1b1d02545_0_47: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g71b1d02545_0_4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7" name="Google Shape;157;g71b1d02545_0_4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1b1d02545_0_59: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5" name="Google Shape;165;g71b1d02545_0_59: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6" name="Google Shape;166;g71b1d02545_0_59: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8" name="Google Shape;18;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3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4" name="Google Shape;74;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23"/>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5" name="Google Shape;35;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8" name="Google Shape;48;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9" name="Google Shape;49;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0" name="Google Shape;50;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1" name="Google Shape;51;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6" name="Google Shape;66;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7" name="Google Shape;67;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arxiv.org/abs/1612.08220"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arxiv.org/abs/1703.013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blog.exxactcorp.com/5-types-lstm-recurrent-neural-networ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
          <p:cNvSpPr txBox="1"/>
          <p:nvPr/>
        </p:nvSpPr>
        <p:spPr>
          <a:xfrm>
            <a:off x="76200" y="1794375"/>
            <a:ext cx="9045000" cy="1921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SzPts val="1100"/>
              <a:buNone/>
            </a:pPr>
            <a:r>
              <a:rPr lang="en-IN" sz="2200">
                <a:solidFill>
                  <a:schemeClr val="dk1"/>
                </a:solidFill>
                <a:latin typeface="Georgia"/>
                <a:ea typeface="Georgia"/>
                <a:cs typeface="Georgia"/>
                <a:sym typeface="Georgia"/>
              </a:rPr>
              <a:t>Towards Hierarchical Importance Attribution: Explaining Compositional Semantics for Neural Sequence Models</a:t>
            </a:r>
            <a:endParaRPr sz="2200">
              <a:solidFill>
                <a:schemeClr val="dk1"/>
              </a:solidFill>
              <a:latin typeface="Georgia"/>
              <a:ea typeface="Georgia"/>
              <a:cs typeface="Georgia"/>
              <a:sym typeface="Georgia"/>
            </a:endParaRPr>
          </a:p>
          <a:p>
            <a:pPr marL="0" marR="0" lvl="0" indent="0" algn="r" rtl="0">
              <a:spcBef>
                <a:spcPts val="0"/>
              </a:spcBef>
              <a:spcAft>
                <a:spcPts val="0"/>
              </a:spcAft>
              <a:buNone/>
            </a:pPr>
            <a:r>
              <a:rPr lang="en-IN" sz="2200" b="0" i="0" u="none" strike="noStrike" cap="none">
                <a:solidFill>
                  <a:srgbClr val="4D4D4D"/>
                </a:solidFill>
                <a:latin typeface="Georgia"/>
                <a:ea typeface="Georgia"/>
                <a:cs typeface="Georgia"/>
                <a:sym typeface="Georgia"/>
              </a:rPr>
              <a:t>-</a:t>
            </a:r>
            <a:r>
              <a:rPr lang="en-IN" sz="1800">
                <a:solidFill>
                  <a:srgbClr val="0C0C0C"/>
                </a:solidFill>
                <a:latin typeface="Georgia"/>
                <a:ea typeface="Georgia"/>
                <a:cs typeface="Georgia"/>
                <a:sym typeface="Georgia"/>
              </a:rPr>
              <a:t>Xisen Jinx, Junyi Dux, Zhongyu Weiy, Xiangyang Xuey, Xiang Ren</a:t>
            </a:r>
            <a:endParaRPr sz="1800">
              <a:solidFill>
                <a:srgbClr val="0C0C0C"/>
              </a:solidFill>
              <a:latin typeface="Georgia"/>
              <a:ea typeface="Georgia"/>
              <a:cs typeface="Georgia"/>
              <a:sym typeface="Georgia"/>
            </a:endParaRPr>
          </a:p>
          <a:p>
            <a:pPr marL="0" marR="0" lvl="0" indent="0" algn="r" rtl="0">
              <a:spcBef>
                <a:spcPts val="0"/>
              </a:spcBef>
              <a:spcAft>
                <a:spcPts val="0"/>
              </a:spcAft>
              <a:buNone/>
            </a:pPr>
            <a:r>
              <a:rPr lang="en-IN" sz="1800">
                <a:solidFill>
                  <a:srgbClr val="0C0C0C"/>
                </a:solidFill>
                <a:latin typeface="Georgia"/>
                <a:ea typeface="Georgia"/>
                <a:cs typeface="Georgia"/>
                <a:sym typeface="Georgia"/>
              </a:rPr>
              <a:t>ICLR 2020</a:t>
            </a:r>
            <a:endParaRPr sz="1800">
              <a:solidFill>
                <a:srgbClr val="0C0C0C"/>
              </a:solidFill>
              <a:latin typeface="Georgia"/>
              <a:ea typeface="Georgia"/>
              <a:cs typeface="Georgia"/>
              <a:sym typeface="Georgia"/>
            </a:endParaRPr>
          </a:p>
        </p:txBody>
      </p:sp>
      <p:sp>
        <p:nvSpPr>
          <p:cNvPr id="95" name="Google Shape;95;p1"/>
          <p:cNvSpPr txBox="1"/>
          <p:nvPr/>
        </p:nvSpPr>
        <p:spPr>
          <a:xfrm>
            <a:off x="76124" y="4846638"/>
            <a:ext cx="8942100" cy="892512"/>
          </a:xfrm>
          <a:prstGeom prst="rect">
            <a:avLst/>
          </a:prstGeom>
          <a:noFill/>
          <a:ln>
            <a:noFill/>
          </a:ln>
        </p:spPr>
        <p:txBody>
          <a:bodyPr spcFirstLastPara="1" wrap="square" lIns="91425" tIns="45700" rIns="91425" bIns="45700" anchor="t" anchorCtr="0">
            <a:spAutoFit/>
          </a:bodyPr>
          <a:lstStyle/>
          <a:p>
            <a:pPr lvl="0" algn="ctr">
              <a:buSzPts val="2200"/>
            </a:pPr>
            <a:r>
              <a:rPr lang="en-IN" sz="2800" dirty="0">
                <a:solidFill>
                  <a:srgbClr val="4D4D4D"/>
                </a:solidFill>
                <a:latin typeface="Georgia"/>
                <a:ea typeface="Georgia"/>
                <a:cs typeface="Georgia"/>
                <a:sym typeface="Georgia"/>
              </a:rPr>
              <a:t> Presenter: </a:t>
            </a:r>
            <a:r>
              <a:rPr lang="en-IN" sz="2800" dirty="0" err="1">
                <a:solidFill>
                  <a:srgbClr val="4D4D4D"/>
                </a:solidFill>
                <a:latin typeface="Georgia"/>
                <a:ea typeface="Georgia"/>
                <a:cs typeface="Georgia"/>
                <a:sym typeface="Georgia"/>
              </a:rPr>
              <a:t>Rishab</a:t>
            </a:r>
            <a:r>
              <a:rPr lang="en-IN" sz="2800" dirty="0">
                <a:solidFill>
                  <a:srgbClr val="4D4D4D"/>
                </a:solidFill>
                <a:latin typeface="Georgia"/>
                <a:ea typeface="Georgia"/>
                <a:cs typeface="Georgia"/>
                <a:sym typeface="Georgia"/>
              </a:rPr>
              <a:t> </a:t>
            </a:r>
            <a:r>
              <a:rPr lang="en-IN" sz="2800" dirty="0" err="1">
                <a:solidFill>
                  <a:srgbClr val="4D4D4D"/>
                </a:solidFill>
                <a:latin typeface="Georgia"/>
                <a:ea typeface="Georgia"/>
                <a:cs typeface="Georgia"/>
                <a:sym typeface="Georgia"/>
              </a:rPr>
              <a:t>Bamrara</a:t>
            </a:r>
            <a:endParaRPr lang="en-IN" sz="2800" dirty="0">
              <a:solidFill>
                <a:srgbClr val="4D4D4D"/>
              </a:solidFill>
              <a:latin typeface="Georgia"/>
              <a:ea typeface="Georgia"/>
              <a:cs typeface="Georgia"/>
              <a:sym typeface="Georgia"/>
            </a:endParaRPr>
          </a:p>
          <a:p>
            <a:pPr algn="ctr"/>
            <a:r>
              <a:rPr lang="en-US" sz="2400" dirty="0">
                <a:highlight>
                  <a:srgbClr val="FFFF00"/>
                </a:highlight>
              </a:rPr>
              <a:t>https://</a:t>
            </a:r>
            <a:r>
              <a:rPr lang="en-US" sz="2400" dirty="0" err="1">
                <a:highlight>
                  <a:srgbClr val="FFFF00"/>
                </a:highlight>
              </a:rPr>
              <a:t>qdata.github.io</a:t>
            </a:r>
            <a:r>
              <a:rPr lang="en-US" sz="2400" dirty="0">
                <a:highlight>
                  <a:srgbClr val="FFFF00"/>
                </a:highlight>
              </a:rPr>
              <a:t>/deep2Read/</a:t>
            </a:r>
            <a:endParaRPr dirty="0"/>
          </a:p>
        </p:txBody>
      </p:sp>
      <p:sp>
        <p:nvSpPr>
          <p:cNvPr id="96" name="Google Shape;96;p1"/>
          <p:cNvSpPr txBox="1"/>
          <p:nvPr/>
        </p:nvSpPr>
        <p:spPr>
          <a:xfrm>
            <a:off x="76200" y="4419600"/>
            <a:ext cx="8942024" cy="4270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200">
                <a:solidFill>
                  <a:srgbClr val="4D4D4D"/>
                </a:solidFill>
                <a:latin typeface="Georgia"/>
                <a:ea typeface="Georgia"/>
                <a:cs typeface="Georgia"/>
                <a:sym typeface="Georgia"/>
              </a:rPr>
              <a:t>March</a:t>
            </a:r>
            <a:r>
              <a:rPr lang="en-IN" sz="2200" b="0" i="0" u="none" strike="noStrike" cap="none">
                <a:solidFill>
                  <a:srgbClr val="4D4D4D"/>
                </a:solidFill>
                <a:latin typeface="Georgia"/>
                <a:ea typeface="Georgia"/>
                <a:cs typeface="Georgia"/>
                <a:sym typeface="Georgia"/>
              </a:rPr>
              <a:t> 2</a:t>
            </a:r>
            <a:r>
              <a:rPr lang="en-IN" sz="2200">
                <a:solidFill>
                  <a:srgbClr val="4D4D4D"/>
                </a:solidFill>
                <a:latin typeface="Georgia"/>
                <a:ea typeface="Georgia"/>
                <a:cs typeface="Georgia"/>
                <a:sym typeface="Georgia"/>
              </a:rPr>
              <a:t>0</a:t>
            </a:r>
            <a:r>
              <a:rPr lang="en-IN" sz="2200" b="0" i="0" u="none" strike="noStrike" cap="none">
                <a:solidFill>
                  <a:srgbClr val="4D4D4D"/>
                </a:solidFill>
                <a:latin typeface="Georgia"/>
                <a:ea typeface="Georgia"/>
                <a:cs typeface="Georgia"/>
                <a:sym typeface="Georgia"/>
              </a:rPr>
              <a:t>, 2020</a:t>
            </a:r>
            <a:endParaRPr/>
          </a:p>
        </p:txBody>
      </p:sp>
      <p:sp>
        <p:nvSpPr>
          <p:cNvPr id="97" name="Google Shape;97;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6"/>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Claim / Target Task</a:t>
            </a:r>
            <a:endParaRPr sz="3600">
              <a:solidFill>
                <a:srgbClr val="4D4D4D"/>
              </a:solidFill>
              <a:latin typeface="Georgia"/>
              <a:ea typeface="Georgia"/>
              <a:cs typeface="Georgia"/>
              <a:sym typeface="Georgia"/>
            </a:endParaRPr>
          </a:p>
        </p:txBody>
      </p:sp>
      <p:sp>
        <p:nvSpPr>
          <p:cNvPr id="178" name="Google Shape;178;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10</a:t>
            </a:fld>
            <a:endParaRPr/>
          </a:p>
        </p:txBody>
      </p:sp>
      <p:sp>
        <p:nvSpPr>
          <p:cNvPr id="179" name="Google Shape;179;p6"/>
          <p:cNvSpPr txBox="1"/>
          <p:nvPr/>
        </p:nvSpPr>
        <p:spPr>
          <a:xfrm>
            <a:off x="152400" y="1600200"/>
            <a:ext cx="8839200" cy="21099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Propose a mathematically sound way to quantify context independent importance of words and phrases for hierarchical explanations.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0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Based on the formulation, develop two effective hierarchical explanation algorithms, namely SCD and SOC.</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Clr>
                <a:schemeClr val="dk1"/>
              </a:buClr>
              <a:buSzPts val="1100"/>
              <a:buFont typeface="Arial"/>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Proposed Solution</a:t>
            </a:r>
            <a:endParaRPr sz="3600">
              <a:solidFill>
                <a:srgbClr val="4D4D4D"/>
              </a:solidFill>
              <a:latin typeface="Georgia"/>
              <a:ea typeface="Georgia"/>
              <a:cs typeface="Georgia"/>
              <a:sym typeface="Georgia"/>
            </a:endParaRPr>
          </a:p>
        </p:txBody>
      </p:sp>
      <p:sp>
        <p:nvSpPr>
          <p:cNvPr id="186" name="Google Shape;186;p8" descr="Inline image 1"/>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8" descr="https://www.uni-marburg.de/sprachenzentrum/sprachen-tandem/icons/classic-timer-icon"/>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8"/>
          <p:cNvSpPr txBox="1"/>
          <p:nvPr/>
        </p:nvSpPr>
        <p:spPr>
          <a:xfrm>
            <a:off x="152400" y="1524000"/>
            <a:ext cx="8839200" cy="15996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800" b="1">
                <a:solidFill>
                  <a:schemeClr val="dk1"/>
                </a:solidFill>
                <a:latin typeface="Georgia"/>
                <a:ea typeface="Georgia"/>
                <a:cs typeface="Georgia"/>
                <a:sym typeface="Georgia"/>
              </a:rPr>
              <a:t>N-Context Independent Importance:</a:t>
            </a:r>
            <a:r>
              <a:rPr lang="en-IN" sz="1800">
                <a:solidFill>
                  <a:schemeClr val="dk1"/>
                </a:solidFill>
                <a:latin typeface="Georgia"/>
                <a:ea typeface="Georgia"/>
                <a:cs typeface="Georgia"/>
                <a:sym typeface="Georgia"/>
              </a:rPr>
              <a:t> Defined as the output difference after masking out the phrase p, marginalized over all the possible N-word contexts, denoted as x</a:t>
            </a:r>
            <a:r>
              <a:rPr lang="en-IN" sz="1800" baseline="-25000">
                <a:solidFill>
                  <a:schemeClr val="dk1"/>
                </a:solidFill>
                <a:latin typeface="Georgia"/>
                <a:ea typeface="Georgia"/>
                <a:cs typeface="Georgia"/>
                <a:sym typeface="Georgia"/>
              </a:rPr>
              <a:t>δ</a:t>
            </a:r>
            <a:r>
              <a:rPr lang="en-IN" sz="1800">
                <a:solidFill>
                  <a:schemeClr val="dk1"/>
                </a:solidFill>
                <a:latin typeface="Georgia"/>
                <a:ea typeface="Georgia"/>
                <a:cs typeface="Georgia"/>
                <a:sym typeface="Georgia"/>
              </a:rPr>
              <a:t>^, around p in the input x.</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Eg. The film is </a:t>
            </a:r>
            <a:r>
              <a:rPr lang="en-IN" sz="1800" b="1" i="1">
                <a:solidFill>
                  <a:schemeClr val="dk1"/>
                </a:solidFill>
                <a:latin typeface="Georgia"/>
                <a:ea typeface="Georgia"/>
                <a:cs typeface="Georgia"/>
                <a:sym typeface="Georgia"/>
              </a:rPr>
              <a:t>very</a:t>
            </a:r>
            <a:r>
              <a:rPr lang="en-IN" sz="1800">
                <a:solidFill>
                  <a:schemeClr val="dk1"/>
                </a:solidFill>
                <a:latin typeface="Georgia"/>
                <a:ea typeface="Georgia"/>
                <a:cs typeface="Georgia"/>
                <a:sym typeface="Georgia"/>
              </a:rPr>
              <a:t> interesting. (1-word context)</a:t>
            </a: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p:txBody>
      </p:sp>
      <p:pic>
        <p:nvPicPr>
          <p:cNvPr id="189" name="Google Shape;189;p8"/>
          <p:cNvPicPr preferRelativeResize="0"/>
          <p:nvPr/>
        </p:nvPicPr>
        <p:blipFill>
          <a:blip r:embed="rId3">
            <a:alphaModFix/>
          </a:blip>
          <a:stretch>
            <a:fillRect/>
          </a:stretch>
        </p:blipFill>
        <p:spPr>
          <a:xfrm>
            <a:off x="2290763" y="3276000"/>
            <a:ext cx="4562475" cy="334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71b1d02545_0_90"/>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Proposed Solution (Contd.)</a:t>
            </a:r>
            <a:endParaRPr sz="3600">
              <a:solidFill>
                <a:srgbClr val="4D4D4D"/>
              </a:solidFill>
              <a:latin typeface="Georgia"/>
              <a:ea typeface="Georgia"/>
              <a:cs typeface="Georgia"/>
              <a:sym typeface="Georgia"/>
            </a:endParaRPr>
          </a:p>
        </p:txBody>
      </p:sp>
      <p:sp>
        <p:nvSpPr>
          <p:cNvPr id="196" name="Google Shape;196;g71b1d02545_0_90" descr="Inline image 1"/>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g71b1d02545_0_90" descr="https://www.uni-marburg.de/sprachenzentrum/sprachen-tandem/icons/classic-timer-icon"/>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g71b1d02545_0_90"/>
          <p:cNvSpPr txBox="1"/>
          <p:nvPr/>
        </p:nvSpPr>
        <p:spPr>
          <a:xfrm>
            <a:off x="152400" y="2511375"/>
            <a:ext cx="8839200" cy="40773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SzPts val="1100"/>
              <a:buNone/>
            </a:pPr>
            <a:r>
              <a:rPr lang="en-IN" sz="1800" b="1">
                <a:solidFill>
                  <a:schemeClr val="dk1"/>
                </a:solidFill>
                <a:latin typeface="Georgia"/>
                <a:ea typeface="Georgia"/>
                <a:cs typeface="Georgia"/>
                <a:sym typeface="Georgia"/>
              </a:rPr>
              <a:t>x</a:t>
            </a:r>
            <a:r>
              <a:rPr lang="en-IN" sz="1800" b="1" baseline="-25000">
                <a:solidFill>
                  <a:schemeClr val="dk1"/>
                </a:solidFill>
                <a:latin typeface="Georgia"/>
                <a:ea typeface="Georgia"/>
                <a:cs typeface="Georgia"/>
                <a:sym typeface="Georgia"/>
              </a:rPr>
              <a:t>-δ</a:t>
            </a:r>
            <a:r>
              <a:rPr lang="en-IN" sz="1800">
                <a:solidFill>
                  <a:schemeClr val="dk1"/>
                </a:solidFill>
                <a:latin typeface="Georgia"/>
                <a:ea typeface="Georgia"/>
                <a:cs typeface="Georgia"/>
                <a:sym typeface="Georgia"/>
              </a:rPr>
              <a:t> =&gt; resulting sequence after masking out an N-word context surrounding the phrase p from the input x. </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r>
              <a:rPr lang="en-IN" sz="1800" b="1">
                <a:solidFill>
                  <a:schemeClr val="dk1"/>
                </a:solidFill>
                <a:latin typeface="Georgia"/>
                <a:ea typeface="Georgia"/>
                <a:cs typeface="Georgia"/>
                <a:sym typeface="Georgia"/>
              </a:rPr>
              <a:t>x</a:t>
            </a:r>
            <a:r>
              <a:rPr lang="en-IN" sz="1800" b="1" baseline="-25000">
                <a:solidFill>
                  <a:schemeClr val="dk1"/>
                </a:solidFill>
                <a:latin typeface="Georgia"/>
                <a:ea typeface="Georgia"/>
                <a:cs typeface="Georgia"/>
                <a:sym typeface="Georgia"/>
              </a:rPr>
              <a:t>δ</a:t>
            </a:r>
            <a:r>
              <a:rPr lang="en-IN" sz="1800" b="1">
                <a:solidFill>
                  <a:schemeClr val="dk1"/>
                </a:solidFill>
                <a:latin typeface="Georgia"/>
                <a:ea typeface="Georgia"/>
                <a:cs typeface="Georgia"/>
                <a:sym typeface="Georgia"/>
              </a:rPr>
              <a:t>^</a:t>
            </a:r>
            <a:r>
              <a:rPr lang="en-IN" sz="1800">
                <a:solidFill>
                  <a:schemeClr val="dk1"/>
                </a:solidFill>
                <a:latin typeface="Georgia"/>
                <a:ea typeface="Georgia"/>
                <a:cs typeface="Georgia"/>
                <a:sym typeface="Georgia"/>
              </a:rPr>
              <a:t> =&gt; N-word sequence sampled from a distribution p(x</a:t>
            </a:r>
            <a:r>
              <a:rPr lang="en-IN" sz="1800" baseline="-25000">
                <a:solidFill>
                  <a:schemeClr val="dk1"/>
                </a:solidFill>
                <a:latin typeface="Georgia"/>
                <a:ea typeface="Georgia"/>
                <a:cs typeface="Georgia"/>
                <a:sym typeface="Georgia"/>
              </a:rPr>
              <a:t>δ</a:t>
            </a:r>
            <a:r>
              <a:rPr lang="en-IN" sz="1800">
                <a:solidFill>
                  <a:schemeClr val="dk1"/>
                </a:solidFill>
                <a:latin typeface="Georgia"/>
                <a:ea typeface="Georgia"/>
                <a:cs typeface="Georgia"/>
                <a:sym typeface="Georgia"/>
              </a:rPr>
              <a:t>^/x</a:t>
            </a:r>
            <a:r>
              <a:rPr lang="en-IN" sz="1800" baseline="-25000">
                <a:solidFill>
                  <a:schemeClr val="dk1"/>
                </a:solidFill>
                <a:latin typeface="Georgia"/>
                <a:ea typeface="Georgia"/>
                <a:cs typeface="Georgia"/>
                <a:sym typeface="Georgia"/>
              </a:rPr>
              <a:t>-δ</a:t>
            </a:r>
            <a:r>
              <a:rPr lang="en-IN" sz="1800">
                <a:solidFill>
                  <a:schemeClr val="dk1"/>
                </a:solidFill>
                <a:latin typeface="Georgia"/>
                <a:ea typeface="Georgia"/>
                <a:cs typeface="Georgia"/>
                <a:sym typeface="Georgia"/>
              </a:rPr>
              <a:t>).</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Clr>
                <a:schemeClr val="dk1"/>
              </a:buClr>
              <a:buSzPts val="1100"/>
              <a:buFont typeface="Arial"/>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r>
              <a:rPr lang="en-IN" sz="1800" b="1">
                <a:solidFill>
                  <a:schemeClr val="dk1"/>
                </a:solidFill>
                <a:latin typeface="Georgia"/>
                <a:ea typeface="Georgia"/>
                <a:cs typeface="Georgia"/>
                <a:sym typeface="Georgia"/>
              </a:rPr>
              <a:t>s(x</a:t>
            </a:r>
            <a:r>
              <a:rPr lang="en-IN" sz="1800" b="1" baseline="-25000">
                <a:solidFill>
                  <a:schemeClr val="dk1"/>
                </a:solidFill>
                <a:latin typeface="Georgia"/>
                <a:ea typeface="Georgia"/>
                <a:cs typeface="Georgia"/>
                <a:sym typeface="Georgia"/>
              </a:rPr>
              <a:t>-δ</a:t>
            </a:r>
            <a:r>
              <a:rPr lang="en-IN" sz="1800" b="1">
                <a:solidFill>
                  <a:schemeClr val="dk1"/>
                </a:solidFill>
                <a:latin typeface="Georgia"/>
                <a:ea typeface="Georgia"/>
                <a:cs typeface="Georgia"/>
                <a:sym typeface="Georgia"/>
              </a:rPr>
              <a:t>;x</a:t>
            </a:r>
            <a:r>
              <a:rPr lang="en-IN" sz="1800" b="1" baseline="-25000">
                <a:solidFill>
                  <a:schemeClr val="dk1"/>
                </a:solidFill>
                <a:latin typeface="Georgia"/>
                <a:ea typeface="Georgia"/>
                <a:cs typeface="Georgia"/>
                <a:sym typeface="Georgia"/>
              </a:rPr>
              <a:t>δ</a:t>
            </a:r>
            <a:r>
              <a:rPr lang="en-IN" sz="1800" b="1">
                <a:solidFill>
                  <a:schemeClr val="dk1"/>
                </a:solidFill>
                <a:latin typeface="Georgia"/>
                <a:ea typeface="Georgia"/>
                <a:cs typeface="Georgia"/>
                <a:sym typeface="Georgia"/>
              </a:rPr>
              <a:t>^)</a:t>
            </a:r>
            <a:r>
              <a:rPr lang="en-IN" sz="1800">
                <a:solidFill>
                  <a:schemeClr val="dk1"/>
                </a:solidFill>
                <a:latin typeface="Georgia"/>
                <a:ea typeface="Georgia"/>
                <a:cs typeface="Georgia"/>
                <a:sym typeface="Georgia"/>
              </a:rPr>
              <a:t> =&gt; model prediction score after replacing the original context words x</a:t>
            </a:r>
            <a:r>
              <a:rPr lang="en-IN" sz="1800" baseline="-25000">
                <a:solidFill>
                  <a:schemeClr val="dk1"/>
                </a:solidFill>
                <a:latin typeface="Georgia"/>
                <a:ea typeface="Georgia"/>
                <a:cs typeface="Georgia"/>
                <a:sym typeface="Georgia"/>
              </a:rPr>
              <a:t>-δ </a:t>
            </a:r>
            <a:r>
              <a:rPr lang="en-IN" sz="1800">
                <a:solidFill>
                  <a:schemeClr val="dk1"/>
                </a:solidFill>
                <a:latin typeface="Georgia"/>
                <a:ea typeface="Georgia"/>
                <a:cs typeface="Georgia"/>
                <a:sym typeface="Georgia"/>
              </a:rPr>
              <a:t>with a sampled N-word context x</a:t>
            </a:r>
            <a:r>
              <a:rPr lang="en-IN" sz="1800" baseline="-25000">
                <a:solidFill>
                  <a:schemeClr val="dk1"/>
                </a:solidFill>
                <a:latin typeface="Georgia"/>
                <a:ea typeface="Georgia"/>
                <a:cs typeface="Georgia"/>
                <a:sym typeface="Georgia"/>
              </a:rPr>
              <a:t>δ</a:t>
            </a:r>
            <a:r>
              <a:rPr lang="en-IN" sz="1800">
                <a:solidFill>
                  <a:schemeClr val="dk1"/>
                </a:solidFill>
                <a:latin typeface="Georgia"/>
                <a:ea typeface="Georgia"/>
                <a:cs typeface="Georgia"/>
                <a:sym typeface="Georgia"/>
              </a:rPr>
              <a:t>^.</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r>
              <a:rPr lang="en-IN" sz="1800" b="1">
                <a:solidFill>
                  <a:schemeClr val="dk1"/>
                </a:solidFill>
                <a:latin typeface="Georgia"/>
                <a:ea typeface="Georgia"/>
                <a:cs typeface="Georgia"/>
                <a:sym typeface="Georgia"/>
              </a:rPr>
              <a:t>x\p</a:t>
            </a:r>
            <a:r>
              <a:rPr lang="en-IN" sz="1800">
                <a:solidFill>
                  <a:schemeClr val="dk1"/>
                </a:solidFill>
                <a:latin typeface="Georgia"/>
                <a:ea typeface="Georgia"/>
                <a:cs typeface="Georgia"/>
                <a:sym typeface="Georgia"/>
              </a:rPr>
              <a:t> =&gt; the operation of masking out the phrase p from the input sentence x.</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Clr>
                <a:schemeClr val="dk1"/>
              </a:buClr>
              <a:buSzPts val="1100"/>
              <a:buFont typeface="Arial"/>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p:txBody>
      </p:sp>
      <p:pic>
        <p:nvPicPr>
          <p:cNvPr id="199" name="Google Shape;199;g71b1d02545_0_90"/>
          <p:cNvPicPr preferRelativeResize="0"/>
          <p:nvPr/>
        </p:nvPicPr>
        <p:blipFill>
          <a:blip r:embed="rId3">
            <a:alphaModFix/>
          </a:blip>
          <a:stretch>
            <a:fillRect/>
          </a:stretch>
        </p:blipFill>
        <p:spPr>
          <a:xfrm>
            <a:off x="2224088" y="1944475"/>
            <a:ext cx="4695825" cy="381000"/>
          </a:xfrm>
          <a:prstGeom prst="rect">
            <a:avLst/>
          </a:prstGeom>
          <a:noFill/>
          <a:ln>
            <a:noFill/>
          </a:ln>
        </p:spPr>
      </p:pic>
      <p:sp>
        <p:nvSpPr>
          <p:cNvPr id="200" name="Google Shape;200;g71b1d02545_0_90"/>
          <p:cNvSpPr txBox="1"/>
          <p:nvPr/>
        </p:nvSpPr>
        <p:spPr>
          <a:xfrm>
            <a:off x="152400" y="1488925"/>
            <a:ext cx="8839200" cy="381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100"/>
              <a:buFont typeface="Arial"/>
              <a:buNone/>
            </a:pPr>
            <a:r>
              <a:rPr lang="en-IN" sz="1800">
                <a:solidFill>
                  <a:schemeClr val="dk1"/>
                </a:solidFill>
                <a:latin typeface="Georgia"/>
                <a:ea typeface="Georgia"/>
                <a:cs typeface="Georgia"/>
                <a:sym typeface="Georgia"/>
              </a:rPr>
              <a:t>Context independent importance is formally written as:</a:t>
            </a: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71b1d02545_0_105"/>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Proposed Solution (Contd.)</a:t>
            </a:r>
            <a:endParaRPr sz="3600">
              <a:solidFill>
                <a:srgbClr val="4D4D4D"/>
              </a:solidFill>
              <a:latin typeface="Georgia"/>
              <a:ea typeface="Georgia"/>
              <a:cs typeface="Georgia"/>
              <a:sym typeface="Georgia"/>
            </a:endParaRPr>
          </a:p>
        </p:txBody>
      </p:sp>
      <p:sp>
        <p:nvSpPr>
          <p:cNvPr id="207" name="Google Shape;207;g71b1d02545_0_105" descr="Inline image 1"/>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g71b1d02545_0_105" descr="https://www.uni-marburg.de/sprachenzentrum/sprachen-tandem/icons/classic-timer-icon"/>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g71b1d02545_0_105"/>
          <p:cNvSpPr txBox="1"/>
          <p:nvPr/>
        </p:nvSpPr>
        <p:spPr>
          <a:xfrm>
            <a:off x="152400" y="1488925"/>
            <a:ext cx="8839200" cy="918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SzPts val="1100"/>
              <a:buNone/>
            </a:pPr>
            <a:r>
              <a:rPr lang="en-IN" sz="1800" b="1" u="sng">
                <a:solidFill>
                  <a:schemeClr val="dk1"/>
                </a:solidFill>
                <a:latin typeface="Georgia"/>
                <a:ea typeface="Georgia"/>
                <a:cs typeface="Georgia"/>
                <a:sym typeface="Georgia"/>
              </a:rPr>
              <a:t>Sampling and Contextual Decomposition (SCD)</a:t>
            </a:r>
            <a:endParaRPr sz="1800" b="1" u="sng">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b="1">
              <a:solidFill>
                <a:schemeClr val="dk1"/>
              </a:solidFill>
              <a:latin typeface="Georgia"/>
              <a:ea typeface="Georgia"/>
              <a:cs typeface="Georgia"/>
              <a:sym typeface="Georgia"/>
            </a:endParaRPr>
          </a:p>
          <a:p>
            <a:pPr marL="0" marR="0" lvl="0" indent="0" algn="just" rtl="0">
              <a:spcBef>
                <a:spcPts val="0"/>
              </a:spcBef>
              <a:spcAft>
                <a:spcPts val="0"/>
              </a:spcAft>
              <a:buSzPts val="1100"/>
              <a:buNone/>
            </a:pPr>
            <a:r>
              <a:rPr lang="en-IN" sz="1800">
                <a:solidFill>
                  <a:schemeClr val="dk1"/>
                </a:solidFill>
                <a:latin typeface="Georgia"/>
                <a:ea typeface="Georgia"/>
                <a:cs typeface="Georgia"/>
                <a:sym typeface="Georgia"/>
              </a:rPr>
              <a:t>To eliminate the dependence, modified the activation decomposition step in CD:</a:t>
            </a: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p:txBody>
      </p:sp>
      <p:pic>
        <p:nvPicPr>
          <p:cNvPr id="210" name="Google Shape;210;g71b1d02545_0_105"/>
          <p:cNvPicPr preferRelativeResize="0"/>
          <p:nvPr/>
        </p:nvPicPr>
        <p:blipFill>
          <a:blip r:embed="rId3">
            <a:alphaModFix/>
          </a:blip>
          <a:stretch>
            <a:fillRect/>
          </a:stretch>
        </p:blipFill>
        <p:spPr>
          <a:xfrm>
            <a:off x="2676525" y="2601350"/>
            <a:ext cx="3790950" cy="752475"/>
          </a:xfrm>
          <a:prstGeom prst="rect">
            <a:avLst/>
          </a:prstGeom>
          <a:noFill/>
          <a:ln>
            <a:noFill/>
          </a:ln>
        </p:spPr>
      </p:pic>
      <p:sp>
        <p:nvSpPr>
          <p:cNvPr id="211" name="Google Shape;211;g71b1d02545_0_105"/>
          <p:cNvSpPr txBox="1"/>
          <p:nvPr/>
        </p:nvSpPr>
        <p:spPr>
          <a:xfrm>
            <a:off x="152400" y="3429000"/>
            <a:ext cx="8839200" cy="675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SzPts val="1100"/>
              <a:buNone/>
            </a:pPr>
            <a:r>
              <a:rPr lang="en-IN" sz="1800">
                <a:solidFill>
                  <a:schemeClr val="dk1"/>
                </a:solidFill>
                <a:latin typeface="Georgia"/>
                <a:ea typeface="Georgia"/>
                <a:cs typeface="Georgia"/>
                <a:sym typeface="Georgia"/>
              </a:rPr>
              <a:t>By taking an expectation over γ, the dependence is eliminated. The masking operation x\p is implemented as calculating h-β.</a:t>
            </a:r>
            <a:endParaRPr sz="1800">
              <a:solidFill>
                <a:schemeClr val="dk1"/>
              </a:solidFill>
              <a:latin typeface="Georgia"/>
              <a:ea typeface="Georgia"/>
              <a:cs typeface="Georgia"/>
              <a:sym typeface="Georgia"/>
            </a:endParaRPr>
          </a:p>
          <a:p>
            <a:pPr marL="0" marR="0" lvl="0" indent="0" algn="just" rtl="0">
              <a:spcBef>
                <a:spcPts val="0"/>
              </a:spcBef>
              <a:spcAft>
                <a:spcPts val="0"/>
              </a:spcAft>
              <a:buClr>
                <a:schemeClr val="dk1"/>
              </a:buClr>
              <a:buSzPts val="1100"/>
              <a:buFont typeface="Arial"/>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p:txBody>
      </p:sp>
      <p:pic>
        <p:nvPicPr>
          <p:cNvPr id="212" name="Google Shape;212;g71b1d02545_0_105"/>
          <p:cNvPicPr preferRelativeResize="0"/>
          <p:nvPr/>
        </p:nvPicPr>
        <p:blipFill>
          <a:blip r:embed="rId4">
            <a:alphaModFix/>
          </a:blip>
          <a:stretch>
            <a:fillRect/>
          </a:stretch>
        </p:blipFill>
        <p:spPr>
          <a:xfrm>
            <a:off x="2328750" y="4188925"/>
            <a:ext cx="4274050" cy="237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71b1d02545_0_122"/>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Implementation</a:t>
            </a:r>
            <a:endParaRPr sz="3600">
              <a:solidFill>
                <a:srgbClr val="4D4D4D"/>
              </a:solidFill>
              <a:latin typeface="Georgia"/>
              <a:ea typeface="Georgia"/>
              <a:cs typeface="Georgia"/>
              <a:sym typeface="Georgia"/>
            </a:endParaRPr>
          </a:p>
        </p:txBody>
      </p:sp>
      <p:sp>
        <p:nvSpPr>
          <p:cNvPr id="219" name="Google Shape;219;g71b1d02545_0_122" descr="Inline image 1"/>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g71b1d02545_0_122" descr="https://www.uni-marburg.de/sprachenzentrum/sprachen-tandem/icons/classic-timer-icon"/>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g71b1d02545_0_122"/>
          <p:cNvSpPr txBox="1"/>
          <p:nvPr/>
        </p:nvSpPr>
        <p:spPr>
          <a:xfrm>
            <a:off x="152400" y="1488925"/>
            <a:ext cx="8839200" cy="29514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SzPts val="1100"/>
              <a:buNone/>
            </a:pPr>
            <a:r>
              <a:rPr lang="en-IN" sz="1800" b="1" u="sng">
                <a:solidFill>
                  <a:schemeClr val="dk1"/>
                </a:solidFill>
                <a:latin typeface="Georgia"/>
                <a:ea typeface="Georgia"/>
                <a:cs typeface="Georgia"/>
                <a:sym typeface="Georgia"/>
              </a:rPr>
              <a:t>Algorithm:</a:t>
            </a:r>
            <a:endParaRPr sz="1800" b="1">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AutoNum type="arabicPeriod"/>
            </a:pPr>
            <a:r>
              <a:rPr lang="en-IN" sz="1800">
                <a:solidFill>
                  <a:schemeClr val="dk1"/>
                </a:solidFill>
                <a:latin typeface="Georgia"/>
                <a:ea typeface="Georgia"/>
                <a:cs typeface="Georgia"/>
                <a:sym typeface="Georgia"/>
              </a:rPr>
              <a:t>Sampling a set of N-word contexts of the phrase p with a LSTM language model of both directions pretrained on the training set. (Gibbs sampling)</a:t>
            </a: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AutoNum type="arabicPeriod"/>
            </a:pPr>
            <a:r>
              <a:rPr lang="en-IN" sz="1800">
                <a:solidFill>
                  <a:schemeClr val="dk1"/>
                </a:solidFill>
                <a:latin typeface="Georgia"/>
                <a:ea typeface="Georgia"/>
                <a:cs typeface="Georgia"/>
                <a:sym typeface="Georgia"/>
              </a:rPr>
              <a:t>Replace the specific N-word context of the phrase p in the input x with sampled ones and feed each of them into the classifier model.</a:t>
            </a: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AutoNum type="arabicPeriod"/>
            </a:pPr>
            <a:r>
              <a:rPr lang="en-IN" sz="1800">
                <a:solidFill>
                  <a:schemeClr val="dk1"/>
                </a:solidFill>
                <a:latin typeface="Georgia"/>
                <a:ea typeface="Georgia"/>
                <a:cs typeface="Georgia"/>
                <a:sym typeface="Georgia"/>
              </a:rPr>
              <a:t>Record the inputs of each activation functions for each of input sequence.</a:t>
            </a: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AutoNum type="arabicPeriod"/>
            </a:pPr>
            <a:r>
              <a:rPr lang="en-IN" sz="1800">
                <a:solidFill>
                  <a:schemeClr val="dk1"/>
                </a:solidFill>
                <a:latin typeface="Georgia"/>
                <a:ea typeface="Georgia"/>
                <a:cs typeface="Georgia"/>
                <a:sym typeface="Georgia"/>
              </a:rPr>
              <a:t>The decomposition of the i-th nonlinear activation function is calculated as,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pic>
        <p:nvPicPr>
          <p:cNvPr id="222" name="Google Shape;222;g71b1d02545_0_122"/>
          <p:cNvPicPr preferRelativeResize="0"/>
          <p:nvPr/>
        </p:nvPicPr>
        <p:blipFill>
          <a:blip r:embed="rId3">
            <a:alphaModFix/>
          </a:blip>
          <a:stretch>
            <a:fillRect/>
          </a:stretch>
        </p:blipFill>
        <p:spPr>
          <a:xfrm>
            <a:off x="2471738" y="4420875"/>
            <a:ext cx="4200525" cy="81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71b1d02545_0_139"/>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Proposed Solution (Contd.)</a:t>
            </a:r>
            <a:endParaRPr sz="3600">
              <a:solidFill>
                <a:srgbClr val="4D4D4D"/>
              </a:solidFill>
              <a:latin typeface="Georgia"/>
              <a:ea typeface="Georgia"/>
              <a:cs typeface="Georgia"/>
              <a:sym typeface="Georgia"/>
            </a:endParaRPr>
          </a:p>
        </p:txBody>
      </p:sp>
      <p:sp>
        <p:nvSpPr>
          <p:cNvPr id="229" name="Google Shape;229;g71b1d02545_0_139" descr="Inline image 1"/>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0" name="Google Shape;230;g71b1d02545_0_139" descr="https://www.uni-marburg.de/sprachenzentrum/sprachen-tandem/icons/classic-timer-icon"/>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1" name="Google Shape;231;g71b1d02545_0_139"/>
          <p:cNvSpPr txBox="1"/>
          <p:nvPr/>
        </p:nvSpPr>
        <p:spPr>
          <a:xfrm>
            <a:off x="152400" y="1565125"/>
            <a:ext cx="8839200" cy="50337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SzPts val="1100"/>
              <a:buNone/>
            </a:pPr>
            <a:r>
              <a:rPr lang="en-IN" sz="1800" b="1" u="sng">
                <a:solidFill>
                  <a:schemeClr val="dk1"/>
                </a:solidFill>
                <a:latin typeface="Georgia"/>
                <a:ea typeface="Georgia"/>
                <a:cs typeface="Georgia"/>
                <a:sym typeface="Georgia"/>
              </a:rPr>
              <a:t>Sampling and Occlusion (SOC):</a:t>
            </a:r>
            <a:endParaRPr sz="1800" b="1" u="sng">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000" b="1" u="sng">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Input occlusion algorithms calculate the importance of p specific to an input example x by observing the prediction difference after replacing the phrase p with padding tokens, noted as O</a:t>
            </a:r>
            <a:r>
              <a:rPr lang="en-IN" sz="1800" baseline="-25000">
                <a:solidFill>
                  <a:schemeClr val="dk1"/>
                </a:solidFill>
                <a:latin typeface="Georgia"/>
                <a:ea typeface="Georgia"/>
                <a:cs typeface="Georgia"/>
                <a:sym typeface="Georgia"/>
              </a:rPr>
              <a:t>p</a:t>
            </a:r>
            <a:r>
              <a:rPr lang="en-IN" sz="1800">
                <a:solidFill>
                  <a:schemeClr val="dk1"/>
                </a:solidFill>
                <a:latin typeface="Georgia"/>
                <a:ea typeface="Georgia"/>
                <a:cs typeface="Georgia"/>
                <a:sym typeface="Georgia"/>
              </a:rPr>
              <a:t>.</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However, this importance score is also dependent on all the context words of p in x.</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Clr>
                <a:schemeClr val="dk1"/>
              </a:buClr>
              <a:buSzPts val="1100"/>
              <a:buFont typeface="Arial"/>
              <a:buNone/>
            </a:pPr>
            <a:r>
              <a:rPr lang="en-IN" sz="1800">
                <a:solidFill>
                  <a:schemeClr val="dk1"/>
                </a:solidFill>
                <a:latin typeface="Georgia"/>
                <a:ea typeface="Georgia"/>
                <a:cs typeface="Georgia"/>
                <a:sym typeface="Georgia"/>
              </a:rPr>
              <a:t>SOC calculates the average prediction difference after masking the phrase for each replacement of neighboring words in the input example.</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pic>
        <p:nvPicPr>
          <p:cNvPr id="232" name="Google Shape;232;g71b1d02545_0_139"/>
          <p:cNvPicPr preferRelativeResize="0"/>
          <p:nvPr/>
        </p:nvPicPr>
        <p:blipFill>
          <a:blip r:embed="rId3">
            <a:alphaModFix/>
          </a:blip>
          <a:stretch>
            <a:fillRect/>
          </a:stretch>
        </p:blipFill>
        <p:spPr>
          <a:xfrm>
            <a:off x="2392350" y="3014275"/>
            <a:ext cx="4581525" cy="438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71b1d02545_0_152"/>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Implementation</a:t>
            </a:r>
            <a:endParaRPr sz="3600">
              <a:solidFill>
                <a:srgbClr val="4D4D4D"/>
              </a:solidFill>
              <a:latin typeface="Georgia"/>
              <a:ea typeface="Georgia"/>
              <a:cs typeface="Georgia"/>
              <a:sym typeface="Georgia"/>
            </a:endParaRPr>
          </a:p>
        </p:txBody>
      </p:sp>
      <p:sp>
        <p:nvSpPr>
          <p:cNvPr id="239" name="Google Shape;239;g71b1d02545_0_152" descr="Inline image 1"/>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0" name="Google Shape;240;g71b1d02545_0_152" descr="https://www.uni-marburg.de/sprachenzentrum/sprachen-tandem/icons/classic-timer-icon"/>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1" name="Google Shape;241;g71b1d02545_0_152"/>
          <p:cNvSpPr txBox="1"/>
          <p:nvPr/>
        </p:nvSpPr>
        <p:spPr>
          <a:xfrm>
            <a:off x="152400" y="1488925"/>
            <a:ext cx="8839200" cy="22761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SzPts val="1100"/>
              <a:buNone/>
            </a:pPr>
            <a:r>
              <a:rPr lang="en-IN" sz="1800" b="1" u="sng">
                <a:solidFill>
                  <a:schemeClr val="dk1"/>
                </a:solidFill>
                <a:latin typeface="Georgia"/>
                <a:ea typeface="Georgia"/>
                <a:cs typeface="Georgia"/>
                <a:sym typeface="Georgia"/>
              </a:rPr>
              <a:t>Algorithm:</a:t>
            </a:r>
            <a:endParaRPr sz="1800" b="1">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AutoNum type="arabicPeriod"/>
            </a:pPr>
            <a:r>
              <a:rPr lang="en-IN" sz="1800">
                <a:solidFill>
                  <a:schemeClr val="dk1"/>
                </a:solidFill>
                <a:latin typeface="Georgia"/>
                <a:ea typeface="Georgia"/>
                <a:cs typeface="Georgia"/>
                <a:sym typeface="Georgia"/>
              </a:rPr>
              <a:t>Sample N-word context of the given phrase p with the trained language model.</a:t>
            </a: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AutoNum type="arabicPeriod"/>
            </a:pPr>
            <a:r>
              <a:rPr lang="en-IN" sz="1800">
                <a:solidFill>
                  <a:schemeClr val="dk1"/>
                </a:solidFill>
                <a:latin typeface="Georgia"/>
                <a:ea typeface="Georgia"/>
                <a:cs typeface="Georgia"/>
                <a:sym typeface="Georgia"/>
              </a:rPr>
              <a:t>For each new sample, compute the model prediction differences after replacing the phrase p with padding tokens.</a:t>
            </a: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AutoNum type="arabicPeriod"/>
            </a:pPr>
            <a:r>
              <a:rPr lang="en-IN" sz="1800">
                <a:solidFill>
                  <a:schemeClr val="dk1"/>
                </a:solidFill>
                <a:latin typeface="Georgia"/>
                <a:ea typeface="Georgia"/>
                <a:cs typeface="Georgia"/>
                <a:sym typeface="Georgia"/>
              </a:rPr>
              <a:t>The importance Ø(p; x) is then calculated as the average prediction differences.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ctr" rtl="0">
              <a:lnSpc>
                <a:spcPct val="150000"/>
              </a:lnSpc>
              <a:spcBef>
                <a:spcPts val="0"/>
              </a:spcBef>
              <a:spcAft>
                <a:spcPts val="0"/>
              </a:spcAft>
              <a:buSzPts val="1100"/>
              <a:buNone/>
            </a:pPr>
            <a:r>
              <a:rPr lang="en-IN" sz="1800" b="1">
                <a:solidFill>
                  <a:schemeClr val="dk1"/>
                </a:solidFill>
                <a:latin typeface="Georgia"/>
                <a:ea typeface="Georgia"/>
                <a:cs typeface="Georgia"/>
                <a:sym typeface="Georgia"/>
              </a:rPr>
              <a:t>MODEL  AGNOSTIC</a:t>
            </a:r>
            <a:endParaRPr sz="1800" b="1">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pic>
        <p:nvPicPr>
          <p:cNvPr id="242" name="Google Shape;242;g71b1d02545_0_152"/>
          <p:cNvPicPr preferRelativeResize="0"/>
          <p:nvPr/>
        </p:nvPicPr>
        <p:blipFill>
          <a:blip r:embed="rId3">
            <a:alphaModFix/>
          </a:blip>
          <a:stretch>
            <a:fillRect/>
          </a:stretch>
        </p:blipFill>
        <p:spPr>
          <a:xfrm>
            <a:off x="1552575" y="3678950"/>
            <a:ext cx="6038850" cy="117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2"/>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Data Summary</a:t>
            </a:r>
            <a:endParaRPr/>
          </a:p>
        </p:txBody>
      </p:sp>
      <p:sp>
        <p:nvSpPr>
          <p:cNvPr id="249" name="Google Shape;249;p12"/>
          <p:cNvSpPr txBox="1">
            <a:spLocks noGrp="1"/>
          </p:cNvSpPr>
          <p:nvPr>
            <p:ph type="body" idx="1"/>
          </p:nvPr>
        </p:nvSpPr>
        <p:spPr>
          <a:xfrm>
            <a:off x="228600" y="1447800"/>
            <a:ext cx="8686800" cy="44196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Noto Sans Symbols"/>
              <a:buChar char="▪"/>
            </a:pPr>
            <a:r>
              <a:rPr lang="en-IN" sz="2000" b="1">
                <a:latin typeface="Georgia"/>
                <a:ea typeface="Georgia"/>
                <a:cs typeface="Georgia"/>
                <a:sym typeface="Georgia"/>
              </a:rPr>
              <a:t>Stanford Sentiment Treebank (SST):</a:t>
            </a:r>
            <a:r>
              <a:rPr lang="en-IN" sz="2000">
                <a:latin typeface="Georgia"/>
                <a:ea typeface="Georgia"/>
                <a:cs typeface="Georgia"/>
                <a:sym typeface="Georgia"/>
              </a:rPr>
              <a:t> Standard NLP benchmark which consists of movie reviews ranging from 2 to 52 words long. In addition to labels of reviews, it also has labels for each phrase in the review.</a:t>
            </a:r>
            <a:endParaRPr/>
          </a:p>
          <a:p>
            <a:pPr marL="342900" lvl="0" indent="-342900" algn="l" rtl="0">
              <a:lnSpc>
                <a:spcPct val="150000"/>
              </a:lnSpc>
              <a:spcBef>
                <a:spcPts val="400"/>
              </a:spcBef>
              <a:spcAft>
                <a:spcPts val="0"/>
              </a:spcAft>
              <a:buClr>
                <a:schemeClr val="dk1"/>
              </a:buClr>
              <a:buSzPts val="2000"/>
              <a:buFont typeface="Noto Sans Symbols"/>
              <a:buChar char="▪"/>
            </a:pPr>
            <a:r>
              <a:rPr lang="en-IN" sz="2000" b="1">
                <a:latin typeface="Georgia"/>
                <a:ea typeface="Georgia"/>
                <a:cs typeface="Georgia"/>
                <a:sym typeface="Georgia"/>
              </a:rPr>
              <a:t>Yelp Polarity: </a:t>
            </a:r>
            <a:r>
              <a:rPr lang="en-IN" sz="2000">
                <a:latin typeface="Georgia"/>
                <a:ea typeface="Georgia"/>
                <a:cs typeface="Georgia"/>
                <a:sym typeface="Georgia"/>
              </a:rPr>
              <a:t>This was obtained from the Yelp Dataset Challenge. It has train and test sets of sizes 560,000 ad 38,000 respectively. Average length of review is 160.1 words. It contains only review labels.</a:t>
            </a:r>
            <a:endParaRPr sz="2000">
              <a:latin typeface="Georgia"/>
              <a:ea typeface="Georgia"/>
              <a:cs typeface="Georgia"/>
              <a:sym typeface="Georgia"/>
            </a:endParaRPr>
          </a:p>
          <a:p>
            <a:pPr marL="342900" lvl="0" indent="-342900" algn="l" rtl="0">
              <a:lnSpc>
                <a:spcPct val="150000"/>
              </a:lnSpc>
              <a:spcBef>
                <a:spcPts val="400"/>
              </a:spcBef>
              <a:spcAft>
                <a:spcPts val="0"/>
              </a:spcAft>
              <a:buSzPts val="2000"/>
              <a:buFont typeface="Georgia"/>
              <a:buChar char="▪"/>
            </a:pPr>
            <a:r>
              <a:rPr lang="en-IN" sz="2000" b="1">
                <a:latin typeface="Georgia"/>
                <a:ea typeface="Georgia"/>
                <a:cs typeface="Georgia"/>
                <a:sym typeface="Georgia"/>
              </a:rPr>
              <a:t>TACRED relation extraction dataset:</a:t>
            </a:r>
            <a:r>
              <a:rPr lang="en-IN" sz="2000">
                <a:latin typeface="Georgia"/>
                <a:ea typeface="Georgia"/>
                <a:cs typeface="Georgia"/>
                <a:sym typeface="Georgia"/>
              </a:rPr>
              <a:t> Contains 106,264 examples which </a:t>
            </a:r>
            <a:r>
              <a:rPr lang="en-IN" sz="2000">
                <a:highlight>
                  <a:srgbClr val="FFFFFF"/>
                </a:highlight>
                <a:latin typeface="Georgia"/>
                <a:ea typeface="Georgia"/>
                <a:cs typeface="Georgia"/>
                <a:sym typeface="Georgia"/>
              </a:rPr>
              <a:t>cover 41 relation types. </a:t>
            </a:r>
            <a:endParaRPr sz="2000">
              <a:latin typeface="Georgia"/>
              <a:ea typeface="Georgia"/>
              <a:cs typeface="Georgia"/>
              <a:sym typeface="Georgia"/>
            </a:endParaRPr>
          </a:p>
        </p:txBody>
      </p:sp>
      <p:sp>
        <p:nvSpPr>
          <p:cNvPr id="250" name="Google Shape;250;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3"/>
          <p:cNvSpPr/>
          <p:nvPr/>
        </p:nvSpPr>
        <p:spPr>
          <a:xfrm>
            <a:off x="373063" y="152400"/>
            <a:ext cx="74755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Experimental Results and Analysis</a:t>
            </a:r>
            <a:endParaRPr/>
          </a:p>
        </p:txBody>
      </p:sp>
      <p:sp>
        <p:nvSpPr>
          <p:cNvPr id="257" name="Google Shape;257;p1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18</a:t>
            </a:fld>
            <a:endParaRPr/>
          </a:p>
        </p:txBody>
      </p:sp>
      <p:sp>
        <p:nvSpPr>
          <p:cNvPr id="258" name="Google Shape;258;p13"/>
          <p:cNvSpPr txBox="1"/>
          <p:nvPr/>
        </p:nvSpPr>
        <p:spPr>
          <a:xfrm>
            <a:off x="138150" y="1519625"/>
            <a:ext cx="8910600" cy="52017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100"/>
              <a:buFont typeface="Arial"/>
              <a:buNone/>
            </a:pPr>
            <a:r>
              <a:rPr lang="en-IN" sz="1800" b="1">
                <a:solidFill>
                  <a:schemeClr val="dk1"/>
                </a:solidFill>
                <a:latin typeface="Georgia"/>
                <a:ea typeface="Georgia"/>
                <a:cs typeface="Georgia"/>
                <a:sym typeface="Georgia"/>
              </a:rPr>
              <a:t>Hierarchical Visualization of Important Words and Phrases:</a:t>
            </a:r>
            <a:endParaRPr sz="1800" b="1">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r>
              <a:rPr lang="en-IN" sz="1800" b="1">
                <a:solidFill>
                  <a:schemeClr val="dk1"/>
                </a:solidFill>
                <a:latin typeface="Georgia"/>
                <a:ea typeface="Georgia"/>
                <a:cs typeface="Georgia"/>
                <a:sym typeface="Georgia"/>
              </a:rPr>
              <a:t>word </a:t>
            </a:r>
            <a:r>
              <a:rPr lang="en-IN" sz="1800">
                <a:solidFill>
                  <a:schemeClr val="dk1"/>
                </a:solidFill>
                <a:latin typeface="Georgia"/>
                <a:ea typeface="Georgia"/>
                <a:cs typeface="Georgia"/>
                <a:sym typeface="Georgia"/>
              </a:rPr>
              <a:t>ρ: Pearson correlation between the coefficients learned by a linear bag-of-words model and the importance scores attributed by explanation methods. (Used in CD)</a:t>
            </a: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r>
              <a:rPr lang="en-IN" sz="1800">
                <a:solidFill>
                  <a:schemeClr val="dk1"/>
                </a:solidFill>
                <a:latin typeface="Georgia"/>
                <a:ea typeface="Georgia"/>
                <a:cs typeface="Georgia"/>
                <a:sym typeface="Georgia"/>
              </a:rPr>
              <a:t>Generally, explanation algorithms that follow proposed formulations achieve highest word  and phrase ρ for all the datasets and models. The corpus statistic based approximation of the context independent importance yields competitive words, but it is not competitive for phrase. </a:t>
            </a:r>
            <a:endParaRPr sz="1800">
              <a:solidFill>
                <a:schemeClr val="dk1"/>
              </a:solidFill>
              <a:latin typeface="Georgia"/>
              <a:ea typeface="Georgia"/>
              <a:cs typeface="Georgia"/>
              <a:sym typeface="Georgia"/>
            </a:endParaRPr>
          </a:p>
          <a:p>
            <a:pPr marL="0" marR="0" lvl="0" indent="0" algn="just" rtl="0">
              <a:spcBef>
                <a:spcPts val="0"/>
              </a:spcBef>
              <a:spcAft>
                <a:spcPts val="0"/>
              </a:spcAft>
              <a:buClr>
                <a:schemeClr val="dk1"/>
              </a:buClr>
              <a:buSzPts val="1100"/>
              <a:buFont typeface="Arial"/>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p:txBody>
      </p:sp>
      <p:pic>
        <p:nvPicPr>
          <p:cNvPr id="259" name="Google Shape;259;p13"/>
          <p:cNvPicPr preferRelativeResize="0"/>
          <p:nvPr/>
        </p:nvPicPr>
        <p:blipFill>
          <a:blip r:embed="rId3">
            <a:alphaModFix/>
          </a:blip>
          <a:stretch>
            <a:fillRect/>
          </a:stretch>
        </p:blipFill>
        <p:spPr>
          <a:xfrm>
            <a:off x="373075" y="1914900"/>
            <a:ext cx="8171750" cy="2694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71b1d02545_0_173"/>
          <p:cNvSpPr/>
          <p:nvPr/>
        </p:nvSpPr>
        <p:spPr>
          <a:xfrm>
            <a:off x="373063" y="152400"/>
            <a:ext cx="74754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Experimental Results and Analysis</a:t>
            </a:r>
            <a:endParaRPr/>
          </a:p>
        </p:txBody>
      </p:sp>
      <p:sp>
        <p:nvSpPr>
          <p:cNvPr id="266" name="Google Shape;266;g71b1d02545_0_173"/>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19</a:t>
            </a:fld>
            <a:endParaRPr/>
          </a:p>
        </p:txBody>
      </p:sp>
      <p:pic>
        <p:nvPicPr>
          <p:cNvPr id="267" name="Google Shape;267;g71b1d02545_0_173"/>
          <p:cNvPicPr preferRelativeResize="0"/>
          <p:nvPr/>
        </p:nvPicPr>
        <p:blipFill>
          <a:blip r:embed="rId3">
            <a:alphaModFix/>
          </a:blip>
          <a:stretch>
            <a:fillRect/>
          </a:stretch>
        </p:blipFill>
        <p:spPr>
          <a:xfrm>
            <a:off x="414338" y="1835750"/>
            <a:ext cx="8315325" cy="363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Motivation</a:t>
            </a:r>
            <a:endParaRPr sz="3600" b="0" i="0" u="none" strike="noStrike" cap="none">
              <a:solidFill>
                <a:srgbClr val="4D4D4D"/>
              </a:solidFill>
              <a:latin typeface="Georgia"/>
              <a:ea typeface="Georgia"/>
              <a:cs typeface="Georgia"/>
              <a:sym typeface="Georgia"/>
            </a:endParaRPr>
          </a:p>
        </p:txBody>
      </p:sp>
      <p:sp>
        <p:nvSpPr>
          <p:cNvPr id="104" name="Google Shape;104;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a:t>
            </a:fld>
            <a:endParaRPr/>
          </a:p>
        </p:txBody>
      </p:sp>
      <p:sp>
        <p:nvSpPr>
          <p:cNvPr id="105" name="Google Shape;105;p2"/>
          <p:cNvSpPr txBox="1"/>
          <p:nvPr/>
        </p:nvSpPr>
        <p:spPr>
          <a:xfrm>
            <a:off x="152400" y="1613650"/>
            <a:ext cx="8839200" cy="51078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Existing flat, word level explanations of predictions hardly unveil how neural networks handle compositional semantics to reach predictions. </a:t>
            </a:r>
            <a:endParaRPr sz="1800">
              <a:solidFill>
                <a:schemeClr val="dk1"/>
              </a:solidFill>
              <a:latin typeface="Georgia"/>
              <a:ea typeface="Georgia"/>
              <a:cs typeface="Georgia"/>
              <a:sym typeface="Georgia"/>
            </a:endParaRPr>
          </a:p>
          <a:p>
            <a:pPr marL="45720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Hence, we go for Hierarchical explanation systems like CD/ACD.</a:t>
            </a:r>
            <a:endParaRPr sz="1800">
              <a:solidFill>
                <a:schemeClr val="dk1"/>
              </a:solidFill>
              <a:latin typeface="Georgia"/>
              <a:ea typeface="Georgia"/>
              <a:cs typeface="Georgia"/>
              <a:sym typeface="Georgia"/>
            </a:endParaRPr>
          </a:p>
          <a:p>
            <a:pPr marL="45720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The key challenge =&gt; context independent importance of a phrase.</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Clr>
                <a:schemeClr val="dk1"/>
              </a:buClr>
              <a:buSzPts val="1100"/>
              <a:buFont typeface="Arial"/>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20</a:t>
            </a:fld>
            <a:endParaRPr/>
          </a:p>
        </p:txBody>
      </p:sp>
      <p:sp>
        <p:nvSpPr>
          <p:cNvPr id="274" name="Google Shape;274;p14"/>
          <p:cNvSpPr/>
          <p:nvPr/>
        </p:nvSpPr>
        <p:spPr>
          <a:xfrm>
            <a:off x="152401" y="152400"/>
            <a:ext cx="89154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Experimental Results and Analysis(Contd.)</a:t>
            </a:r>
            <a:endParaRPr/>
          </a:p>
        </p:txBody>
      </p:sp>
      <p:sp>
        <p:nvSpPr>
          <p:cNvPr id="275" name="Google Shape;275;p14"/>
          <p:cNvSpPr txBox="1"/>
          <p:nvPr/>
        </p:nvSpPr>
        <p:spPr>
          <a:xfrm>
            <a:off x="152400" y="1498875"/>
            <a:ext cx="8788800" cy="5117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100"/>
              <a:buFont typeface="Arial"/>
              <a:buNone/>
            </a:pPr>
            <a:r>
              <a:rPr lang="en-IN" sz="1800" b="1">
                <a:solidFill>
                  <a:schemeClr val="dk1"/>
                </a:solidFill>
                <a:latin typeface="Georgia"/>
                <a:ea typeface="Georgia"/>
                <a:cs typeface="Georgia"/>
                <a:sym typeface="Georgia"/>
              </a:rPr>
              <a:t>Explanation as Classification Pattern Extraction from Models:</a:t>
            </a:r>
            <a:endParaRPr sz="1800" b="1">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p:txBody>
      </p:sp>
      <p:pic>
        <p:nvPicPr>
          <p:cNvPr id="276" name="Google Shape;276;p14"/>
          <p:cNvPicPr preferRelativeResize="0"/>
          <p:nvPr/>
        </p:nvPicPr>
        <p:blipFill>
          <a:blip r:embed="rId3">
            <a:alphaModFix/>
          </a:blip>
          <a:stretch>
            <a:fillRect/>
          </a:stretch>
        </p:blipFill>
        <p:spPr>
          <a:xfrm>
            <a:off x="423875" y="2062175"/>
            <a:ext cx="8296275" cy="3758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71b1d02545_0_184"/>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21</a:t>
            </a:fld>
            <a:endParaRPr/>
          </a:p>
        </p:txBody>
      </p:sp>
      <p:sp>
        <p:nvSpPr>
          <p:cNvPr id="283" name="Google Shape;283;g71b1d02545_0_184"/>
          <p:cNvSpPr/>
          <p:nvPr/>
        </p:nvSpPr>
        <p:spPr>
          <a:xfrm>
            <a:off x="152401" y="152400"/>
            <a:ext cx="89154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Experimental Results and Analysis(Contd.)</a:t>
            </a:r>
            <a:endParaRPr/>
          </a:p>
        </p:txBody>
      </p:sp>
      <p:sp>
        <p:nvSpPr>
          <p:cNvPr id="284" name="Google Shape;284;g71b1d02545_0_184"/>
          <p:cNvSpPr txBox="1"/>
          <p:nvPr/>
        </p:nvSpPr>
        <p:spPr>
          <a:xfrm>
            <a:off x="152400" y="1498875"/>
            <a:ext cx="8788800" cy="691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SzPts val="1100"/>
              <a:buNone/>
            </a:pPr>
            <a:r>
              <a:rPr lang="en-IN" sz="1800" b="1">
                <a:solidFill>
                  <a:schemeClr val="dk1"/>
                </a:solidFill>
                <a:latin typeface="Georgia"/>
                <a:ea typeface="Georgia"/>
                <a:cs typeface="Georgia"/>
                <a:sym typeface="Georgia"/>
              </a:rPr>
              <a:t>Enhancing Human Trust of Models: </a:t>
            </a:r>
            <a:r>
              <a:rPr lang="en-IN" sz="1800">
                <a:solidFill>
                  <a:schemeClr val="dk1"/>
                </a:solidFill>
                <a:latin typeface="Georgia"/>
                <a:ea typeface="Georgia"/>
                <a:cs typeface="Georgia"/>
                <a:sym typeface="Georgia"/>
              </a:rPr>
              <a:t>Asked subjects to rank the provided</a:t>
            </a: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r>
              <a:rPr lang="en-IN" sz="1800">
                <a:solidFill>
                  <a:schemeClr val="dk1"/>
                </a:solidFill>
                <a:latin typeface="Georgia"/>
                <a:ea typeface="Georgia"/>
                <a:cs typeface="Georgia"/>
                <a:sym typeface="Georgia"/>
              </a:rPr>
              <a:t>visualizations based on how they would like to trust the model.</a:t>
            </a: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b="1">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p:txBody>
      </p:sp>
      <p:pic>
        <p:nvPicPr>
          <p:cNvPr id="285" name="Google Shape;285;g71b1d02545_0_184"/>
          <p:cNvPicPr preferRelativeResize="0"/>
          <p:nvPr/>
        </p:nvPicPr>
        <p:blipFill>
          <a:blip r:embed="rId3">
            <a:alphaModFix/>
          </a:blip>
          <a:stretch>
            <a:fillRect/>
          </a:stretch>
        </p:blipFill>
        <p:spPr>
          <a:xfrm>
            <a:off x="2185225" y="2235775"/>
            <a:ext cx="4773555" cy="4362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71b1d02545_0_195"/>
          <p:cNvSpPr txBox="1">
            <a:spLocks noGrp="1"/>
          </p:cNvSpPr>
          <p:nvPr>
            <p:ph type="sldNum" idx="12"/>
          </p:nvPr>
        </p:nvSpPr>
        <p:spPr>
          <a:xfrm>
            <a:off x="6553200" y="6245225"/>
            <a:ext cx="2133600" cy="476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22</a:t>
            </a:fld>
            <a:endParaRPr/>
          </a:p>
        </p:txBody>
      </p:sp>
      <p:sp>
        <p:nvSpPr>
          <p:cNvPr id="292" name="Google Shape;292;g71b1d02545_0_195"/>
          <p:cNvSpPr/>
          <p:nvPr/>
        </p:nvSpPr>
        <p:spPr>
          <a:xfrm>
            <a:off x="152401" y="152400"/>
            <a:ext cx="89154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Experimental Results and Analysis(Contd.)</a:t>
            </a:r>
            <a:endParaRPr/>
          </a:p>
        </p:txBody>
      </p:sp>
      <p:sp>
        <p:nvSpPr>
          <p:cNvPr id="293" name="Google Shape;293;g71b1d02545_0_195"/>
          <p:cNvSpPr txBox="1"/>
          <p:nvPr/>
        </p:nvSpPr>
        <p:spPr>
          <a:xfrm>
            <a:off x="152400" y="1498875"/>
            <a:ext cx="8788800" cy="53016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SzPts val="1100"/>
              <a:buNone/>
            </a:pPr>
            <a:r>
              <a:rPr lang="en-IN" sz="1800" b="1">
                <a:solidFill>
                  <a:schemeClr val="dk1"/>
                </a:solidFill>
                <a:latin typeface="Georgia"/>
                <a:ea typeface="Georgia"/>
                <a:cs typeface="Georgia"/>
                <a:sym typeface="Georgia"/>
              </a:rPr>
              <a:t>Parameter Analysis: </a:t>
            </a:r>
            <a:r>
              <a:rPr lang="en-IN" sz="1800">
                <a:solidFill>
                  <a:schemeClr val="dk1"/>
                </a:solidFill>
                <a:latin typeface="Georgia"/>
                <a:ea typeface="Georgia"/>
                <a:cs typeface="Georgia"/>
                <a:sym typeface="Georgia"/>
              </a:rPr>
              <a:t>Both SOC and SCD algorithms require specifying the size of the context region N and the number of samples K.</a:t>
            </a: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000">
              <a:solidFill>
                <a:schemeClr val="dk1"/>
              </a:solidFill>
              <a:latin typeface="Georgia"/>
              <a:ea typeface="Georgia"/>
              <a:cs typeface="Georgia"/>
              <a:sym typeface="Georgia"/>
            </a:endParaRPr>
          </a:p>
          <a:p>
            <a:pPr marL="0" marR="0" lvl="0" indent="0" algn="just" rtl="0">
              <a:spcBef>
                <a:spcPts val="0"/>
              </a:spcBef>
              <a:spcAft>
                <a:spcPts val="0"/>
              </a:spcAft>
              <a:buSzPts val="1100"/>
              <a:buNone/>
            </a:pPr>
            <a:r>
              <a:rPr lang="en-IN" sz="1600">
                <a:solidFill>
                  <a:schemeClr val="dk1"/>
                </a:solidFill>
                <a:latin typeface="Georgia"/>
                <a:ea typeface="Georgia"/>
                <a:cs typeface="Georgia"/>
                <a:sym typeface="Georgia"/>
              </a:rPr>
              <a:t>(1) sampling achieves better word and phrase ρ than padding</a:t>
            </a:r>
            <a:endParaRPr sz="1600">
              <a:solidFill>
                <a:schemeClr val="dk1"/>
              </a:solidFill>
              <a:latin typeface="Georgia"/>
              <a:ea typeface="Georgia"/>
              <a:cs typeface="Georgia"/>
              <a:sym typeface="Georgia"/>
            </a:endParaRPr>
          </a:p>
          <a:p>
            <a:pPr marL="0" marR="0" lvl="0" indent="0" algn="just" rtl="0">
              <a:spcBef>
                <a:spcPts val="0"/>
              </a:spcBef>
              <a:spcAft>
                <a:spcPts val="0"/>
              </a:spcAft>
              <a:buSzPts val="1100"/>
              <a:buNone/>
            </a:pPr>
            <a:r>
              <a:rPr lang="en-IN" sz="1600">
                <a:solidFill>
                  <a:schemeClr val="dk1"/>
                </a:solidFill>
                <a:latin typeface="Georgia"/>
                <a:ea typeface="Georgia"/>
                <a:cs typeface="Georgia"/>
                <a:sym typeface="Georgia"/>
              </a:rPr>
              <a:t>(2) the performance generally improves as the number of samples increase</a:t>
            </a:r>
            <a:endParaRPr sz="1600">
              <a:solidFill>
                <a:schemeClr val="dk1"/>
              </a:solidFill>
              <a:latin typeface="Georgia"/>
              <a:ea typeface="Georgia"/>
              <a:cs typeface="Georgia"/>
              <a:sym typeface="Georgia"/>
            </a:endParaRPr>
          </a:p>
          <a:p>
            <a:pPr marL="0" marR="0" lvl="0" indent="0" algn="just" rtl="0">
              <a:spcBef>
                <a:spcPts val="0"/>
              </a:spcBef>
              <a:spcAft>
                <a:spcPts val="0"/>
              </a:spcAft>
              <a:buSzPts val="1100"/>
              <a:buNone/>
            </a:pPr>
            <a:r>
              <a:rPr lang="en-IN" sz="1600">
                <a:solidFill>
                  <a:schemeClr val="dk1"/>
                </a:solidFill>
                <a:latin typeface="Georgia"/>
                <a:ea typeface="Georgia"/>
                <a:cs typeface="Georgia"/>
                <a:sym typeface="Georgia"/>
              </a:rPr>
              <a:t>(3) the performance improves as the size of the context region N increases at the early stage, and saturates when N grows large. It verifies words or phrases usually do not interact with the words that are far away them in the input.</a:t>
            </a:r>
            <a:endParaRPr sz="16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6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b="1">
              <a:solidFill>
                <a:schemeClr val="dk1"/>
              </a:solidFill>
              <a:latin typeface="Georgia"/>
              <a:ea typeface="Georgia"/>
              <a:cs typeface="Georgia"/>
              <a:sym typeface="Georgia"/>
            </a:endParaRPr>
          </a:p>
          <a:p>
            <a:pPr marL="0" marR="0" lvl="0" indent="0" algn="just" rtl="0">
              <a:spcBef>
                <a:spcPts val="0"/>
              </a:spcBef>
              <a:spcAft>
                <a:spcPts val="0"/>
              </a:spcAft>
              <a:buSzPts val="1100"/>
              <a:buNone/>
            </a:pPr>
            <a:endParaRPr sz="1800" b="1">
              <a:solidFill>
                <a:schemeClr val="dk1"/>
              </a:solidFill>
              <a:latin typeface="Georgia"/>
              <a:ea typeface="Georgia"/>
              <a:cs typeface="Georgia"/>
              <a:sym typeface="Georgia"/>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p:txBody>
      </p:sp>
      <p:pic>
        <p:nvPicPr>
          <p:cNvPr id="294" name="Google Shape;294;g71b1d02545_0_195"/>
          <p:cNvPicPr preferRelativeResize="0"/>
          <p:nvPr/>
        </p:nvPicPr>
        <p:blipFill>
          <a:blip r:embed="rId3">
            <a:alphaModFix/>
          </a:blip>
          <a:stretch>
            <a:fillRect/>
          </a:stretch>
        </p:blipFill>
        <p:spPr>
          <a:xfrm>
            <a:off x="439163" y="2316250"/>
            <a:ext cx="8341874" cy="269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9"/>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Conclusion and Future Work</a:t>
            </a:r>
            <a:endParaRPr/>
          </a:p>
        </p:txBody>
      </p:sp>
      <p:sp>
        <p:nvSpPr>
          <p:cNvPr id="300" name="Google Shape;300;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23</a:t>
            </a:fld>
            <a:endParaRPr/>
          </a:p>
        </p:txBody>
      </p:sp>
      <p:sp>
        <p:nvSpPr>
          <p:cNvPr id="301" name="Google Shape;301;p19"/>
          <p:cNvSpPr txBox="1"/>
          <p:nvPr/>
        </p:nvSpPr>
        <p:spPr>
          <a:xfrm>
            <a:off x="152400" y="1600200"/>
            <a:ext cx="8839200" cy="30135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Authors identify context-independence as a desirable property for bottom-up hierarchical explanation, and propose a formulation to quantify context independent importance of words and phrases.</a:t>
            </a:r>
            <a:endParaRPr sz="1800">
              <a:solidFill>
                <a:schemeClr val="dk1"/>
              </a:solidFill>
              <a:latin typeface="Georgia"/>
              <a:ea typeface="Georgia"/>
              <a:cs typeface="Georgia"/>
              <a:sym typeface="Georgia"/>
            </a:endParaRPr>
          </a:p>
          <a:p>
            <a:pPr marL="45720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Experiments show that the proposed explanation algorithms generate reliable hierarchical explanations, and apply to explanation of compositional semantics, extraction of classification rules as well as improving human trust of models.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0"/>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References</a:t>
            </a:r>
            <a:endParaRPr/>
          </a:p>
        </p:txBody>
      </p:sp>
      <p:sp>
        <p:nvSpPr>
          <p:cNvPr id="308" name="Google Shape;308;p20"/>
          <p:cNvSpPr txBox="1"/>
          <p:nvPr/>
        </p:nvSpPr>
        <p:spPr>
          <a:xfrm>
            <a:off x="9525" y="1447801"/>
            <a:ext cx="9067800" cy="48767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Dzmitry Bahdanau, Kyunghyun Cho, and Yoshua Bengio. Neural machine translation by jointly learning to align and translate. arXiv preprint arXiv:1409.0473, 2014.</a:t>
            </a:r>
            <a:endParaRPr sz="1600">
              <a:solidFill>
                <a:schemeClr val="dk1"/>
              </a:solidFill>
              <a:latin typeface="Georgia"/>
              <a:ea typeface="Georgia"/>
              <a:cs typeface="Georgia"/>
              <a:sym typeface="Georgia"/>
            </a:endParaRPr>
          </a:p>
          <a:p>
            <a:pPr marL="457200" marR="0" lvl="0" indent="0" algn="l" rtl="0">
              <a:spcBef>
                <a:spcPts val="0"/>
              </a:spcBef>
              <a:spcAft>
                <a:spcPts val="0"/>
              </a:spcAft>
              <a:buNone/>
            </a:pPr>
            <a:endParaRPr sz="1600">
              <a:solidFill>
                <a:schemeClr val="dk1"/>
              </a:solidFill>
              <a:latin typeface="Georgia"/>
              <a:ea typeface="Georgia"/>
              <a:cs typeface="Georgia"/>
              <a:sym typeface="Georgia"/>
            </a:endParaRPr>
          </a:p>
          <a:p>
            <a:pPr marL="342900" marR="0" lvl="0" indent="-342900" algn="l" rtl="0">
              <a:spcBef>
                <a:spcPts val="0"/>
              </a:spcBef>
              <a:spcAft>
                <a:spcPts val="0"/>
              </a:spcAft>
              <a:buClr>
                <a:schemeClr val="dk1"/>
              </a:buClr>
              <a:buSzPts val="1600"/>
              <a:buFont typeface="Georgia"/>
              <a:buChar char="•"/>
            </a:pPr>
            <a:r>
              <a:rPr lang="en-IN" sz="1600">
                <a:solidFill>
                  <a:schemeClr val="dk1"/>
                </a:solidFill>
                <a:latin typeface="Georgia"/>
                <a:ea typeface="Georgia"/>
                <a:cs typeface="Georgia"/>
                <a:sym typeface="Georgia"/>
              </a:rPr>
              <a:t>W James Murdoch, Peter J Liu, and Bin Yu. 2018. Beyond word importance: Contextual decomposition to extract interactions from lstms. In ICLR.</a:t>
            </a:r>
            <a:endParaRPr sz="1600">
              <a:solidFill>
                <a:schemeClr val="dk1"/>
              </a:solidFill>
              <a:latin typeface="Georgia"/>
              <a:ea typeface="Georgia"/>
              <a:cs typeface="Georgia"/>
              <a:sym typeface="Georgia"/>
            </a:endParaRPr>
          </a:p>
          <a:p>
            <a:pPr marL="342900" marR="0" lvl="0" indent="-241300" algn="l" rtl="0">
              <a:spcBef>
                <a:spcPts val="0"/>
              </a:spcBef>
              <a:spcAft>
                <a:spcPts val="0"/>
              </a:spcAft>
              <a:buClr>
                <a:schemeClr val="dk1"/>
              </a:buClr>
              <a:buSzPts val="1600"/>
              <a:buFont typeface="Arial"/>
              <a:buNone/>
            </a:pPr>
            <a:endParaRPr sz="1600">
              <a:solidFill>
                <a:srgbClr val="4D4D4D"/>
              </a:solidFill>
              <a:latin typeface="Georgia"/>
              <a:ea typeface="Georgia"/>
              <a:cs typeface="Georgia"/>
              <a:sym typeface="Georgia"/>
            </a:endParaRPr>
          </a:p>
          <a:p>
            <a:pPr marL="342900" marR="0" lvl="0" indent="-342900" algn="l"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W James Murdoch and Arthur Szlam. Automatic rule extraction from long short term memory networks. ICLR, 2017.</a:t>
            </a:r>
            <a:endParaRPr/>
          </a:p>
          <a:p>
            <a:pPr marL="342900" marR="0" lvl="0" indent="-241300" algn="l" rtl="0">
              <a:spcBef>
                <a:spcPts val="0"/>
              </a:spcBef>
              <a:spcAft>
                <a:spcPts val="0"/>
              </a:spcAft>
              <a:buClr>
                <a:schemeClr val="dk1"/>
              </a:buClr>
              <a:buSzPts val="1600"/>
              <a:buFont typeface="Arial"/>
              <a:buNone/>
            </a:pPr>
            <a:endParaRPr sz="1600">
              <a:solidFill>
                <a:srgbClr val="4D4D4D"/>
              </a:solidFill>
              <a:latin typeface="Georgia"/>
              <a:ea typeface="Georgia"/>
              <a:cs typeface="Georgia"/>
              <a:sym typeface="Georgia"/>
            </a:endParaRPr>
          </a:p>
          <a:p>
            <a:pPr marL="342900" marR="0" lvl="0" indent="-342900" algn="l"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Jiwei Li, Will Monroe, and Dan Jurafsky. Understanding neural networks through representation erasure. CoRR, abs/1612.08220, 2016. URL </a:t>
            </a:r>
            <a:r>
              <a:rPr lang="en-IN" sz="1600" u="sng">
                <a:solidFill>
                  <a:schemeClr val="dk1"/>
                </a:solidFill>
                <a:latin typeface="Georgia"/>
                <a:ea typeface="Georgia"/>
                <a:cs typeface="Georgia"/>
                <a:sym typeface="Georgia"/>
                <a:hlinkClick r:id="rId3"/>
              </a:rPr>
              <a:t>http://arxiv.org/abs/1612.08220</a:t>
            </a:r>
            <a:r>
              <a:rPr lang="en-IN" sz="1600">
                <a:solidFill>
                  <a:schemeClr val="dk1"/>
                </a:solidFill>
                <a:latin typeface="Georgia"/>
                <a:ea typeface="Georgia"/>
                <a:cs typeface="Georgia"/>
                <a:sym typeface="Georgia"/>
              </a:rPr>
              <a:t>.</a:t>
            </a:r>
            <a:endParaRPr/>
          </a:p>
          <a:p>
            <a:pPr marL="342900" marR="0" lvl="0" indent="-241300" algn="l" rtl="0">
              <a:spcBef>
                <a:spcPts val="0"/>
              </a:spcBef>
              <a:spcAft>
                <a:spcPts val="0"/>
              </a:spcAft>
              <a:buClr>
                <a:schemeClr val="dk1"/>
              </a:buClr>
              <a:buSzPts val="1600"/>
              <a:buFont typeface="Arial"/>
              <a:buNone/>
            </a:pPr>
            <a:endParaRPr sz="1600">
              <a:solidFill>
                <a:schemeClr val="dk1"/>
              </a:solidFill>
              <a:latin typeface="Georgia"/>
              <a:ea typeface="Georgia"/>
              <a:cs typeface="Georgia"/>
              <a:sym typeface="Georgia"/>
            </a:endParaRPr>
          </a:p>
          <a:p>
            <a:pPr marL="342900" marR="0" lvl="0" indent="-342900" algn="l"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Mukund Sundararajan, Ankur Taly, and Qiqi Yan. Axiomatic attribution for deep networks. CoRR, abs/1703.01365, 2017. URL </a:t>
            </a:r>
            <a:r>
              <a:rPr lang="en-IN" sz="1600" u="sng">
                <a:solidFill>
                  <a:schemeClr val="dk1"/>
                </a:solidFill>
                <a:latin typeface="Georgia"/>
                <a:ea typeface="Georgia"/>
                <a:cs typeface="Georgia"/>
                <a:sym typeface="Georgia"/>
                <a:hlinkClick r:id="rId4"/>
              </a:rPr>
              <a:t>http://arxiv.org/abs/1703.01365</a:t>
            </a:r>
            <a:r>
              <a:rPr lang="en-IN" sz="1600">
                <a:solidFill>
                  <a:schemeClr val="dk1"/>
                </a:solidFill>
                <a:latin typeface="Georgia"/>
                <a:ea typeface="Georgia"/>
                <a:cs typeface="Georgia"/>
                <a:sym typeface="Georgia"/>
              </a:rPr>
              <a:t>.</a:t>
            </a:r>
            <a:endParaRPr/>
          </a:p>
          <a:p>
            <a:pPr marL="342900" marR="0" lvl="0" indent="-241300" algn="l" rtl="0">
              <a:spcBef>
                <a:spcPts val="0"/>
              </a:spcBef>
              <a:spcAft>
                <a:spcPts val="0"/>
              </a:spcAft>
              <a:buClr>
                <a:schemeClr val="dk1"/>
              </a:buClr>
              <a:buSzPts val="1600"/>
              <a:buFont typeface="Arial"/>
              <a:buNone/>
            </a:pPr>
            <a:endParaRPr sz="1600">
              <a:solidFill>
                <a:schemeClr val="dk1"/>
              </a:solidFill>
              <a:latin typeface="Georgia"/>
              <a:ea typeface="Georgia"/>
              <a:cs typeface="Georgia"/>
              <a:sym typeface="Georgia"/>
            </a:endParaRPr>
          </a:p>
          <a:p>
            <a:pPr marL="342900" marR="0" lvl="0" indent="-342900" algn="l" rtl="0">
              <a:spcBef>
                <a:spcPts val="0"/>
              </a:spcBef>
              <a:spcAft>
                <a:spcPts val="0"/>
              </a:spcAft>
              <a:buClr>
                <a:schemeClr val="dk1"/>
              </a:buClr>
              <a:buSzPts val="1600"/>
              <a:buChar char="•"/>
            </a:pPr>
            <a:r>
              <a:rPr lang="en-IN" sz="1600">
                <a:solidFill>
                  <a:schemeClr val="dk1"/>
                </a:solidFill>
                <a:latin typeface="Georgia"/>
                <a:ea typeface="Georgia"/>
                <a:cs typeface="Georgia"/>
                <a:sym typeface="Georgia"/>
              </a:rPr>
              <a:t>Chandan Singh, W James Murdoch, and Bin Yu. 2019. Hierarchical interpretations for neural network predictions. In ICLR.</a:t>
            </a:r>
            <a:endParaRPr sz="1600">
              <a:solidFill>
                <a:schemeClr val="dk1"/>
              </a:solidFill>
              <a:latin typeface="Georgia"/>
              <a:ea typeface="Georgia"/>
              <a:cs typeface="Georgia"/>
              <a:sym typeface="Georgia"/>
            </a:endParaRPr>
          </a:p>
          <a:p>
            <a:pPr marL="0" marR="0" lvl="0" indent="0" algn="l" rtl="0">
              <a:spcBef>
                <a:spcPts val="0"/>
              </a:spcBef>
              <a:spcAft>
                <a:spcPts val="0"/>
              </a:spcAft>
              <a:buNone/>
            </a:pPr>
            <a:endParaRPr sz="1600">
              <a:solidFill>
                <a:schemeClr val="dk1"/>
              </a:solidFill>
              <a:latin typeface="Georgia"/>
              <a:ea typeface="Georgia"/>
              <a:cs typeface="Georgia"/>
              <a:sym typeface="Georgia"/>
            </a:endParaRPr>
          </a:p>
          <a:p>
            <a:pPr marL="342900" lvl="0" indent="-342900" algn="l" rtl="0">
              <a:spcBef>
                <a:spcPts val="0"/>
              </a:spcBef>
              <a:spcAft>
                <a:spcPts val="0"/>
              </a:spcAft>
              <a:buClr>
                <a:schemeClr val="dk1"/>
              </a:buClr>
              <a:buSzPts val="1600"/>
              <a:buChar char="•"/>
            </a:pPr>
            <a:r>
              <a:rPr lang="en-IN" sz="1600">
                <a:solidFill>
                  <a:schemeClr val="dk1"/>
                </a:solidFill>
                <a:latin typeface="Georgia"/>
                <a:ea typeface="Georgia"/>
                <a:cs typeface="Georgia"/>
                <a:sym typeface="Georgia"/>
              </a:rPr>
              <a:t>Lloyd S Shapley. 1997. A value for n-person games. Classics in game theory, page 69.</a:t>
            </a:r>
            <a:endParaRPr sz="1600">
              <a:solidFill>
                <a:schemeClr val="dk1"/>
              </a:solidFill>
              <a:latin typeface="Georgia"/>
              <a:ea typeface="Georgia"/>
              <a:cs typeface="Georgia"/>
              <a:sym typeface="Georgia"/>
            </a:endParaRPr>
          </a:p>
          <a:p>
            <a:pPr marL="342900" marR="0" lvl="0" indent="-342900" algn="l" rtl="0">
              <a:spcBef>
                <a:spcPts val="0"/>
              </a:spcBef>
              <a:spcAft>
                <a:spcPts val="0"/>
              </a:spcAft>
              <a:buNone/>
            </a:pPr>
            <a:endParaRPr sz="1800">
              <a:solidFill>
                <a:srgbClr val="4D4D4D"/>
              </a:solidFill>
              <a:latin typeface="Georgia"/>
              <a:ea typeface="Georgia"/>
              <a:cs typeface="Georgia"/>
              <a:sym typeface="Georgia"/>
            </a:endParaRPr>
          </a:p>
          <a:p>
            <a:pPr marL="342900" marR="0" lvl="0" indent="-342900" algn="l" rtl="0">
              <a:spcBef>
                <a:spcPts val="0"/>
              </a:spcBef>
              <a:spcAft>
                <a:spcPts val="0"/>
              </a:spcAft>
              <a:buNone/>
            </a:pPr>
            <a:endParaRPr sz="1800">
              <a:solidFill>
                <a:srgbClr val="4D4D4D"/>
              </a:solidFill>
              <a:latin typeface="Georgia"/>
              <a:ea typeface="Georgia"/>
              <a:cs typeface="Georgia"/>
              <a:sym typeface="Georgia"/>
            </a:endParaRPr>
          </a:p>
        </p:txBody>
      </p:sp>
      <p:sp>
        <p:nvSpPr>
          <p:cNvPr id="309" name="Google Shape;309;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Related Work</a:t>
            </a:r>
            <a:endParaRPr/>
          </a:p>
        </p:txBody>
      </p:sp>
      <p:sp>
        <p:nvSpPr>
          <p:cNvPr id="112" name="Google Shape;112;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3</a:t>
            </a:fld>
            <a:endParaRPr/>
          </a:p>
        </p:txBody>
      </p:sp>
      <p:sp>
        <p:nvSpPr>
          <p:cNvPr id="113" name="Google Shape;113;p5"/>
          <p:cNvSpPr txBox="1">
            <a:spLocks noGrp="1"/>
          </p:cNvSpPr>
          <p:nvPr>
            <p:ph type="body" idx="1"/>
          </p:nvPr>
        </p:nvSpPr>
        <p:spPr>
          <a:xfrm>
            <a:off x="160950" y="1511075"/>
            <a:ext cx="8771400" cy="47343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IN" sz="1800">
                <a:latin typeface="Georgia"/>
                <a:ea typeface="Georgia"/>
                <a:cs typeface="Georgia"/>
                <a:sym typeface="Georgia"/>
              </a:rPr>
              <a:t>Interpretability of neural networks has been studied with various techniques:</a:t>
            </a:r>
            <a:endParaRPr sz="1800">
              <a:latin typeface="Georgia"/>
              <a:ea typeface="Georgia"/>
              <a:cs typeface="Georgia"/>
              <a:sym typeface="Georgia"/>
            </a:endParaRPr>
          </a:p>
          <a:p>
            <a:pPr marL="0" lvl="0" indent="0" algn="just" rtl="0">
              <a:spcBef>
                <a:spcPts val="140"/>
              </a:spcBef>
              <a:spcAft>
                <a:spcPts val="0"/>
              </a:spcAft>
              <a:buClr>
                <a:schemeClr val="dk1"/>
              </a:buClr>
              <a:buSzPts val="700"/>
              <a:buFont typeface="Arial"/>
              <a:buNone/>
            </a:pPr>
            <a:endParaRPr sz="700">
              <a:latin typeface="Georgia"/>
              <a:ea typeface="Georgia"/>
              <a:cs typeface="Georgia"/>
              <a:sym typeface="Georgia"/>
            </a:endParaRPr>
          </a:p>
          <a:p>
            <a:pPr marL="342900" lvl="0" indent="-342900" algn="just" rtl="0">
              <a:lnSpc>
                <a:spcPct val="150000"/>
              </a:lnSpc>
              <a:spcBef>
                <a:spcPts val="360"/>
              </a:spcBef>
              <a:spcAft>
                <a:spcPts val="0"/>
              </a:spcAft>
              <a:buSzPts val="1800"/>
              <a:buFont typeface="Georgia"/>
              <a:buChar char="•"/>
            </a:pPr>
            <a:r>
              <a:rPr lang="en-IN" sz="1800">
                <a:latin typeface="Georgia"/>
                <a:ea typeface="Georgia"/>
                <a:cs typeface="Georgia"/>
                <a:sym typeface="Georgia"/>
              </a:rPr>
              <a:t>Tenney et al. (2019): probing learned features with auxiliary tasks</a:t>
            </a:r>
            <a:endParaRPr sz="1800">
              <a:latin typeface="Georgia"/>
              <a:ea typeface="Georgia"/>
              <a:cs typeface="Georgia"/>
              <a:sym typeface="Georgia"/>
            </a:endParaRPr>
          </a:p>
          <a:p>
            <a:pPr marL="342900" lvl="0" indent="-342900" algn="just" rtl="0">
              <a:lnSpc>
                <a:spcPct val="150000"/>
              </a:lnSpc>
              <a:spcBef>
                <a:spcPts val="360"/>
              </a:spcBef>
              <a:spcAft>
                <a:spcPts val="0"/>
              </a:spcAft>
              <a:buClr>
                <a:schemeClr val="dk1"/>
              </a:buClr>
              <a:buSzPts val="1800"/>
              <a:buFont typeface="Georgia"/>
              <a:buChar char="•"/>
            </a:pPr>
            <a:r>
              <a:rPr lang="en-IN" sz="1800">
                <a:latin typeface="Georgia"/>
                <a:ea typeface="Georgia"/>
                <a:cs typeface="Georgia"/>
                <a:sym typeface="Georgia"/>
              </a:rPr>
              <a:t>Bahdanau et al., (2015): designing models with inherent interpretability.</a:t>
            </a:r>
            <a:endParaRPr/>
          </a:p>
          <a:p>
            <a:pPr marL="342900" lvl="0" indent="-342900" algn="just" rtl="0">
              <a:lnSpc>
                <a:spcPct val="150000"/>
              </a:lnSpc>
              <a:spcBef>
                <a:spcPts val="360"/>
              </a:spcBef>
              <a:spcAft>
                <a:spcPts val="0"/>
              </a:spcAft>
              <a:buClr>
                <a:schemeClr val="dk1"/>
              </a:buClr>
              <a:buSzPts val="1800"/>
              <a:buFont typeface="Georgia"/>
              <a:buChar char="•"/>
            </a:pPr>
            <a:r>
              <a:rPr lang="en-IN" sz="1800">
                <a:latin typeface="Georgia"/>
                <a:ea typeface="Georgia"/>
                <a:cs typeface="Georgia"/>
                <a:sym typeface="Georgia"/>
              </a:rPr>
              <a:t>Kadar et al., (2017): Input occlusion</a:t>
            </a:r>
            <a:endParaRPr sz="1800">
              <a:latin typeface="Georgia"/>
              <a:ea typeface="Georgia"/>
              <a:cs typeface="Georgia"/>
              <a:sym typeface="Georgia"/>
            </a:endParaRPr>
          </a:p>
          <a:p>
            <a:pPr marL="342900" lvl="0" indent="-342900" algn="just" rtl="0">
              <a:lnSpc>
                <a:spcPct val="150000"/>
              </a:lnSpc>
              <a:spcBef>
                <a:spcPts val="360"/>
              </a:spcBef>
              <a:spcAft>
                <a:spcPts val="0"/>
              </a:spcAft>
              <a:buSzPts val="1800"/>
              <a:buFont typeface="Georgia"/>
              <a:buChar char="•"/>
            </a:pPr>
            <a:r>
              <a:rPr lang="en-IN" sz="1800">
                <a:latin typeface="Georgia"/>
                <a:ea typeface="Georgia"/>
                <a:cs typeface="Georgia"/>
                <a:sym typeface="Georgia"/>
              </a:rPr>
              <a:t>Sundararajan et al., (2017): Additive feature attribution methods prediction</a:t>
            </a:r>
            <a:endParaRPr sz="1800">
              <a:latin typeface="Georgia"/>
              <a:ea typeface="Georgia"/>
              <a:cs typeface="Georgia"/>
              <a:sym typeface="Georgia"/>
            </a:endParaRPr>
          </a:p>
          <a:p>
            <a:pPr marL="342900" lvl="0" indent="-342900" algn="just" rtl="0">
              <a:lnSpc>
                <a:spcPct val="150000"/>
              </a:lnSpc>
              <a:spcBef>
                <a:spcPts val="360"/>
              </a:spcBef>
              <a:spcAft>
                <a:spcPts val="0"/>
              </a:spcAft>
              <a:buSzPts val="1800"/>
              <a:buFont typeface="Georgia"/>
              <a:buChar char="•"/>
            </a:pPr>
            <a:r>
              <a:rPr lang="en-IN" sz="1800">
                <a:latin typeface="Georgia"/>
                <a:ea typeface="Georgia"/>
                <a:cs typeface="Georgia"/>
                <a:sym typeface="Georgia"/>
              </a:rPr>
              <a:t>Murdoch et. al., (2018): CD</a:t>
            </a:r>
            <a:endParaRPr sz="1800">
              <a:latin typeface="Georgia"/>
              <a:ea typeface="Georgia"/>
              <a:cs typeface="Georgia"/>
              <a:sym typeface="Georgia"/>
            </a:endParaRPr>
          </a:p>
          <a:p>
            <a:pPr marL="342900" lvl="0" indent="-342900" algn="just" rtl="0">
              <a:lnSpc>
                <a:spcPct val="150000"/>
              </a:lnSpc>
              <a:spcBef>
                <a:spcPts val="360"/>
              </a:spcBef>
              <a:spcAft>
                <a:spcPts val="0"/>
              </a:spcAft>
              <a:buSzPts val="1800"/>
              <a:buFont typeface="Georgia"/>
              <a:buChar char="•"/>
            </a:pPr>
            <a:r>
              <a:rPr lang="en-IN" sz="1800">
                <a:latin typeface="Georgia"/>
                <a:ea typeface="Georgia"/>
                <a:cs typeface="Georgia"/>
                <a:sym typeface="Georgia"/>
              </a:rPr>
              <a:t>Singh et. al., (2019): ACD </a:t>
            </a:r>
            <a:endParaRPr sz="1800">
              <a:latin typeface="Georgia"/>
              <a:ea typeface="Georgia"/>
              <a:cs typeface="Georgia"/>
              <a:sym typeface="Georgia"/>
            </a:endParaRPr>
          </a:p>
          <a:p>
            <a:pPr marL="0" lvl="0" indent="0" algn="just" rtl="0">
              <a:spcBef>
                <a:spcPts val="360"/>
              </a:spcBef>
              <a:spcAft>
                <a:spcPts val="0"/>
              </a:spcAft>
              <a:buClr>
                <a:schemeClr val="dk1"/>
              </a:buClr>
              <a:buSzPts val="1800"/>
              <a:buFont typeface="Arial"/>
              <a:buNone/>
            </a:pPr>
            <a:endParaRPr sz="1800">
              <a:latin typeface="Georgia"/>
              <a:ea typeface="Georgia"/>
              <a:cs typeface="Georgia"/>
              <a:sym typeface="Georgia"/>
            </a:endParaRPr>
          </a:p>
          <a:p>
            <a:pPr marL="0" lvl="0" indent="0" algn="just" rtl="0">
              <a:spcBef>
                <a:spcPts val="360"/>
              </a:spcBef>
              <a:spcAft>
                <a:spcPts val="0"/>
              </a:spcAft>
              <a:buClr>
                <a:schemeClr val="dk1"/>
              </a:buClr>
              <a:buSzPts val="1800"/>
              <a:buFont typeface="Arial"/>
              <a:buNone/>
            </a:pPr>
            <a:endParaRPr sz="18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Background</a:t>
            </a:r>
            <a:endParaRPr sz="3600" b="0" i="0" u="none" strike="noStrike" cap="none">
              <a:solidFill>
                <a:srgbClr val="4D4D4D"/>
              </a:solidFill>
              <a:latin typeface="Georgia"/>
              <a:ea typeface="Georgia"/>
              <a:cs typeface="Georgia"/>
              <a:sym typeface="Georgia"/>
            </a:endParaRPr>
          </a:p>
        </p:txBody>
      </p:sp>
      <p:sp>
        <p:nvSpPr>
          <p:cNvPr id="120" name="Google Shape;120;p3"/>
          <p:cNvSpPr txBox="1"/>
          <p:nvPr/>
        </p:nvSpPr>
        <p:spPr>
          <a:xfrm>
            <a:off x="152400" y="1751650"/>
            <a:ext cx="8839200" cy="49698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Additive feature attribution methods =&gt; explain a model prediction by assigning importance scores to individual input variables. </a:t>
            </a:r>
            <a:endParaRPr sz="1800">
              <a:solidFill>
                <a:schemeClr val="dk1"/>
              </a:solidFill>
              <a:latin typeface="Georgia"/>
              <a:ea typeface="Georgia"/>
              <a:cs typeface="Georgia"/>
              <a:sym typeface="Georgia"/>
            </a:endParaRPr>
          </a:p>
          <a:p>
            <a:pPr marL="457200" marR="0" lvl="0" indent="-342900" algn="just" rtl="0">
              <a:lnSpc>
                <a:spcPct val="150000"/>
              </a:lnSpc>
              <a:spcBef>
                <a:spcPts val="0"/>
              </a:spcBef>
              <a:spcAft>
                <a:spcPts val="0"/>
              </a:spcAft>
              <a:buClr>
                <a:schemeClr val="dk1"/>
              </a:buClr>
              <a:buSzPts val="1800"/>
              <a:buFont typeface="Georgia"/>
              <a:buChar char="●"/>
            </a:pPr>
            <a:r>
              <a:rPr lang="en-IN" sz="1800">
                <a:solidFill>
                  <a:schemeClr val="dk1"/>
                </a:solidFill>
                <a:latin typeface="Georgia"/>
                <a:ea typeface="Georgia"/>
                <a:cs typeface="Georgia"/>
                <a:sym typeface="Georgia"/>
              </a:rPr>
              <a:t>[Drawback: explaining compositional semantics]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CD/ACD =&gt; </a:t>
            </a:r>
            <a:r>
              <a:rPr lang="en-IN" sz="1800" b="1">
                <a:solidFill>
                  <a:schemeClr val="dk1"/>
                </a:solidFill>
                <a:latin typeface="Georgia"/>
                <a:ea typeface="Georgia"/>
                <a:cs typeface="Georgia"/>
                <a:sym typeface="Georgia"/>
              </a:rPr>
              <a:t>Go beyond the additive assumption</a:t>
            </a:r>
            <a:r>
              <a:rPr lang="en-IN" sz="1800">
                <a:solidFill>
                  <a:schemeClr val="dk1"/>
                </a:solidFill>
                <a:latin typeface="Georgia"/>
                <a:ea typeface="Georgia"/>
                <a:cs typeface="Georgia"/>
                <a:sym typeface="Georgia"/>
              </a:rPr>
              <a:t> and compute the contribution solely made by a word/phrase to the model prediction.</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71b1d02545_0_11"/>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Background (Contd.)</a:t>
            </a:r>
            <a:endParaRPr sz="3600" b="0" i="0" u="none" strike="noStrike" cap="none">
              <a:solidFill>
                <a:srgbClr val="4D4D4D"/>
              </a:solidFill>
              <a:latin typeface="Georgia"/>
              <a:ea typeface="Georgia"/>
              <a:cs typeface="Georgia"/>
              <a:sym typeface="Georgia"/>
            </a:endParaRPr>
          </a:p>
        </p:txBody>
      </p:sp>
      <p:pic>
        <p:nvPicPr>
          <p:cNvPr id="127" name="Google Shape;127;g71b1d02545_0_11" descr="Five Types of LSTM Recurrent Neural Networks and What to Do With Them | Classic LSTM | Exxact"/>
          <p:cNvPicPr preferRelativeResize="0"/>
          <p:nvPr/>
        </p:nvPicPr>
        <p:blipFill rotWithShape="1">
          <a:blip r:embed="rId3">
            <a:alphaModFix/>
          </a:blip>
          <a:srcRect l="6931" t="5517" r="7918" b="6205"/>
          <a:stretch/>
        </p:blipFill>
        <p:spPr>
          <a:xfrm>
            <a:off x="609600" y="1828800"/>
            <a:ext cx="6553201" cy="3657600"/>
          </a:xfrm>
          <a:prstGeom prst="rect">
            <a:avLst/>
          </a:prstGeom>
          <a:noFill/>
          <a:ln>
            <a:noFill/>
          </a:ln>
        </p:spPr>
      </p:pic>
      <p:sp>
        <p:nvSpPr>
          <p:cNvPr id="128" name="Google Shape;128;g71b1d02545_0_11"/>
          <p:cNvSpPr/>
          <p:nvPr/>
        </p:nvSpPr>
        <p:spPr>
          <a:xfrm>
            <a:off x="7419975" y="3200400"/>
            <a:ext cx="685800" cy="381000"/>
          </a:xfrm>
          <a:prstGeom prst="rect">
            <a:avLst/>
          </a:prstGeom>
          <a:solidFill>
            <a:srgbClr val="BBE0E3"/>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FF"/>
                </a:solidFill>
                <a:latin typeface="Georgia"/>
                <a:ea typeface="Georgia"/>
                <a:cs typeface="Georgia"/>
                <a:sym typeface="Georgia"/>
              </a:rPr>
              <a:t>β</a:t>
            </a:r>
            <a:r>
              <a:rPr lang="en-IN" sz="1800" baseline="-25000">
                <a:solidFill>
                  <a:srgbClr val="FFFFFF"/>
                </a:solidFill>
                <a:latin typeface="Georgia"/>
                <a:ea typeface="Georgia"/>
                <a:cs typeface="Georgia"/>
                <a:sym typeface="Georgia"/>
              </a:rPr>
              <a:t>t</a:t>
            </a:r>
            <a:endParaRPr sz="1800">
              <a:solidFill>
                <a:srgbClr val="FFFFFF"/>
              </a:solidFill>
              <a:latin typeface="Arial"/>
              <a:ea typeface="Arial"/>
              <a:cs typeface="Arial"/>
              <a:sym typeface="Arial"/>
            </a:endParaRPr>
          </a:p>
        </p:txBody>
      </p:sp>
      <p:sp>
        <p:nvSpPr>
          <p:cNvPr id="129" name="Google Shape;129;g71b1d02545_0_11"/>
          <p:cNvSpPr/>
          <p:nvPr/>
        </p:nvSpPr>
        <p:spPr>
          <a:xfrm>
            <a:off x="7419975" y="3810000"/>
            <a:ext cx="685800" cy="381000"/>
          </a:xfrm>
          <a:prstGeom prst="rect">
            <a:avLst/>
          </a:prstGeom>
          <a:solidFill>
            <a:srgbClr val="BBE0E3"/>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FF"/>
                </a:solidFill>
                <a:latin typeface="Georgia"/>
                <a:ea typeface="Georgia"/>
                <a:cs typeface="Georgia"/>
                <a:sym typeface="Georgia"/>
              </a:rPr>
              <a:t>γ</a:t>
            </a:r>
            <a:r>
              <a:rPr lang="en-IN" sz="1800" baseline="-25000">
                <a:solidFill>
                  <a:srgbClr val="FFFFFF"/>
                </a:solidFill>
                <a:latin typeface="Georgia"/>
                <a:ea typeface="Georgia"/>
                <a:cs typeface="Georgia"/>
                <a:sym typeface="Georgia"/>
              </a:rPr>
              <a:t>t</a:t>
            </a:r>
            <a:endParaRPr sz="1800">
              <a:solidFill>
                <a:srgbClr val="FFFFFF"/>
              </a:solidFill>
              <a:latin typeface="Arial"/>
              <a:ea typeface="Arial"/>
              <a:cs typeface="Arial"/>
              <a:sym typeface="Arial"/>
            </a:endParaRPr>
          </a:p>
        </p:txBody>
      </p:sp>
      <p:sp>
        <p:nvSpPr>
          <p:cNvPr id="130" name="Google Shape;130;g71b1d02545_0_11"/>
          <p:cNvSpPr/>
          <p:nvPr/>
        </p:nvSpPr>
        <p:spPr>
          <a:xfrm>
            <a:off x="7419975" y="1676400"/>
            <a:ext cx="685800" cy="381000"/>
          </a:xfrm>
          <a:prstGeom prst="rect">
            <a:avLst/>
          </a:prstGeom>
          <a:solidFill>
            <a:srgbClr val="BBE0E3"/>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FF"/>
                </a:solidFill>
                <a:latin typeface="Georgia"/>
                <a:ea typeface="Georgia"/>
                <a:cs typeface="Georgia"/>
                <a:sym typeface="Georgia"/>
              </a:rPr>
              <a:t>β</a:t>
            </a:r>
            <a:r>
              <a:rPr lang="en-IN" sz="1800" baseline="-25000">
                <a:solidFill>
                  <a:srgbClr val="FFFFFF"/>
                </a:solidFill>
                <a:latin typeface="Georgia"/>
                <a:ea typeface="Georgia"/>
                <a:cs typeface="Georgia"/>
                <a:sym typeface="Georgia"/>
              </a:rPr>
              <a:t>c</a:t>
            </a:r>
            <a:endParaRPr/>
          </a:p>
        </p:txBody>
      </p:sp>
      <p:sp>
        <p:nvSpPr>
          <p:cNvPr id="131" name="Google Shape;131;g71b1d02545_0_11"/>
          <p:cNvSpPr/>
          <p:nvPr/>
        </p:nvSpPr>
        <p:spPr>
          <a:xfrm>
            <a:off x="7419975" y="2286000"/>
            <a:ext cx="685800" cy="381000"/>
          </a:xfrm>
          <a:prstGeom prst="rect">
            <a:avLst/>
          </a:prstGeom>
          <a:solidFill>
            <a:srgbClr val="BBE0E3"/>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rgbClr val="FFFFFF"/>
                </a:solidFill>
                <a:latin typeface="Georgia"/>
                <a:ea typeface="Georgia"/>
                <a:cs typeface="Georgia"/>
                <a:sym typeface="Georgia"/>
              </a:rPr>
              <a:t>γ</a:t>
            </a:r>
            <a:r>
              <a:rPr lang="en-IN" sz="1800" baseline="-25000">
                <a:solidFill>
                  <a:srgbClr val="FFFFFF"/>
                </a:solidFill>
                <a:latin typeface="Georgia"/>
                <a:ea typeface="Georgia"/>
                <a:cs typeface="Georgia"/>
                <a:sym typeface="Georgia"/>
              </a:rPr>
              <a:t>c</a:t>
            </a:r>
            <a:endParaRPr/>
          </a:p>
        </p:txBody>
      </p:sp>
      <p:cxnSp>
        <p:nvCxnSpPr>
          <p:cNvPr id="132" name="Google Shape;132;g71b1d02545_0_11"/>
          <p:cNvCxnSpPr>
            <a:endCxn id="130" idx="1"/>
          </p:cNvCxnSpPr>
          <p:nvPr/>
        </p:nvCxnSpPr>
        <p:spPr>
          <a:xfrm rot="10800000" flipH="1">
            <a:off x="6934275" y="1866900"/>
            <a:ext cx="485700" cy="284700"/>
          </a:xfrm>
          <a:prstGeom prst="curvedConnector3">
            <a:avLst>
              <a:gd name="adj1" fmla="val 50000"/>
            </a:avLst>
          </a:prstGeom>
          <a:noFill/>
          <a:ln w="9525" cap="flat" cmpd="sng">
            <a:solidFill>
              <a:srgbClr val="B5DADD"/>
            </a:solidFill>
            <a:prstDash val="solid"/>
            <a:round/>
            <a:headEnd type="none" w="sm" len="sm"/>
            <a:tailEnd type="triangle" w="med" len="med"/>
          </a:ln>
        </p:spPr>
      </p:cxnSp>
      <p:cxnSp>
        <p:nvCxnSpPr>
          <p:cNvPr id="133" name="Google Shape;133;g71b1d02545_0_11"/>
          <p:cNvCxnSpPr>
            <a:endCxn id="131" idx="1"/>
          </p:cNvCxnSpPr>
          <p:nvPr/>
        </p:nvCxnSpPr>
        <p:spPr>
          <a:xfrm>
            <a:off x="6934275" y="2158500"/>
            <a:ext cx="485700" cy="318000"/>
          </a:xfrm>
          <a:prstGeom prst="curvedConnector3">
            <a:avLst>
              <a:gd name="adj1" fmla="val 50000"/>
            </a:avLst>
          </a:prstGeom>
          <a:noFill/>
          <a:ln w="9525" cap="flat" cmpd="sng">
            <a:solidFill>
              <a:srgbClr val="B5DADD"/>
            </a:solidFill>
            <a:prstDash val="solid"/>
            <a:round/>
            <a:headEnd type="none" w="sm" len="sm"/>
            <a:tailEnd type="triangle" w="med" len="med"/>
          </a:ln>
        </p:spPr>
      </p:cxnSp>
      <p:cxnSp>
        <p:nvCxnSpPr>
          <p:cNvPr id="134" name="Google Shape;134;g71b1d02545_0_11"/>
          <p:cNvCxnSpPr>
            <a:endCxn id="128" idx="1"/>
          </p:cNvCxnSpPr>
          <p:nvPr/>
        </p:nvCxnSpPr>
        <p:spPr>
          <a:xfrm rot="-5400000">
            <a:off x="7132425" y="3421350"/>
            <a:ext cx="318000" cy="257100"/>
          </a:xfrm>
          <a:prstGeom prst="curvedConnector2">
            <a:avLst/>
          </a:prstGeom>
          <a:noFill/>
          <a:ln w="9525" cap="flat" cmpd="sng">
            <a:solidFill>
              <a:srgbClr val="B5DADD"/>
            </a:solidFill>
            <a:prstDash val="solid"/>
            <a:round/>
            <a:headEnd type="none" w="sm" len="sm"/>
            <a:tailEnd type="triangle" w="med" len="med"/>
          </a:ln>
        </p:spPr>
      </p:cxnSp>
      <p:cxnSp>
        <p:nvCxnSpPr>
          <p:cNvPr id="135" name="Google Shape;135;g71b1d02545_0_11"/>
          <p:cNvCxnSpPr>
            <a:endCxn id="129" idx="1"/>
          </p:cNvCxnSpPr>
          <p:nvPr/>
        </p:nvCxnSpPr>
        <p:spPr>
          <a:xfrm rot="-5400000" flipH="1">
            <a:off x="7158075" y="3738600"/>
            <a:ext cx="266700" cy="257100"/>
          </a:xfrm>
          <a:prstGeom prst="curvedConnector2">
            <a:avLst/>
          </a:prstGeom>
          <a:noFill/>
          <a:ln w="9525" cap="flat" cmpd="sng">
            <a:solidFill>
              <a:srgbClr val="B5DADD"/>
            </a:solidFill>
            <a:prstDash val="solid"/>
            <a:round/>
            <a:headEnd type="none" w="sm" len="sm"/>
            <a:tailEnd type="triangle" w="med" len="med"/>
          </a:ln>
        </p:spPr>
      </p:cxnSp>
      <p:sp>
        <p:nvSpPr>
          <p:cNvPr id="136" name="Google Shape;136;g71b1d02545_0_11"/>
          <p:cNvSpPr/>
          <p:nvPr/>
        </p:nvSpPr>
        <p:spPr>
          <a:xfrm>
            <a:off x="2950425" y="6488700"/>
            <a:ext cx="61473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500" u="sng">
                <a:solidFill>
                  <a:srgbClr val="000000"/>
                </a:solidFill>
                <a:latin typeface="Georgia"/>
                <a:ea typeface="Georgia"/>
                <a:cs typeface="Georgia"/>
                <a:sym typeface="Georgia"/>
                <a:hlinkClick r:id="rId4"/>
              </a:rPr>
              <a:t>https://blog.exxactcorp.com/5-types-lstm-recurrent-neural-network/</a:t>
            </a:r>
            <a:endParaRPr sz="1500">
              <a:solidFill>
                <a:srgbClr val="000000"/>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1b1d02545_0_27"/>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Background </a:t>
            </a:r>
            <a:r>
              <a:rPr lang="en-IN" sz="3600">
                <a:solidFill>
                  <a:srgbClr val="4D4D4D"/>
                </a:solidFill>
                <a:latin typeface="Georgia"/>
                <a:ea typeface="Georgia"/>
                <a:cs typeface="Georgia"/>
                <a:sym typeface="Georgia"/>
              </a:rPr>
              <a:t>(Contd.)</a:t>
            </a:r>
            <a:endParaRPr sz="3600" b="0" i="0" u="none" strike="noStrike" cap="none">
              <a:solidFill>
                <a:srgbClr val="4D4D4D"/>
              </a:solidFill>
              <a:latin typeface="Georgia"/>
              <a:ea typeface="Georgia"/>
              <a:cs typeface="Georgia"/>
              <a:sym typeface="Georgia"/>
            </a:endParaRPr>
          </a:p>
        </p:txBody>
      </p:sp>
      <p:sp>
        <p:nvSpPr>
          <p:cNvPr id="143" name="Google Shape;143;g71b1d02545_0_27"/>
          <p:cNvSpPr txBox="1"/>
          <p:nvPr/>
        </p:nvSpPr>
        <p:spPr>
          <a:xfrm>
            <a:off x="93200" y="2920825"/>
            <a:ext cx="8935800" cy="8838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CD computes the contribution solely from the phrase p as the average activation differences caused by assuming is present or absent as: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pic>
        <p:nvPicPr>
          <p:cNvPr id="144" name="Google Shape;144;g71b1d02545_0_27"/>
          <p:cNvPicPr preferRelativeResize="0"/>
          <p:nvPr/>
        </p:nvPicPr>
        <p:blipFill>
          <a:blip r:embed="rId3">
            <a:alphaModFix/>
          </a:blip>
          <a:stretch>
            <a:fillRect/>
          </a:stretch>
        </p:blipFill>
        <p:spPr>
          <a:xfrm>
            <a:off x="2640750" y="1600200"/>
            <a:ext cx="3448050" cy="1181100"/>
          </a:xfrm>
          <a:prstGeom prst="rect">
            <a:avLst/>
          </a:prstGeom>
          <a:noFill/>
          <a:ln>
            <a:noFill/>
          </a:ln>
        </p:spPr>
      </p:pic>
      <p:pic>
        <p:nvPicPr>
          <p:cNvPr id="145" name="Google Shape;145;g71b1d02545_0_27"/>
          <p:cNvPicPr preferRelativeResize="0"/>
          <p:nvPr/>
        </p:nvPicPr>
        <p:blipFill>
          <a:blip r:embed="rId4">
            <a:alphaModFix/>
          </a:blip>
          <a:stretch>
            <a:fillRect/>
          </a:stretch>
        </p:blipFill>
        <p:spPr>
          <a:xfrm>
            <a:off x="1650150" y="3944150"/>
            <a:ext cx="5429250" cy="80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71b1d02545_0_36"/>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Background </a:t>
            </a:r>
            <a:r>
              <a:rPr lang="en-IN" sz="3600">
                <a:solidFill>
                  <a:srgbClr val="4D4D4D"/>
                </a:solidFill>
                <a:latin typeface="Georgia"/>
                <a:ea typeface="Georgia"/>
                <a:cs typeface="Georgia"/>
                <a:sym typeface="Georgia"/>
              </a:rPr>
              <a:t>(Contd.)</a:t>
            </a:r>
            <a:endParaRPr sz="3600" b="0" i="0" u="none" strike="noStrike" cap="none">
              <a:solidFill>
                <a:srgbClr val="4D4D4D"/>
              </a:solidFill>
              <a:latin typeface="Georgia"/>
              <a:ea typeface="Georgia"/>
              <a:cs typeface="Georgia"/>
              <a:sym typeface="Georgia"/>
            </a:endParaRPr>
          </a:p>
        </p:txBody>
      </p:sp>
      <p:pic>
        <p:nvPicPr>
          <p:cNvPr id="152" name="Google Shape;152;g71b1d02545_0_36"/>
          <p:cNvPicPr preferRelativeResize="0"/>
          <p:nvPr/>
        </p:nvPicPr>
        <p:blipFill>
          <a:blip r:embed="rId3">
            <a:alphaModFix/>
          </a:blip>
          <a:stretch>
            <a:fillRect/>
          </a:stretch>
        </p:blipFill>
        <p:spPr>
          <a:xfrm>
            <a:off x="152400" y="1447800"/>
            <a:ext cx="8839199" cy="5014546"/>
          </a:xfrm>
          <a:prstGeom prst="rect">
            <a:avLst/>
          </a:prstGeom>
          <a:noFill/>
          <a:ln>
            <a:noFill/>
          </a:ln>
        </p:spPr>
      </p:pic>
      <p:sp>
        <p:nvSpPr>
          <p:cNvPr id="153" name="Google Shape;153;g71b1d02545_0_36"/>
          <p:cNvSpPr/>
          <p:nvPr/>
        </p:nvSpPr>
        <p:spPr>
          <a:xfrm>
            <a:off x="2950425" y="6488700"/>
            <a:ext cx="61473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1500">
                <a:latin typeface="Georgia"/>
                <a:ea typeface="Georgia"/>
                <a:cs typeface="Georgia"/>
                <a:sym typeface="Georgia"/>
              </a:rPr>
              <a:t>https://github.com/jamie-murdoch/ContextualDecomposition</a:t>
            </a:r>
            <a:endParaRPr sz="1500">
              <a:solidFill>
                <a:srgbClr val="00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71b1d02545_0_47"/>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Background </a:t>
            </a:r>
            <a:r>
              <a:rPr lang="en-IN" sz="3600">
                <a:solidFill>
                  <a:srgbClr val="4D4D4D"/>
                </a:solidFill>
                <a:latin typeface="Georgia"/>
                <a:ea typeface="Georgia"/>
                <a:cs typeface="Georgia"/>
                <a:sym typeface="Georgia"/>
              </a:rPr>
              <a:t>(Contd.)</a:t>
            </a:r>
            <a:endParaRPr sz="3600" b="0" i="0" u="none" strike="noStrike" cap="none">
              <a:solidFill>
                <a:srgbClr val="4D4D4D"/>
              </a:solidFill>
              <a:latin typeface="Georgia"/>
              <a:ea typeface="Georgia"/>
              <a:cs typeface="Georgia"/>
              <a:sym typeface="Georgia"/>
            </a:endParaRPr>
          </a:p>
        </p:txBody>
      </p:sp>
      <p:sp>
        <p:nvSpPr>
          <p:cNvPr id="160" name="Google Shape;160;g71b1d02545_0_47"/>
          <p:cNvSpPr txBox="1"/>
          <p:nvPr/>
        </p:nvSpPr>
        <p:spPr>
          <a:xfrm>
            <a:off x="152400" y="1600200"/>
            <a:ext cx="8839200" cy="12318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CD evaluating interactions between two neighboring phrases: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pic>
        <p:nvPicPr>
          <p:cNvPr id="161" name="Google Shape;161;g71b1d02545_0_47"/>
          <p:cNvPicPr preferRelativeResize="0"/>
          <p:nvPr/>
        </p:nvPicPr>
        <p:blipFill>
          <a:blip r:embed="rId3">
            <a:alphaModFix/>
          </a:blip>
          <a:stretch>
            <a:fillRect/>
          </a:stretch>
        </p:blipFill>
        <p:spPr>
          <a:xfrm>
            <a:off x="2081213" y="2023400"/>
            <a:ext cx="4981575" cy="638175"/>
          </a:xfrm>
          <a:prstGeom prst="rect">
            <a:avLst/>
          </a:prstGeom>
          <a:noFill/>
          <a:ln>
            <a:noFill/>
          </a:ln>
        </p:spPr>
      </p:pic>
      <p:sp>
        <p:nvSpPr>
          <p:cNvPr id="162" name="Google Shape;162;g71b1d02545_0_47"/>
          <p:cNvSpPr txBox="1"/>
          <p:nvPr/>
        </p:nvSpPr>
        <p:spPr>
          <a:xfrm>
            <a:off x="152400" y="2661575"/>
            <a:ext cx="8839200" cy="2763900"/>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None/>
            </a:pPr>
            <a:r>
              <a:rPr lang="en-IN" sz="1800">
                <a:solidFill>
                  <a:schemeClr val="dk1"/>
                </a:solidFill>
                <a:latin typeface="Georgia"/>
                <a:ea typeface="Georgia"/>
                <a:cs typeface="Georgia"/>
                <a:sym typeface="Georgia"/>
              </a:rPr>
              <a:t>where p1; p2 notes for concatenation of two phrases.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Similar in its form to marginal interactions in cooperative game theory, where each word corresponds to a player, and each phrase corresponds to a coalition of players.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71b1d02545_0_59"/>
          <p:cNvSpPr/>
          <p:nvPr/>
        </p:nvSpPr>
        <p:spPr>
          <a:xfrm>
            <a:off x="373063" y="152400"/>
            <a:ext cx="6853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Background </a:t>
            </a:r>
            <a:r>
              <a:rPr lang="en-IN" sz="3600">
                <a:solidFill>
                  <a:srgbClr val="4D4D4D"/>
                </a:solidFill>
                <a:latin typeface="Georgia"/>
                <a:ea typeface="Georgia"/>
                <a:cs typeface="Georgia"/>
                <a:sym typeface="Georgia"/>
              </a:rPr>
              <a:t>(Contd.)</a:t>
            </a:r>
            <a:endParaRPr sz="3600" b="0" i="0" u="none" strike="noStrike" cap="none">
              <a:solidFill>
                <a:srgbClr val="4D4D4D"/>
              </a:solidFill>
              <a:latin typeface="Georgia"/>
              <a:ea typeface="Georgia"/>
              <a:cs typeface="Georgia"/>
              <a:sym typeface="Georgia"/>
            </a:endParaRPr>
          </a:p>
        </p:txBody>
      </p:sp>
      <p:sp>
        <p:nvSpPr>
          <p:cNvPr id="169" name="Google Shape;169;g71b1d02545_0_59"/>
          <p:cNvSpPr txBox="1"/>
          <p:nvPr/>
        </p:nvSpPr>
        <p:spPr>
          <a:xfrm>
            <a:off x="152400" y="1600200"/>
            <a:ext cx="8839200" cy="8328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Given a set of context words S, the </a:t>
            </a:r>
            <a:r>
              <a:rPr lang="en-IN" sz="1800" i="1">
                <a:solidFill>
                  <a:schemeClr val="dk1"/>
                </a:solidFill>
                <a:latin typeface="Georgia"/>
                <a:ea typeface="Georgia"/>
                <a:cs typeface="Georgia"/>
                <a:sym typeface="Georgia"/>
              </a:rPr>
              <a:t>marginal interaction</a:t>
            </a:r>
            <a:r>
              <a:rPr lang="en-IN" sz="1800">
                <a:solidFill>
                  <a:schemeClr val="dk1"/>
                </a:solidFill>
                <a:latin typeface="Georgia"/>
                <a:ea typeface="Georgia"/>
                <a:cs typeface="Georgia"/>
                <a:sym typeface="Georgia"/>
              </a:rPr>
              <a:t> between p1 and p2 is defined</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as,</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pic>
        <p:nvPicPr>
          <p:cNvPr id="170" name="Google Shape;170;g71b1d02545_0_59"/>
          <p:cNvPicPr preferRelativeResize="0"/>
          <p:nvPr/>
        </p:nvPicPr>
        <p:blipFill>
          <a:blip r:embed="rId3">
            <a:alphaModFix/>
          </a:blip>
          <a:stretch>
            <a:fillRect/>
          </a:stretch>
        </p:blipFill>
        <p:spPr>
          <a:xfrm>
            <a:off x="2185988" y="2486725"/>
            <a:ext cx="4772025" cy="1038225"/>
          </a:xfrm>
          <a:prstGeom prst="rect">
            <a:avLst/>
          </a:prstGeom>
          <a:noFill/>
          <a:ln>
            <a:noFill/>
          </a:ln>
        </p:spPr>
      </p:pic>
      <p:sp>
        <p:nvSpPr>
          <p:cNvPr id="171" name="Google Shape;171;g71b1d02545_0_59"/>
          <p:cNvSpPr txBox="1"/>
          <p:nvPr/>
        </p:nvSpPr>
        <p:spPr>
          <a:xfrm>
            <a:off x="255450" y="3578675"/>
            <a:ext cx="8839200" cy="27126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SzPts val="1100"/>
              <a:buNone/>
            </a:pPr>
            <a:r>
              <a:rPr lang="en-IN" sz="1800">
                <a:solidFill>
                  <a:schemeClr val="dk1"/>
                </a:solidFill>
                <a:latin typeface="Georgia"/>
                <a:ea typeface="Georgia"/>
                <a:cs typeface="Georgia"/>
                <a:sym typeface="Georgia"/>
              </a:rPr>
              <a:t>Eq. 3 can be interpreted as marginal interactions if Ø(p; x) could correspond to the term v(S ∪ p) - v(S) in Eq. 4.</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endParaRPr sz="10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SzPts val="1100"/>
              <a:buNone/>
            </a:pPr>
            <a:r>
              <a:rPr lang="en-IN" sz="1800">
                <a:solidFill>
                  <a:schemeClr val="dk1"/>
                </a:solidFill>
                <a:latin typeface="Georgia"/>
                <a:ea typeface="Georgia"/>
                <a:cs typeface="Georgia"/>
                <a:sym typeface="Georgia"/>
              </a:rPr>
              <a:t>However in CD/ACD, assigned importance scores depend on all other words in the sentence mathematically. </a:t>
            </a: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Clr>
                <a:schemeClr val="dk1"/>
              </a:buClr>
              <a:buSzPts val="1100"/>
              <a:buFont typeface="Arial"/>
              <a:buNone/>
            </a:pPr>
            <a:endParaRPr sz="1800">
              <a:solidFill>
                <a:schemeClr val="dk1"/>
              </a:solidFill>
              <a:latin typeface="Georgia"/>
              <a:ea typeface="Georgia"/>
              <a:cs typeface="Georgia"/>
              <a:sym typeface="Georgia"/>
            </a:endParaRPr>
          </a:p>
          <a:p>
            <a:pPr marL="0" marR="0" lvl="0" indent="0" algn="just" rtl="0">
              <a:lnSpc>
                <a:spcPct val="150000"/>
              </a:lnSpc>
              <a:spcBef>
                <a:spcPts val="0"/>
              </a:spcBef>
              <a:spcAft>
                <a:spcPts val="0"/>
              </a:spcAft>
              <a:buNone/>
            </a:pPr>
            <a:endParaRPr sz="18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1592</Words>
  <Application>Microsoft Macintosh PowerPoint</Application>
  <PresentationFormat>On-screen Show (4:3)</PresentationFormat>
  <Paragraphs>235</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Noto Sans Symbols</vt:lpstr>
      <vt:lpstr>Arial</vt:lpstr>
      <vt:lpstr>Georgia</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Qi, Yanjun (yq2h)</cp:lastModifiedBy>
  <cp:revision>1</cp:revision>
  <dcterms:created xsi:type="dcterms:W3CDTF">2009-01-05T15:07:26Z</dcterms:created>
  <dcterms:modified xsi:type="dcterms:W3CDTF">2021-06-17T20:33:49Z</dcterms:modified>
</cp:coreProperties>
</file>