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g7Bt2XbF6XGy2H0QRWk9ptDq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488bb6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6f488bb677_0_4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70" name="Google Shape;170;g6f488bb677_0_4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488bb6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g6f488bb677_0_5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80" name="Google Shape;180;g6f488bb677_0_5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488bb67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488bb677_0_9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6f488bb677_0_9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488bb677_0_6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6f488bb67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6f488bb677_0_6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488bb677_0_7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6f488bb67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6f488bb677_0_7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488bb6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g6f488bb677_0_3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6f488bb677_0_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60" name="Google Shape;160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Attention is not Explanation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14950" y="5175806"/>
            <a:ext cx="88392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200"/>
            </a:pPr>
            <a:r>
              <a:rPr lang="en-IN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US" sz="28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Sanchit</a:t>
            </a:r>
            <a:r>
              <a:rPr lang="en-US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Sinha</a:t>
            </a:r>
            <a:endParaRPr lang="en-IN" sz="28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https://</a:t>
            </a:r>
            <a:r>
              <a:rPr lang="en-US" sz="2400" dirty="0" err="1">
                <a:highlight>
                  <a:srgbClr val="FFFF00"/>
                </a:highlight>
              </a:rPr>
              <a:t>qdata.github.io</a:t>
            </a:r>
            <a:r>
              <a:rPr lang="en-US" sz="2400" dirty="0">
                <a:highlight>
                  <a:srgbClr val="FFFF00"/>
                </a:highlight>
              </a:rPr>
              <a:t>/deep2Read/</a:t>
            </a:r>
            <a:r>
              <a:rPr lang="en-US" sz="2200" b="0" i="0" u="none" strike="noStrike" cap="none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572000"/>
            <a:ext cx="8839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21 </a:t>
            </a: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Feb</a:t>
            </a:r>
            <a:r>
              <a:rPr lang="en-US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94950" y="3232150"/>
            <a:ext cx="7279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Sarthak Jain, Byron C. Wallace - Northeastern University</a:t>
            </a:r>
            <a:endParaRPr sz="22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488bb677_0_46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g6f488bb677_0_46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f488bb677_0_46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6f488bb677_0_46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Experiment-2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Permuting Attention Weights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g6f488bb67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350" y="2394650"/>
            <a:ext cx="69723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488bb677_0_55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g6f488bb677_0_55" descr="Inline image 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6f488bb677_0_55" descr="https://www.uni-marburg.de/sprachenzentrum/sprachen-tandem/icons/classic-timer-ic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f488bb677_0_55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 2 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Attention - “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attention weights that differ as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much as possible from the observed attention distribution and yet leave the prediction effectively unchanged.”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JS Divergence between any two categorical distributions irrespective of length) is bounded from above by 0.69.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g6f488bb67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43575"/>
            <a:ext cx="4065075" cy="274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6f488bb677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49375"/>
            <a:ext cx="4249975" cy="24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488bb677_0_9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4" name="Google Shape;194;g6f488bb677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5166"/>
            <a:ext cx="9144000" cy="1727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373077" y="152400"/>
            <a:ext cx="787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 - Experiment 1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7325"/>
            <a:ext cx="3152574" cy="268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175" y="3983725"/>
            <a:ext cx="3152582" cy="2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150" y="1529725"/>
            <a:ext cx="3152574" cy="306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488bb677_0_69"/>
          <p:cNvSpPr/>
          <p:nvPr/>
        </p:nvSpPr>
        <p:spPr>
          <a:xfrm>
            <a:off x="373075" y="152400"/>
            <a:ext cx="807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 - Experiment 2a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g6f488bb677_0_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2" name="Google Shape;212;g6f488bb677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5" y="1582250"/>
            <a:ext cx="8497625" cy="46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488bb677_0_79"/>
          <p:cNvSpPr/>
          <p:nvPr/>
        </p:nvSpPr>
        <p:spPr>
          <a:xfrm>
            <a:off x="373075" y="152400"/>
            <a:ext cx="807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Result</a:t>
            </a: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 - Experiment 2b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g6f488bb677_0_7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0" name="Google Shape;220;g6f488bb677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0" cy="432065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f488bb677_0_79"/>
          <p:cNvSpPr txBox="1"/>
          <p:nvPr/>
        </p:nvSpPr>
        <p:spPr>
          <a:xfrm>
            <a:off x="373075" y="5920850"/>
            <a:ext cx="8369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8: Densities of maximum JS divergences (-max JSD) (x-axis) as a function of the maxattention (y-axis) in each instance for obtained between original and adversarial attention weights.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Experimental Analysis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392125" y="1539350"/>
            <a:ext cx="86196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Experiment-1 :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Correlation study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Corr between LOO and Gradients is high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Corr between Gradients and attention and LOO and attention is on the lower side from expected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Corr of G/LOO vs attention for different encoders is different.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Simple encoders have high corr.(Average) and complex (BiLSTM) have low corr.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Experiment-2a: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Perturbing attention weights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change in output by perturbing attention weights is much lower than expected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Experiment-2b: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Adversarial attention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“one can identify adversarial attention weights associated with high JSD for a significant number of examples. This means that it is often the case that quite different attention distributions over inputs would yield essentially the same output.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597050" y="1826450"/>
            <a:ext cx="7981500" cy="41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Showed that there is much more research required in studying attention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Attention in itself is not enough to explain the models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 failure of explainability of BiLSTM over average encoders is much more concerning due to the fact that still complex models are not very well understood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15125" y="1826450"/>
            <a:ext cx="8063400" cy="4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Attention mechanisms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are being used to demonstrate transparency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 standard NLP downstream tasks - text classification, question answering and natural language inference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Is attention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actually explaining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the outputs of models trained for such tasks?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yes, perform extensive experiments to assess the degree to which attention weights provide “meaningful explanations" for predictions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Similar in essence to the sanity check paper - experiment idea and design is similar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98100" y="1615275"/>
            <a:ext cx="82389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Attention methods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have been shown to improve upon the performance of standard encoder-decoder architectures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Intuitive figure demonstrating attention in machine translation: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Global vs Local attention: Output of one “token” in the output is dependent on all the hidden units in a weighted fashion (Global) or only on a few of the hidden units (Local)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Why Attention?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capture a much more holistic dependence on the output with respect to hidden states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50" y="2594625"/>
            <a:ext cx="3378825" cy="236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488bb677_0_33"/>
          <p:cNvSpPr/>
          <p:nvPr/>
        </p:nvSpPr>
        <p:spPr>
          <a:xfrm>
            <a:off x="373063" y="152400"/>
            <a:ext cx="685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g6f488bb677_0_33"/>
          <p:cNvSpPr txBox="1"/>
          <p:nvPr/>
        </p:nvSpPr>
        <p:spPr>
          <a:xfrm>
            <a:off x="398100" y="1615275"/>
            <a:ext cx="8238900" cy="4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TVD - Total Variation Distance: 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Jensen Shannon Divergence: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Correlation measurement : Kendal Tau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Encoder Model: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Average - simple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BiLSTM - recurrent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g6f488bb677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1685925"/>
            <a:ext cx="32099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6f488bb67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875" y="2400300"/>
            <a:ext cx="3366675" cy="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f488bb677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200" y="2476500"/>
            <a:ext cx="1076625" cy="4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75750" y="1697550"/>
            <a:ext cx="8543100" cy="4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Neural Machine Translation by Jointly Learning to Align and Translate - Bahdanau et al., 2014 (Attention Paper)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causal framework for explaining the predictions of black-box sequence-to-sequence models. In Proceedings of the 2017 Conference on Empirical Methods in Natural Language Processing -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David Alvarez-Melis and Tommi Jaakkola. 2017.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 interpretable predictive model for healthcare using reverse time attention mechanism, Advances in Neural Information Processing Systems - Edward Choi, Mohammad Taha Bahadori, Jimeng Sun, Joshua Kulas, Andy Schuetz, and Walter Stewart.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373075" y="1604075"/>
            <a:ext cx="85215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Comparison with other techniques: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Correlation Between Attention and Feature Importance Measures -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does the attention weights have any correlation with the gradient-based methods of interpretability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Modification of attention weights: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Attention Permutation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- Permuting the weights of the attention on hidden states and checking if it makes a difference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Adversarial Attention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- Adversarially computing new attention weights such that model predictions don’t change a lot but attention weights change a lot.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perform these experiments over a variety of datasets on multiple tasks.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https://successar.github.io/AttentionExplanation/docs/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 Summary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468325" y="1709425"/>
            <a:ext cx="8016600" cy="4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Datasets used can be divided on the basis of the task: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Binary text classification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Stanford Sentiment Treebank (SST)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IMDB Large Movie Reviews Corpus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Twitter Adverse Drug Reaction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20 Newsgroups (Hockey vs Baseball).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 News Corpus (Business vs World)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MIMIC ICD9 (Diabetes)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MIMIC ICD9 (Chronic vs Acute Anemia)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 Answering (QA)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CNN News Articles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bAbI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Natural Language Inference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SNLI dataset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An Intuitive Figure Showing WHY Claim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0"/>
            <a:ext cx="8770926" cy="50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Proposed Solution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60375" y="1660425"/>
            <a:ext cx="80634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Experiment-1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Correlation between Attention Weights and Gradient/LOO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Calculating the correlation: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Tau_g -&gt; corr. of gradients wrt attention weights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○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Tau_LOO -&gt; corr. of leave one out wrt attention weights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63" y="3242913"/>
            <a:ext cx="6853224" cy="342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Macintosh PowerPoint</Application>
  <PresentationFormat>On-screen Show (4:3)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2</cp:revision>
  <dcterms:created xsi:type="dcterms:W3CDTF">2009-01-05T15:07:26Z</dcterms:created>
  <dcterms:modified xsi:type="dcterms:W3CDTF">2021-06-17T20:34:28Z</dcterms:modified>
</cp:coreProperties>
</file>