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316" r:id="rId4"/>
    <p:sldId id="315" r:id="rId5"/>
    <p:sldId id="319" r:id="rId6"/>
    <p:sldId id="304" r:id="rId7"/>
    <p:sldId id="290" r:id="rId8"/>
    <p:sldId id="336" r:id="rId9"/>
    <p:sldId id="337" r:id="rId10"/>
    <p:sldId id="338" r:id="rId11"/>
    <p:sldId id="306" r:id="rId12"/>
    <p:sldId id="307" r:id="rId13"/>
    <p:sldId id="320" r:id="rId14"/>
    <p:sldId id="317" r:id="rId15"/>
    <p:sldId id="308" r:id="rId16"/>
    <p:sldId id="321" r:id="rId17"/>
    <p:sldId id="318" r:id="rId18"/>
    <p:sldId id="322" r:id="rId19"/>
    <p:sldId id="286" r:id="rId20"/>
    <p:sldId id="325" r:id="rId21"/>
    <p:sldId id="326" r:id="rId22"/>
    <p:sldId id="327" r:id="rId23"/>
    <p:sldId id="328" r:id="rId24"/>
    <p:sldId id="329" r:id="rId25"/>
    <p:sldId id="331" r:id="rId26"/>
    <p:sldId id="332" r:id="rId27"/>
    <p:sldId id="333" r:id="rId28"/>
    <p:sldId id="334" r:id="rId29"/>
    <p:sldId id="335" r:id="rId30"/>
    <p:sldId id="323" r:id="rId31"/>
    <p:sldId id="324" r:id="rId32"/>
    <p:sldId id="305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y1998" initials="y" lastIdx="1" clrIdx="0">
    <p:extLst>
      <p:ext uri="{19B8F6BF-5375-455C-9EA6-DF929625EA0E}">
        <p15:presenceInfo xmlns:p15="http://schemas.microsoft.com/office/powerpoint/2012/main" userId="yy199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3366"/>
    <a:srgbClr val="300448"/>
    <a:srgbClr val="000066"/>
    <a:srgbClr val="333399"/>
    <a:srgbClr val="6600CC"/>
    <a:srgbClr val="3366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0" autoAdjust="0"/>
    <p:restoredTop sz="95220" autoAdjust="0"/>
  </p:normalViewPr>
  <p:slideViewPr>
    <p:cSldViewPr>
      <p:cViewPr varScale="1">
        <p:scale>
          <a:sx n="105" d="100"/>
          <a:sy n="105" d="100"/>
        </p:scale>
        <p:origin x="11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F014-9A02-4370-98AF-8A4593A02C6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40A1D-0B06-4C79-9F26-2E2FB11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fld id="{5D7F18D2-2977-429E-8B6D-22778A44E64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0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EEB0713-4CCC-4E3E-846C-FACD634EFBA6}" type="slidenum">
              <a:rPr lang="zh-TW" altLang="en-US" sz="1200">
                <a:ea typeface="PMingLiU" pitchFamily="18" charset="-120"/>
              </a:rPr>
              <a:pPr eaLnBrk="1" hangingPunct="1"/>
              <a:t>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22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10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24406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727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6392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13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203689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14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545835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15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537301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16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2242647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17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815909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18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4084086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20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51620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F503E9-4B1D-4341-B837-151F396BAC41}" type="slidenum">
              <a:rPr lang="zh-TW" altLang="en-US" sz="1200">
                <a:ea typeface="PMingLiU" pitchFamily="18" charset="-120"/>
              </a:rPr>
              <a:pPr eaLnBrk="1" hangingPunct="1"/>
              <a:t>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noProof="0" dirty="0">
                <a:latin typeface="Arial" pitchFamily="34" charset="0"/>
                <a:ea typeface="PMingLiU" pitchFamily="18" charset="-120"/>
              </a:rPr>
              <a:t>The motivation of this</a:t>
            </a:r>
            <a:r>
              <a:rPr lang="en-US" altLang="zh-CN" baseline="0" noProof="0" dirty="0">
                <a:latin typeface="Arial" pitchFamily="34" charset="0"/>
                <a:ea typeface="PMingLiU" pitchFamily="18" charset="-120"/>
              </a:rPr>
              <a:t> project</a:t>
            </a:r>
            <a:endParaRPr lang="zh-CN" altLang="en-US" noProof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5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3237805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3002276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23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3567855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24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3058027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25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3280842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26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3137018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27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257149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28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3451497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29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205251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F503E9-4B1D-4341-B837-151F396BAC41}" type="slidenum">
              <a:rPr lang="zh-TW" altLang="en-US" sz="1200">
                <a:ea typeface="PMingLiU" pitchFamily="18" charset="-120"/>
              </a:rPr>
              <a:pPr eaLnBrk="1" hangingPunct="1"/>
              <a:t>3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noProof="0" dirty="0">
                <a:latin typeface="Arial" pitchFamily="34" charset="0"/>
                <a:ea typeface="PMingLiU" pitchFamily="18" charset="-120"/>
              </a:rPr>
              <a:t>The motivation of this</a:t>
            </a:r>
            <a:r>
              <a:rPr lang="en-US" altLang="zh-CN" baseline="0" noProof="0" dirty="0">
                <a:latin typeface="Arial" pitchFamily="34" charset="0"/>
                <a:ea typeface="PMingLiU" pitchFamily="18" charset="-120"/>
              </a:rPr>
              <a:t> project</a:t>
            </a:r>
            <a:endParaRPr lang="zh-CN" altLang="en-US" noProof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850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F503E9-4B1D-4341-B837-151F396BAC41}" type="slidenum">
              <a:rPr lang="zh-TW" altLang="en-US" sz="1200">
                <a:ea typeface="PMingLiU" pitchFamily="18" charset="-120"/>
              </a:rPr>
              <a:pPr eaLnBrk="1" hangingPunct="1"/>
              <a:t>4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noProof="0" dirty="0">
                <a:latin typeface="Arial" pitchFamily="34" charset="0"/>
                <a:ea typeface="PMingLiU" pitchFamily="18" charset="-120"/>
              </a:rPr>
              <a:t>The motivation of this</a:t>
            </a:r>
            <a:r>
              <a:rPr lang="en-US" altLang="zh-CN" baseline="0" noProof="0" dirty="0">
                <a:latin typeface="Arial" pitchFamily="34" charset="0"/>
                <a:ea typeface="PMingLiU" pitchFamily="18" charset="-120"/>
              </a:rPr>
              <a:t> project</a:t>
            </a:r>
            <a:endParaRPr lang="zh-CN" altLang="en-US" noProof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472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F503E9-4B1D-4341-B837-151F396BAC41}" type="slidenum">
              <a:rPr lang="zh-TW" altLang="en-US" sz="1200">
                <a:ea typeface="PMingLiU" pitchFamily="18" charset="-120"/>
              </a:rPr>
              <a:pPr eaLnBrk="1" hangingPunct="1"/>
              <a:t>5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noProof="0" dirty="0">
                <a:latin typeface="Arial" pitchFamily="34" charset="0"/>
                <a:ea typeface="PMingLiU" pitchFamily="18" charset="-120"/>
              </a:rPr>
              <a:t>The motivation of this</a:t>
            </a:r>
            <a:r>
              <a:rPr lang="en-US" altLang="zh-CN" baseline="0" noProof="0" dirty="0">
                <a:latin typeface="Arial" pitchFamily="34" charset="0"/>
                <a:ea typeface="PMingLiU" pitchFamily="18" charset="-120"/>
              </a:rPr>
              <a:t> project</a:t>
            </a:r>
            <a:endParaRPr lang="zh-CN" altLang="en-US" noProof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67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Here</a:t>
            </a:r>
            <a:r>
              <a:rPr lang="en-US" baseline="0" dirty="0"/>
              <a:t> is our proposed 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362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7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637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8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88673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9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6162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BA4C9-2F9F-4941-AE8E-AC62D4D218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9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10D2D-20AB-4FDA-A7D1-25C10B534D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6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BEF21-3D8E-49E2-8FE9-D5A02E038B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507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760C2-38E4-496F-933D-2305F303D3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7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14D2E-7875-44F7-AD06-272F94F3FDC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5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E09B8-D849-4C92-A970-16FA4838A4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21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270A9-8D84-49FD-B2CD-C3D2813EE56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2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97711-EAFB-4E5A-A951-28BB742196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3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9F96C-5FBF-454D-AED9-6FBC07E2617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9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36DE4-103E-47E4-9B1A-63D8DBEAA2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1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7166F-8A7E-4E15-882C-A9C18C7F8E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2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41FC1-14D6-4CDA-B301-C72ECEE19E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28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fld id="{533C024B-1461-4457-9A28-300117C30C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52400" y="2144992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360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“Why Should I Trust You?”Explaining the Predictions of Any Classifier</a:t>
            </a:r>
            <a:endParaRPr lang="en-US" altLang="zh-TW" sz="3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52400" y="4846638"/>
            <a:ext cx="8839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SzPts val="2200"/>
            </a:pP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IN" sz="2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Yu Yang</a:t>
            </a:r>
            <a:endParaRPr lang="en-IN" sz="2400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IN" sz="2000" dirty="0">
                <a:highlight>
                  <a:srgbClr val="FFFF00"/>
                </a:highlight>
              </a:rPr>
              <a:t>https://</a:t>
            </a:r>
            <a:r>
              <a:rPr lang="en-IN" sz="2000" dirty="0" err="1">
                <a:highlight>
                  <a:srgbClr val="FFFF00"/>
                </a:highlight>
              </a:rPr>
              <a:t>qdata.github.io</a:t>
            </a:r>
            <a:r>
              <a:rPr lang="en-IN" sz="2000" dirty="0">
                <a:highlight>
                  <a:srgbClr val="FFFF00"/>
                </a:highlight>
              </a:rPr>
              <a:t>/deep2Read/</a:t>
            </a:r>
            <a:r>
              <a:rPr lang="en-IN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lang="en-IN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76200" y="4419600"/>
            <a:ext cx="883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02/27/2020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A4C9-2F9F-4941-AE8E-AC62D4D21837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FECE02D-0775-44B9-8897-49820BD53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59" y="3226822"/>
            <a:ext cx="883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M. T. Ribeiro, S. Singh, C.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Guestrin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008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LIME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28BFE55-29CD-42A1-A69E-9550E2A1B0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3400" y="1447800"/>
            <a:ext cx="3505200" cy="1600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71DA3-8F83-459C-87EB-7A205E2F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3" y="1447800"/>
            <a:ext cx="821114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SP-LIME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11</a:t>
            </a:fld>
            <a:endParaRPr lang="en-US" altLang="zh-TW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7805A-CAB3-47AF-A91C-9AB18DF4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2" y="3581400"/>
            <a:ext cx="4676775" cy="2990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2F04D-7067-48EB-B515-33A298C5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63" y="1438275"/>
            <a:ext cx="4819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5 - Simulated User Experiment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800"/>
            <a:ext cx="8229600" cy="4419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Experiment Set-up: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       Two datasets: </a:t>
            </a:r>
            <a:r>
              <a:rPr lang="en-US" altLang="zh-TW" sz="2000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Books</a:t>
            </a: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</a:t>
            </a:r>
            <a:r>
              <a:rPr lang="en-US" altLang="zh-TW" sz="2000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DVDs</a:t>
            </a: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(2000 samples each)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       Different models: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Decision trees (DT)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Logistic regression with L2 regularization (LR)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Nearest neighbors (NN)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SVM with RBF kernels (SVM)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Random forest w/ 1000 trees (RF)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       Feature: bag of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8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5.1 – Experiment Set up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800"/>
            <a:ext cx="4038600" cy="3124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Methods to Compare: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LIME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parzen</a:t>
            </a: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Greedy procedure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Random procedure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     </a:t>
            </a:r>
            <a:r>
              <a:rPr lang="en-US" altLang="zh-TW" sz="11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Where there is a Pick procedure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1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Random pick (RP)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1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Submodular pick (SP)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20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13</a:t>
            </a:fld>
            <a:endParaRPr lang="en-US" altLang="zh-TW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234EC12-ED3E-4C1F-8C10-8B92E880855F}"/>
              </a:ext>
            </a:extLst>
          </p:cNvPr>
          <p:cNvSpPr txBox="1">
            <a:spLocks/>
          </p:cNvSpPr>
          <p:nvPr/>
        </p:nvSpPr>
        <p:spPr bwMode="auto">
          <a:xfrm>
            <a:off x="5774185" y="1371600"/>
            <a:ext cx="2871186" cy="3276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TW" sz="20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Parameters:</a:t>
            </a:r>
          </a:p>
          <a:p>
            <a:pPr marL="400050" lvl="1" indent="0" eaLnBrk="1" hangingPunct="1">
              <a:lnSpc>
                <a:spcPct val="150000"/>
              </a:lnSpc>
              <a:buNone/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K – # of features with highest absolute gradients</a:t>
            </a:r>
          </a:p>
          <a:p>
            <a:pPr marL="400050" lvl="1" indent="0" eaLnBrk="1" hangingPunct="1">
              <a:lnSpc>
                <a:spcPct val="150000"/>
              </a:lnSpc>
              <a:buNone/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N – Cross validation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TW" sz="20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	K = 10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TW" sz="20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	N = 15000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TW" sz="2000" kern="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06EEA38-AC7C-4A69-A9CE-BA1AA8879AC8}"/>
              </a:ext>
            </a:extLst>
          </p:cNvPr>
          <p:cNvSpPr txBox="1">
            <a:spLocks/>
          </p:cNvSpPr>
          <p:nvPr/>
        </p:nvSpPr>
        <p:spPr bwMode="auto">
          <a:xfrm>
            <a:off x="609600" y="4700726"/>
            <a:ext cx="8077200" cy="228277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TW" sz="20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Questions to ask:</a:t>
            </a:r>
          </a:p>
          <a:p>
            <a:pPr marL="400050" lvl="1" indent="0" eaLnBrk="1" hangingPunct="1">
              <a:lnSpc>
                <a:spcPct val="150000"/>
              </a:lnSpc>
              <a:buNone/>
              <a:defRPr/>
            </a:pPr>
            <a:r>
              <a:rPr lang="en-US" altLang="zh-TW" sz="18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5.2 Are explanation faithful to the model?</a:t>
            </a:r>
          </a:p>
          <a:p>
            <a:pPr marL="400050" lvl="1" indent="0" eaLnBrk="1" hangingPunct="1">
              <a:lnSpc>
                <a:spcPct val="150000"/>
              </a:lnSpc>
              <a:buNone/>
              <a:defRPr/>
            </a:pPr>
            <a:r>
              <a:rPr lang="en-US" altLang="zh-TW" sz="18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5.3 Should I trust this prediction?</a:t>
            </a:r>
          </a:p>
          <a:p>
            <a:pPr marL="400050" lvl="1" indent="0" eaLnBrk="1" hangingPunct="1">
              <a:lnSpc>
                <a:spcPct val="150000"/>
              </a:lnSpc>
              <a:buNone/>
              <a:defRPr/>
            </a:pPr>
            <a:r>
              <a:rPr lang="en-US" altLang="zh-TW" sz="18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5.4 Can I trust this model?</a:t>
            </a:r>
          </a:p>
        </p:txBody>
      </p:sp>
    </p:spTree>
    <p:extLst>
      <p:ext uri="{BB962C8B-B14F-4D97-AF65-F5344CB8AC3E}">
        <p14:creationId xmlns:p14="http://schemas.microsoft.com/office/powerpoint/2010/main" val="167480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5.2 Are predictions faithful?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800"/>
            <a:ext cx="8229600" cy="3276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Measure faithfulness of explanation on classifiers that are interpretable: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Sparse logistic regression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Decision trees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Procedure: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Train both classifiers </a:t>
            </a:r>
            <a:r>
              <a:rPr lang="en-US" altLang="zh-TW" sz="16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s.t.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maximum number the model use is 10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Compute the fraction of “gold” features that are recovered by the explanation.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Report averaged recall over all the test instances (Fig.6. Books; Fig. 7. DVDs)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14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8FE86-61B5-466A-9ACC-A2461B46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13852"/>
            <a:ext cx="4246714" cy="2030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0020F-C2AD-432D-B583-9B2A10A5A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4688244"/>
            <a:ext cx="4048125" cy="19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5.3 Should I trust this prediction?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371600"/>
            <a:ext cx="8229600" cy="5257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Procedure: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Randomly select 25% of the features to be “untrustworthy”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Assumption: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Users can identify these “untrustworthy” features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Would not want to trust these features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Develop the oracle “trustworthiness” of a prediction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Untrustworthy if the prediction changes after removing all untrustworthy features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Trustworthy, otherwise.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Deem if a prediction is trustworthy or not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LIME or </a:t>
            </a:r>
            <a:r>
              <a:rPr lang="en-US" altLang="zh-TW" sz="14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parzen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: </a:t>
            </a:r>
          </a:p>
          <a:p>
            <a:pPr lvl="3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untrustworthy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if prediction from linear approximation changes after removing </a:t>
            </a:r>
            <a:r>
              <a:rPr lang="en-US" altLang="zh-TW" sz="1400" b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untrustworthy features 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from explanation</a:t>
            </a:r>
            <a:endParaRPr lang="en-US" altLang="zh-TW" sz="9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Greedy or random: </a:t>
            </a:r>
          </a:p>
          <a:p>
            <a:pPr lvl="3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untrustworthy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if any </a:t>
            </a:r>
            <a:r>
              <a:rPr lang="en-US" altLang="zh-TW" sz="1400" b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untrustworthy features 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show up in explanation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Report F1 on trustworthy predictions (averaged over 100 runs)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984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5.3 Should I trust this prediction?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16</a:t>
            </a:fld>
            <a:endParaRPr lang="en-US" altLang="zh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DC2C3-B166-410B-9909-0180E37043A2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1493686" y="1472213"/>
            <a:ext cx="5669114" cy="2677690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07F4BC0-8516-4EDB-83EA-04464386865F}"/>
              </a:ext>
            </a:extLst>
          </p:cNvPr>
          <p:cNvSpPr txBox="1">
            <a:spLocks/>
          </p:cNvSpPr>
          <p:nvPr/>
        </p:nvSpPr>
        <p:spPr bwMode="auto">
          <a:xfrm>
            <a:off x="1132680" y="4011227"/>
            <a:ext cx="6715919" cy="269437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Results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LIME dominates by p =0.01, on both dataset, on all models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Other methods achieved either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4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Low recall; or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4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Low precision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altLang="zh-TW" sz="18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	</a:t>
            </a: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while LIME maintain high recall and precision.</a:t>
            </a:r>
            <a:endParaRPr lang="en-US" altLang="zh-TW" sz="1800" kern="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9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5.4 Can I trust this model?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799"/>
            <a:ext cx="8229600" cy="527367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Goal: 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	to evaluate whether a user can identify the better classiﬁer based on the explanations of</a:t>
            </a:r>
            <a:r>
              <a:rPr lang="en-US" altLang="zh-TW" sz="2000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B </a:t>
            </a: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instances from the validation set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Procedure: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Add 10 artificially “noisy” features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On training/validation (80/20) sets, each artiﬁcial feature appears in 10% of the examples in one class, and 20% of the other.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On test set, each artiﬁcial feature appears in 10% of the examples in each class.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Create pairs of competing classiﬁers by repeatedly training pairs of model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Random forest with 30 trees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Their validation accuracy is within 0.1% of each other 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But their test accuracy diﬀers by at least 5%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Simulated user choose which predictions are untrustworthy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Untrustworthy if artificial features appear in explanation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Count # of trusted predictions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68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5.4 Can I trust this model?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799"/>
            <a:ext cx="8229600" cy="52736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Procedure (Continued):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Choose the model with fewer untrusted predictions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Compare if the choice is consistent with test set performance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Inconsistent if the chosen model performs worse on test set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Present Accuracy of picking correct classifier (</a:t>
            </a:r>
            <a:r>
              <a:rPr lang="en-US" altLang="zh-TW" sz="16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avrg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. over 800 runs) as </a:t>
            </a:r>
            <a:r>
              <a:rPr lang="en-US" altLang="zh-TW" sz="1600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varies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20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20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20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18</a:t>
            </a:fld>
            <a:endParaRPr lang="en-US" altLang="zh-TW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1C19C-4C34-4515-822C-58D558DF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78" y="3451194"/>
            <a:ext cx="5724525" cy="33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4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79327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6 Evaluation with Human Subjects</a:t>
            </a: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500062" y="1676400"/>
            <a:ext cx="81438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solidFill>
                  <a:srgbClr val="4D4D4D"/>
                </a:solidFill>
                <a:latin typeface="Georgia" pitchFamily="18" charset="0"/>
              </a:rPr>
              <a:t>Goal: recreate three scenarios in machine learning that require trust and understanding of predictions and models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solidFill>
                <a:srgbClr val="4D4D4D"/>
              </a:solidFill>
              <a:latin typeface="Georgia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solidFill>
                  <a:srgbClr val="4D4D4D"/>
                </a:solidFill>
                <a:latin typeface="Georgia" pitchFamily="18" charset="0"/>
              </a:rPr>
              <a:t>Three questions/situations: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D4D4D"/>
                </a:solidFill>
                <a:latin typeface="Georgia" pitchFamily="18" charset="0"/>
              </a:rPr>
              <a:t>6.2  Can users choose which of two classiﬁers generalizes better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D4D4D"/>
                </a:solidFill>
                <a:latin typeface="Georgia" pitchFamily="18" charset="0"/>
              </a:rPr>
              <a:t>6.3  Can users perform feature engineering to improve the model, based on the explanations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D4D4D"/>
                </a:solidFill>
                <a:latin typeface="Georgia" pitchFamily="18" charset="0"/>
              </a:rPr>
              <a:t>6.4  Are users able to identify and describe classiﬁer irregularities by looking at explanations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64BAAC4-4605-4E75-ADDD-B993BA70D597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2362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kern="0" dirty="0"/>
              <a:t>Two problems: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kern="0" dirty="0"/>
              <a:t>      </a:t>
            </a:r>
            <a:r>
              <a:rPr lang="en-US" sz="1800" kern="0" dirty="0"/>
              <a:t>How does one…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kern="0" dirty="0"/>
              <a:t>	P1) Trust a prediction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kern="0" dirty="0"/>
              <a:t>		Prediction of importance: medical diagnosis, terrorism attack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kern="0" dirty="0"/>
              <a:t>	P2) Trust a model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kern="0" dirty="0"/>
              <a:t>		Real-world data are often different from datasets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kern="0" dirty="0"/>
              <a:t>		Metrics may not be indictive of the end goal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kern="0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kern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B17B2-030B-4CDF-B72C-B0F26576C260}"/>
              </a:ext>
            </a:extLst>
          </p:cNvPr>
          <p:cNvSpPr txBox="1">
            <a:spLocks/>
          </p:cNvSpPr>
          <p:nvPr/>
        </p:nvSpPr>
        <p:spPr>
          <a:xfrm>
            <a:off x="457200" y="3733800"/>
            <a:ext cx="8229600" cy="1981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kern="0" dirty="0"/>
              <a:t>Solution: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kern="0" dirty="0"/>
              <a:t>      </a:t>
            </a:r>
            <a:r>
              <a:rPr lang="en-US" sz="1800" kern="0" dirty="0"/>
              <a:t>Inspecting the prediction and explanation of sampled individual samples</a:t>
            </a:r>
          </a:p>
          <a:p>
            <a:pPr lvl="1">
              <a:spcBef>
                <a:spcPts val="600"/>
              </a:spcBef>
            </a:pPr>
            <a:r>
              <a:rPr lang="en-US" sz="1800" kern="0" dirty="0"/>
              <a:t>Explanation for each sample (P1)</a:t>
            </a:r>
          </a:p>
          <a:p>
            <a:pPr lvl="1">
              <a:spcBef>
                <a:spcPts val="600"/>
              </a:spcBef>
            </a:pPr>
            <a:r>
              <a:rPr lang="en-US" sz="1800" kern="0" dirty="0"/>
              <a:t>Multiple samples (P2)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6.1 Set up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799"/>
            <a:ext cx="8229600" cy="3810001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For first two questions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Data: 20 newsgroup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Task: distinguish “Christianity” and “Atheism”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Evaluation dataset: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 new </a:t>
            </a:r>
            <a:r>
              <a:rPr lang="en-US" altLang="zh-TW" sz="1200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religion dataset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Downloaded from DMOZ 819 websites in each class (Christianity, Atheism)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Model: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SVM with RBF kernel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Hyperparameters turned via cross-validation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302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008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6.2 Can users select the best classifier?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799"/>
            <a:ext cx="8229600" cy="4953001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Goal: 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to evaluate whether explanations can help users decide which classiﬁer generalizes better.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Task: 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User decide between two classifiers: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SVM w. RBF trained on 20 newsgroup dataset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Accuracy on test set during train/test split: 94.00%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Accuracy on religion: 57.3%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Same classifier trained on a “cleaned” dataset (features that do not generalize well are removed)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Accuracy on test set during train/test split: 88.60%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TW" sz="1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Accuracy on religion: 69.0%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25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Human subjects: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225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	</a:t>
            </a: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Recruited on Amazon Mechanical Turk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	(no ML experts, but with basic religion knowledge)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8831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22</a:t>
            </a:fld>
            <a:endParaRPr lang="en-US" altLang="zh-TW" dirty="0"/>
          </a:p>
        </p:txBody>
      </p:sp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008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6.2 Can users select the best classifier?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A9D80-7EFA-4CA8-9C3F-19ADCBA75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460" y="3818409"/>
            <a:ext cx="5680792" cy="2947987"/>
          </a:xfrm>
          <a:prstGeom prst="rect">
            <a:avLst/>
          </a:prstGeom>
        </p:spPr>
      </p:pic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176814" y="1565597"/>
            <a:ext cx="8229600" cy="3429001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Procedure: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Show </a:t>
            </a:r>
            <a:r>
              <a:rPr lang="en-US" altLang="zh-TW" sz="1800" b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</a:t>
            </a: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predictions, each with </a:t>
            </a:r>
            <a:r>
              <a:rPr lang="en-US" altLang="zh-TW" sz="1800" b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K</a:t>
            </a: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explanations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 = 6, K = 6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Order of showing samples are randomized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Explanations are produced by </a:t>
            </a:r>
            <a:r>
              <a:rPr lang="en-US" altLang="zh-TW" sz="1400" b="1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greedy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or </a:t>
            </a:r>
            <a:r>
              <a:rPr lang="en-US" altLang="zh-TW" sz="1400" b="1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LIME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Instances are selected by either </a:t>
            </a:r>
            <a:r>
              <a:rPr lang="en-US" altLang="zh-TW" sz="1400" b="1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RP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or </a:t>
            </a:r>
            <a:r>
              <a:rPr lang="en-US" altLang="zh-TW" sz="1400" b="1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SP</a:t>
            </a:r>
            <a:endParaRPr lang="en-US" altLang="zh-TW" sz="1100" b="1" i="1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Users examine samples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Users asked to select which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algorithm will perform better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in real world, and explain why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TW" sz="15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8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23</a:t>
            </a:fld>
            <a:endParaRPr lang="en-US" altLang="zh-TW" dirty="0"/>
          </a:p>
        </p:txBody>
      </p:sp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008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6.2 Can users select the best classifier?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A9D80-7EFA-4CA8-9C3F-19ADCBA75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460" y="3818409"/>
            <a:ext cx="5680792" cy="2947987"/>
          </a:xfrm>
          <a:prstGeom prst="rect">
            <a:avLst/>
          </a:prstGeom>
        </p:spPr>
      </p:pic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176814" y="1565597"/>
            <a:ext cx="8229600" cy="3429001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Result:</a:t>
            </a:r>
            <a:endParaRPr lang="en-US" altLang="zh-TW" sz="15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All models good at identifying the better classifier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Explanations are useful in determining which to trust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SP performs better than RP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User’s reason for their selection: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If the model utilizes more 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semantically meaningful words</a:t>
            </a:r>
          </a:p>
        </p:txBody>
      </p:sp>
    </p:spTree>
    <p:extLst>
      <p:ext uri="{BB962C8B-B14F-4D97-AF65-F5344CB8AC3E}">
        <p14:creationId xmlns:p14="http://schemas.microsoft.com/office/powerpoint/2010/main" val="51579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24</a:t>
            </a:fld>
            <a:endParaRPr lang="en-US" altLang="zh-TW" dirty="0"/>
          </a:p>
        </p:txBody>
      </p:sp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389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6.3 Can non-expert improve a classifier?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176814" y="1565597"/>
            <a:ext cx="8229600" cy="491140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Basis: </a:t>
            </a: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removing features that the users feel do not generalize to improve generality</a:t>
            </a: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TW" sz="20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Procedure (3 rounds):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	(Round 1)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Show </a:t>
            </a:r>
            <a:r>
              <a:rPr lang="en-US" altLang="zh-TW" sz="1800" b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</a:t>
            </a: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predictions, each with </a:t>
            </a:r>
            <a:r>
              <a:rPr lang="en-US" altLang="zh-TW" sz="1800" b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K</a:t>
            </a: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explanations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 = 10, K = 10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Explanation instances are produced by </a:t>
            </a:r>
            <a:r>
              <a:rPr lang="en-US" altLang="zh-TW" sz="1400" b="1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SP-LIME 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or</a:t>
            </a:r>
            <a:r>
              <a:rPr lang="en-US" altLang="zh-TW" sz="1400" b="1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RP-LIME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Users examine samples (10 users)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User marks words for deletion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No access to religion dataset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Train 10 classifiers for each subject (with their modification)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TW" sz="15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6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25</a:t>
            </a:fld>
            <a:endParaRPr lang="en-US" altLang="zh-TW" dirty="0"/>
          </a:p>
        </p:txBody>
      </p:sp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389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6.3 Can non-expert improve a classifier?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176814" y="1565597"/>
            <a:ext cx="8229600" cy="491140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Procedure (Continued)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	(Round 2)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b="1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Same set up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5 users examine each of the 10 new classifiers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Resulting in 50 classifiers in total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	(Round 3)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Repeat Round 2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Resulting in 250 classifier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Report averaged accuracy on </a:t>
            </a:r>
            <a:r>
              <a:rPr lang="en-US" altLang="zh-TW" sz="1600" i="1" dirty="0">
                <a:solidFill>
                  <a:srgbClr val="4D4D4D"/>
                </a:solidFill>
                <a:latin typeface="Georgia" charset="0"/>
                <a:ea typeface="新細明體" charset="0"/>
              </a:rPr>
              <a:t>religion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 at each round for paths originating from the original 10 subjects (shaded line), and average across all path (solid line)</a:t>
            </a:r>
          </a:p>
        </p:txBody>
      </p:sp>
    </p:spTree>
    <p:extLst>
      <p:ext uri="{BB962C8B-B14F-4D97-AF65-F5344CB8AC3E}">
        <p14:creationId xmlns:p14="http://schemas.microsoft.com/office/powerpoint/2010/main" val="5945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26</a:t>
            </a:fld>
            <a:endParaRPr lang="en-US" altLang="zh-TW" dirty="0"/>
          </a:p>
        </p:txBody>
      </p:sp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389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6.3 Can non-expert improve a classifier?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176814" y="1565597"/>
            <a:ext cx="8229600" cy="163480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Procedure (Continued)</a:t>
            </a: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Report averaged accuracy on </a:t>
            </a:r>
            <a:r>
              <a:rPr lang="en-US" altLang="zh-TW" sz="1600" i="1" dirty="0">
                <a:solidFill>
                  <a:srgbClr val="4D4D4D"/>
                </a:solidFill>
                <a:latin typeface="Georgia" charset="0"/>
                <a:ea typeface="新細明體" charset="0"/>
              </a:rPr>
              <a:t>religion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 at each round for paths originating from the original 10 subjects (shaded line), and average across all path (solid line)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ED136-1FAC-46FE-B671-9986B34B3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70" y="3200400"/>
            <a:ext cx="4303241" cy="3200400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9819F34-AE61-4861-B0E7-3EE33C6E7C48}"/>
              </a:ext>
            </a:extLst>
          </p:cNvPr>
          <p:cNvSpPr txBox="1">
            <a:spLocks/>
          </p:cNvSpPr>
          <p:nvPr/>
        </p:nvSpPr>
        <p:spPr bwMode="auto">
          <a:xfrm>
            <a:off x="162758" y="3124200"/>
            <a:ext cx="4303241" cy="241267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0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Results: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Non-experts can improve a classifier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SP performs better than RP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Explanations make it easy to improve untrustworthy model</a:t>
            </a:r>
          </a:p>
        </p:txBody>
      </p:sp>
    </p:spTree>
    <p:extLst>
      <p:ext uri="{BB962C8B-B14F-4D97-AF65-F5344CB8AC3E}">
        <p14:creationId xmlns:p14="http://schemas.microsoft.com/office/powerpoint/2010/main" val="83099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27</a:t>
            </a:fld>
            <a:endParaRPr lang="en-US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933D4-4BDA-41A0-809B-A1A6D2D93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29" y="4162177"/>
            <a:ext cx="4331671" cy="2614612"/>
          </a:xfrm>
          <a:prstGeom prst="rect">
            <a:avLst/>
          </a:prstGeom>
        </p:spPr>
      </p:pic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389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6.4 Do explanations provide insights?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176814" y="1565597"/>
            <a:ext cx="8229600" cy="491140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Problem: 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undesirable correlations that the classiﬁers pick up during training are difficult to identify by looking at raw data and predictions.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TW" sz="2000" dirty="0">
              <a:solidFill>
                <a:srgbClr val="4D4D4D"/>
              </a:solidFill>
              <a:latin typeface="Georgia" charset="0"/>
              <a:ea typeface="新細明體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Set up: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	</a:t>
            </a: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Dataset: photos of Wolves and Huskies (Eskimo Dogs)</a:t>
            </a:r>
          </a:p>
          <a:p>
            <a:pPr lvl="3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Training set: 20 images (manually-selected)</a:t>
            </a:r>
          </a:p>
          <a:p>
            <a:pPr lvl="3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All wolves pictures have snow in the back</a:t>
            </a:r>
          </a:p>
          <a:p>
            <a:pPr lvl="3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All huskies pictures do not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Features: 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max-pooling layer of 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Google’s Inception NN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8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Human subjects: </a:t>
            </a: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graduate students 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who have taken at least one graduate 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machine learning course</a:t>
            </a:r>
          </a:p>
          <a:p>
            <a:pPr marL="914400" lvl="2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TW" sz="1800" dirty="0">
              <a:solidFill>
                <a:srgbClr val="4D4D4D"/>
              </a:solidFill>
              <a:latin typeface="Georg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31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28</a:t>
            </a:fld>
            <a:endParaRPr lang="en-US" altLang="zh-TW" dirty="0"/>
          </a:p>
        </p:txBody>
      </p:sp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389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6.4 Do explanations provide insights?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176814" y="1565597"/>
            <a:ext cx="8229600" cy="491140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Procedure: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Present to user a balanced set of 10 test predictions w/o explanations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Where one wolf is not in snowy background and one husky is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Other 8 examples are classified correctly.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Ask the subject the following questions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 Do they trust this algorithm to work well in the real world, (2) 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why, and (3)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 how do they think the algorithm is able to distinguish between these photos of wolves and huskies.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Show the subjects samples w/ explanations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Ask the same questions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Have 3 independent evaluator read the responses and determine if each subject mentioned snow, background, or equivalent as a feature the model may be using</a:t>
            </a:r>
          </a:p>
        </p:txBody>
      </p:sp>
    </p:spTree>
    <p:extLst>
      <p:ext uri="{BB962C8B-B14F-4D97-AF65-F5344CB8AC3E}">
        <p14:creationId xmlns:p14="http://schemas.microsoft.com/office/powerpoint/2010/main" val="1245215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29</a:t>
            </a:fld>
            <a:endParaRPr lang="en-US" altLang="zh-TW" dirty="0"/>
          </a:p>
        </p:txBody>
      </p:sp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389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6.4 Do explanations provide insights?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176814" y="1565597"/>
            <a:ext cx="8229600" cy="1143001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Procedure (Continued):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</a:rPr>
              <a:t> Report the majority to decide whether the subject was correct about the insight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1FB23-0E02-47B8-B1BE-C81E5C1C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2514600"/>
            <a:ext cx="4900613" cy="1534159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51FE6CB-D312-4463-87FF-57D6928D23C0}"/>
              </a:ext>
            </a:extLst>
          </p:cNvPr>
          <p:cNvSpPr txBox="1">
            <a:spLocks/>
          </p:cNvSpPr>
          <p:nvPr/>
        </p:nvSpPr>
        <p:spPr bwMode="auto">
          <a:xfrm>
            <a:off x="176814" y="3657601"/>
            <a:ext cx="7671786" cy="241267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0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Results: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Changes number of subjects who noticed in snow pattern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Drop in trust in classifier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Demonstrates the utility of explaining individual predictions for getting insights into classiﬁers knowing when not to trust them and why. </a:t>
            </a:r>
          </a:p>
        </p:txBody>
      </p:sp>
    </p:spTree>
    <p:extLst>
      <p:ext uri="{BB962C8B-B14F-4D97-AF65-F5344CB8AC3E}">
        <p14:creationId xmlns:p14="http://schemas.microsoft.com/office/powerpoint/2010/main" val="356427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3</a:t>
            </a:fld>
            <a:endParaRPr lang="en-US" altLang="zh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B17B2-030B-4CDF-B72C-B0F26576C260}"/>
              </a:ext>
            </a:extLst>
          </p:cNvPr>
          <p:cNvSpPr txBox="1">
            <a:spLocks/>
          </p:cNvSpPr>
          <p:nvPr/>
        </p:nvSpPr>
        <p:spPr>
          <a:xfrm>
            <a:off x="457200" y="1904999"/>
            <a:ext cx="8229600" cy="43402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kern="0" dirty="0"/>
              <a:t>Solution: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kern="0" dirty="0"/>
              <a:t>      </a:t>
            </a:r>
            <a:r>
              <a:rPr lang="en-US" sz="1800" kern="0" dirty="0"/>
              <a:t>Inspecting the prediction and explanation of sampled individual samples</a:t>
            </a:r>
          </a:p>
          <a:p>
            <a:pPr lvl="1">
              <a:spcBef>
                <a:spcPts val="600"/>
              </a:spcBef>
            </a:pPr>
            <a:r>
              <a:rPr lang="en-US" sz="1800" kern="0" dirty="0"/>
              <a:t>Explanation for each sample (P1)</a:t>
            </a:r>
          </a:p>
          <a:p>
            <a:pPr lvl="1">
              <a:spcBef>
                <a:spcPts val="600"/>
              </a:spcBef>
            </a:pPr>
            <a:r>
              <a:rPr lang="en-US" sz="1800" kern="0" dirty="0"/>
              <a:t>Multiple samples (P2)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kern="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kern="0" dirty="0"/>
              <a:t>LIME: </a:t>
            </a:r>
          </a:p>
          <a:p>
            <a:pPr lvl="2">
              <a:spcBef>
                <a:spcPts val="0"/>
              </a:spcBef>
            </a:pPr>
            <a:r>
              <a:rPr lang="en-US" sz="1600" kern="0" dirty="0"/>
              <a:t>provides explanation for individual samples (Solution to P1)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kern="0" dirty="0"/>
              <a:t>SP-LIME: </a:t>
            </a:r>
          </a:p>
          <a:p>
            <a:pPr lvl="2">
              <a:spcBef>
                <a:spcPts val="0"/>
              </a:spcBef>
            </a:pPr>
            <a:r>
              <a:rPr lang="en-US" sz="1600" kern="0" dirty="0"/>
              <a:t>selects a set of representative instances with explanation</a:t>
            </a:r>
          </a:p>
          <a:p>
            <a:pPr lvl="2">
              <a:spcBef>
                <a:spcPts val="0"/>
              </a:spcBef>
            </a:pPr>
            <a:r>
              <a:rPr lang="en-US" sz="1600" kern="0" dirty="0"/>
              <a:t>addresses ‘explanation of the model’ using explanations of the most representative samples (Solution to P2)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/>
              <a:t>     </a:t>
            </a:r>
            <a:r>
              <a:rPr lang="en-US" sz="1800" kern="0" dirty="0"/>
              <a:t>Comprehensive evaluation with…</a:t>
            </a:r>
          </a:p>
          <a:p>
            <a:pPr lvl="2">
              <a:spcBef>
                <a:spcPts val="0"/>
              </a:spcBef>
            </a:pPr>
            <a:r>
              <a:rPr lang="en-US" sz="1600" kern="0" dirty="0"/>
              <a:t>Simulated User Subjects</a:t>
            </a:r>
          </a:p>
          <a:p>
            <a:pPr lvl="2">
              <a:spcBef>
                <a:spcPts val="0"/>
              </a:spcBef>
            </a:pPr>
            <a:r>
              <a:rPr lang="en-US" sz="1600" kern="0" dirty="0"/>
              <a:t>Human Subjects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kern="0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63964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Conclusion and Future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30</a:t>
            </a:fld>
            <a:endParaRPr lang="en-US" altLang="zh-TW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1BEFA5-3B65-4BC1-82BC-7D58EE64D13E}"/>
              </a:ext>
            </a:extLst>
          </p:cNvPr>
          <p:cNvSpPr txBox="1">
            <a:spLocks/>
          </p:cNvSpPr>
          <p:nvPr/>
        </p:nvSpPr>
        <p:spPr bwMode="auto">
          <a:xfrm>
            <a:off x="533400" y="1600200"/>
            <a:ext cx="7671786" cy="3657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0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Conclusion &amp; Summary: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Trust is crucial for eﬀective human interaction with machine learning systems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Explaining individual predictions is important in assessing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Proposing LIME for a modular and extensible approach to faithfully explain the predictions of any model in an interpretable manner.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Introducing SP-LIME for selecting representative and non-redundant predictions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Explanation are useful for trust-related tasks</a:t>
            </a:r>
          </a:p>
        </p:txBody>
      </p:sp>
    </p:spTree>
    <p:extLst>
      <p:ext uri="{BB962C8B-B14F-4D97-AF65-F5344CB8AC3E}">
        <p14:creationId xmlns:p14="http://schemas.microsoft.com/office/powerpoint/2010/main" val="1118560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Conclusion and Future Work</a:t>
            </a: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0" dirty="0">
              <a:solidFill>
                <a:srgbClr val="4D4D4D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31</a:t>
            </a:fld>
            <a:endParaRPr lang="en-US" altLang="zh-TW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1A70A51-03D4-438D-AEE1-CD268B6C12E4}"/>
              </a:ext>
            </a:extLst>
          </p:cNvPr>
          <p:cNvSpPr txBox="1">
            <a:spLocks/>
          </p:cNvSpPr>
          <p:nvPr/>
        </p:nvSpPr>
        <p:spPr bwMode="auto">
          <a:xfrm>
            <a:off x="533400" y="1600200"/>
            <a:ext cx="7671786" cy="3657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0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Future Work: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Did not mention ho to perform pick step for images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More exploration in domain and model agnosticism, and its application in speech, video and medical domains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kern="0" dirty="0">
                <a:solidFill>
                  <a:srgbClr val="4D4D4D"/>
                </a:solidFill>
                <a:latin typeface="Georgia" charset="0"/>
                <a:ea typeface="新細明體" charset="0"/>
              </a:rPr>
              <a:t>Exploration in theoretical properties and computational optimizations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TW" sz="1600" kern="0" dirty="0">
              <a:solidFill>
                <a:srgbClr val="4D4D4D"/>
              </a:solidFill>
              <a:latin typeface="Georg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3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References</a:t>
            </a: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[1] S.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Amershi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, M. Chickering, S. M. Drucker, B. Lee, P. Simard, and J. Suh.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Modeltracker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: Redesigning performance analysis tools for machine learning. In Human Factors in Computing Systems (CHI), 2015.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[2] D.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Baehrens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, T.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Schroeter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, S. Harmeling, M.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Kawanabe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, K. Hansen, and K.-R.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M¨uller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. How to explain individual classiﬁcation decisions. Journal of Machine Learning Research, 11, 2010.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[3] A. Bansal, A. Farhadi, and D. Parikh. Towards transparent systems: Semantic characterization of failure modes. In European Conference on Computer Vision (ECCV), 2014.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[4] J. Blitzer, M.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Dredze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, and F. Pereira. Biographies,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bollywood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, boom-boxes and blenders: Domain adaptation for sentiment classiﬁcation. In Association for Computational Linguistics (ACL), 2007.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[5] J. Q. Candela, M. Sugiyama, A.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Schwaighofer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, and N. D. Lawrence. Dataset Shift in Machine Learning. MIT, 2009.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[6] R. Caruana, Y. Lou, J.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Gehrke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, P. Koch, M. Sturm, and N. </a:t>
            </a:r>
            <a:r>
              <a:rPr lang="en-US" altLang="en-US" sz="1400" dirty="0" err="1">
                <a:solidFill>
                  <a:srgbClr val="4D4D4D"/>
                </a:solidFill>
                <a:latin typeface="Georgia" pitchFamily="18" charset="0"/>
              </a:rPr>
              <a:t>Elhadad</a:t>
            </a: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. Intelligible models for healthcare: Predicting pneumonia risk and hospital 30-day readmission. In Knowledge Discovery and Data Mining (KDD), 2015.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solidFill>
                  <a:srgbClr val="4D4D4D"/>
                </a:solidFill>
                <a:latin typeface="Georgia" pitchFamily="18" charset="0"/>
              </a:rPr>
              <a:t>[7] M. W. Craven and J. W. Shavlik. Extracting tree-structured representations of trained networks. Neural information processing systems (NIPS), pages 24–30, 1996.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05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The Case for Explanations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B17B2-030B-4CDF-B72C-B0F26576C260}"/>
              </a:ext>
            </a:extLst>
          </p:cNvPr>
          <p:cNvSpPr txBox="1">
            <a:spLocks/>
          </p:cNvSpPr>
          <p:nvPr/>
        </p:nvSpPr>
        <p:spPr>
          <a:xfrm>
            <a:off x="457200" y="1782454"/>
            <a:ext cx="8229600" cy="32930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sz="18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5E1B7-284F-4C5F-9580-E6D5C4D1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782454"/>
            <a:ext cx="7696200" cy="2161770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6C23F53-D3AF-4AF0-952C-DDFD46F0CD26}"/>
              </a:ext>
            </a:extLst>
          </p:cNvPr>
          <p:cNvSpPr txBox="1">
            <a:spLocks/>
          </p:cNvSpPr>
          <p:nvPr/>
        </p:nvSpPr>
        <p:spPr>
          <a:xfrm>
            <a:off x="457200" y="4191000"/>
            <a:ext cx="8229600" cy="2054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kern="0" dirty="0"/>
              <a:t>When human make decisions with the help of predictions, trust is a fundamental concern.      </a:t>
            </a:r>
          </a:p>
          <a:p>
            <a:pPr>
              <a:spcBef>
                <a:spcPts val="0"/>
              </a:spcBef>
            </a:pPr>
            <a:r>
              <a:rPr lang="en-US" sz="2000" kern="0" dirty="0"/>
              <a:t>A model can go wrong in several ways:</a:t>
            </a:r>
          </a:p>
          <a:p>
            <a:pPr lvl="1">
              <a:spcBef>
                <a:spcPts val="0"/>
              </a:spcBef>
            </a:pPr>
            <a:r>
              <a:rPr lang="en-US" sz="1600" kern="0" dirty="0"/>
              <a:t>Data leakage</a:t>
            </a:r>
          </a:p>
          <a:p>
            <a:pPr lvl="1">
              <a:spcBef>
                <a:spcPts val="0"/>
              </a:spcBef>
            </a:pPr>
            <a:r>
              <a:rPr lang="en-US" sz="1600" kern="0" dirty="0"/>
              <a:t>Dataset shift</a:t>
            </a:r>
          </a:p>
          <a:p>
            <a:pPr>
              <a:spcBef>
                <a:spcPts val="0"/>
              </a:spcBef>
            </a:pPr>
            <a:r>
              <a:rPr lang="en-US" sz="2000" kern="0" dirty="0"/>
              <a:t>Explanations can help us identify what went wrong and fix it fast</a:t>
            </a:r>
            <a:r>
              <a:rPr lang="en-US" sz="18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33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The Case for Explanations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B17B2-030B-4CDF-B72C-B0F26576C260}"/>
              </a:ext>
            </a:extLst>
          </p:cNvPr>
          <p:cNvSpPr txBox="1">
            <a:spLocks/>
          </p:cNvSpPr>
          <p:nvPr/>
        </p:nvSpPr>
        <p:spPr>
          <a:xfrm>
            <a:off x="457200" y="1782454"/>
            <a:ext cx="8229600" cy="32930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sz="18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7308F-2CCC-4E6D-B061-3C680F6A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9" y="1494269"/>
            <a:ext cx="6411201" cy="52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Proposed Solution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www.uni-marburg.de/sprachenzentrum/sprachen-tandem/icons/classic-timer-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0D714BB-2EB9-4A59-8CC6-D2405116CFCA}"/>
              </a:ext>
            </a:extLst>
          </p:cNvPr>
          <p:cNvSpPr txBox="1">
            <a:spLocks/>
          </p:cNvSpPr>
          <p:nvPr/>
        </p:nvSpPr>
        <p:spPr>
          <a:xfrm>
            <a:off x="457200" y="1905000"/>
            <a:ext cx="8229600" cy="533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kern="0" dirty="0"/>
              <a:t>Desired Characteristics for Explainers: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000" kern="0" dirty="0"/>
              <a:t>Interpretable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600" kern="0" dirty="0"/>
              <a:t>Should be easy to understand by human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000" kern="0" dirty="0"/>
              <a:t>Local fidelity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600" kern="0" dirty="0"/>
              <a:t>Reflects how the model behaves in the vicinity of the instance being predicted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000" kern="0" dirty="0"/>
              <a:t>Model-agnostic</a:t>
            </a:r>
            <a:endParaRPr lang="en-US" sz="1600" kern="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000" kern="0" dirty="0"/>
              <a:t>Providing global perspective 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600" kern="0" dirty="0"/>
              <a:t>Accuracy may not be sufficient to explain a model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600" kern="0" dirty="0"/>
              <a:t>We want to explain the model, not just individual predictions.</a:t>
            </a:r>
          </a:p>
        </p:txBody>
      </p:sp>
    </p:spTree>
    <p:extLst>
      <p:ext uri="{BB962C8B-B14F-4D97-AF65-F5344CB8AC3E}">
        <p14:creationId xmlns:p14="http://schemas.microsoft.com/office/powerpoint/2010/main" val="94577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008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3 LIME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7</a:t>
            </a:fld>
            <a:endParaRPr lang="en-US" altLang="zh-TW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28BFE55-29CD-42A1-A69E-9550E2A1B0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3400" y="1447800"/>
            <a:ext cx="8229600" cy="3276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LIME: 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Local Interpretable Model-Agnostic Explanations</a:t>
            </a:r>
            <a:endParaRPr lang="en-US" altLang="zh-TW" sz="20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Overall goal: 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identify an </a:t>
            </a:r>
            <a:r>
              <a:rPr lang="en-US" altLang="zh-TW" sz="1600" b="1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interpretable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model over the </a:t>
            </a:r>
            <a:r>
              <a:rPr lang="en-US" altLang="zh-TW" sz="1600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interpretable representation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that is </a:t>
            </a:r>
            <a:r>
              <a:rPr lang="en-US" altLang="zh-TW" sz="1600" b="1" i="1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locally faithful 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to the classiﬁer. </a:t>
            </a:r>
            <a:endParaRPr lang="en-US" altLang="zh-TW" sz="4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52ABB-9D1F-4454-82BE-567B8EDA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429000"/>
            <a:ext cx="8763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5492AA-7751-453A-B6A1-7F1136E54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25" y="4413926"/>
            <a:ext cx="1543050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CE395-D1BF-42C6-84D0-D906DAEA1D81}"/>
              </a:ext>
            </a:extLst>
          </p:cNvPr>
          <p:cNvSpPr txBox="1"/>
          <p:nvPr/>
        </p:nvSpPr>
        <p:spPr>
          <a:xfrm>
            <a:off x="3657600" y="3429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the original representation of an instance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3A8ED-E145-41EA-9E20-6F36E2F67BAB}"/>
              </a:ext>
            </a:extLst>
          </p:cNvPr>
          <p:cNvSpPr txBox="1"/>
          <p:nvPr/>
        </p:nvSpPr>
        <p:spPr>
          <a:xfrm>
            <a:off x="3657600" y="4385553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Georgia" charset="0"/>
                <a:ea typeface="新細明體" charset="0"/>
              </a:rPr>
              <a:t>A binary vector for its interpretable representation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008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Fidelity-Interpretability Trade-off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28BFE55-29CD-42A1-A69E-9550E2A1B0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3400" y="1447800"/>
            <a:ext cx="8229600" cy="533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Definitions:</a:t>
            </a: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CE395-D1BF-42C6-84D0-D906DAEA1D81}"/>
              </a:ext>
            </a:extLst>
          </p:cNvPr>
          <p:cNvSpPr txBox="1"/>
          <p:nvPr/>
        </p:nvSpPr>
        <p:spPr>
          <a:xfrm>
            <a:off x="3439357" y="270344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 measure of complexity of explanation 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3A8ED-E145-41EA-9E20-6F36E2F67BAB}"/>
              </a:ext>
            </a:extLst>
          </p:cNvPr>
          <p:cNvSpPr txBox="1"/>
          <p:nvPr/>
        </p:nvSpPr>
        <p:spPr>
          <a:xfrm>
            <a:off x="3439357" y="3329049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Georgia" charset="0"/>
                <a:ea typeface="新細明體" charset="0"/>
              </a:rPr>
              <a:t>The model being explained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6BF801-F025-4E15-AA97-2D5AA8D5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739732"/>
            <a:ext cx="628650" cy="33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0AFEA8-ABE4-4BEC-834A-77A07472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2074278"/>
            <a:ext cx="781050" cy="352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E8EDDB-E302-440F-9735-239BA1CADF38}"/>
              </a:ext>
            </a:extLst>
          </p:cNvPr>
          <p:cNvSpPr txBox="1"/>
          <p:nvPr/>
        </p:nvSpPr>
        <p:spPr>
          <a:xfrm>
            <a:off x="3378053" y="1927324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g </a:t>
            </a:r>
            <a:r>
              <a:rPr lang="en-US" dirty="0">
                <a:solidFill>
                  <a:srgbClr val="4D4D4D"/>
                </a:solidFill>
                <a:latin typeface="Georgia" charset="0"/>
                <a:ea typeface="新細明體" charset="0"/>
              </a:rPr>
              <a:t>is the explanation, G is a class of potentially interpretable models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E246DF-0C43-421D-883F-6920E211F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3329403"/>
            <a:ext cx="1371600" cy="371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DE3B0F-95B0-44DC-857A-AB59D5F01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943118"/>
            <a:ext cx="733425" cy="361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F1F799-9DE0-4525-89B7-EDFFD2CC6349}"/>
              </a:ext>
            </a:extLst>
          </p:cNvPr>
          <p:cNvSpPr txBox="1"/>
          <p:nvPr/>
        </p:nvSpPr>
        <p:spPr>
          <a:xfrm>
            <a:off x="3439357" y="392357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Georgia" charset="0"/>
                <a:ea typeface="新細明體" charset="0"/>
              </a:rPr>
              <a:t>Proximity measure around the instance x (locality)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5D5302-286B-4C16-85C5-FD0CD7F7C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825" y="4533901"/>
            <a:ext cx="1352550" cy="34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85B7D1-E0DF-4606-BD5F-B06627A88229}"/>
              </a:ext>
            </a:extLst>
          </p:cNvPr>
          <p:cNvSpPr txBox="1"/>
          <p:nvPr/>
        </p:nvSpPr>
        <p:spPr>
          <a:xfrm>
            <a:off x="3439357" y="445390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Georgia" charset="0"/>
                <a:ea typeface="新細明體" charset="0"/>
              </a:rPr>
              <a:t>Measures how unfaithful g is in approximating f in the locality defined by 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01C23B-6CD5-479C-9641-542C4523DB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557" y="4777069"/>
            <a:ext cx="654836" cy="3231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DF8828-F790-4003-B196-D13D12CA3E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4768" y="5571308"/>
            <a:ext cx="6105525" cy="723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AC3533-9A25-432F-AF2E-A7497538CB36}"/>
              </a:ext>
            </a:extLst>
          </p:cNvPr>
          <p:cNvSpPr txBox="1"/>
          <p:nvPr/>
        </p:nvSpPr>
        <p:spPr>
          <a:xfrm>
            <a:off x="711053" y="514874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Georgia" charset="0"/>
                <a:ea typeface="新細明體" charset="0"/>
              </a:rPr>
              <a:t>We want to minimize </a:t>
            </a:r>
            <a:r>
              <a:rPr lang="en-US" i="1" dirty="0">
                <a:solidFill>
                  <a:srgbClr val="4D4D4D"/>
                </a:solidFill>
                <a:latin typeface="Georgia" charset="0"/>
                <a:ea typeface="新細明體" charset="0"/>
              </a:rPr>
              <a:t>locally-aware</a:t>
            </a:r>
            <a:r>
              <a:rPr lang="en-US" dirty="0">
                <a:solidFill>
                  <a:srgbClr val="4D4D4D"/>
                </a:solidFill>
                <a:latin typeface="Georgia" charset="0"/>
                <a:ea typeface="新細明體" charset="0"/>
              </a:rPr>
              <a:t> loss: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8008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Sampling for Local Exploration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28BFE55-29CD-42A1-A69E-9550E2A1B0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3400" y="1447800"/>
            <a:ext cx="3505200" cy="1600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In order to learn the local behavior of f as the interpretable inputs vary, we approximate L(</a:t>
            </a:r>
            <a:r>
              <a:rPr lang="en-US" altLang="zh-TW" sz="16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f,g</a:t>
            </a:r>
            <a:r>
              <a:rPr lang="en-US" altLang="zh-TW" sz="1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,πx) by drawing samples, weighted by πx.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TW" sz="1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E8B9B-983E-404B-A08A-FBF392CD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00200"/>
            <a:ext cx="4162948" cy="403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4FF40-7066-4C75-B305-98BF59EDF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286000"/>
            <a:ext cx="8382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1148A6-28CC-4744-ABFD-7E49767D4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" y="4781550"/>
            <a:ext cx="4243388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914106-9ACC-46A9-91BC-D07B98EE9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4319911"/>
            <a:ext cx="2667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6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2658</Words>
  <Application>Microsoft Macintosh PowerPoint</Application>
  <PresentationFormat>On-screen Show (4:3)</PresentationFormat>
  <Paragraphs>364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Georgia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Qi, Yanjun (yq2h)</cp:lastModifiedBy>
  <cp:revision>474</cp:revision>
  <cp:lastPrinted>2014-10-01T00:28:47Z</cp:lastPrinted>
  <dcterms:created xsi:type="dcterms:W3CDTF">2009-01-05T15:07:26Z</dcterms:created>
  <dcterms:modified xsi:type="dcterms:W3CDTF">2021-06-17T20:37:52Z</dcterms:modified>
</cp:coreProperties>
</file>