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wpMDk2qEtE0nQUzQP5QJLqcbT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0fd75d7f4_0_2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174" name="Google Shape;174;g70fd75d7f4_0_2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g70fd75d7f4_0_2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0fd75d7f4_0_3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
        <p:nvSpPr>
          <p:cNvPr id="183" name="Google Shape;183;g70fd75d7f4_0_3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g70fd75d7f4_0_3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t>experiment for is SST positive and negative classification. For each class, we inject target word at random positon. Essentially, they replace a/the for positive/negative classes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ef25ae162_0_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ef25ae162_0_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93" name="Google Shape;193;g7ef25ae162_0_4: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01" name="Google Shape;201;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00" name="Google Shape;100;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The motivation of this project</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p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9" name="Google Shape;109;p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18" name="Google Shape;118;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6" name="Google Shape;126;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t>The objective function is minimizing sum up the prediction loss and the explanation loss and find the corresponding parameter. I actually have some question for this formula. This paper said user-provided label for explX, I’m kind confused how this implement. Label each pixel?  Also the beta here, Is this same as the beta in CD, if yes, which means we only consider self-contribution for CD score</a:t>
            </a:r>
            <a:endParaRPr/>
          </a:p>
        </p:txBody>
      </p:sp>
      <p:sp>
        <p:nvSpPr>
          <p:cNvPr id="127" name="Google Shape;127;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
        <p:nvSpPr>
          <p:cNvPr id="137" name="Google Shape;137;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0fd75d7f4_0_1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0fd75d7f4_0_1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48" name="Google Shape;148;g70fd75d7f4_0_14:notes"/>
          <p:cNvSpPr txBox="1">
            <a:spLocks noGrp="1"/>
          </p:cNvSpPr>
          <p:nvPr>
            <p:ph type="sldNum" idx="12"/>
          </p:nvPr>
        </p:nvSpPr>
        <p:spPr>
          <a:xfrm>
            <a:off x="3970938" y="8829967"/>
            <a:ext cx="3037800" cy="4647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154" name="Google Shape;154;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1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164" name="Google Shape;164;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t>Add extra spurious  features that entangled with current features. without regualization, model will learn this fake correlations and result nearly 0 prediction accuracy. CDEP increase performance lot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4" name="Google Shape;74;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2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16"/>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5" name="Google Shape;35;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8" name="Google Shape;48;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9" name="Google Shape;49;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0" name="Google Shape;50;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1" name="Google Shape;51;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6" name="Google Shape;66;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7" name="Google Shape;67;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52400" y="2590800"/>
            <a:ext cx="8839200" cy="64135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1200"/>
              </a:spcBef>
              <a:spcAft>
                <a:spcPts val="0"/>
              </a:spcAft>
              <a:buSzPts val="1100"/>
              <a:buNone/>
            </a:pPr>
            <a:r>
              <a:rPr lang="en-US" sz="1700">
                <a:solidFill>
                  <a:schemeClr val="dk1"/>
                </a:solidFill>
              </a:rPr>
              <a:t>I</a:t>
            </a:r>
            <a:r>
              <a:rPr lang="en-US" sz="1800">
                <a:solidFill>
                  <a:schemeClr val="dk1"/>
                </a:solidFill>
              </a:rPr>
              <a:t>NTERPRETATIONS ARE USEFUL: PENALIZING EXPLANATIONS TO ALIGN NEURAL NETWORKS WITH PRIOR KNOWLEDGE</a:t>
            </a:r>
            <a:endParaRPr sz="1800">
              <a:solidFill>
                <a:schemeClr val="dk1"/>
              </a:solidFill>
            </a:endParaRPr>
          </a:p>
          <a:p>
            <a:pPr marL="0" lvl="0" indent="0" algn="ctr" rtl="0">
              <a:lnSpc>
                <a:spcPct val="115000"/>
              </a:lnSpc>
              <a:spcBef>
                <a:spcPts val="1200"/>
              </a:spcBef>
              <a:spcAft>
                <a:spcPts val="0"/>
              </a:spcAft>
              <a:buClr>
                <a:schemeClr val="dk1"/>
              </a:buClr>
              <a:buSzPts val="1100"/>
              <a:buFont typeface="Arial"/>
              <a:buNone/>
            </a:pPr>
            <a:r>
              <a:rPr lang="en-US">
                <a:solidFill>
                  <a:schemeClr val="dk1"/>
                </a:solidFill>
              </a:rPr>
              <a:t>By Laura Rieger, Chandan Singh, W.James Murdoch, Bin Yu</a:t>
            </a:r>
            <a:endParaRPr>
              <a:solidFill>
                <a:schemeClr val="dk1"/>
              </a:solidFill>
            </a:endParaRPr>
          </a:p>
          <a:p>
            <a:pPr marL="0" marR="0" lvl="0" indent="0" algn="ctr" rtl="0">
              <a:spcBef>
                <a:spcPts val="1200"/>
              </a:spcBef>
              <a:spcAft>
                <a:spcPts val="0"/>
              </a:spcAft>
              <a:buNone/>
            </a:pPr>
            <a:endParaRPr sz="3600">
              <a:solidFill>
                <a:srgbClr val="4D4D4D"/>
              </a:solidFill>
              <a:latin typeface="Georgia"/>
              <a:ea typeface="Georgia"/>
              <a:cs typeface="Georgia"/>
              <a:sym typeface="Georgia"/>
            </a:endParaRPr>
          </a:p>
        </p:txBody>
      </p:sp>
      <p:sp>
        <p:nvSpPr>
          <p:cNvPr id="95" name="Google Shape;95;p1"/>
          <p:cNvSpPr txBox="1"/>
          <p:nvPr/>
        </p:nvSpPr>
        <p:spPr>
          <a:xfrm>
            <a:off x="0" y="4992710"/>
            <a:ext cx="8839200" cy="707846"/>
          </a:xfrm>
          <a:prstGeom prst="rect">
            <a:avLst/>
          </a:prstGeom>
          <a:noFill/>
          <a:ln>
            <a:noFill/>
          </a:ln>
        </p:spPr>
        <p:txBody>
          <a:bodyPr spcFirstLastPara="1" wrap="square" lIns="91425" tIns="45700" rIns="91425" bIns="45700" anchor="t" anchorCtr="0">
            <a:spAutoFit/>
          </a:bodyPr>
          <a:lstStyle/>
          <a:p>
            <a:pPr lvl="0" algn="ctr"/>
            <a:r>
              <a:rPr lang="en-US" sz="2000" dirty="0">
                <a:solidFill>
                  <a:srgbClr val="4D4D4D"/>
                </a:solidFill>
                <a:latin typeface="Georgia"/>
                <a:ea typeface="Georgia"/>
                <a:cs typeface="Georgia"/>
                <a:sym typeface="Georgia"/>
              </a:rPr>
              <a:t>Presenter: </a:t>
            </a:r>
            <a:r>
              <a:rPr lang="en-US" sz="2000" dirty="0" err="1">
                <a:solidFill>
                  <a:srgbClr val="4D4D4D"/>
                </a:solidFill>
                <a:latin typeface="Georgia"/>
                <a:ea typeface="Georgia"/>
                <a:cs typeface="Georgia"/>
                <a:sym typeface="Georgia"/>
              </a:rPr>
              <a:t>Zijie</a:t>
            </a:r>
            <a:r>
              <a:rPr lang="en-US" sz="2000" dirty="0">
                <a:solidFill>
                  <a:srgbClr val="4D4D4D"/>
                </a:solidFill>
                <a:latin typeface="Georgia"/>
                <a:ea typeface="Georgia"/>
                <a:cs typeface="Georgia"/>
                <a:sym typeface="Georgia"/>
              </a:rPr>
              <a:t> Pan</a:t>
            </a:r>
          </a:p>
          <a:p>
            <a:pPr algn="ctr"/>
            <a:r>
              <a:rPr lang="en-US" sz="2000" dirty="0">
                <a:highlight>
                  <a:srgbClr val="FFFF00"/>
                </a:highlight>
              </a:rPr>
              <a:t>https://</a:t>
            </a:r>
            <a:r>
              <a:rPr lang="en-US" sz="2000" dirty="0" err="1">
                <a:highlight>
                  <a:srgbClr val="FFFF00"/>
                </a:highlight>
              </a:rPr>
              <a:t>qdata.github.io</a:t>
            </a:r>
            <a:r>
              <a:rPr lang="en-US" sz="2000" dirty="0">
                <a:highlight>
                  <a:srgbClr val="FFFF00"/>
                </a:highlight>
              </a:rPr>
              <a:t>/deep2Read/</a:t>
            </a:r>
          </a:p>
        </p:txBody>
      </p:sp>
      <p:sp>
        <p:nvSpPr>
          <p:cNvPr id="96" name="Google Shape;96;p1"/>
          <p:cNvSpPr txBox="1"/>
          <p:nvPr/>
        </p:nvSpPr>
        <p:spPr>
          <a:xfrm>
            <a:off x="76200" y="4419600"/>
            <a:ext cx="8839200" cy="427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rgbClr val="4D4D4D"/>
                </a:solidFill>
                <a:latin typeface="Georgia"/>
                <a:ea typeface="Georgia"/>
                <a:cs typeface="Georgia"/>
                <a:sym typeface="Georgia"/>
              </a:rPr>
              <a:t>03/05/2020</a:t>
            </a:r>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70fd75d7f4_0_27"/>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Experiment 3</a:t>
            </a:r>
            <a:endParaRPr sz="3600">
              <a:solidFill>
                <a:srgbClr val="4D4D4D"/>
              </a:solidFill>
              <a:latin typeface="Georgia"/>
              <a:ea typeface="Georgia"/>
              <a:cs typeface="Georgia"/>
              <a:sym typeface="Georgia"/>
            </a:endParaRPr>
          </a:p>
        </p:txBody>
      </p:sp>
      <p:sp>
        <p:nvSpPr>
          <p:cNvPr id="178" name="Google Shape;178;g70fd75d7f4_0_27"/>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342900" lvl="0" indent="-215900" algn="l" rtl="0">
              <a:lnSpc>
                <a:spcPct val="150000"/>
              </a:lnSpc>
              <a:spcBef>
                <a:spcPts val="0"/>
              </a:spcBef>
              <a:spcAft>
                <a:spcPts val="0"/>
              </a:spcAft>
              <a:buClr>
                <a:schemeClr val="dk1"/>
              </a:buClr>
              <a:buSzPts val="2000"/>
              <a:buFont typeface="Noto Sans Symbols"/>
              <a:buNone/>
            </a:pPr>
            <a:r>
              <a:rPr lang="en-US" sz="1800">
                <a:solidFill>
                  <a:srgbClr val="4D4D4D"/>
                </a:solidFill>
                <a:latin typeface="Times New Roman"/>
                <a:ea typeface="Times New Roman"/>
                <a:cs typeface="Times New Roman"/>
                <a:sym typeface="Times New Roman"/>
              </a:rPr>
              <a:t>Decoy MNIST: </a:t>
            </a:r>
            <a:endParaRPr sz="1800">
              <a:solidFill>
                <a:srgbClr val="4D4D4D"/>
              </a:solidFill>
              <a:latin typeface="Times New Roman"/>
              <a:ea typeface="Times New Roman"/>
              <a:cs typeface="Times New Roman"/>
              <a:sym typeface="Times New Roman"/>
            </a:endParaRPr>
          </a:p>
          <a:p>
            <a:pPr marL="342900" lvl="0" indent="-215900" algn="l" rtl="0">
              <a:lnSpc>
                <a:spcPct val="150000"/>
              </a:lnSpc>
              <a:spcBef>
                <a:spcPts val="0"/>
              </a:spcBef>
              <a:spcAft>
                <a:spcPts val="0"/>
              </a:spcAft>
              <a:buClr>
                <a:schemeClr val="dk1"/>
              </a:buClr>
              <a:buSzPts val="2000"/>
              <a:buFont typeface="Noto Sans Symbols"/>
              <a:buNone/>
            </a:pPr>
            <a:r>
              <a:rPr lang="en-US" sz="1800">
                <a:latin typeface="Times New Roman"/>
                <a:ea typeface="Times New Roman"/>
                <a:cs typeface="Times New Roman"/>
                <a:sym typeface="Times New Roman"/>
              </a:rPr>
              <a:t>DecoyMNIST adds a class-indicative gray patch to a random corner of the image</a:t>
            </a:r>
            <a:endParaRPr sz="1800">
              <a:latin typeface="Times New Roman"/>
              <a:ea typeface="Times New Roman"/>
              <a:cs typeface="Times New Roman"/>
              <a:sym typeface="Times New Roman"/>
            </a:endParaRPr>
          </a:p>
          <a:p>
            <a:pPr marL="342900" lvl="0" indent="-215900" algn="l" rtl="0">
              <a:lnSpc>
                <a:spcPct val="150000"/>
              </a:lnSpc>
              <a:spcBef>
                <a:spcPts val="0"/>
              </a:spcBef>
              <a:spcAft>
                <a:spcPts val="0"/>
              </a:spcAft>
              <a:buClr>
                <a:schemeClr val="dk1"/>
              </a:buClr>
              <a:buSzPts val="2000"/>
              <a:buFont typeface="Noto Sans Symbols"/>
              <a:buNone/>
            </a:pPr>
            <a:r>
              <a:rPr lang="en-US" sz="1800">
                <a:latin typeface="Times New Roman"/>
                <a:ea typeface="Times New Roman"/>
                <a:cs typeface="Times New Roman"/>
                <a:sym typeface="Times New Roman"/>
              </a:rPr>
              <a:t>spurious features are not entangled with any other feature and are always at the same</a:t>
            </a:r>
            <a:endParaRPr sz="1800">
              <a:latin typeface="Times New Roman"/>
              <a:ea typeface="Times New Roman"/>
              <a:cs typeface="Times New Roman"/>
              <a:sym typeface="Times New Roman"/>
            </a:endParaRPr>
          </a:p>
          <a:p>
            <a:pPr marL="342900" lvl="0" indent="-215900" algn="l" rtl="0">
              <a:lnSpc>
                <a:spcPct val="150000"/>
              </a:lnSpc>
              <a:spcBef>
                <a:spcPts val="0"/>
              </a:spcBef>
              <a:spcAft>
                <a:spcPts val="0"/>
              </a:spcAft>
              <a:buClr>
                <a:schemeClr val="dk1"/>
              </a:buClr>
              <a:buSzPts val="2000"/>
              <a:buFont typeface="Noto Sans Symbols"/>
              <a:buNone/>
            </a:pPr>
            <a:r>
              <a:rPr lang="en-US" sz="1800">
                <a:latin typeface="Times New Roman"/>
                <a:ea typeface="Times New Roman"/>
                <a:cs typeface="Times New Roman"/>
                <a:sym typeface="Times New Roman"/>
              </a:rPr>
              <a:t>location</a:t>
            </a:r>
            <a:endParaRPr sz="1800">
              <a:latin typeface="Times New Roman"/>
              <a:ea typeface="Times New Roman"/>
              <a:cs typeface="Times New Roman"/>
              <a:sym typeface="Times New Roman"/>
            </a:endParaRPr>
          </a:p>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a:p>
            <a:pPr marL="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p:txBody>
      </p:sp>
      <p:sp>
        <p:nvSpPr>
          <p:cNvPr id="179" name="Google Shape;179;g70fd75d7f4_0_2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80" name="Google Shape;180;g70fd75d7f4_0_27"/>
          <p:cNvPicPr preferRelativeResize="0"/>
          <p:nvPr/>
        </p:nvPicPr>
        <p:blipFill>
          <a:blip r:embed="rId3">
            <a:alphaModFix/>
          </a:blip>
          <a:stretch>
            <a:fillRect/>
          </a:stretch>
        </p:blipFill>
        <p:spPr>
          <a:xfrm>
            <a:off x="0" y="3564409"/>
            <a:ext cx="9143998" cy="16972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70fd75d7f4_0_37"/>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Experiment 4</a:t>
            </a:r>
            <a:endParaRPr sz="3600">
              <a:solidFill>
                <a:srgbClr val="4D4D4D"/>
              </a:solidFill>
              <a:latin typeface="Georgia"/>
              <a:ea typeface="Georgia"/>
              <a:cs typeface="Georgia"/>
              <a:sym typeface="Georgia"/>
            </a:endParaRPr>
          </a:p>
        </p:txBody>
      </p:sp>
      <p:sp>
        <p:nvSpPr>
          <p:cNvPr id="187" name="Google Shape;187;g70fd75d7f4_0_37"/>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342900" lvl="0" indent="-215900" algn="l" rtl="0">
              <a:lnSpc>
                <a:spcPct val="150000"/>
              </a:lnSpc>
              <a:spcBef>
                <a:spcPts val="0"/>
              </a:spcBef>
              <a:spcAft>
                <a:spcPts val="0"/>
              </a:spcAft>
              <a:buClr>
                <a:schemeClr val="dk1"/>
              </a:buClr>
              <a:buSzPts val="2000"/>
              <a:buFont typeface="Noto Sans Symbols"/>
              <a:buNone/>
            </a:pPr>
            <a:r>
              <a:rPr lang="en-US" sz="2000">
                <a:solidFill>
                  <a:srgbClr val="4D4D4D"/>
                </a:solidFill>
                <a:latin typeface="Georgia"/>
                <a:ea typeface="Georgia"/>
                <a:cs typeface="Georgia"/>
                <a:sym typeface="Georgia"/>
              </a:rPr>
              <a:t>SST dataset with spurious signals:</a:t>
            </a:r>
            <a:endParaRPr sz="2000">
              <a:solidFill>
                <a:srgbClr val="4D4D4D"/>
              </a:solidFill>
              <a:latin typeface="Georgia"/>
              <a:ea typeface="Georgia"/>
              <a:cs typeface="Georgia"/>
              <a:sym typeface="Georgia"/>
            </a:endParaRPr>
          </a:p>
          <a:p>
            <a:pPr marL="342900" lvl="0" indent="-215900" algn="l" rtl="0">
              <a:lnSpc>
                <a:spcPct val="150000"/>
              </a:lnSpc>
              <a:spcBef>
                <a:spcPts val="0"/>
              </a:spcBef>
              <a:spcAft>
                <a:spcPts val="0"/>
              </a:spcAft>
              <a:buClr>
                <a:schemeClr val="dk1"/>
              </a:buClr>
              <a:buSzPts val="2000"/>
              <a:buFont typeface="Noto Sans Symbols"/>
              <a:buNone/>
            </a:pPr>
            <a:r>
              <a:rPr lang="en-US" sz="2000">
                <a:solidFill>
                  <a:srgbClr val="4D4D4D"/>
                </a:solidFill>
                <a:latin typeface="Georgia"/>
                <a:ea typeface="Georgia"/>
                <a:cs typeface="Georgia"/>
                <a:sym typeface="Georgia"/>
              </a:rPr>
              <a:t>Injecting indicator words to each class at random positions.</a:t>
            </a:r>
            <a:endParaRPr sz="2000">
              <a:solidFill>
                <a:srgbClr val="4D4D4D"/>
              </a:solidFill>
              <a:latin typeface="Georgia"/>
              <a:ea typeface="Georgia"/>
              <a:cs typeface="Georgia"/>
              <a:sym typeface="Georgia"/>
            </a:endParaRPr>
          </a:p>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a:p>
            <a:pPr marL="127000" lvl="0" indent="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a:p>
            <a:pPr marL="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p:txBody>
      </p:sp>
      <p:sp>
        <p:nvSpPr>
          <p:cNvPr id="188" name="Google Shape;188;g70fd75d7f4_0_3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9" name="Google Shape;189;g70fd75d7f4_0_37"/>
          <p:cNvPicPr preferRelativeResize="0"/>
          <p:nvPr/>
        </p:nvPicPr>
        <p:blipFill>
          <a:blip r:embed="rId3">
            <a:alphaModFix/>
          </a:blip>
          <a:stretch>
            <a:fillRect/>
          </a:stretch>
        </p:blipFill>
        <p:spPr>
          <a:xfrm>
            <a:off x="403025" y="2786348"/>
            <a:ext cx="8337951" cy="376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7ef25ae162_0_4"/>
          <p:cNvSpPr txBox="1">
            <a:spLocks noGrp="1"/>
          </p:cNvSpPr>
          <p:nvPr>
            <p:ph type="body" idx="1"/>
          </p:nvPr>
        </p:nvSpPr>
        <p:spPr>
          <a:xfrm>
            <a:off x="457200" y="274638"/>
            <a:ext cx="8229600" cy="5851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Results</a:t>
            </a:r>
            <a:endParaRPr/>
          </a:p>
        </p:txBody>
      </p:sp>
      <p:sp>
        <p:nvSpPr>
          <p:cNvPr id="196" name="Google Shape;196;g7ef25ae162_0_4"/>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197" name="Google Shape;197;g7ef25ae162_0_4"/>
          <p:cNvPicPr preferRelativeResize="0"/>
          <p:nvPr/>
        </p:nvPicPr>
        <p:blipFill>
          <a:blip r:embed="rId3">
            <a:alphaModFix/>
          </a:blip>
          <a:stretch>
            <a:fillRect/>
          </a:stretch>
        </p:blipFill>
        <p:spPr>
          <a:xfrm>
            <a:off x="0" y="1183167"/>
            <a:ext cx="9144000" cy="2536166"/>
          </a:xfrm>
          <a:prstGeom prst="rect">
            <a:avLst/>
          </a:prstGeom>
          <a:noFill/>
          <a:ln>
            <a:noFill/>
          </a:ln>
        </p:spPr>
      </p:pic>
      <p:sp>
        <p:nvSpPr>
          <p:cNvPr id="198" name="Google Shape;198;g7ef25ae162_0_4"/>
          <p:cNvSpPr txBox="1"/>
          <p:nvPr/>
        </p:nvSpPr>
        <p:spPr>
          <a:xfrm>
            <a:off x="491700" y="4382225"/>
            <a:ext cx="8229600" cy="16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Experiments above only compared the training results of unpenalized model and CDEP model. It is better to show the results on unpolluted data to have concrete evidence (to show unpenalized model performance actually drops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rgbClr val="4D4D4D"/>
                </a:solidFill>
                <a:latin typeface="Georgia"/>
                <a:ea typeface="Georgia"/>
                <a:cs typeface="Georgia"/>
                <a:sym typeface="Georgia"/>
              </a:rPr>
              <a:t>Conclusion and Future Work</a:t>
            </a:r>
            <a:endParaRPr sz="3600">
              <a:solidFill>
                <a:srgbClr val="4D4D4D"/>
              </a:solidFill>
              <a:latin typeface="Georgia"/>
              <a:ea typeface="Georgia"/>
              <a:cs typeface="Georgia"/>
              <a:sym typeface="Georgia"/>
            </a:endParaRPr>
          </a:p>
        </p:txBody>
      </p:sp>
      <p:sp>
        <p:nvSpPr>
          <p:cNvPr id="204" name="Google Shape;204;p12"/>
          <p:cNvSpPr txBox="1"/>
          <p:nvPr/>
        </p:nvSpPr>
        <p:spPr>
          <a:xfrm>
            <a:off x="9525" y="1752600"/>
            <a:ext cx="9067800" cy="38100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2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CDEP  can penalize complex features and feature interactions. </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CDEP is more computationally efficient than previous work and does not rely on backpropagation, enabling its use with more complex neural networks. </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CDEP can be used to remove bias and improve predictive accuracy on a variety of toy and real data.</a:t>
            </a:r>
            <a:endParaRPr sz="2400">
              <a:solidFill>
                <a:schemeClr val="dk1"/>
              </a:solidFill>
              <a:latin typeface="Times New Roman"/>
              <a:ea typeface="Times New Roman"/>
              <a:cs typeface="Times New Roman"/>
              <a:sym typeface="Times New Roman"/>
            </a:endParaRPr>
          </a:p>
        </p:txBody>
      </p:sp>
      <p:sp>
        <p:nvSpPr>
          <p:cNvPr id="205" name="Google Shape;205;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291825" y="1864475"/>
            <a:ext cx="8292900" cy="39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Explanation methods must provide both insights and suggest corresponding actions for a objective to be effective</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Often, methods are able to provide insights but have no way to take actions.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0" algn="l" rtl="0">
              <a:spcBef>
                <a:spcPts val="0"/>
              </a:spcBef>
              <a:spcAft>
                <a:spcPts val="0"/>
              </a:spcAft>
              <a:buNone/>
            </a:pPr>
            <a:r>
              <a:rPr lang="en-US" sz="1800">
                <a:latin typeface="Times New Roman"/>
                <a:ea typeface="Times New Roman"/>
                <a:cs typeface="Times New Roman"/>
                <a:sym typeface="Times New Roman"/>
              </a:rPr>
              <a:t>-  Ex. Models learned spurious correlations to achieve high accuracy</a:t>
            </a:r>
            <a:endParaRPr sz="1800">
              <a:latin typeface="Times New Roman"/>
              <a:ea typeface="Times New Roman"/>
              <a:cs typeface="Times New Roman"/>
              <a:sym typeface="Times New Roman"/>
            </a:endParaRPr>
          </a:p>
          <a:p>
            <a:pPr marL="457200" lvl="0" indent="0" algn="l" rtl="0">
              <a:spcBef>
                <a:spcPts val="0"/>
              </a:spcBef>
              <a:spcAft>
                <a:spcPts val="0"/>
              </a:spcAft>
              <a:buNone/>
            </a:pPr>
            <a:r>
              <a:rPr lang="en-US" sz="1800">
                <a:latin typeface="Times New Roman"/>
                <a:ea typeface="Times New Roman"/>
                <a:cs typeface="Times New Roman"/>
                <a:sym typeface="Times New Roman"/>
              </a:rPr>
              <a:t>	Explanation method uncover the relationships but is unable to alter the model.</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
        <p:nvSpPr>
          <p:cNvPr id="112" name="Google Shape;112;p3"/>
          <p:cNvSpPr txBox="1"/>
          <p:nvPr/>
        </p:nvSpPr>
        <p:spPr>
          <a:xfrm>
            <a:off x="316150" y="1759075"/>
            <a:ext cx="8365800" cy="44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
          <p:cNvSpPr txBox="1"/>
          <p:nvPr/>
        </p:nvSpPr>
        <p:spPr>
          <a:xfrm>
            <a:off x="583650" y="2010375"/>
            <a:ext cx="8098200" cy="38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Explanation Methods:  </a:t>
            </a:r>
            <a:endParaRPr sz="1600"/>
          </a:p>
          <a:p>
            <a:pPr marL="0" lvl="0" indent="0" algn="l" rtl="0">
              <a:spcBef>
                <a:spcPts val="0"/>
              </a:spcBef>
              <a:spcAft>
                <a:spcPts val="0"/>
              </a:spcAft>
              <a:buNone/>
            </a:pPr>
            <a:r>
              <a:rPr lang="en-US" sz="1600"/>
              <a:t>- Gradient based</a:t>
            </a:r>
            <a:endParaRPr sz="1600"/>
          </a:p>
          <a:p>
            <a:pPr marL="0" lvl="0" indent="0" algn="l" rtl="0">
              <a:spcBef>
                <a:spcPts val="0"/>
              </a:spcBef>
              <a:spcAft>
                <a:spcPts val="0"/>
              </a:spcAft>
              <a:buNone/>
            </a:pPr>
            <a:r>
              <a:rPr lang="en-US" sz="1600"/>
              <a:t>- Decomposition based</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Contextual decomposition(CD):</a:t>
            </a:r>
            <a:endParaRPr sz="1600"/>
          </a:p>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For a given DNN f(x), outputs can be represented as a SoftMax on composition of logits functions</a:t>
            </a:r>
            <a:endParaRPr sz="16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600">
                <a:latin typeface="Times New Roman"/>
                <a:ea typeface="Times New Roman"/>
                <a:cs typeface="Times New Roman"/>
                <a:sym typeface="Times New Roman"/>
              </a:rPr>
              <a:t>and CD algorithm decomposes the logits g(x) into a sum of two terms. β captures the self-contribution while γ captures the interaction contributions</a:t>
            </a:r>
            <a:endParaRPr sz="1600">
              <a:latin typeface="Times New Roman"/>
              <a:ea typeface="Times New Roman"/>
              <a:cs typeface="Times New Roman"/>
              <a:sym typeface="Times New Roman"/>
            </a:endParaRPr>
          </a:p>
        </p:txBody>
      </p:sp>
      <p:pic>
        <p:nvPicPr>
          <p:cNvPr id="114" name="Google Shape;114;p3"/>
          <p:cNvPicPr preferRelativeResize="0"/>
          <p:nvPr/>
        </p:nvPicPr>
        <p:blipFill>
          <a:blip r:embed="rId3">
            <a:alphaModFix/>
          </a:blip>
          <a:stretch>
            <a:fillRect/>
          </a:stretch>
        </p:blipFill>
        <p:spPr>
          <a:xfrm>
            <a:off x="583650" y="4352425"/>
            <a:ext cx="7441676" cy="729800"/>
          </a:xfrm>
          <a:prstGeom prst="rect">
            <a:avLst/>
          </a:prstGeom>
          <a:noFill/>
          <a:ln>
            <a:noFill/>
          </a:ln>
        </p:spPr>
      </p:pic>
      <p:pic>
        <p:nvPicPr>
          <p:cNvPr id="115" name="Google Shape;115;p3"/>
          <p:cNvPicPr preferRelativeResize="0"/>
          <p:nvPr/>
        </p:nvPicPr>
        <p:blipFill>
          <a:blip r:embed="rId4">
            <a:alphaModFix/>
          </a:blip>
          <a:stretch>
            <a:fillRect/>
          </a:stretch>
        </p:blipFill>
        <p:spPr>
          <a:xfrm>
            <a:off x="2545775" y="5645200"/>
            <a:ext cx="3118925" cy="56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22" name="Google Shape;122;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23" name="Google Shape;123;p5"/>
          <p:cNvSpPr txBox="1"/>
          <p:nvPr/>
        </p:nvSpPr>
        <p:spPr>
          <a:xfrm>
            <a:off x="267500" y="1686125"/>
            <a:ext cx="8419200" cy="4224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Using CD as the explanation functions</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Augment the prediction loss and explanation loss to make model learn correct predictions as well as correct explanations.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a:latin typeface="Times New Roman"/>
                <a:ea typeface="Times New Roman"/>
                <a:cs typeface="Times New Roman"/>
                <a:sym typeface="Times New Roman"/>
              </a:rPr>
              <a:t>propose contextual decomposition explanation penalization (CDEP), which penalizes the  CD scores of features that a user does not want the model to learn to be important</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4D4D4D"/>
                </a:solidFill>
                <a:latin typeface="Georgia"/>
                <a:ea typeface="Georgia"/>
                <a:cs typeface="Georgia"/>
                <a:sym typeface="Georgia"/>
              </a:rPr>
              <a:t>Proposed Solution</a:t>
            </a:r>
            <a:endParaRPr sz="3600" b="0" i="0" u="none" strike="noStrike" cap="none">
              <a:solidFill>
                <a:srgbClr val="4D4D4D"/>
              </a:solidFill>
              <a:latin typeface="Georgia"/>
              <a:ea typeface="Georgia"/>
              <a:cs typeface="Georgia"/>
              <a:sym typeface="Georgia"/>
            </a:endParaRPr>
          </a:p>
        </p:txBody>
      </p:sp>
      <p:sp>
        <p:nvSpPr>
          <p:cNvPr id="130" name="Google Shape;130;p7"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7"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7"/>
          <p:cNvSpPr txBox="1"/>
          <p:nvPr/>
        </p:nvSpPr>
        <p:spPr>
          <a:xfrm>
            <a:off x="316150" y="1726650"/>
            <a:ext cx="8317200" cy="3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Objective function:</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a:p>
        </p:txBody>
      </p:sp>
      <p:pic>
        <p:nvPicPr>
          <p:cNvPr id="133" name="Google Shape;133;p7"/>
          <p:cNvPicPr preferRelativeResize="0"/>
          <p:nvPr/>
        </p:nvPicPr>
        <p:blipFill>
          <a:blip r:embed="rId3">
            <a:alphaModFix/>
          </a:blip>
          <a:stretch>
            <a:fillRect/>
          </a:stretch>
        </p:blipFill>
        <p:spPr>
          <a:xfrm>
            <a:off x="282900" y="2462800"/>
            <a:ext cx="8578200" cy="1304679"/>
          </a:xfrm>
          <a:prstGeom prst="rect">
            <a:avLst/>
          </a:prstGeom>
          <a:noFill/>
          <a:ln>
            <a:noFill/>
          </a:ln>
        </p:spPr>
      </p:pic>
      <p:pic>
        <p:nvPicPr>
          <p:cNvPr id="134" name="Google Shape;134;p7"/>
          <p:cNvPicPr preferRelativeResize="0"/>
          <p:nvPr/>
        </p:nvPicPr>
        <p:blipFill>
          <a:blip r:embed="rId4">
            <a:alphaModFix/>
          </a:blip>
          <a:stretch>
            <a:fillRect/>
          </a:stretch>
        </p:blipFill>
        <p:spPr>
          <a:xfrm>
            <a:off x="341188" y="4092150"/>
            <a:ext cx="8267120" cy="149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Data Summary</a:t>
            </a:r>
            <a:endParaRPr sz="3600">
              <a:solidFill>
                <a:srgbClr val="4D4D4D"/>
              </a:solidFill>
              <a:latin typeface="Georgia"/>
              <a:ea typeface="Georgia"/>
              <a:cs typeface="Georgia"/>
              <a:sym typeface="Georgia"/>
            </a:endParaRPr>
          </a:p>
        </p:txBody>
      </p:sp>
      <p:sp>
        <p:nvSpPr>
          <p:cNvPr id="141" name="Google Shape;141;p9"/>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Clr>
                <a:srgbClr val="4D4D4D"/>
              </a:buClr>
              <a:buSzPts val="2000"/>
              <a:buFont typeface="Times New Roman"/>
              <a:buChar char="-"/>
            </a:pPr>
            <a:r>
              <a:rPr lang="en-US" sz="2000">
                <a:solidFill>
                  <a:srgbClr val="4D4D4D"/>
                </a:solidFill>
                <a:latin typeface="Times New Roman"/>
                <a:ea typeface="Times New Roman"/>
                <a:cs typeface="Times New Roman"/>
                <a:sym typeface="Times New Roman"/>
              </a:rPr>
              <a:t>Ignore spurious feature (data bias):</a:t>
            </a:r>
            <a:endParaRPr sz="2000">
              <a:solidFill>
                <a:srgbClr val="4D4D4D"/>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a:solidFill>
                  <a:srgbClr val="4D4D4D"/>
                </a:solidFill>
                <a:latin typeface="Times New Roman"/>
                <a:ea typeface="Times New Roman"/>
                <a:cs typeface="Times New Roman"/>
                <a:sym typeface="Times New Roman"/>
              </a:rPr>
              <a:t>Cancer images  from ISIC (International Skin Imaging Collaboration):</a:t>
            </a:r>
            <a:endParaRPr sz="2000">
              <a:solidFill>
                <a:srgbClr val="4D4D4D"/>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a:solidFill>
                  <a:srgbClr val="4D4D4D"/>
                </a:solidFill>
                <a:latin typeface="Times New Roman"/>
                <a:ea typeface="Times New Roman"/>
                <a:cs typeface="Times New Roman"/>
                <a:sym typeface="Times New Roman"/>
              </a:rPr>
              <a:t>Half benign images contains colorful patches, but none in the malignant images. </a:t>
            </a:r>
            <a:endParaRPr sz="2000">
              <a:solidFill>
                <a:srgbClr val="4D4D4D"/>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p:txBody>
      </p:sp>
      <p:sp>
        <p:nvSpPr>
          <p:cNvPr id="142" name="Google Shape;142;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pic>
        <p:nvPicPr>
          <p:cNvPr id="143" name="Google Shape;143;p9"/>
          <p:cNvPicPr preferRelativeResize="0"/>
          <p:nvPr/>
        </p:nvPicPr>
        <p:blipFill>
          <a:blip r:embed="rId3">
            <a:alphaModFix/>
          </a:blip>
          <a:stretch>
            <a:fillRect/>
          </a:stretch>
        </p:blipFill>
        <p:spPr>
          <a:xfrm>
            <a:off x="1097875" y="3842427"/>
            <a:ext cx="6128427" cy="2151175"/>
          </a:xfrm>
          <a:prstGeom prst="rect">
            <a:avLst/>
          </a:prstGeom>
          <a:noFill/>
          <a:ln>
            <a:noFill/>
          </a:ln>
        </p:spPr>
      </p:pic>
      <p:sp>
        <p:nvSpPr>
          <p:cNvPr id="144" name="Google Shape;144;p9"/>
          <p:cNvSpPr txBox="1"/>
          <p:nvPr/>
        </p:nvSpPr>
        <p:spPr>
          <a:xfrm>
            <a:off x="753900" y="6014925"/>
            <a:ext cx="7198500" cy="60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000"/>
              </a:spcBef>
              <a:spcAft>
                <a:spcPts val="0"/>
              </a:spcAft>
              <a:buClr>
                <a:schemeClr val="dk1"/>
              </a:buClr>
              <a:buSzPts val="1100"/>
              <a:buFont typeface="Arial"/>
              <a:buNone/>
            </a:pPr>
            <a:r>
              <a:rPr lang="en-US" sz="2000">
                <a:solidFill>
                  <a:srgbClr val="4D4D4D"/>
                </a:solidFill>
                <a:latin typeface="Georgia"/>
                <a:ea typeface="Georgia"/>
                <a:cs typeface="Georgia"/>
                <a:sym typeface="Georgia"/>
              </a:rPr>
              <a:t>21,654 images (19,372 benign)</a:t>
            </a:r>
            <a:endParaRPr sz="2000">
              <a:solidFill>
                <a:srgbClr val="4D4D4D"/>
              </a:solidFill>
              <a:latin typeface="Georgia"/>
              <a:ea typeface="Georgia"/>
              <a:cs typeface="Georgia"/>
              <a:sym typeface="Georgia"/>
            </a:endParaRPr>
          </a:p>
          <a:p>
            <a:pPr marL="0" lvl="0" indent="0" algn="l" rtl="0">
              <a:spcBef>
                <a:spcPts val="2000"/>
              </a:spcBef>
              <a:spcAft>
                <a:spcPts val="0"/>
              </a:spcAft>
              <a:buNone/>
            </a:pPr>
            <a:endParaRPr sz="2000">
              <a:solidFill>
                <a:srgbClr val="4D4D4D"/>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70fd75d7f4_0_14"/>
          <p:cNvSpPr txBox="1">
            <a:spLocks noGrp="1"/>
          </p:cNvSpPr>
          <p:nvPr>
            <p:ph type="body" idx="1"/>
          </p:nvPr>
        </p:nvSpPr>
        <p:spPr>
          <a:xfrm>
            <a:off x="457200" y="274638"/>
            <a:ext cx="8229600" cy="5851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Model Architecture</a:t>
            </a:r>
            <a:endParaRPr/>
          </a:p>
          <a:p>
            <a:pPr marL="0" lvl="0" indent="0" algn="l" rtl="0">
              <a:spcBef>
                <a:spcPts val="360"/>
              </a:spcBef>
              <a:spcAft>
                <a:spcPts val="0"/>
              </a:spcAft>
              <a:buNone/>
            </a:pPr>
            <a:endParaRPr/>
          </a:p>
          <a:p>
            <a:pPr marL="457200" lvl="0" indent="-381000" algn="l" rtl="0">
              <a:spcBef>
                <a:spcPts val="360"/>
              </a:spcBef>
              <a:spcAft>
                <a:spcPts val="0"/>
              </a:spcAft>
              <a:buSzPts val="2400"/>
              <a:buChar char="-"/>
            </a:pPr>
            <a:r>
              <a:rPr lang="en-US" sz="2400">
                <a:solidFill>
                  <a:srgbClr val="4D4D4D"/>
                </a:solidFill>
                <a:latin typeface="Times New Roman"/>
                <a:ea typeface="Times New Roman"/>
                <a:cs typeface="Times New Roman"/>
                <a:sym typeface="Times New Roman"/>
              </a:rPr>
              <a:t>VGG16</a:t>
            </a:r>
            <a:r>
              <a:rPr lang="en-US" sz="2400">
                <a:latin typeface="Times New Roman"/>
                <a:ea typeface="Times New Roman"/>
                <a:cs typeface="Times New Roman"/>
                <a:sym typeface="Times New Roman"/>
              </a:rPr>
              <a:t>  </a:t>
            </a:r>
            <a:r>
              <a:rPr lang="en-US" sz="2400">
                <a:solidFill>
                  <a:srgbClr val="4D4D4D"/>
                </a:solidFill>
                <a:latin typeface="Times New Roman"/>
                <a:ea typeface="Times New Roman"/>
                <a:cs typeface="Times New Roman"/>
                <a:sym typeface="Times New Roman"/>
              </a:rPr>
              <a:t>architecture pre-trained on the ImageNet Classification task</a:t>
            </a:r>
            <a:endParaRPr sz="2400">
              <a:solidFill>
                <a:srgbClr val="4D4D4D"/>
              </a:solidFill>
              <a:latin typeface="Times New Roman"/>
              <a:ea typeface="Times New Roman"/>
              <a:cs typeface="Times New Roman"/>
              <a:sym typeface="Times New Roman"/>
            </a:endParaRPr>
          </a:p>
          <a:p>
            <a:pPr marL="457200" lvl="0" indent="0" algn="l" rtl="0">
              <a:lnSpc>
                <a:spcPct val="115000"/>
              </a:lnSpc>
              <a:spcBef>
                <a:spcPts val="3200"/>
              </a:spcBef>
              <a:spcAft>
                <a:spcPts val="0"/>
              </a:spcAft>
              <a:buNone/>
            </a:pPr>
            <a:endParaRPr sz="2400">
              <a:solidFill>
                <a:srgbClr val="4D4D4D"/>
              </a:solidFill>
              <a:latin typeface="Times New Roman"/>
              <a:ea typeface="Times New Roman"/>
              <a:cs typeface="Times New Roman"/>
              <a:sym typeface="Times New Roman"/>
            </a:endParaRPr>
          </a:p>
          <a:p>
            <a:pPr marL="457200" lvl="0" indent="-381000" algn="l" rtl="0">
              <a:lnSpc>
                <a:spcPct val="115000"/>
              </a:lnSpc>
              <a:spcBef>
                <a:spcPts val="3200"/>
              </a:spcBef>
              <a:spcAft>
                <a:spcPts val="0"/>
              </a:spcAft>
              <a:buClr>
                <a:srgbClr val="4D4D4D"/>
              </a:buClr>
              <a:buSzPts val="2400"/>
              <a:buFont typeface="Times New Roman"/>
              <a:buChar char="-"/>
            </a:pPr>
            <a:r>
              <a:rPr lang="en-US" sz="2400">
                <a:solidFill>
                  <a:srgbClr val="4D4D4D"/>
                </a:solidFill>
                <a:latin typeface="Times New Roman"/>
                <a:ea typeface="Times New Roman"/>
                <a:cs typeface="Times New Roman"/>
                <a:sym typeface="Times New Roman"/>
              </a:rPr>
              <a:t>Freeze the weights of early layers so that only the fully connected layers are trained</a:t>
            </a:r>
            <a:endParaRPr sz="2400">
              <a:latin typeface="Times New Roman"/>
              <a:ea typeface="Times New Roman"/>
              <a:cs typeface="Times New Roman"/>
              <a:sym typeface="Times New Roman"/>
            </a:endParaRPr>
          </a:p>
          <a:p>
            <a:pPr marL="457200" lvl="0" indent="0" algn="l" rtl="0">
              <a:spcBef>
                <a:spcPts val="3200"/>
              </a:spcBef>
              <a:spcAft>
                <a:spcPts val="0"/>
              </a:spcAft>
              <a:buNone/>
            </a:pPr>
            <a:endParaRPr sz="2000">
              <a:solidFill>
                <a:srgbClr val="4D4D4D"/>
              </a:solidFill>
              <a:latin typeface="Georgia"/>
              <a:ea typeface="Georgia"/>
              <a:cs typeface="Georgia"/>
              <a:sym typeface="Georgia"/>
            </a:endParaRPr>
          </a:p>
          <a:p>
            <a:pPr marL="0" lvl="0" indent="0" algn="l" rtl="0">
              <a:spcBef>
                <a:spcPts val="360"/>
              </a:spcBef>
              <a:spcAft>
                <a:spcPts val="0"/>
              </a:spcAft>
              <a:buNone/>
            </a:pPr>
            <a:endParaRPr sz="2000">
              <a:solidFill>
                <a:srgbClr val="4D4D4D"/>
              </a:solidFill>
              <a:latin typeface="Georgia"/>
              <a:ea typeface="Georgia"/>
              <a:cs typeface="Georgia"/>
              <a:sym typeface="Georgia"/>
            </a:endParaRPr>
          </a:p>
        </p:txBody>
      </p:sp>
      <p:sp>
        <p:nvSpPr>
          <p:cNvPr id="151" name="Google Shape;151;g70fd75d7f4_0_14"/>
          <p:cNvSpPr txBox="1">
            <a:spLocks noGrp="1"/>
          </p:cNvSpPr>
          <p:nvPr>
            <p:ph type="sldNum" idx="12"/>
          </p:nvPr>
        </p:nvSpPr>
        <p:spPr>
          <a:xfrm>
            <a:off x="6553200" y="6245225"/>
            <a:ext cx="2133600" cy="476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3600">
                <a:solidFill>
                  <a:srgbClr val="4D4D4D"/>
                </a:solidFill>
                <a:latin typeface="Georgia"/>
                <a:ea typeface="Georgia"/>
                <a:cs typeface="Georgia"/>
                <a:sym typeface="Georgia"/>
              </a:rPr>
              <a:t>Experimental Results</a:t>
            </a:r>
            <a:endParaRPr sz="3600">
              <a:solidFill>
                <a:srgbClr val="4D4D4D"/>
              </a:solidFill>
              <a:latin typeface="Georgia"/>
              <a:ea typeface="Georgia"/>
              <a:cs typeface="Georgia"/>
              <a:sym typeface="Georgia"/>
            </a:endParaRPr>
          </a:p>
        </p:txBody>
      </p:sp>
      <p:sp>
        <p:nvSpPr>
          <p:cNvPr id="158" name="Google Shape;158;p10"/>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342900" lvl="0" indent="-215900" algn="l" rtl="0">
              <a:lnSpc>
                <a:spcPct val="150000"/>
              </a:lnSpc>
              <a:spcBef>
                <a:spcPts val="0"/>
              </a:spcBef>
              <a:spcAft>
                <a:spcPts val="0"/>
              </a:spcAft>
              <a:buClr>
                <a:schemeClr val="dk1"/>
              </a:buClr>
              <a:buSzPts val="2000"/>
              <a:buFont typeface="Noto Sans Symbols"/>
              <a:buNone/>
            </a:pPr>
            <a:endParaRPr sz="2000">
              <a:solidFill>
                <a:srgbClr val="4D4D4D"/>
              </a:solidFill>
              <a:latin typeface="Georgia"/>
              <a:ea typeface="Georgia"/>
              <a:cs typeface="Georgia"/>
              <a:sym typeface="Georgia"/>
            </a:endParaRPr>
          </a:p>
        </p:txBody>
      </p:sp>
      <p:sp>
        <p:nvSpPr>
          <p:cNvPr id="159" name="Google Shape;159;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160" name="Google Shape;160;p10"/>
          <p:cNvPicPr preferRelativeResize="0"/>
          <p:nvPr/>
        </p:nvPicPr>
        <p:blipFill>
          <a:blip r:embed="rId3">
            <a:alphaModFix/>
          </a:blip>
          <a:stretch>
            <a:fillRect/>
          </a:stretch>
        </p:blipFill>
        <p:spPr>
          <a:xfrm>
            <a:off x="76200" y="1447788"/>
            <a:ext cx="9143999" cy="1894974"/>
          </a:xfrm>
          <a:prstGeom prst="rect">
            <a:avLst/>
          </a:prstGeom>
          <a:noFill/>
          <a:ln>
            <a:noFill/>
          </a:ln>
        </p:spPr>
      </p:pic>
      <p:pic>
        <p:nvPicPr>
          <p:cNvPr id="161" name="Google Shape;161;p10"/>
          <p:cNvPicPr preferRelativeResize="0"/>
          <p:nvPr/>
        </p:nvPicPr>
        <p:blipFill>
          <a:blip r:embed="rId4">
            <a:alphaModFix/>
          </a:blip>
          <a:stretch>
            <a:fillRect/>
          </a:stretch>
        </p:blipFill>
        <p:spPr>
          <a:xfrm>
            <a:off x="1409700" y="3342761"/>
            <a:ext cx="6477001" cy="30631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Font typeface="Arial"/>
              <a:buNone/>
            </a:pPr>
            <a:r>
              <a:rPr lang="en-US" sz="3600">
                <a:solidFill>
                  <a:srgbClr val="4D4D4D"/>
                </a:solidFill>
                <a:latin typeface="Georgia"/>
                <a:ea typeface="Georgia"/>
                <a:cs typeface="Georgia"/>
                <a:sym typeface="Georgia"/>
              </a:rPr>
              <a:t>Experiment 2</a:t>
            </a:r>
            <a:endParaRPr sz="3600">
              <a:solidFill>
                <a:srgbClr val="4D4D4D"/>
              </a:solidFill>
              <a:latin typeface="Georgia"/>
              <a:ea typeface="Georgia"/>
              <a:cs typeface="Georgia"/>
              <a:sym typeface="Georgia"/>
            </a:endParaRPr>
          </a:p>
        </p:txBody>
      </p:sp>
      <p:sp>
        <p:nvSpPr>
          <p:cNvPr id="168" name="Google Shape;168;p11"/>
          <p:cNvSpPr txBox="1">
            <a:spLocks noGrp="1"/>
          </p:cNvSpPr>
          <p:nvPr>
            <p:ph type="body" idx="1"/>
          </p:nvPr>
        </p:nvSpPr>
        <p:spPr>
          <a:xfrm>
            <a:off x="533400" y="1447800"/>
            <a:ext cx="8229600" cy="4419600"/>
          </a:xfrm>
          <a:prstGeom prst="rect">
            <a:avLst/>
          </a:prstGeom>
          <a:noFill/>
          <a:ln>
            <a:noFill/>
          </a:ln>
        </p:spPr>
        <p:txBody>
          <a:bodyPr spcFirstLastPara="1" wrap="square" lIns="91425" tIns="45700" rIns="91425" bIns="45700" anchor="t" anchorCtr="0">
            <a:noAutofit/>
          </a:bodyPr>
          <a:lstStyle/>
          <a:p>
            <a:pPr marL="342900" lvl="0" indent="-215900" algn="l" rtl="0">
              <a:lnSpc>
                <a:spcPct val="150000"/>
              </a:lnSpc>
              <a:spcBef>
                <a:spcPts val="0"/>
              </a:spcBef>
              <a:spcAft>
                <a:spcPts val="0"/>
              </a:spcAft>
              <a:buClr>
                <a:schemeClr val="dk1"/>
              </a:buClr>
              <a:buSzPts val="2000"/>
              <a:buFont typeface="Noto Sans Symbols"/>
              <a:buNone/>
            </a:pPr>
            <a:r>
              <a:rPr lang="en-US" sz="2000">
                <a:solidFill>
                  <a:srgbClr val="4D4D4D"/>
                </a:solidFill>
                <a:latin typeface="Times New Roman"/>
                <a:ea typeface="Times New Roman"/>
                <a:cs typeface="Times New Roman"/>
                <a:sym typeface="Times New Roman"/>
              </a:rPr>
              <a:t>Colored MNIST:</a:t>
            </a:r>
            <a:endParaRPr sz="2000">
              <a:solidFill>
                <a:srgbClr val="4D4D4D"/>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4D4D4D"/>
              </a:buClr>
              <a:buSzPts val="2000"/>
              <a:buFont typeface="Times New Roman"/>
              <a:buChar char="-"/>
            </a:pPr>
            <a:r>
              <a:rPr lang="en-US" sz="2000">
                <a:solidFill>
                  <a:srgbClr val="4D4D4D"/>
                </a:solidFill>
                <a:latin typeface="Times New Roman"/>
                <a:ea typeface="Times New Roman"/>
                <a:cs typeface="Times New Roman"/>
                <a:sym typeface="Times New Roman"/>
              </a:rPr>
              <a:t>Training: assign each class a distinct color </a:t>
            </a:r>
            <a:endParaRPr sz="2000">
              <a:solidFill>
                <a:srgbClr val="4D4D4D"/>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4D4D4D"/>
              </a:buClr>
              <a:buSzPts val="2000"/>
              <a:buFont typeface="Times New Roman"/>
              <a:buChar char="-"/>
            </a:pPr>
            <a:r>
              <a:rPr lang="en-US" sz="2000">
                <a:solidFill>
                  <a:srgbClr val="4D4D4D"/>
                </a:solidFill>
                <a:latin typeface="Times New Roman"/>
                <a:ea typeface="Times New Roman"/>
                <a:cs typeface="Times New Roman"/>
                <a:sym typeface="Times New Roman"/>
              </a:rPr>
              <a:t>Testing: each class will have a different color compared with training </a:t>
            </a:r>
            <a:endParaRPr sz="2000">
              <a:solidFill>
                <a:srgbClr val="4D4D4D"/>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2000">
              <a:solidFill>
                <a:srgbClr val="4D4D4D"/>
              </a:solidFill>
              <a:latin typeface="Georgia"/>
              <a:ea typeface="Georgia"/>
              <a:cs typeface="Georgia"/>
              <a:sym typeface="Georgia"/>
            </a:endParaRPr>
          </a:p>
          <a:p>
            <a:pPr marL="457200" lvl="0" indent="-355600" algn="l" rtl="0">
              <a:lnSpc>
                <a:spcPct val="150000"/>
              </a:lnSpc>
              <a:spcBef>
                <a:spcPts val="0"/>
              </a:spcBef>
              <a:spcAft>
                <a:spcPts val="0"/>
              </a:spcAft>
              <a:buClr>
                <a:srgbClr val="4D4D4D"/>
              </a:buClr>
              <a:buSzPts val="2000"/>
              <a:buFont typeface="Georgia"/>
              <a:buChar char="-"/>
            </a:pPr>
            <a:endParaRPr sz="2000">
              <a:solidFill>
                <a:srgbClr val="4D4D4D"/>
              </a:solidFill>
              <a:latin typeface="Georgia"/>
              <a:ea typeface="Georgia"/>
              <a:cs typeface="Georgia"/>
              <a:sym typeface="Georgia"/>
            </a:endParaRPr>
          </a:p>
        </p:txBody>
      </p:sp>
      <p:sp>
        <p:nvSpPr>
          <p:cNvPr id="169" name="Google Shape;169;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0" name="Google Shape;170;p11"/>
          <p:cNvPicPr preferRelativeResize="0"/>
          <p:nvPr/>
        </p:nvPicPr>
        <p:blipFill>
          <a:blip r:embed="rId3">
            <a:alphaModFix/>
          </a:blip>
          <a:stretch>
            <a:fillRect/>
          </a:stretch>
        </p:blipFill>
        <p:spPr>
          <a:xfrm>
            <a:off x="76200" y="2947320"/>
            <a:ext cx="9143999" cy="2227910"/>
          </a:xfrm>
          <a:prstGeom prst="rect">
            <a:avLst/>
          </a:prstGeom>
          <a:noFill/>
          <a:ln>
            <a:noFill/>
          </a:ln>
        </p:spPr>
      </p:pic>
      <p:pic>
        <p:nvPicPr>
          <p:cNvPr id="171" name="Google Shape;171;p11"/>
          <p:cNvPicPr preferRelativeResize="0"/>
          <p:nvPr/>
        </p:nvPicPr>
        <p:blipFill>
          <a:blip r:embed="rId4">
            <a:alphaModFix/>
          </a:blip>
          <a:stretch>
            <a:fillRect/>
          </a:stretch>
        </p:blipFill>
        <p:spPr>
          <a:xfrm>
            <a:off x="0" y="5409914"/>
            <a:ext cx="9143998" cy="835323"/>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672</Words>
  <Application>Microsoft Macintosh PowerPoint</Application>
  <PresentationFormat>On-screen Show (4:3)</PresentationFormat>
  <Paragraphs>99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Noto Sans Symbols</vt:lpstr>
      <vt:lpstr>Arial</vt:lpstr>
      <vt:lpstr>Georgia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2021-06-17T20:30:13Z</dcterms:modified>
</cp:coreProperties>
</file>