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7010400" cy="9296400"/>
  <p:embeddedFontLst>
    <p:embeddedFont>
      <p:font typeface="Economica" panose="02000506040000020004" pitchFamily="2" charset="77"/>
      <p:regular r:id="rId16"/>
      <p:bold r:id="rId17"/>
      <p:italic r:id="rId18"/>
      <p:boldItalic r:id="rId19"/>
    </p:embeddedFont>
    <p:embeddedFont>
      <p:font typeface="Georgia" panose="02040502050405020303" pitchFamily="18" charset="0"/>
      <p:regular r:id="rId20"/>
      <p:bold r:id="rId21"/>
      <p: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9g68sPBLgz/eCL6k7c5HaB/2c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fdad82e64_0_1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6fdad82e6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g6fdad82e64_0_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fdad82e64_0_2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6fdad82e6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g6fdad82e64_0_2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1246d818f_0_11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61246d818f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g61246d818f_0_1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1246d818f_0_12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61246d818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g61246d818f_0_12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1246d818f_0_7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61246d818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g61246d818f_0_7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e2b6c7cd9_0_1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7e2b6c7cd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g7e2b6c7cd9_0_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fdad82e64_0_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6fdad82e6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g6fdad82e64_0_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e2b6c7cd9_0_2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7e2b6c7cd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g7e2b6c7cd9_0_2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e2b6c7cd9_0_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7e2b6c7cd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g7e2b6c7cd9_0_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1246d818f_0_10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61246d818f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g61246d818f_0_10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fdad82e64_0_4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6fdad82e6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g6fdad82e64_0_4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1246d818f_0_4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5" name="Google Shape;15;g61246d818f_0_4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" name="Google Shape;16;g61246d818f_0_4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g61246d818f_0_4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8" name="Google Shape;18;g61246d818f_0_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1246d818f_0_43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9" name="Google Shape;59;g61246d818f_0_4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1246d818f_0_46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61246d818f_0_46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g61246d818f_0_46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1246d818f_0_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1246d818f_0_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61246d818f_0_53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g61246d818f_0_5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g61246d818f_0_5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https://qdata.github.io/deep2Read/</a:t>
            </a:r>
            <a:endParaRPr/>
          </a:p>
        </p:txBody>
      </p:sp>
      <p:sp>
        <p:nvSpPr>
          <p:cNvPr id="23" name="Google Shape;23;g61246d818f_0_5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61246d818f_0_10"/>
          <p:cNvSpPr/>
          <p:nvPr/>
        </p:nvSpPr>
        <p:spPr>
          <a:xfrm flipH="1">
            <a:off x="7595938" y="6136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6" name="Google Shape;26;g61246d818f_0_10"/>
          <p:cNvSpPr/>
          <p:nvPr/>
        </p:nvSpPr>
        <p:spPr>
          <a:xfrm rot="10800000" flipH="1">
            <a:off x="466425" y="47444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7" name="Google Shape;27;g61246d818f_0_10"/>
          <p:cNvSpPr txBox="1">
            <a:spLocks noGrp="1"/>
          </p:cNvSpPr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61246d818f_0_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61246d818f_0_15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61246d818f_0_1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61246d818f_0_1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g61246d818f_0_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1246d818f_0_20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61246d818f_0_20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g61246d818f_0_20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g61246d818f_0_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1246d818f_0_2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g61246d818f_0_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1246d818f_0_28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4" name="Google Shape;44;g61246d818f_0_28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g61246d818f_0_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61246d818f_0_32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61246d818f_0_32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g61246d818f_0_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246d818f_0_36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52;g61246d818f_0_36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g61246d818f_0_36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g61246d818f_0_36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55" name="Google Shape;55;g61246d818f_0_36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g61246d818f_0_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1246d818f_0_0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1" name="Google Shape;11;g61246d818f_0_0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Google Shape;12;g61246d818f_0_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/>
        </p:nvSpPr>
        <p:spPr>
          <a:xfrm>
            <a:off x="210150" y="2531725"/>
            <a:ext cx="8723700" cy="1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Attention is All You Need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152400" y="3616825"/>
            <a:ext cx="88392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Vaswani et al.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152400" y="4043725"/>
            <a:ext cx="88392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2017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152400" y="5955075"/>
            <a:ext cx="88392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Presented by Eli Lifland,</a:t>
            </a:r>
            <a:r>
              <a:rPr lang="en-US"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 2/23/2020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D5B8AE-9849-6040-85BB-AD13148820CD}"/>
              </a:ext>
            </a:extLst>
          </p:cNvPr>
          <p:cNvSpPr/>
          <p:nvPr/>
        </p:nvSpPr>
        <p:spPr>
          <a:xfrm>
            <a:off x="4857023" y="322136"/>
            <a:ext cx="2919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qdata.github.io</a:t>
            </a:r>
            <a:r>
              <a:rPr lang="en-US" dirty="0"/>
              <a:t>/deep2Read/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fdad82e64_0_13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Transformer Architecture: Positional Encoding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g6fdad82e64_0_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51" name="Google Shape;151;g6fdad82e64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075" y="1447800"/>
            <a:ext cx="5249843" cy="3853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6fdad82e64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9925" y="5453612"/>
            <a:ext cx="272415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DB6A03-D120-E249-B986-CC69E389A26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fdad82e64_0_21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Transformer Architecture: Full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9" name="Google Shape;159;g6fdad82e64_0_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60" name="Google Shape;160;g6fdad82e64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700" y="1054850"/>
            <a:ext cx="3728602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36646D-D536-5146-97F2-6D88DDE9466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1246d818f_0_110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7" name="Google Shape;167;g61246d818f_0_1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68" name="Google Shape;168;g61246d818f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450" y="1053925"/>
            <a:ext cx="6572250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61246d818f_0_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7025" y="4063825"/>
            <a:ext cx="5755098" cy="248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31EE8B-6DFD-C248-B15F-49A3C23D70E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1246d818f_0_120"/>
          <p:cNvSpPr/>
          <p:nvPr/>
        </p:nvSpPr>
        <p:spPr>
          <a:xfrm>
            <a:off x="373075" y="152400"/>
            <a:ext cx="6961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Results: Ablation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6" name="Google Shape;176;g61246d818f_0_1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177" name="Google Shape;177;g61246d818f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295400"/>
            <a:ext cx="6248401" cy="47989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EA9CDC-EF3B-B146-B262-6DF6481B881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1246d818f_0_79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Background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g61246d818f_0_7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4" name="Google Shape;84;g61246d818f_0_79"/>
          <p:cNvSpPr txBox="1"/>
          <p:nvPr/>
        </p:nvSpPr>
        <p:spPr>
          <a:xfrm>
            <a:off x="458450" y="1178875"/>
            <a:ext cx="78684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CNN-based methods popular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Difficult to learn dependencies between distant positions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RNNs SOTA: LSTMs, Gated RNNs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Generate sequence of hidden states h</a:t>
            </a:r>
            <a:r>
              <a:rPr lang="en-US" sz="2400" baseline="-2500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as function of h</a:t>
            </a:r>
            <a:r>
              <a:rPr lang="en-US" sz="2400" baseline="-25000">
                <a:latin typeface="Open Sans"/>
                <a:ea typeface="Open Sans"/>
                <a:cs typeface="Open Sans"/>
                <a:sym typeface="Open Sans"/>
              </a:rPr>
              <a:t>t-1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input at position t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Sequential nature doesn’t allow for parallelization within training examples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Encoder-decoder architectures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Attention allows modeling of dependencies without regard to distance between positions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Before: used with RNNs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But attention is all you need! Transformers use  no RNNs or convolution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DC97EB-A6F4-2C49-80DA-1A565B6FF9F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Attention: General Idea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" name="Google Shape;91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92" name="Google Shape;9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75" y="1347525"/>
            <a:ext cx="5610225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A572BE-0B16-E447-BD7C-B2C19CA42C8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e2b6c7cd9_0_13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Attention: Scaled Dot-Product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g7e2b6c7cd9_0_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00" name="Google Shape;100;g7e2b6c7cd9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064" y="1295400"/>
            <a:ext cx="5099861" cy="50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C44DAF-C082-1E4F-822A-C418ABA0D3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fdad82e64_0_3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Attention: Matrix Operations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g6fdad82e64_0_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08" name="Google Shape;108;g6fdad82e64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25" y="1176475"/>
            <a:ext cx="4672103" cy="525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6fdad82e64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428" y="2785725"/>
            <a:ext cx="3911771" cy="17959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DDFDF5-8249-9741-AFE1-EF57A6A7512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e2b6c7cd9_0_20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Attention: Multi-Head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6" name="Google Shape;116;g7e2b6c7cd9_0_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17" name="Google Shape;117;g7e2b6c7cd9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75" y="1447788"/>
            <a:ext cx="8659246" cy="46450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8253A7-4511-544B-8C01-7BA85334F44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e2b6c7cd9_0_6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Why Attention?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Google Shape;124;g7e2b6c7cd9_0_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25" name="Google Shape;125;g7e2b6c7cd9_0_6"/>
          <p:cNvSpPr txBox="1"/>
          <p:nvPr/>
        </p:nvSpPr>
        <p:spPr>
          <a:xfrm>
            <a:off x="458450" y="1178875"/>
            <a:ext cx="78684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Low computational complexity per layer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High level of parallelizability (low number of sequential operations required)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Low path length between long-range dependencies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Easier to learn long-range dependencies even though in principle possible with RNNs, CNNs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6" name="Google Shape;126;g7e2b6c7cd9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088" y="3976876"/>
            <a:ext cx="7279821" cy="226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46C65E-D071-E042-8C75-7944F566683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1246d818f_0_101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Transformer Architecture: Encoder-Decoder Structure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g61246d818f_0_10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34" name="Google Shape;134;g61246d818f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913" y="1447800"/>
            <a:ext cx="6480169" cy="46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9E34C6-FF22-FE4A-9204-AF503F5AE81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fdad82e64_0_48"/>
          <p:cNvSpPr/>
          <p:nvPr/>
        </p:nvSpPr>
        <p:spPr>
          <a:xfrm>
            <a:off x="373077" y="152400"/>
            <a:ext cx="7972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Transformer Architecture: Architecture of Encoders, Decoders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1" name="Google Shape;141;g6fdad82e64_0_4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42" name="Google Shape;142;g6fdad82e64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8613"/>
            <a:ext cx="8839198" cy="285109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6fdad82e64_0_48"/>
          <p:cNvSpPr txBox="1"/>
          <p:nvPr/>
        </p:nvSpPr>
        <p:spPr>
          <a:xfrm>
            <a:off x="429775" y="4075150"/>
            <a:ext cx="78591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Modify self-attention layers in decoder to prevent positions from attending to subsequent positions (masking)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This unidirectionality later removed for BERT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50FA3A-F41E-1D4B-83B2-9CB1008A743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Macintosh PowerPoint</Application>
  <PresentationFormat>On-screen Show (4:3)</PresentationFormat>
  <Paragraphs>71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Economica</vt:lpstr>
      <vt:lpstr>Arial</vt:lpstr>
      <vt:lpstr>Open Sans</vt:lpstr>
      <vt:lpstr>Georgia</vt:lpstr>
      <vt:lpstr>Luxe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Qi, Yanjun (yq2h)</cp:lastModifiedBy>
  <cp:revision>2</cp:revision>
  <dcterms:created xsi:type="dcterms:W3CDTF">2009-01-05T15:07:26Z</dcterms:created>
  <dcterms:modified xsi:type="dcterms:W3CDTF">2021-06-17T13:35:40Z</dcterms:modified>
</cp:coreProperties>
</file>