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67" r:id="rId18"/>
    <p:sldId id="268" r:id="rId19"/>
  </p:sldIdLst>
  <p:sldSz cx="9144000" cy="6858000" type="screen4x3"/>
  <p:notesSz cx="7010400" cy="9296400"/>
  <p:embeddedFontLst>
    <p:embeddedFont>
      <p:font typeface="Economica" panose="02000506040000020004" pitchFamily="2" charset="77"/>
      <p:regular r:id="rId21"/>
      <p:bold r:id="rId22"/>
      <p:italic r:id="rId23"/>
      <p:boldItalic r:id="rId24"/>
    </p:embeddedFont>
    <p:embeddedFont>
      <p:font typeface="Georgia" panose="02040502050405020303" pitchFamily="18" charset="0"/>
      <p:regular r:id="rId25"/>
      <p:bold r:id="rId26"/>
      <p: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6" roundtripDataSignature="AMtx7miD/lZ5x8I8lV9rojl9K5Qp8Kcs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1246d818f_0_15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61246d818f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g61246d818f_0_15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1246d818f_0_15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61246d818f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g61246d818f_0_15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b887c443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b887c443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b887c443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b887c443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b887c443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b887c443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b887c443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b887c443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b887c4432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b887c4432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1246d818f_0_16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61246d818f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g61246d818f_0_16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1246d818f_0_7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61246d818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g61246d818f_0_7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1246d818f_0_9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61246d818f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g61246d818f_0_9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1246d818f_0_10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61246d818f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g61246d818f_0_10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1246d818f_0_11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61246d818f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g61246d818f_0_1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1246d818f_0_12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61246d818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g61246d818f_0_12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1246d818f_0_13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61246d818f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g61246d818f_0_13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1246d818f_0_14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61246d818f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g61246d818f_0_14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1246d818f_0_4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5" name="Google Shape;15;g61246d818f_0_4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6" name="Google Shape;16;g61246d818f_0_4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g61246d818f_0_4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8" name="Google Shape;18;g61246d818f_0_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1246d818f_0_46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61246d818f_0_46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g61246d818f_0_46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g61246d818f_0_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1246d818f_0_5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246d818f_0_53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82296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1246d818f_0_5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g61246d818f_0_5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https://qdata.github.io/deep2Read/</a:t>
            </a:r>
            <a:endParaRPr/>
          </a:p>
        </p:txBody>
      </p:sp>
      <p:sp>
        <p:nvSpPr>
          <p:cNvPr id="66" name="Google Shape;66;g61246d818f_0_5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61246d818f_0_10"/>
          <p:cNvSpPr/>
          <p:nvPr/>
        </p:nvSpPr>
        <p:spPr>
          <a:xfrm flipH="1">
            <a:off x="7595938" y="6136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1" name="Google Shape;21;g61246d818f_0_10"/>
          <p:cNvSpPr/>
          <p:nvPr/>
        </p:nvSpPr>
        <p:spPr>
          <a:xfrm rot="10800000" flipH="1">
            <a:off x="466425" y="47444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2" name="Google Shape;22;g61246d818f_0_10"/>
          <p:cNvSpPr txBox="1">
            <a:spLocks noGrp="1"/>
          </p:cNvSpPr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61246d818f_0_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61246d818f_0_15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g61246d818f_0_1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1246d818f_0_1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g61246d818f_0_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61246d818f_0_20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61246d818f_0_20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61246d818f_0_20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g61246d818f_0_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1246d818f_0_2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g61246d818f_0_2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61246d818f_0_28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9" name="Google Shape;39;g61246d818f_0_28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g61246d818f_0_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61246d818f_0_32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g61246d818f_0_32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g61246d818f_0_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61246d818f_0_36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g61246d818f_0_36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g61246d818f_0_36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g61246d818f_0_36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50" name="Google Shape;50;g61246d818f_0_36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g61246d818f_0_3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61246d818f_0_43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4" name="Google Shape;54;g61246d818f_0_4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1246d818f_0_0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1" name="Google Shape;11;g61246d818f_0_0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Google Shape;12;g61246d818f_0_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/>
        </p:nvSpPr>
        <p:spPr>
          <a:xfrm>
            <a:off x="210150" y="2531725"/>
            <a:ext cx="8723700" cy="1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Parsimonious Black-Box Adversarial Attacks Via Efficient Combinatorial Optimization</a:t>
            </a:r>
            <a:endParaRPr sz="3200"/>
          </a:p>
        </p:txBody>
      </p:sp>
      <p:sp>
        <p:nvSpPr>
          <p:cNvPr id="73" name="Google Shape;73;p1"/>
          <p:cNvSpPr txBox="1"/>
          <p:nvPr/>
        </p:nvSpPr>
        <p:spPr>
          <a:xfrm>
            <a:off x="152400" y="3616825"/>
            <a:ext cx="88392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Seungyong Moon, Gaon An, Hyun Oh Song</a:t>
            </a:r>
            <a:endParaRPr/>
          </a:p>
        </p:txBody>
      </p:sp>
      <p:sp>
        <p:nvSpPr>
          <p:cNvPr id="74" name="Google Shape;74;p1"/>
          <p:cNvSpPr txBox="1"/>
          <p:nvPr/>
        </p:nvSpPr>
        <p:spPr>
          <a:xfrm>
            <a:off x="152400" y="4043725"/>
            <a:ext cx="88392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ICML 2019</a:t>
            </a:r>
            <a:endParaRPr/>
          </a:p>
        </p:txBody>
      </p:sp>
      <p:sp>
        <p:nvSpPr>
          <p:cNvPr id="75" name="Google Shape;75;p1"/>
          <p:cNvSpPr txBox="1"/>
          <p:nvPr/>
        </p:nvSpPr>
        <p:spPr>
          <a:xfrm>
            <a:off x="152400" y="5955075"/>
            <a:ext cx="88392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Presented by Eli Lifland, 8/30/2019</a:t>
            </a:r>
            <a:endParaRPr/>
          </a:p>
        </p:txBody>
      </p:sp>
      <p:sp>
        <p:nvSpPr>
          <p:cNvPr id="76" name="Google Shape;76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FBDE64-CAAF-1E48-8C6B-8AC3FF035ECC}"/>
              </a:ext>
            </a:extLst>
          </p:cNvPr>
          <p:cNvSpPr/>
          <p:nvPr/>
        </p:nvSpPr>
        <p:spPr>
          <a:xfrm>
            <a:off x="4447119" y="476025"/>
            <a:ext cx="29193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qdata.github.io</a:t>
            </a:r>
            <a:r>
              <a:rPr lang="en-US" dirty="0"/>
              <a:t>/deep2Read/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1246d818f_0_150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Lazy Greedy Insertion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g61246d818f_0_15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53" name="Google Shape;153;g61246d818f_0_150"/>
          <p:cNvSpPr txBox="1"/>
          <p:nvPr/>
        </p:nvSpPr>
        <p:spPr>
          <a:xfrm>
            <a:off x="458450" y="1178875"/>
            <a:ext cx="7868400" cy="4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First, query marginal gain for all elements not in S, and insert these elements into a max heap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this is treated as an upper bound because of submodularity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While the heap isn’t empty: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Pop the top element, update its upper bound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If it’s greater than the new top element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■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If it’s &gt; 0, add it to 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■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else, end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If it’s less than the new top element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■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Add it back to the heap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7AE6AC-6E2C-E944-84DB-DBB65BC881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1246d818f_0_157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0" name="Google Shape;160;g61246d818f_0_15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61" name="Google Shape;161;g61246d818f_0_157"/>
          <p:cNvSpPr txBox="1"/>
          <p:nvPr/>
        </p:nvSpPr>
        <p:spPr>
          <a:xfrm>
            <a:off x="476500" y="1178875"/>
            <a:ext cx="7850400" cy="23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Exploit locally regular structure to do hierarchical evaluation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At each level, do one iteration of lazy insertion then lazy deletion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Terminate when converges or query limit reached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2" name="Google Shape;162;g61246d818f_0_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325" y="3636725"/>
            <a:ext cx="7753350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032C9-E2A7-AD4C-899E-C4E570D6483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>
            <a:spLocks noGrp="1"/>
          </p:cNvSpPr>
          <p:nvPr>
            <p:ph type="title"/>
          </p:nvPr>
        </p:nvSpPr>
        <p:spPr>
          <a:xfrm>
            <a:off x="471900" y="15959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Diminishing gains</a:t>
            </a:r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body" idx="1"/>
          </p:nvPr>
        </p:nvSpPr>
        <p:spPr>
          <a:xfrm>
            <a:off x="471900" y="2776325"/>
            <a:ext cx="65190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>
                <a:solidFill>
                  <a:srgbClr val="000000"/>
                </a:solidFill>
              </a:rPr>
              <a:t>Submodular set functions are set functions who exhibit </a:t>
            </a:r>
            <a:r>
              <a:rPr lang="en" b="1">
                <a:solidFill>
                  <a:srgbClr val="000000"/>
                </a:solidFill>
              </a:rPr>
              <a:t>diminishing returns</a:t>
            </a:r>
            <a:endParaRPr b="1">
              <a:solidFill>
                <a:srgbClr val="000000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endParaRPr b="1">
              <a:solidFill>
                <a:srgbClr val="000000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endParaRPr b="1">
              <a:solidFill>
                <a:srgbClr val="000000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endParaRPr b="1">
              <a:solidFill>
                <a:srgbClr val="000000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b="1">
                <a:solidFill>
                  <a:srgbClr val="000000"/>
                </a:solidFill>
              </a:rPr>
            </a:br>
            <a:r>
              <a:rPr lang="en" b="1">
                <a:solidFill>
                  <a:srgbClr val="000000"/>
                </a:solidFill>
              </a:rPr>
              <a:t>Basically: as the size of the input set </a:t>
            </a:r>
            <a:r>
              <a:rPr lang="en" b="1" u="sng">
                <a:solidFill>
                  <a:srgbClr val="000000"/>
                </a:solidFill>
              </a:rPr>
              <a:t>increases</a:t>
            </a:r>
            <a:r>
              <a:rPr lang="en" b="1">
                <a:solidFill>
                  <a:srgbClr val="000000"/>
                </a:solidFill>
              </a:rPr>
              <a:t>, the value that a single element adds </a:t>
            </a:r>
            <a:r>
              <a:rPr lang="en" b="1" u="sng">
                <a:solidFill>
                  <a:srgbClr val="000000"/>
                </a:solidFill>
              </a:rPr>
              <a:t>decreases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25" y="3914451"/>
            <a:ext cx="5971186" cy="4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125" y="3429001"/>
            <a:ext cx="1848300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471900" y="15959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Our problem: </a:t>
            </a:r>
            <a:r>
              <a:rPr lang="en" u="sng"/>
              <a:t>approximate</a:t>
            </a:r>
            <a:r>
              <a:rPr lang="en"/>
              <a:t> submodularity</a:t>
            </a:r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body" idx="1"/>
          </p:nvPr>
        </p:nvSpPr>
        <p:spPr>
          <a:xfrm>
            <a:off x="471900" y="2776325"/>
            <a:ext cx="5640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As it turns out, our problem is not technically submodular</a:t>
            </a:r>
            <a:br>
              <a:rPr lang="en"/>
            </a:br>
            <a:endParaRPr/>
          </a:p>
          <a:p>
            <a:r>
              <a:rPr lang="en"/>
              <a:t>However, as long as submodularity is not “severely deteriorated” (Zhou &amp; Spanos, 2016), submodular maximization algorithms still work very well</a:t>
            </a:r>
            <a:br>
              <a:rPr lang="en"/>
            </a:br>
            <a:endParaRPr/>
          </a:p>
          <a:p>
            <a:r>
              <a:rPr lang="en"/>
              <a:t>This means that we can compute an approximately optimal solution with a greedy algorithm!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>
            <a:spLocks noGrp="1"/>
          </p:cNvSpPr>
          <p:nvPr>
            <p:ph type="title"/>
          </p:nvPr>
        </p:nvSpPr>
        <p:spPr>
          <a:xfrm>
            <a:off x="471900" y="15959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Local-search optimization</a:t>
            </a:r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body" idx="1"/>
          </p:nvPr>
        </p:nvSpPr>
        <p:spPr>
          <a:xfrm>
            <a:off x="471900" y="2639950"/>
            <a:ext cx="45546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Notation</a:t>
            </a:r>
            <a:endParaRPr/>
          </a:p>
          <a:p>
            <a:pPr lvl="1">
              <a:spcBef>
                <a:spcPts val="0"/>
              </a:spcBef>
            </a:pPr>
            <a:r>
              <a:rPr lang="en" b="1"/>
              <a:t>P</a:t>
            </a:r>
            <a:r>
              <a:rPr lang="en"/>
              <a:t> is all pixels, </a:t>
            </a:r>
            <a:endParaRPr/>
          </a:p>
          <a:p>
            <a:pPr lvl="1">
              <a:spcBef>
                <a:spcPts val="0"/>
              </a:spcBef>
            </a:pPr>
            <a:r>
              <a:rPr lang="en" b="1"/>
              <a:t>S</a:t>
            </a:r>
            <a:r>
              <a:rPr lang="en"/>
              <a:t> is pixels to add </a:t>
            </a:r>
            <a:r>
              <a:rPr lang="en" b="1"/>
              <a:t>+ε</a:t>
            </a:r>
            <a:r>
              <a:rPr lang="en"/>
              <a:t> to</a:t>
            </a:r>
            <a:endParaRPr/>
          </a:p>
          <a:p>
            <a:pPr lvl="1">
              <a:spcBef>
                <a:spcPts val="0"/>
              </a:spcBef>
            </a:pPr>
            <a:r>
              <a:rPr lang="en" b="1"/>
              <a:t>P\S </a:t>
            </a:r>
            <a:r>
              <a:rPr lang="en"/>
              <a:t>are pixels to add </a:t>
            </a:r>
            <a:r>
              <a:rPr lang="en" b="1"/>
              <a:t>-ε</a:t>
            </a:r>
            <a:br>
              <a:rPr lang="en"/>
            </a:br>
            <a:endParaRPr/>
          </a:p>
          <a:p>
            <a:r>
              <a:rPr lang="en"/>
              <a:t>Basically, we can greedily choose to insert a pixel into S if the marginal gain is strictly positive, and remove it from S if the marginal gain is strictly negative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Then once the algorithm converges, it will converge to a </a:t>
            </a:r>
            <a:r>
              <a:rPr lang="en" b="1"/>
              <a:t>local optimum</a:t>
            </a:r>
            <a:br>
              <a:rPr lang="en"/>
            </a:br>
            <a:endParaRPr/>
          </a:p>
          <a:p>
            <a:r>
              <a:rPr lang="en"/>
              <a:t>End up with a set of pixels S to perturb the input image with +ε, and P\S to perturb with -ε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>
            <a:spLocks noGrp="1"/>
          </p:cNvSpPr>
          <p:nvPr>
            <p:ph type="body" idx="1"/>
          </p:nvPr>
        </p:nvSpPr>
        <p:spPr>
          <a:xfrm>
            <a:off x="471900" y="2885300"/>
            <a:ext cx="68757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At each step we have to find the element that maximizes the marginal gain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Therefore, our greedy algorithm has to make </a:t>
            </a:r>
            <a:r>
              <a:rPr lang="en" b="1"/>
              <a:t>O(|P| |S|) </a:t>
            </a:r>
            <a:r>
              <a:rPr lang="en"/>
              <a:t>queries 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This may be impractical for query-limited black-box attacks</a:t>
            </a:r>
            <a:br>
              <a:rPr lang="en"/>
            </a:br>
            <a:br>
              <a:rPr lang="en"/>
            </a:br>
            <a:endParaRPr/>
          </a:p>
          <a:p>
            <a:r>
              <a:rPr lang="en"/>
              <a:t>Speed this up: use the Lazy-Greedy algorithm (Minoux, 1978)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Instead of re-computing the marginal gain for each pixel at each iteration, keep the upper bounds on the marginal gains in a</a:t>
            </a:r>
            <a:r>
              <a:rPr lang="en" b="1"/>
              <a:t> max-heap</a:t>
            </a:r>
            <a:endParaRPr b="1"/>
          </a:p>
          <a:p>
            <a:pPr lvl="1">
              <a:spcBef>
                <a:spcPts val="0"/>
              </a:spcBef>
            </a:pPr>
            <a:r>
              <a:rPr lang="en"/>
              <a:t>Theoretically has the same worst-case number of function evaluations but provides a speedup of </a:t>
            </a:r>
            <a:r>
              <a:rPr lang="en" u="sng"/>
              <a:t>several orders of magnitude</a:t>
            </a:r>
            <a:r>
              <a:rPr lang="en"/>
              <a:t> in practice!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Why? Because of submodularity! (wow)</a:t>
            </a:r>
            <a:endParaRPr/>
          </a:p>
        </p:txBody>
      </p:sp>
      <p:sp>
        <p:nvSpPr>
          <p:cNvPr id="202" name="Google Shape;202;p25"/>
          <p:cNvSpPr txBox="1">
            <a:spLocks noGrp="1"/>
          </p:cNvSpPr>
          <p:nvPr>
            <p:ph type="title"/>
          </p:nvPr>
        </p:nvSpPr>
        <p:spPr>
          <a:xfrm>
            <a:off x="471900" y="15959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Speedup #1:</a:t>
            </a:r>
            <a:br>
              <a:rPr lang="en"/>
            </a:br>
            <a:r>
              <a:rPr lang="en"/>
              <a:t>Acceleration with lazy evaluations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>
            <a:spLocks noGrp="1"/>
          </p:cNvSpPr>
          <p:nvPr>
            <p:ph type="title"/>
          </p:nvPr>
        </p:nvSpPr>
        <p:spPr>
          <a:xfrm>
            <a:off x="471900" y="15959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Speedup #2:</a:t>
            </a:r>
            <a:endParaRPr/>
          </a:p>
          <a:p>
            <a:r>
              <a:rPr lang="en"/>
              <a:t>Hierarchical lazy evaluation</a:t>
            </a:r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body" idx="1"/>
          </p:nvPr>
        </p:nvSpPr>
        <p:spPr>
          <a:xfrm>
            <a:off x="471900" y="2776325"/>
            <a:ext cx="60150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Exploit the locally regular structure of most images and do this on a hierarchical scale for another speed boost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9" name="Google Shape;2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376" y="3465075"/>
            <a:ext cx="7451251" cy="175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6"/>
          <p:cNvSpPr txBox="1"/>
          <p:nvPr/>
        </p:nvSpPr>
        <p:spPr>
          <a:xfrm>
            <a:off x="2468850" y="5396600"/>
            <a:ext cx="42063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Blue squares are in S, red squares are in P\S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Experimental Results</a:t>
            </a:r>
            <a:endParaRPr sz="36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9" name="Google Shape;169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170" name="Google Shape;17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900" y="1223550"/>
            <a:ext cx="38862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775" y="3429000"/>
            <a:ext cx="386715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4500" y="3429000"/>
            <a:ext cx="4038600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035B35-FDE4-6C4F-ACB9-0367140EB43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1246d818f_0_168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9" name="Google Shape;179;g61246d818f_0_16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80" name="Google Shape;180;g61246d818f_0_168"/>
          <p:cNvSpPr txBox="1"/>
          <p:nvPr/>
        </p:nvSpPr>
        <p:spPr>
          <a:xfrm>
            <a:off x="458450" y="1178875"/>
            <a:ext cx="7868400" cy="4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Practical method for black-box adversarial attacks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No gradient estimation required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No update hyperparameters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State of the art success and query rates for both targeted and untargeted attacks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5B2985-D65F-0642-A132-9CC89E56A1B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1246d818f_0_79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Adversarial Perturbations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" name="Google Shape;83;g61246d818f_0_7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4" name="Google Shape;84;g61246d818f_0_79"/>
          <p:cNvSpPr txBox="1"/>
          <p:nvPr/>
        </p:nvSpPr>
        <p:spPr>
          <a:xfrm>
            <a:off x="458450" y="1178875"/>
            <a:ext cx="7868400" cy="4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5" name="Google Shape;85;g61246d818f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900" y="2058300"/>
            <a:ext cx="7559475" cy="286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E7E07D-CB2E-584E-ADE1-92573B9F95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White vs Black Box Attacks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93" name="Google Shape;93;p2"/>
          <p:cNvSpPr txBox="1"/>
          <p:nvPr/>
        </p:nvSpPr>
        <p:spPr>
          <a:xfrm>
            <a:off x="458450" y="1178875"/>
            <a:ext cx="7868400" cy="4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White Box: access to parameters and therefore gradient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Fast Gradient Sign Method (FGSM): perturb in direction of gradient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Projected Gradient Descent (PGD): multiple iterations of FGSM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Black Box: only query access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Substitute networks: train a network to match predictions of target network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Gradient estimation: directly estimate gradient via queries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■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Outperforms substitute networks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190BEA-A98B-4347-ABF6-4D25E9B88AB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1246d818f_0_94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Motivation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g61246d818f_0_9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01" name="Google Shape;101;g61246d818f_0_94"/>
          <p:cNvSpPr txBox="1"/>
          <p:nvPr/>
        </p:nvSpPr>
        <p:spPr>
          <a:xfrm>
            <a:off x="458450" y="1178875"/>
            <a:ext cx="7868400" cy="4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Focus on black-box, which is more realistic in practice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Problems with current black-box methods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Substitute network attacks don’t always transfer to target networks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Robustness of gradient estimation affected by choice of hyperparameters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■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E.g. learning rate, decay rates, update rule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2A5BC6-64F0-CC40-B474-C642A627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1246d818f_0_101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Problem formulation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g61246d818f_0_10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09" name="Google Shape;109;g61246d818f_0_101"/>
          <p:cNvSpPr txBox="1"/>
          <p:nvPr/>
        </p:nvSpPr>
        <p:spPr>
          <a:xfrm>
            <a:off x="458450" y="1178875"/>
            <a:ext cx="7868400" cy="4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Create imperceptible perturbations x</a:t>
            </a:r>
            <a:r>
              <a:rPr lang="en-US" sz="2400" baseline="-25000">
                <a:latin typeface="Open Sans"/>
                <a:ea typeface="Open Sans"/>
                <a:cs typeface="Open Sans"/>
                <a:sym typeface="Open Sans"/>
              </a:rPr>
              <a:t>adv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under L</a:t>
            </a:r>
            <a:r>
              <a:rPr lang="en-US" sz="2400" baseline="-25000">
                <a:latin typeface="Open Sans"/>
                <a:ea typeface="Open Sans"/>
                <a:cs typeface="Open Sans"/>
                <a:sym typeface="Open Sans"/>
              </a:rPr>
              <a:t>∞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radius with limited query budget to maximize loss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Attacker only has access to loss function, l(x,y)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0" name="Google Shape;110;g61246d818f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0112" y="2580813"/>
            <a:ext cx="3725075" cy="10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EE1D65-1AAB-754A-8A97-17CB758C87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1246d818f_0_110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FGSM Approximation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7" name="Google Shape;117;g61246d818f_0_1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18" name="Google Shape;118;g61246d818f_0_110"/>
          <p:cNvSpPr txBox="1"/>
          <p:nvPr/>
        </p:nvSpPr>
        <p:spPr>
          <a:xfrm>
            <a:off x="458450" y="2317150"/>
            <a:ext cx="7868400" cy="3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Where the ≤ is element-wise inequality and </a:t>
            </a:r>
            <a:r>
              <a:rPr lang="en-US" sz="2400" b="1"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is a vector of ones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Optimal solution will be obtained at extreme point of feasible set, or a vertex of the 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lang="en-US" sz="2400" baseline="-25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∞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ball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PGD on Cifar-10 does give solutions close to vertices of L</a:t>
            </a:r>
            <a:r>
              <a:rPr lang="en-US" sz="2400" baseline="-25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∞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ball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9" name="Google Shape;119;g61246d818f_0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638" y="1094075"/>
            <a:ext cx="7282017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F3CF83-4CD7-1344-82FA-3D365336797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1246d818f_0_120"/>
          <p:cNvSpPr/>
          <p:nvPr/>
        </p:nvSpPr>
        <p:spPr>
          <a:xfrm>
            <a:off x="373075" y="152400"/>
            <a:ext cx="6961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PGD Pixel-level Perturbations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g61246d818f_0_1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27" name="Google Shape;127;g61246d818f_0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963" y="1400650"/>
            <a:ext cx="4173375" cy="432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261A77-CCB8-184C-9B83-3F65D655A7A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1246d818f_0_132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Discrete formulation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Google Shape;134;g61246d818f_0_13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35" name="Google Shape;135;g61246d818f_0_132"/>
          <p:cNvSpPr txBox="1"/>
          <p:nvPr/>
        </p:nvSpPr>
        <p:spPr>
          <a:xfrm>
            <a:off x="373075" y="1295400"/>
            <a:ext cx="7427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Only consider pixel perturbations of +/- ϵ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6" name="Google Shape;136;g61246d818f_0_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288" y="1974150"/>
            <a:ext cx="7789426" cy="12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61246d818f_0_132"/>
          <p:cNvSpPr txBox="1"/>
          <p:nvPr/>
        </p:nvSpPr>
        <p:spPr>
          <a:xfrm>
            <a:off x="373075" y="3188325"/>
            <a:ext cx="7427400" cy="3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f(x) = l(x,y</a:t>
            </a:r>
            <a:r>
              <a:rPr lang="en-US" sz="2400" baseline="-25000">
                <a:latin typeface="Open Sans"/>
                <a:ea typeface="Open Sans"/>
                <a:cs typeface="Open Sans"/>
                <a:sym typeface="Open Sans"/>
              </a:rPr>
              <a:t>gt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) for untargeted attacks, -l(x,y</a:t>
            </a:r>
            <a:r>
              <a:rPr lang="en-US" sz="2400" baseline="-25000">
                <a:latin typeface="Open Sans"/>
                <a:ea typeface="Open Sans"/>
                <a:cs typeface="Open Sans"/>
                <a:sym typeface="Open Sans"/>
              </a:rPr>
              <a:t>target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) for targeted attacks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Set maximization problem in which we choose from all pixels V a set S with +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ϵ perturbations, with the rest having -ϵ perturbations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18DC47-BDDB-A64C-A38A-81ABB6B819B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1246d818f_0_143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Submodularity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4" name="Google Shape;144;g61246d818f_0_14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45" name="Google Shape;145;g61246d818f_0_143"/>
          <p:cNvSpPr txBox="1"/>
          <p:nvPr/>
        </p:nvSpPr>
        <p:spPr>
          <a:xfrm>
            <a:off x="458450" y="1178875"/>
            <a:ext cx="7868400" cy="4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Define F(S U {e}) - F(S) as the marginal gain from adding pixel e to 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Submodularity implies that this marginal gain will be smaller when S has more elements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“Diminishing returns”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This is not completely true but algorithm assumes it is approximately true to cut save queries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744F61-B0E1-9846-9085-220395148B8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999</Words>
  <Application>Microsoft Macintosh PowerPoint</Application>
  <PresentationFormat>On-screen Show (4:3)</PresentationFormat>
  <Paragraphs>127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Economica</vt:lpstr>
      <vt:lpstr>Arial</vt:lpstr>
      <vt:lpstr>Open Sans</vt:lpstr>
      <vt:lpstr>Roboto</vt:lpstr>
      <vt:lpstr>Georgia</vt:lpstr>
      <vt:lpstr>Luxe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Diminishing gains</vt:lpstr>
      <vt:lpstr>Our problem: approximate submodularity</vt:lpstr>
      <vt:lpstr>Local-search optimization</vt:lpstr>
      <vt:lpstr>Speedup #1: Acceleration with lazy evaluations</vt:lpstr>
      <vt:lpstr>Speedup #2: Hierarchical lazy evaluation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Qi, Yanjun (yq2h)</cp:lastModifiedBy>
  <cp:revision>2</cp:revision>
  <dcterms:created xsi:type="dcterms:W3CDTF">2009-01-05T15:07:26Z</dcterms:created>
  <dcterms:modified xsi:type="dcterms:W3CDTF">2021-06-17T14:08:28Z</dcterms:modified>
</cp:coreProperties>
</file>