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vLsWF2U7tBqVCzTtVN/zyS6zz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05e729cf_0_5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f05e729c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6f05e729cf_0_5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05e729cf_0_7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f05e729c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6f05e729cf_0_7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05e729cf_0_8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6f05e729c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6f05e729cf_0_8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05e729c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05e729cf_0_9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6f05e729cf_0_9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09" name="Google Shape;109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05e729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g6f05e729cf_0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6f05e729cf_0_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05e729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g6f05e729cf_0_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6f05e729cf_0_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05e729cf_0_3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6f05e729c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6f05e729cf_0_3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Robust Attribution Regularization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By Jiefeng Chen  Xi Wu  Vaibhav Rastogi   Yingyu Liang   Somesh Jha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0" y="5192008"/>
            <a:ext cx="8839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US" sz="20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Zijie</a:t>
            </a:r>
            <a:r>
              <a:rPr lang="en-US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Pan</a:t>
            </a:r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https://</a:t>
            </a:r>
            <a:r>
              <a:rPr lang="en-US" sz="2000" dirty="0" err="1">
                <a:highlight>
                  <a:srgbClr val="FFFF00"/>
                </a:highlight>
              </a:rPr>
              <a:t>qdata.github.io</a:t>
            </a:r>
            <a:r>
              <a:rPr lang="en-US" sz="2000" dirty="0">
                <a:highlight>
                  <a:srgbClr val="FFFF00"/>
                </a:highlight>
              </a:rPr>
              <a:t>/deep2Read/</a:t>
            </a:r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419600"/>
            <a:ext cx="883920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02/14/2019</a:t>
            </a: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05e729cf_0_57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Formula Insight Cont.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g6f05e729cf_0_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6" name="Google Shape;176;g6f05e729cf_0_57"/>
          <p:cNvSpPr txBox="1"/>
          <p:nvPr/>
        </p:nvSpPr>
        <p:spPr>
          <a:xfrm>
            <a:off x="310550" y="1690775"/>
            <a:ext cx="8376300" cy="4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g6f05e729cf_0_57"/>
          <p:cNvSpPr txBox="1"/>
          <p:nvPr/>
        </p:nvSpPr>
        <p:spPr>
          <a:xfrm>
            <a:off x="543475" y="1690775"/>
            <a:ext cx="7867200" cy="3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for 1-layer neural networks, RAR naturally degenerates to max-margin training.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IG-NORM:  Size function is L1-Norm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IG-SUM-NORM: s(·) = sum(·) + β*L1-Norm(·)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SGD Training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Attack: PDG attack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Georgia"/>
              <a:buChar char="-"/>
            </a:pP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2217000"/>
            <a:ext cx="5543550" cy="58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625" y="3719075"/>
            <a:ext cx="5804749" cy="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9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MNIST, Fashion-MNIST, GTSRB, Flower</a:t>
            </a:r>
            <a:endParaRPr sz="20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Evaluation: Accuracy+Kendall’s tau rank order correlation+Top-k intersection</a:t>
            </a:r>
            <a:endParaRPr sz="1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/>
          <p:nvPr/>
        </p:nvSpPr>
        <p:spPr>
          <a:xfrm>
            <a:off x="373073" y="152400"/>
            <a:ext cx="5682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10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4" name="Google Shape;2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4265"/>
            <a:ext cx="9143999" cy="449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05e729cf_0_78"/>
          <p:cNvSpPr/>
          <p:nvPr/>
        </p:nvSpPr>
        <p:spPr>
          <a:xfrm>
            <a:off x="373073" y="152400"/>
            <a:ext cx="5682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g6f05e729cf_0_78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Georgia"/>
              <a:buChar char="-"/>
            </a:pPr>
            <a:r>
              <a:rPr lang="en-US"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Compared with naturally trained model, RAR only sacrifice small drops on testing accuracy.  (Right thing to do, not learning spurious relationships)</a:t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Georgia"/>
              <a:buChar char="-"/>
            </a:pPr>
            <a:r>
              <a:rPr lang="en-US"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But gives robust predictions and robust attribution </a:t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g6f05e729cf_0_7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3" name="Google Shape;213;g6f05e729cf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102" y="3429000"/>
            <a:ext cx="4899801" cy="33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f05e729cf_0_87"/>
          <p:cNvSpPr/>
          <p:nvPr/>
        </p:nvSpPr>
        <p:spPr>
          <a:xfrm>
            <a:off x="373073" y="152400"/>
            <a:ext cx="5682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g6f05e729cf_0_87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Georgia"/>
              <a:buChar char="-"/>
            </a:pPr>
            <a:r>
              <a:rPr lang="en-US"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Very Interesting: RAR leads to much human aligned attributions</a:t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We can explicitly see the highlighted attributions are flower-shaped.</a:t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1" name="Google Shape;221;g6f05e729cf_0_8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22" name="Google Shape;222;g6f05e729cf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5019"/>
            <a:ext cx="9144001" cy="357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f05e729cf_0_9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Project Idea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Model to learn robust attributions and connect to explainable model.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Using robust attribution training as feature extractions and feed into looks like model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f05e729cf_0_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285900" y="1906925"/>
            <a:ext cx="8400900" cy="4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>
                <a:solidFill>
                  <a:srgbClr val="2122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is treated as black box, which is too much to understand or interpret</a:t>
            </a:r>
            <a:endParaRPr sz="2400">
              <a:solidFill>
                <a:srgbClr val="2122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122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>
                <a:solidFill>
                  <a:srgbClr val="2122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attribution plays important fundamental role for humans in classification tasks, but only recently, draw attentions to ML area</a:t>
            </a:r>
            <a:endParaRPr sz="2400">
              <a:solidFill>
                <a:srgbClr val="2122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122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>
                <a:solidFill>
                  <a:srgbClr val="2122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attention makes DL vulnerable to adversarial examples:</a:t>
            </a:r>
            <a:endParaRPr sz="2400">
              <a:solidFill>
                <a:srgbClr val="2122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122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>
                <a:solidFill>
                  <a:srgbClr val="2122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Brittle predictions: model robustness</a:t>
            </a:r>
            <a:endParaRPr sz="2400">
              <a:solidFill>
                <a:srgbClr val="2122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400">
                <a:solidFill>
                  <a:srgbClr val="2122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Brittle attributions: Explanation robustness</a:t>
            </a:r>
            <a:r>
              <a:rPr lang="en-US" sz="1500">
                <a:solidFill>
                  <a:srgbClr val="2122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2122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7" descr="Inline image 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 descr="https://www.uni-marburg.de/sprachenzentrum/sprachen-tandem/icons/classic-timer-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01375" y="1948300"/>
            <a:ext cx="7585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Add robust attribution regularization term in training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RAR aims to regularize the training so the resulting model will have robust attributions that are not substantially changed under minimal input perturbations.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Preliminary Concept 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310550" y="1587250"/>
            <a:ext cx="8022600" cy="4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- </a:t>
            </a:r>
            <a:r>
              <a:rPr lang="en-US" sz="2400"/>
              <a:t>Attribution: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Compare the DNN output F(x) to what its output would have been if the input feature were xi were not active (replace by some information-less baseline value bi)</a:t>
            </a:r>
            <a:endParaRPr sz="24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Formula：</a:t>
            </a:r>
            <a:endParaRPr sz="24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00" y="4567675"/>
            <a:ext cx="5026794" cy="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05e729cf_0_10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Preliminary Concept 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g6f05e729cf_0_10"/>
          <p:cNvSpPr txBox="1"/>
          <p:nvPr/>
        </p:nvSpPr>
        <p:spPr>
          <a:xfrm>
            <a:off x="310550" y="1587250"/>
            <a:ext cx="8126100" cy="4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- </a:t>
            </a:r>
            <a:r>
              <a:rPr lang="en-US" sz="2400"/>
              <a:t>Axiom of Attribution: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Completeness or Additivity: Sum of feature attribution equals to F(x)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 Sensitivity: For non-zero feature and F(x)≠0,attribution of that feature is not zero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Implementation Variance: When two neural network compute the same mathematical function, regardless how differently they are implemented, the attributions for all features should be the same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05e729cf_0_18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Preliminary Concept 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g6f05e729cf_0_18"/>
          <p:cNvSpPr txBox="1"/>
          <p:nvPr/>
        </p:nvSpPr>
        <p:spPr>
          <a:xfrm>
            <a:off x="310550" y="1587250"/>
            <a:ext cx="8126100" cy="4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- </a:t>
            </a:r>
            <a:r>
              <a:rPr lang="en-US" sz="2400"/>
              <a:t>Axiom of Attribution Cont.: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Linearity: compose two NN,H = aF+bG, indicates attributions are the weighted sum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Symmetry-Preserving: For any input x where the values for two symmetric features (interchange them does not change the function mathematically) are the same, the attributions should be the same.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Symmetric features Ex: F(x) = min(1,x1+x2)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362300" y="1587250"/>
            <a:ext cx="8074200" cy="52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500">
                <a:solidFill>
                  <a:srgbClr val="4548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proof from economic side knowledge(Friedman, Eric J et al..): </a:t>
            </a: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548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Integrated Gradient method to calculate attribution satisfies all axioms except last one.</a:t>
            </a: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548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function: x=g(α). Infinite number of possible paths available </a:t>
            </a: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548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attribution of the feature at dimension i can be calculated as:</a:t>
            </a: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500">
                <a:solidFill>
                  <a:srgbClr val="4548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by Sundararajan et. al states that attribution using the Integrated Gradient along the </a:t>
            </a:r>
            <a:r>
              <a:rPr lang="en-US" sz="1500" b="1">
                <a:solidFill>
                  <a:srgbClr val="4548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straight line</a:t>
            </a:r>
            <a:r>
              <a:rPr lang="en-US" sz="1500">
                <a:solidFill>
                  <a:srgbClr val="4548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origin to x is the unique Path Method that also satisfies the last axiom. </a:t>
            </a: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548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uniformly scaling: gi(α) = αxi, so the derivative term equals xi and the function simplifies to:</a:t>
            </a: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5484D"/>
              </a:buClr>
              <a:buSzPts val="1500"/>
              <a:buFont typeface="Times New Roman"/>
              <a:buChar char="-"/>
            </a:pPr>
            <a:r>
              <a:rPr lang="en-US" sz="1500">
                <a:solidFill>
                  <a:srgbClr val="4548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paper uses the general formulation </a:t>
            </a:r>
            <a:endParaRPr sz="1500">
              <a:solidFill>
                <a:srgbClr val="4548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600" y="3012037"/>
            <a:ext cx="4050525" cy="8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050" y="5562625"/>
            <a:ext cx="3196712" cy="8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310550" y="1690775"/>
            <a:ext cx="8376300" cy="4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Using IG method to quantify attributions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Robust Attribution Regularization: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 : data distribution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θ: Model parameter set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λ：regularization parameter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x: input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x’: perturbed input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IG:Give the attribution of features respect to the changes of loss value (apply to intermediate layer h)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s: size function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50" y="2781300"/>
            <a:ext cx="7240050" cy="12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05e729cf_0_37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Formula Insight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g6f05e729cf_0_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3" name="Google Shape;163;g6f05e729cf_0_37"/>
          <p:cNvSpPr txBox="1"/>
          <p:nvPr/>
        </p:nvSpPr>
        <p:spPr>
          <a:xfrm>
            <a:off x="310550" y="1690775"/>
            <a:ext cx="8376300" cy="4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RAR gives principled generalizations of objective designed for robust predictions in both uncertainty set model and distributional robustness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Uncertainty set model:</a:t>
            </a:r>
            <a:endParaRPr>
              <a:solidFill>
                <a:schemeClr val="dk1"/>
              </a:solidFill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(Madry et al) λ =1 and size function is Sum() and L</a:t>
            </a:r>
            <a:r>
              <a:rPr lang="en-US" sz="1050">
                <a:solidFill>
                  <a:srgbClr val="45484D"/>
                </a:solidFill>
              </a:rPr>
              <a:t>∞-</a:t>
            </a:r>
            <a:r>
              <a:rPr lang="en-US"/>
              <a:t>Norm bounded perturbation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ρ(x,y;θ) =</a:t>
            </a:r>
            <a:endParaRPr/>
          </a:p>
          <a:p>
            <a:pPr marL="1371600" lvl="0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Input gradient regularization</a:t>
            </a:r>
            <a:endParaRPr>
              <a:solidFill>
                <a:schemeClr val="dk1"/>
              </a:solidFill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Regularization by attribution of the loss output: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Distributional Robustness Model</a:t>
            </a:r>
            <a:endParaRPr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Wasserstein prediction robustness</a:t>
            </a:r>
            <a:endParaRPr sz="18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64" name="Google Shape;164;g6f05e729cf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000" y="3429000"/>
            <a:ext cx="2531006" cy="3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6f05e729cf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3814163"/>
            <a:ext cx="3649925" cy="3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6f05e729cf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000" y="4379200"/>
            <a:ext cx="3649925" cy="3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f05e729cf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850" y="4379200"/>
            <a:ext cx="3249264" cy="3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6f05e729cf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3400" y="5870423"/>
            <a:ext cx="7401476" cy="6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Macintosh PowerPoint</Application>
  <PresentationFormat>On-screen Show (4:3)</PresentationFormat>
  <Paragraphs>174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Noto Sans Symbols</vt:lpstr>
      <vt:lpstr>Arial</vt:lpstr>
      <vt:lpstr>Georgia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2021-06-17T20:30:25Z</dcterms:modified>
</cp:coreProperties>
</file>