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GAnHrqHecSV3E8dwBru0k7h0e7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90"/>
  </p:normalViewPr>
  <p:slideViewPr>
    <p:cSldViewPr snapToGrid="0">
      <p:cViewPr varScale="1">
        <p:scale>
          <a:sx n="99" d="100"/>
          <a:sy n="99" d="100"/>
        </p:scale>
        <p:origin x="137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91" name="Google Shape;91;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
        <p:nvSpPr>
          <p:cNvPr id="166" name="Google Shape;166;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p1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76" name="Google Shape;17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85" name="Google Shape;185;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
        <p:nvSpPr>
          <p:cNvPr id="100" name="Google Shape;100;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2: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latin typeface="Arial"/>
                <a:ea typeface="Arial"/>
                <a:cs typeface="Arial"/>
                <a:sym typeface="Arial"/>
              </a:rPr>
              <a:t>The motivation of this project</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
        <p:nvSpPr>
          <p:cNvPr id="108" name="Google Shape;108;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5: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
        <p:nvSpPr>
          <p:cNvPr id="116" name="Google Shape;116;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p6: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t>Here is our proposed solution. </a:t>
            </a:r>
            <a:endParaRPr/>
          </a:p>
        </p:txBody>
      </p:sp>
      <p:sp>
        <p:nvSpPr>
          <p:cNvPr id="125" name="Google Shape;125;p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
        <p:nvSpPr>
          <p:cNvPr id="133" name="Google Shape;133;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4" name="Google Shape;134;p8: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de454493c_0_11: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de454493c_0_11: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42" name="Google Shape;142;g7de454493c_0_11: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
        <p:nvSpPr>
          <p:cNvPr id="149" name="Google Shape;149;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0" name="Google Shape;150;p9: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
        <p:nvSpPr>
          <p:cNvPr id="157" name="Google Shape;157;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p10: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latin typeface="Arial"/>
                <a:ea typeface="Arial"/>
                <a:cs typeface="Arial"/>
                <a:sym typeface="Arial"/>
              </a:rPr>
              <a:t>In the rest of this presentation, I’m going to talk about following contents: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18" name="Google Shape;18;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2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2" name="Google Shape;72;p2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3" name="Google Shape;73;p2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74" name="Google Shape;74;p2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9" name="Google Shape;79;p2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5" name="Google Shape;85;p2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1"/>
        <p:cNvGrpSpPr/>
        <p:nvPr/>
      </p:nvGrpSpPr>
      <p:grpSpPr>
        <a:xfrm>
          <a:off x="0" y="0"/>
          <a:ext cx="0" cy="0"/>
          <a:chOff x="0" y="0"/>
          <a:chExt cx="0" cy="0"/>
        </a:xfrm>
      </p:grpSpPr>
      <p:sp>
        <p:nvSpPr>
          <p:cNvPr id="22" name="Google Shape;22;p16"/>
          <p:cNvSpPr txBox="1">
            <a:spLocks noGrp="1"/>
          </p:cNvSpPr>
          <p:nvPr>
            <p:ph type="body" idx="1"/>
          </p:nvPr>
        </p:nvSpPr>
        <p:spPr>
          <a:xfrm>
            <a:off x="457200" y="274638"/>
            <a:ext cx="8229600" cy="58515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1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1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1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5" name="Google Shape;35;p1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1" name="Google Shape;41;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2" name="Google Shape;42;p1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8" name="Google Shape;48;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9" name="Google Shape;49;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0" name="Google Shape;50;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1" name="Google Shape;51;p2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2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5" name="Google Shape;65;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6" name="Google Shape;66;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7" name="Google Shape;67;p2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1"/>
          <p:cNvSpPr txBox="1"/>
          <p:nvPr/>
        </p:nvSpPr>
        <p:spPr>
          <a:xfrm>
            <a:off x="152400" y="1905000"/>
            <a:ext cx="8839200" cy="1327200"/>
          </a:xfrm>
          <a:prstGeom prst="rect">
            <a:avLst/>
          </a:prstGeom>
          <a:noFill/>
          <a:ln>
            <a:noFill/>
          </a:ln>
        </p:spPr>
        <p:txBody>
          <a:bodyPr spcFirstLastPara="1" wrap="square" lIns="91425" tIns="45700" rIns="91425" bIns="45700" anchor="t" anchorCtr="0">
            <a:spAutoFit/>
          </a:bodyPr>
          <a:lstStyle/>
          <a:p>
            <a:pPr marL="0" lvl="0" indent="0" algn="ctr" rtl="0">
              <a:lnSpc>
                <a:spcPct val="125000"/>
              </a:lnSpc>
              <a:spcBef>
                <a:spcPts val="2400"/>
              </a:spcBef>
              <a:spcAft>
                <a:spcPts val="0"/>
              </a:spcAft>
              <a:buClr>
                <a:schemeClr val="dk1"/>
              </a:buClr>
              <a:buSzPts val="1100"/>
              <a:buFont typeface="Arial"/>
              <a:buNone/>
            </a:pPr>
            <a:r>
              <a:rPr lang="en-US" sz="2300" b="1">
                <a:solidFill>
                  <a:srgbClr val="24292E"/>
                </a:solidFill>
              </a:rPr>
              <a:t>This Looks Like That: Deep Learning for Interpretable Image Recognition</a:t>
            </a:r>
            <a:endParaRPr sz="2300" b="1">
              <a:solidFill>
                <a:srgbClr val="24292E"/>
              </a:solidFill>
            </a:endParaRPr>
          </a:p>
          <a:p>
            <a:pPr marL="0" marR="0" lvl="0" indent="0" algn="ctr" rtl="0">
              <a:spcBef>
                <a:spcPts val="1200"/>
              </a:spcBef>
              <a:spcAft>
                <a:spcPts val="0"/>
              </a:spcAft>
              <a:buNone/>
            </a:pPr>
            <a:endParaRPr sz="3600">
              <a:solidFill>
                <a:srgbClr val="4D4D4D"/>
              </a:solidFill>
              <a:latin typeface="Georgia"/>
              <a:ea typeface="Georgia"/>
              <a:cs typeface="Georgia"/>
              <a:sym typeface="Georgia"/>
            </a:endParaRPr>
          </a:p>
        </p:txBody>
      </p:sp>
      <p:sp>
        <p:nvSpPr>
          <p:cNvPr id="95" name="Google Shape;95;p1"/>
          <p:cNvSpPr txBox="1"/>
          <p:nvPr/>
        </p:nvSpPr>
        <p:spPr>
          <a:xfrm>
            <a:off x="76200" y="4846638"/>
            <a:ext cx="8839200" cy="707846"/>
          </a:xfrm>
          <a:prstGeom prst="rect">
            <a:avLst/>
          </a:prstGeom>
          <a:noFill/>
          <a:ln>
            <a:noFill/>
          </a:ln>
        </p:spPr>
        <p:txBody>
          <a:bodyPr spcFirstLastPara="1" wrap="square" lIns="91425" tIns="45700" rIns="91425" bIns="45700" anchor="t" anchorCtr="0">
            <a:spAutoFit/>
          </a:bodyPr>
          <a:lstStyle/>
          <a:p>
            <a:pPr lvl="0" algn="ctr"/>
            <a:r>
              <a:rPr lang="en-US" sz="2000" dirty="0">
                <a:solidFill>
                  <a:srgbClr val="4D4D4D"/>
                </a:solidFill>
                <a:latin typeface="Georgia"/>
                <a:ea typeface="Georgia"/>
                <a:cs typeface="Georgia"/>
                <a:sym typeface="Georgia"/>
              </a:rPr>
              <a:t>Presenter: </a:t>
            </a:r>
            <a:r>
              <a:rPr lang="en-US" sz="2000" dirty="0" err="1">
                <a:solidFill>
                  <a:srgbClr val="4D4D4D"/>
                </a:solidFill>
                <a:latin typeface="Georgia"/>
                <a:ea typeface="Georgia"/>
                <a:cs typeface="Georgia"/>
                <a:sym typeface="Georgia"/>
              </a:rPr>
              <a:t>Zijie</a:t>
            </a:r>
            <a:r>
              <a:rPr lang="en-US" sz="2000" dirty="0">
                <a:solidFill>
                  <a:srgbClr val="4D4D4D"/>
                </a:solidFill>
                <a:latin typeface="Georgia"/>
                <a:ea typeface="Georgia"/>
                <a:cs typeface="Georgia"/>
                <a:sym typeface="Georgia"/>
              </a:rPr>
              <a:t> Pan</a:t>
            </a:r>
          </a:p>
          <a:p>
            <a:pPr algn="ctr"/>
            <a:r>
              <a:rPr lang="en-US" sz="2000" dirty="0">
                <a:highlight>
                  <a:srgbClr val="FFFF00"/>
                </a:highlight>
              </a:rPr>
              <a:t>https://</a:t>
            </a:r>
            <a:r>
              <a:rPr lang="en-US" sz="2000" dirty="0" err="1">
                <a:highlight>
                  <a:srgbClr val="FFFF00"/>
                </a:highlight>
              </a:rPr>
              <a:t>qdata.github.io</a:t>
            </a:r>
            <a:r>
              <a:rPr lang="en-US" sz="2000" dirty="0">
                <a:highlight>
                  <a:srgbClr val="FFFF00"/>
                </a:highlight>
              </a:rPr>
              <a:t>/deep2Read/</a:t>
            </a:r>
          </a:p>
        </p:txBody>
      </p:sp>
      <p:sp>
        <p:nvSpPr>
          <p:cNvPr id="96" name="Google Shape;96;p1"/>
          <p:cNvSpPr txBox="1"/>
          <p:nvPr/>
        </p:nvSpPr>
        <p:spPr>
          <a:xfrm>
            <a:off x="76200" y="4419600"/>
            <a:ext cx="8839200" cy="4270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a:solidFill>
                  <a:srgbClr val="4D4D4D"/>
                </a:solidFill>
                <a:latin typeface="Georgia"/>
                <a:ea typeface="Georgia"/>
                <a:cs typeface="Georgia"/>
                <a:sym typeface="Georgia"/>
              </a:rPr>
              <a:t>02/07/2020</a:t>
            </a:r>
            <a:endParaRPr/>
          </a:p>
        </p:txBody>
      </p:sp>
      <p:sp>
        <p:nvSpPr>
          <p:cNvPr id="97" name="Google Shape;97;p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1"/>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3600">
                <a:solidFill>
                  <a:srgbClr val="4D4D4D"/>
                </a:solidFill>
                <a:latin typeface="Georgia"/>
                <a:ea typeface="Georgia"/>
                <a:cs typeface="Georgia"/>
                <a:sym typeface="Georgia"/>
              </a:rPr>
              <a:t>Experimental Analysis</a:t>
            </a:r>
            <a:endParaRPr sz="3600">
              <a:solidFill>
                <a:srgbClr val="4D4D4D"/>
              </a:solidFill>
              <a:latin typeface="Georgia"/>
              <a:ea typeface="Georgia"/>
              <a:cs typeface="Georgia"/>
              <a:sym typeface="Georgia"/>
            </a:endParaRPr>
          </a:p>
        </p:txBody>
      </p:sp>
      <p:sp>
        <p:nvSpPr>
          <p:cNvPr id="170" name="Google Shape;170;p11"/>
          <p:cNvSpPr txBox="1">
            <a:spLocks noGrp="1"/>
          </p:cNvSpPr>
          <p:nvPr>
            <p:ph type="body" idx="1"/>
          </p:nvPr>
        </p:nvSpPr>
        <p:spPr>
          <a:xfrm>
            <a:off x="533400" y="1447800"/>
            <a:ext cx="8229600" cy="44196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0"/>
              </a:spcBef>
              <a:spcAft>
                <a:spcPts val="0"/>
              </a:spcAft>
              <a:buClr>
                <a:srgbClr val="4D4D4D"/>
              </a:buClr>
              <a:buSzPts val="2000"/>
              <a:buFont typeface="Georgia"/>
              <a:buChar char="-"/>
            </a:pPr>
            <a:r>
              <a:rPr lang="en-US" sz="2000">
                <a:solidFill>
                  <a:srgbClr val="4D4D4D"/>
                </a:solidFill>
                <a:latin typeface="Georgia"/>
                <a:ea typeface="Georgia"/>
                <a:cs typeface="Georgia"/>
                <a:sym typeface="Georgia"/>
              </a:rPr>
              <a:t>Prototype Projection</a:t>
            </a:r>
            <a:endParaRPr sz="2000">
              <a:solidFill>
                <a:srgbClr val="4D4D4D"/>
              </a:solidFill>
              <a:latin typeface="Georgia"/>
              <a:ea typeface="Georgia"/>
              <a:cs typeface="Georgia"/>
              <a:sym typeface="Georgia"/>
            </a:endParaRPr>
          </a:p>
          <a:p>
            <a:pPr marL="457200" lvl="0" indent="0" algn="l" rtl="0">
              <a:lnSpc>
                <a:spcPct val="150000"/>
              </a:lnSpc>
              <a:spcBef>
                <a:spcPts val="0"/>
              </a:spcBef>
              <a:spcAft>
                <a:spcPts val="0"/>
              </a:spcAft>
              <a:buNone/>
            </a:pPr>
            <a:endParaRPr sz="2000">
              <a:solidFill>
                <a:srgbClr val="4D4D4D"/>
              </a:solidFill>
              <a:latin typeface="Georgia"/>
              <a:ea typeface="Georgia"/>
              <a:cs typeface="Georgia"/>
              <a:sym typeface="Georgia"/>
            </a:endParaRPr>
          </a:p>
          <a:p>
            <a:pPr marL="457200" lvl="0" indent="0" algn="l" rtl="0">
              <a:lnSpc>
                <a:spcPct val="150000"/>
              </a:lnSpc>
              <a:spcBef>
                <a:spcPts val="0"/>
              </a:spcBef>
              <a:spcAft>
                <a:spcPts val="0"/>
              </a:spcAft>
              <a:buNone/>
            </a:pPr>
            <a:endParaRPr sz="2000">
              <a:solidFill>
                <a:srgbClr val="4D4D4D"/>
              </a:solidFill>
              <a:latin typeface="Georgia"/>
              <a:ea typeface="Georgia"/>
              <a:cs typeface="Georgia"/>
              <a:sym typeface="Georgia"/>
            </a:endParaRPr>
          </a:p>
          <a:p>
            <a:pPr marL="457200" lvl="0" indent="0" algn="l" rtl="0">
              <a:lnSpc>
                <a:spcPct val="150000"/>
              </a:lnSpc>
              <a:spcBef>
                <a:spcPts val="0"/>
              </a:spcBef>
              <a:spcAft>
                <a:spcPts val="0"/>
              </a:spcAft>
              <a:buNone/>
            </a:pPr>
            <a:endParaRPr sz="2000">
              <a:solidFill>
                <a:srgbClr val="4D4D4D"/>
              </a:solidFill>
              <a:latin typeface="Georgia"/>
              <a:ea typeface="Georgia"/>
              <a:cs typeface="Georgia"/>
              <a:sym typeface="Georgia"/>
            </a:endParaRPr>
          </a:p>
          <a:p>
            <a:pPr marL="457200" lvl="0" indent="-355600" algn="l" rtl="0">
              <a:lnSpc>
                <a:spcPct val="150000"/>
              </a:lnSpc>
              <a:spcBef>
                <a:spcPts val="0"/>
              </a:spcBef>
              <a:spcAft>
                <a:spcPts val="0"/>
              </a:spcAft>
              <a:buClr>
                <a:srgbClr val="4D4D4D"/>
              </a:buClr>
              <a:buSzPts val="2000"/>
              <a:buFont typeface="Georgia"/>
              <a:buChar char="-"/>
            </a:pPr>
            <a:r>
              <a:rPr lang="en-US" sz="2000">
                <a:solidFill>
                  <a:srgbClr val="4D4D4D"/>
                </a:solidFill>
                <a:latin typeface="Georgia"/>
                <a:ea typeface="Georgia"/>
                <a:cs typeface="Georgia"/>
                <a:sym typeface="Georgia"/>
              </a:rPr>
              <a:t>FC Layer Parameter Training</a:t>
            </a:r>
            <a:endParaRPr sz="2000">
              <a:solidFill>
                <a:srgbClr val="4D4D4D"/>
              </a:solidFill>
              <a:latin typeface="Georgia"/>
              <a:ea typeface="Georgia"/>
              <a:cs typeface="Georgia"/>
              <a:sym typeface="Georgia"/>
            </a:endParaRPr>
          </a:p>
          <a:p>
            <a:pPr marL="457200" lvl="0" indent="0" algn="l" rtl="0">
              <a:lnSpc>
                <a:spcPct val="150000"/>
              </a:lnSpc>
              <a:spcBef>
                <a:spcPts val="0"/>
              </a:spcBef>
              <a:spcAft>
                <a:spcPts val="0"/>
              </a:spcAft>
              <a:buNone/>
            </a:pPr>
            <a:endParaRPr sz="2000">
              <a:solidFill>
                <a:srgbClr val="4D4D4D"/>
              </a:solidFill>
              <a:latin typeface="Georgia"/>
              <a:ea typeface="Georgia"/>
              <a:cs typeface="Georgia"/>
              <a:sym typeface="Georgia"/>
            </a:endParaRPr>
          </a:p>
          <a:p>
            <a:pPr marL="457200" lvl="0" indent="0" algn="l" rtl="0">
              <a:lnSpc>
                <a:spcPct val="150000"/>
              </a:lnSpc>
              <a:spcBef>
                <a:spcPts val="0"/>
              </a:spcBef>
              <a:spcAft>
                <a:spcPts val="0"/>
              </a:spcAft>
              <a:buNone/>
            </a:pPr>
            <a:endParaRPr sz="2000">
              <a:solidFill>
                <a:srgbClr val="4D4D4D"/>
              </a:solidFill>
              <a:latin typeface="Georgia"/>
              <a:ea typeface="Georgia"/>
              <a:cs typeface="Georgia"/>
              <a:sym typeface="Georgia"/>
            </a:endParaRPr>
          </a:p>
          <a:p>
            <a:pPr marL="457200" lvl="0" indent="0" algn="l" rtl="0">
              <a:lnSpc>
                <a:spcPct val="150000"/>
              </a:lnSpc>
              <a:spcBef>
                <a:spcPts val="0"/>
              </a:spcBef>
              <a:spcAft>
                <a:spcPts val="0"/>
              </a:spcAft>
              <a:buNone/>
            </a:pPr>
            <a:endParaRPr sz="2000">
              <a:solidFill>
                <a:srgbClr val="4D4D4D"/>
              </a:solidFill>
              <a:latin typeface="Georgia"/>
              <a:ea typeface="Georgia"/>
              <a:cs typeface="Georgia"/>
              <a:sym typeface="Georgia"/>
            </a:endParaRPr>
          </a:p>
        </p:txBody>
      </p:sp>
      <p:sp>
        <p:nvSpPr>
          <p:cNvPr id="171" name="Google Shape;171;p1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72" name="Google Shape;172;p11"/>
          <p:cNvPicPr preferRelativeResize="0"/>
          <p:nvPr/>
        </p:nvPicPr>
        <p:blipFill>
          <a:blip r:embed="rId3">
            <a:alphaModFix/>
          </a:blip>
          <a:stretch>
            <a:fillRect/>
          </a:stretch>
        </p:blipFill>
        <p:spPr>
          <a:xfrm>
            <a:off x="0" y="2282207"/>
            <a:ext cx="9143999" cy="533787"/>
          </a:xfrm>
          <a:prstGeom prst="rect">
            <a:avLst/>
          </a:prstGeom>
          <a:noFill/>
          <a:ln>
            <a:noFill/>
          </a:ln>
        </p:spPr>
      </p:pic>
      <p:pic>
        <p:nvPicPr>
          <p:cNvPr id="173" name="Google Shape;173;p11"/>
          <p:cNvPicPr preferRelativeResize="0"/>
          <p:nvPr/>
        </p:nvPicPr>
        <p:blipFill>
          <a:blip r:embed="rId4">
            <a:alphaModFix/>
          </a:blip>
          <a:stretch>
            <a:fillRect/>
          </a:stretch>
        </p:blipFill>
        <p:spPr>
          <a:xfrm>
            <a:off x="0" y="4251102"/>
            <a:ext cx="9144001" cy="5590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2"/>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rgbClr val="4D4D4D"/>
                </a:solidFill>
                <a:latin typeface="Georgia"/>
                <a:ea typeface="Georgia"/>
                <a:cs typeface="Georgia"/>
                <a:sym typeface="Georgia"/>
              </a:rPr>
              <a:t>Experiment Results:</a:t>
            </a:r>
            <a:endParaRPr sz="3600">
              <a:solidFill>
                <a:srgbClr val="4D4D4D"/>
              </a:solidFill>
              <a:latin typeface="Georgia"/>
              <a:ea typeface="Georgia"/>
              <a:cs typeface="Georgia"/>
              <a:sym typeface="Georgia"/>
            </a:endParaRPr>
          </a:p>
        </p:txBody>
      </p:sp>
      <p:sp>
        <p:nvSpPr>
          <p:cNvPr id="179" name="Google Shape;179;p12"/>
          <p:cNvSpPr txBox="1"/>
          <p:nvPr/>
        </p:nvSpPr>
        <p:spPr>
          <a:xfrm>
            <a:off x="9525" y="1752600"/>
            <a:ext cx="9067800" cy="3810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None/>
            </a:pPr>
            <a:endParaRPr sz="2000">
              <a:solidFill>
                <a:srgbClr val="4D4D4D"/>
              </a:solidFill>
              <a:latin typeface="Georgia"/>
              <a:ea typeface="Georgia"/>
              <a:cs typeface="Georgia"/>
              <a:sym typeface="Georgia"/>
            </a:endParaRPr>
          </a:p>
        </p:txBody>
      </p:sp>
      <p:sp>
        <p:nvSpPr>
          <p:cNvPr id="180" name="Google Shape;180;p1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81" name="Google Shape;181;p12"/>
          <p:cNvPicPr preferRelativeResize="0"/>
          <p:nvPr/>
        </p:nvPicPr>
        <p:blipFill>
          <a:blip r:embed="rId3">
            <a:alphaModFix/>
          </a:blip>
          <a:stretch>
            <a:fillRect/>
          </a:stretch>
        </p:blipFill>
        <p:spPr>
          <a:xfrm>
            <a:off x="9525" y="2296900"/>
            <a:ext cx="8433100" cy="4188500"/>
          </a:xfrm>
          <a:prstGeom prst="rect">
            <a:avLst/>
          </a:prstGeom>
          <a:noFill/>
          <a:ln>
            <a:noFill/>
          </a:ln>
        </p:spPr>
      </p:pic>
      <p:sp>
        <p:nvSpPr>
          <p:cNvPr id="182" name="Google Shape;182;p12"/>
          <p:cNvSpPr txBox="1"/>
          <p:nvPr/>
        </p:nvSpPr>
        <p:spPr>
          <a:xfrm>
            <a:off x="103525" y="1431975"/>
            <a:ext cx="8902500" cy="8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Test Dataset: </a:t>
            </a:r>
            <a:r>
              <a:rPr lang="en-US" sz="1800">
                <a:solidFill>
                  <a:schemeClr val="dk1"/>
                </a:solidFill>
              </a:rPr>
              <a:t>cropped bird images of CUB-200-2011</a:t>
            </a:r>
            <a:endParaRPr sz="18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3"/>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rgbClr val="4D4D4D"/>
                </a:solidFill>
                <a:latin typeface="Georgia"/>
                <a:ea typeface="Georgia"/>
                <a:cs typeface="Georgia"/>
                <a:sym typeface="Georgia"/>
              </a:rPr>
              <a:t>Comments:</a:t>
            </a:r>
            <a:endParaRPr sz="3600">
              <a:solidFill>
                <a:srgbClr val="4D4D4D"/>
              </a:solidFill>
              <a:latin typeface="Georgia"/>
              <a:ea typeface="Georgia"/>
              <a:cs typeface="Georgia"/>
              <a:sym typeface="Georgia"/>
            </a:endParaRPr>
          </a:p>
        </p:txBody>
      </p:sp>
      <p:sp>
        <p:nvSpPr>
          <p:cNvPr id="188" name="Google Shape;188;p13"/>
          <p:cNvSpPr txBox="1"/>
          <p:nvPr/>
        </p:nvSpPr>
        <p:spPr>
          <a:xfrm>
            <a:off x="9525" y="1752600"/>
            <a:ext cx="9067800" cy="3810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None/>
            </a:pPr>
            <a:endParaRPr sz="2000">
              <a:solidFill>
                <a:srgbClr val="4D4D4D"/>
              </a:solidFill>
              <a:latin typeface="Georgia"/>
              <a:ea typeface="Georgia"/>
              <a:cs typeface="Georgia"/>
              <a:sym typeface="Georgia"/>
            </a:endParaRPr>
          </a:p>
        </p:txBody>
      </p:sp>
      <p:sp>
        <p:nvSpPr>
          <p:cNvPr id="189" name="Google Shape;189;p1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
        <p:nvSpPr>
          <p:cNvPr id="190" name="Google Shape;190;p13"/>
          <p:cNvSpPr txBox="1"/>
          <p:nvPr/>
        </p:nvSpPr>
        <p:spPr>
          <a:xfrm>
            <a:off x="77650" y="1820175"/>
            <a:ext cx="9066300" cy="382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sz="2400"/>
              <a:t>Strength: The classification process is very interpretable and can reach comparable accuracy with its standard non-interpretable counterpart as well as other interpretable deep models</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Weakness: What if prototypes lack of representational power</a:t>
            </a:r>
            <a:endParaRPr sz="2400"/>
          </a:p>
          <a:p>
            <a:pPr marL="0" lvl="0" indent="0" algn="l" rtl="0">
              <a:spcBef>
                <a:spcPts val="0"/>
              </a:spcBef>
              <a:spcAft>
                <a:spcPts val="0"/>
              </a:spcAft>
              <a:buNone/>
            </a:pPr>
            <a:r>
              <a:rPr lang="en-US" sz="2400"/>
              <a:t>			   What if similar prototypes from other classes can also create high similarity scores, may cause misclassification.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4D4D4D"/>
                </a:solidFill>
                <a:latin typeface="Georgia"/>
                <a:ea typeface="Georgia"/>
                <a:cs typeface="Georgia"/>
                <a:sym typeface="Georgia"/>
              </a:rPr>
              <a:t>Motivation</a:t>
            </a:r>
            <a:endParaRPr sz="3600" b="0" i="0" u="none" strike="noStrike" cap="none">
              <a:solidFill>
                <a:srgbClr val="4D4D4D"/>
              </a:solidFill>
              <a:latin typeface="Georgia"/>
              <a:ea typeface="Georgia"/>
              <a:cs typeface="Georgia"/>
              <a:sym typeface="Georgia"/>
            </a:endParaRPr>
          </a:p>
        </p:txBody>
      </p:sp>
      <p:sp>
        <p:nvSpPr>
          <p:cNvPr id="104" name="Google Shape;104;p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105" name="Google Shape;105;p2"/>
          <p:cNvSpPr txBox="1"/>
          <p:nvPr/>
        </p:nvSpPr>
        <p:spPr>
          <a:xfrm>
            <a:off x="311725" y="1749125"/>
            <a:ext cx="8130900" cy="33771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sz="2400"/>
              <a:t>How human classify images? : We would </a:t>
            </a:r>
            <a:r>
              <a:rPr lang="en-US" sz="2400">
                <a:solidFill>
                  <a:schemeClr val="dk1"/>
                </a:solidFill>
              </a:rPr>
              <a:t>focus on parts of the image and compare them with prototypical parts of images from a given class.</a:t>
            </a:r>
            <a:endParaRPr sz="2400">
              <a:solidFill>
                <a:schemeClr val="dk1"/>
              </a:solidFill>
            </a:endParaRPr>
          </a:p>
          <a:p>
            <a:pPr marL="0" lvl="0" indent="0" algn="l" rtl="0">
              <a:spcBef>
                <a:spcPts val="0"/>
              </a:spcBef>
              <a:spcAft>
                <a:spcPts val="0"/>
              </a:spcAft>
              <a:buNone/>
            </a:pPr>
            <a:endParaRPr sz="2400">
              <a:solidFill>
                <a:schemeClr val="dk1"/>
              </a:solidFill>
            </a:endParaRPr>
          </a:p>
          <a:p>
            <a:pPr marL="457200" lvl="0" indent="-381000" algn="l" rtl="0">
              <a:spcBef>
                <a:spcPts val="0"/>
              </a:spcBef>
              <a:spcAft>
                <a:spcPts val="0"/>
              </a:spcAft>
              <a:buClr>
                <a:schemeClr val="dk1"/>
              </a:buClr>
              <a:buSzPts val="2400"/>
              <a:buChar char="-"/>
            </a:pPr>
            <a:r>
              <a:rPr lang="en-US" sz="2400">
                <a:solidFill>
                  <a:schemeClr val="dk1"/>
                </a:solidFill>
              </a:rPr>
              <a:t>Apply this decision making to neural network classification  so that the model is interpretable  </a:t>
            </a:r>
            <a:endParaRPr sz="24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4D4D4D"/>
                </a:solidFill>
                <a:latin typeface="Georgia"/>
                <a:ea typeface="Georgia"/>
                <a:cs typeface="Georgia"/>
                <a:sym typeface="Georgia"/>
              </a:rPr>
              <a:t>Claim / Target Task</a:t>
            </a:r>
            <a:endParaRPr sz="3600" b="0" i="0" u="none" strike="noStrike" cap="none">
              <a:solidFill>
                <a:srgbClr val="4D4D4D"/>
              </a:solidFill>
              <a:latin typeface="Georgia"/>
              <a:ea typeface="Georgia"/>
              <a:cs typeface="Georgia"/>
              <a:sym typeface="Georgia"/>
            </a:endParaRPr>
          </a:p>
        </p:txBody>
      </p:sp>
      <p:sp>
        <p:nvSpPr>
          <p:cNvPr id="112" name="Google Shape;112;p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113" name="Google Shape;113;p5"/>
          <p:cNvSpPr txBox="1"/>
          <p:nvPr/>
        </p:nvSpPr>
        <p:spPr>
          <a:xfrm>
            <a:off x="415625" y="1671200"/>
            <a:ext cx="7871100" cy="3832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Propose the architecture of </a:t>
            </a:r>
            <a:r>
              <a:rPr lang="en-US" sz="1800" i="1">
                <a:solidFill>
                  <a:schemeClr val="dk1"/>
                </a:solidFill>
              </a:rPr>
              <a:t>prototypical part network </a:t>
            </a:r>
            <a:r>
              <a:rPr lang="en-US" sz="1800">
                <a:solidFill>
                  <a:schemeClr val="dk1"/>
                </a:solidFill>
              </a:rPr>
              <a:t>(ProtoPNet)</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lnSpc>
                <a:spcPct val="115000"/>
              </a:lnSpc>
              <a:spcBef>
                <a:spcPts val="0"/>
              </a:spcBef>
              <a:spcAft>
                <a:spcPts val="0"/>
              </a:spcAft>
              <a:buClr>
                <a:srgbClr val="24292E"/>
              </a:buClr>
              <a:buSzPts val="1800"/>
              <a:buChar char="-"/>
            </a:pPr>
            <a:r>
              <a:rPr lang="en-US" sz="1800"/>
              <a:t>Propose a form of interpretability (This Looks Like That) </a:t>
            </a:r>
            <a:endParaRPr sz="1800"/>
          </a:p>
          <a:p>
            <a:pPr marL="457200" lvl="0" indent="0" algn="l" rtl="0">
              <a:lnSpc>
                <a:spcPct val="115000"/>
              </a:lnSpc>
              <a:spcBef>
                <a:spcPts val="1200"/>
              </a:spcBef>
              <a:spcAft>
                <a:spcPts val="0"/>
              </a:spcAft>
              <a:buNone/>
            </a:pPr>
            <a:endParaRPr sz="1800"/>
          </a:p>
          <a:p>
            <a:pPr marL="457200" lvl="0" indent="-342900" algn="l" rtl="0">
              <a:lnSpc>
                <a:spcPct val="115000"/>
              </a:lnSpc>
              <a:spcBef>
                <a:spcPts val="1200"/>
              </a:spcBef>
              <a:spcAft>
                <a:spcPts val="0"/>
              </a:spcAft>
              <a:buClr>
                <a:srgbClr val="24292E"/>
              </a:buClr>
              <a:buSzPts val="1800"/>
              <a:buChar char="-"/>
            </a:pPr>
            <a:r>
              <a:rPr lang="en-US" sz="1800"/>
              <a:t>The model is able to identify several parts of the image where it thinks that this identified part of the image looks like that prototypical part of some training image, and makes its prediction based on a weighted combination of the similarity scores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p:nvPr/>
        </p:nvSpPr>
        <p:spPr>
          <a:xfrm>
            <a:off x="373063" y="152400"/>
            <a:ext cx="87709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4D4D4D"/>
                </a:solidFill>
                <a:latin typeface="Georgia"/>
                <a:ea typeface="Georgia"/>
                <a:cs typeface="Georgia"/>
                <a:sym typeface="Georgia"/>
              </a:rPr>
              <a:t>An Intuitive Figure Showing WHY Claim</a:t>
            </a:r>
            <a:endParaRPr sz="3600" b="0" i="0" u="none" strike="noStrike" cap="none">
              <a:solidFill>
                <a:srgbClr val="4D4D4D"/>
              </a:solidFill>
              <a:latin typeface="Georgia"/>
              <a:ea typeface="Georgia"/>
              <a:cs typeface="Georgia"/>
              <a:sym typeface="Georgia"/>
            </a:endParaRPr>
          </a:p>
        </p:txBody>
      </p:sp>
      <p:sp>
        <p:nvSpPr>
          <p:cNvPr id="120" name="Google Shape;120;p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pic>
        <p:nvPicPr>
          <p:cNvPr id="121" name="Google Shape;121;p6"/>
          <p:cNvPicPr preferRelativeResize="0"/>
          <p:nvPr/>
        </p:nvPicPr>
        <p:blipFill>
          <a:blip r:embed="rId3">
            <a:alphaModFix/>
          </a:blip>
          <a:stretch>
            <a:fillRect/>
          </a:stretch>
        </p:blipFill>
        <p:spPr>
          <a:xfrm>
            <a:off x="0" y="1391350"/>
            <a:ext cx="9144001" cy="40752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rgbClr val="4D4D4D"/>
                </a:solidFill>
                <a:latin typeface="Georgia"/>
                <a:ea typeface="Georgia"/>
                <a:cs typeface="Georgia"/>
                <a:sym typeface="Georgia"/>
              </a:rPr>
              <a:t>Model Architecture</a:t>
            </a:r>
            <a:endParaRPr sz="3600" b="0" i="0" u="none" strike="noStrike" cap="none">
              <a:solidFill>
                <a:srgbClr val="4D4D4D"/>
              </a:solidFill>
              <a:latin typeface="Georgia"/>
              <a:ea typeface="Georgia"/>
              <a:cs typeface="Georgia"/>
              <a:sym typeface="Georgia"/>
            </a:endParaRPr>
          </a:p>
        </p:txBody>
      </p:sp>
      <p:sp>
        <p:nvSpPr>
          <p:cNvPr id="128" name="Google Shape;128;p7" descr="Inline image 1"/>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7" descr="https://www.uni-marburg.de/sprachenzentrum/sprachen-tandem/icons/classic-timer-icon"/>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30" name="Google Shape;130;p7"/>
          <p:cNvPicPr preferRelativeResize="0"/>
          <p:nvPr/>
        </p:nvPicPr>
        <p:blipFill>
          <a:blip r:embed="rId3">
            <a:alphaModFix/>
          </a:blip>
          <a:stretch>
            <a:fillRect/>
          </a:stretch>
        </p:blipFill>
        <p:spPr>
          <a:xfrm>
            <a:off x="307975" y="1498275"/>
            <a:ext cx="8498323" cy="4195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p:nvPr/>
        </p:nvSpPr>
        <p:spPr>
          <a:xfrm>
            <a:off x="373063" y="204350"/>
            <a:ext cx="68532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3600">
                <a:solidFill>
                  <a:srgbClr val="4D4D4D"/>
                </a:solidFill>
                <a:latin typeface="Georgia"/>
                <a:ea typeface="Georgia"/>
                <a:cs typeface="Georgia"/>
                <a:sym typeface="Georgia"/>
              </a:rPr>
              <a:t>Model Architecture Cont.</a:t>
            </a:r>
            <a:endParaRPr/>
          </a:p>
        </p:txBody>
      </p:sp>
      <p:sp>
        <p:nvSpPr>
          <p:cNvPr id="137" name="Google Shape;137;p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38" name="Google Shape;138;p8"/>
          <p:cNvSpPr txBox="1"/>
          <p:nvPr/>
        </p:nvSpPr>
        <p:spPr>
          <a:xfrm>
            <a:off x="181850" y="1541325"/>
            <a:ext cx="8780400" cy="4704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4292E"/>
              </a:buClr>
              <a:buSzPts val="1800"/>
              <a:buChar char="-"/>
            </a:pPr>
            <a:r>
              <a:rPr lang="en-US" sz="1800">
                <a:solidFill>
                  <a:srgbClr val="24292E"/>
                </a:solidFill>
              </a:rPr>
              <a:t>Initially we have the first 13 layers of the VGG-16 (or other existing )network ,followed by 2 , 1x1 convs</a:t>
            </a:r>
            <a:endParaRPr sz="1800">
              <a:solidFill>
                <a:srgbClr val="24292E"/>
              </a:solidFill>
            </a:endParaRPr>
          </a:p>
          <a:p>
            <a:pPr marL="457200" lvl="0" indent="-342900" algn="l" rtl="0">
              <a:lnSpc>
                <a:spcPct val="115000"/>
              </a:lnSpc>
              <a:spcBef>
                <a:spcPts val="0"/>
              </a:spcBef>
              <a:spcAft>
                <a:spcPts val="0"/>
              </a:spcAft>
              <a:buClr>
                <a:srgbClr val="24292E"/>
              </a:buClr>
              <a:buSzPts val="1800"/>
              <a:buChar char="-"/>
            </a:pPr>
            <a:r>
              <a:rPr lang="en-US" sz="1800">
                <a:solidFill>
                  <a:srgbClr val="24292E"/>
                </a:solidFill>
              </a:rPr>
              <a:t>The network learns m prototypes (pj) , with a predefined number of prototypes for each class .</a:t>
            </a:r>
            <a:endParaRPr sz="1800">
              <a:solidFill>
                <a:srgbClr val="24292E"/>
              </a:solidFill>
            </a:endParaRPr>
          </a:p>
          <a:p>
            <a:pPr marL="457200" lvl="0" indent="-342900" algn="l" rtl="0">
              <a:lnSpc>
                <a:spcPct val="115000"/>
              </a:lnSpc>
              <a:spcBef>
                <a:spcPts val="0"/>
              </a:spcBef>
              <a:spcAft>
                <a:spcPts val="0"/>
              </a:spcAft>
              <a:buClr>
                <a:srgbClr val="24292E"/>
              </a:buClr>
              <a:buSzPts val="1800"/>
              <a:buChar char="-"/>
            </a:pPr>
            <a:r>
              <a:rPr lang="en-US" sz="1800">
                <a:solidFill>
                  <a:srgbClr val="24292E"/>
                </a:solidFill>
              </a:rPr>
              <a:t>Each prototype is applied to all the patches of the conv output , and using the L2 distance , a similarity score is produced for a single prototype for all the patches , this can also be used to make a heatmap of similarity .</a:t>
            </a:r>
            <a:endParaRPr sz="1800">
              <a:solidFill>
                <a:srgbClr val="24292E"/>
              </a:solidFill>
            </a:endParaRPr>
          </a:p>
          <a:p>
            <a:pPr marL="457200" lvl="0" indent="-342900" algn="l" rtl="0">
              <a:lnSpc>
                <a:spcPct val="115000"/>
              </a:lnSpc>
              <a:spcBef>
                <a:spcPts val="0"/>
              </a:spcBef>
              <a:spcAft>
                <a:spcPts val="0"/>
              </a:spcAft>
              <a:buClr>
                <a:srgbClr val="24292E"/>
              </a:buClr>
              <a:buSzPts val="1800"/>
              <a:buChar char="-"/>
            </a:pPr>
            <a:r>
              <a:rPr lang="en-US" sz="1800">
                <a:solidFill>
                  <a:srgbClr val="24292E"/>
                </a:solidFill>
              </a:rPr>
              <a:t>Then global pooling is applied to convert this into a single score gpj.Which represents the strongest similar finding of that prototype in the image.</a:t>
            </a:r>
            <a:endParaRPr sz="1800">
              <a:solidFill>
                <a:srgbClr val="24292E"/>
              </a:solidFill>
            </a:endParaRPr>
          </a:p>
          <a:p>
            <a:pPr marL="457200" lvl="0" indent="-342900" algn="l" rtl="0">
              <a:lnSpc>
                <a:spcPct val="115000"/>
              </a:lnSpc>
              <a:spcBef>
                <a:spcPts val="0"/>
              </a:spcBef>
              <a:spcAft>
                <a:spcPts val="0"/>
              </a:spcAft>
              <a:buClr>
                <a:srgbClr val="24292E"/>
              </a:buClr>
              <a:buSzPts val="1800"/>
              <a:buChar char="-"/>
            </a:pPr>
            <a:r>
              <a:rPr lang="en-US" sz="1800">
                <a:solidFill>
                  <a:srgbClr val="24292E"/>
                </a:solidFill>
              </a:rPr>
              <a:t>Then the m global similarity scores are feeded in the FC layer to have weight combination to perform classification.</a:t>
            </a:r>
            <a:endParaRPr sz="1800">
              <a:solidFill>
                <a:srgbClr val="24292E"/>
              </a:solidFill>
            </a:endParaRPr>
          </a:p>
          <a:p>
            <a:pPr marL="0" lvl="0" indent="0" algn="l" rtl="0">
              <a:spcBef>
                <a:spcPts val="12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7de454493c_0_11"/>
          <p:cNvSpPr txBox="1">
            <a:spLocks noGrp="1"/>
          </p:cNvSpPr>
          <p:nvPr>
            <p:ph type="body" idx="1"/>
          </p:nvPr>
        </p:nvSpPr>
        <p:spPr>
          <a:xfrm>
            <a:off x="457200" y="274638"/>
            <a:ext cx="8229600" cy="5851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Classification Process</a:t>
            </a:r>
            <a:endParaRPr/>
          </a:p>
        </p:txBody>
      </p:sp>
      <p:sp>
        <p:nvSpPr>
          <p:cNvPr id="145" name="Google Shape;145;g7de454493c_0_11"/>
          <p:cNvSpPr txBox="1">
            <a:spLocks noGrp="1"/>
          </p:cNvSpPr>
          <p:nvPr>
            <p:ph type="sldNum" idx="12"/>
          </p:nvPr>
        </p:nvSpPr>
        <p:spPr>
          <a:xfrm>
            <a:off x="6553200" y="6245225"/>
            <a:ext cx="21336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146" name="Google Shape;146;g7de454493c_0_11"/>
          <p:cNvPicPr preferRelativeResize="0"/>
          <p:nvPr/>
        </p:nvPicPr>
        <p:blipFill>
          <a:blip r:embed="rId3">
            <a:alphaModFix/>
          </a:blip>
          <a:stretch>
            <a:fillRect/>
          </a:stretch>
        </p:blipFill>
        <p:spPr>
          <a:xfrm>
            <a:off x="0" y="1406375"/>
            <a:ext cx="9143998" cy="40452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3600">
                <a:solidFill>
                  <a:srgbClr val="4D4D4D"/>
                </a:solidFill>
                <a:latin typeface="Georgia"/>
                <a:ea typeface="Georgia"/>
                <a:cs typeface="Georgia"/>
                <a:sym typeface="Georgia"/>
              </a:rPr>
              <a:t>Training Algorithm </a:t>
            </a:r>
            <a:endParaRPr sz="3600">
              <a:solidFill>
                <a:srgbClr val="4D4D4D"/>
              </a:solidFill>
              <a:latin typeface="Georgia"/>
              <a:ea typeface="Georgia"/>
              <a:cs typeface="Georgia"/>
              <a:sym typeface="Georgia"/>
            </a:endParaRPr>
          </a:p>
        </p:txBody>
      </p:sp>
      <p:sp>
        <p:nvSpPr>
          <p:cNvPr id="153" name="Google Shape;153;p9"/>
          <p:cNvSpPr txBox="1">
            <a:spLocks noGrp="1"/>
          </p:cNvSpPr>
          <p:nvPr>
            <p:ph type="body" idx="1"/>
          </p:nvPr>
        </p:nvSpPr>
        <p:spPr>
          <a:xfrm>
            <a:off x="259775" y="1447800"/>
            <a:ext cx="8503200" cy="5011800"/>
          </a:xfrm>
          <a:prstGeom prst="rect">
            <a:avLst/>
          </a:prstGeom>
          <a:noFill/>
          <a:ln>
            <a:noFill/>
          </a:ln>
        </p:spPr>
        <p:txBody>
          <a:bodyPr spcFirstLastPara="1" wrap="square" lIns="91425" tIns="45700" rIns="91425" bIns="45700" anchor="t" anchorCtr="0">
            <a:noAutofit/>
          </a:bodyPr>
          <a:lstStyle/>
          <a:p>
            <a:pPr marL="457200" lvl="0" indent="-317500" algn="l" rtl="0">
              <a:lnSpc>
                <a:spcPct val="115000"/>
              </a:lnSpc>
              <a:spcBef>
                <a:spcPts val="300"/>
              </a:spcBef>
              <a:spcAft>
                <a:spcPts val="0"/>
              </a:spcAft>
              <a:buClr>
                <a:srgbClr val="24292E"/>
              </a:buClr>
              <a:buSzPts val="1400"/>
              <a:buChar char="-"/>
            </a:pPr>
            <a:r>
              <a:rPr lang="en-US" sz="1400" b="1">
                <a:solidFill>
                  <a:srgbClr val="24292E"/>
                </a:solidFill>
              </a:rPr>
              <a:t>SGD of the layers before the FC layer h</a:t>
            </a:r>
            <a:r>
              <a:rPr lang="en-US" sz="1400">
                <a:solidFill>
                  <a:srgbClr val="24292E"/>
                </a:solidFill>
              </a:rPr>
              <a:t> :This aims to learn a meaningful latent space where the most important patches for classifying images are clustered around prototypes associated with their own classes (Clustering Cost), and those important patches from different classes will be separated into distinct clusters(Separation Cost) . The loss function is sum of the cross entropy loss , the clustering cost and the separation cost .</a:t>
            </a:r>
            <a:endParaRPr sz="1400">
              <a:solidFill>
                <a:srgbClr val="24292E"/>
              </a:solidFill>
            </a:endParaRPr>
          </a:p>
          <a:p>
            <a:pPr marL="1371600" lvl="0" indent="0" algn="l" rtl="0">
              <a:lnSpc>
                <a:spcPct val="115000"/>
              </a:lnSpc>
              <a:spcBef>
                <a:spcPts val="1200"/>
              </a:spcBef>
              <a:spcAft>
                <a:spcPts val="0"/>
              </a:spcAft>
              <a:buNone/>
            </a:pPr>
            <a:endParaRPr sz="1400">
              <a:solidFill>
                <a:srgbClr val="24292E"/>
              </a:solidFill>
            </a:endParaRPr>
          </a:p>
          <a:p>
            <a:pPr marL="457200" lvl="0" indent="-317500" algn="l" rtl="0">
              <a:lnSpc>
                <a:spcPct val="115000"/>
              </a:lnSpc>
              <a:spcBef>
                <a:spcPts val="1200"/>
              </a:spcBef>
              <a:spcAft>
                <a:spcPts val="0"/>
              </a:spcAft>
              <a:buClr>
                <a:srgbClr val="24292E"/>
              </a:buClr>
              <a:buSzPts val="1400"/>
              <a:buChar char="-"/>
            </a:pPr>
            <a:r>
              <a:rPr lang="en-US" sz="1400" b="1">
                <a:solidFill>
                  <a:srgbClr val="24292E"/>
                </a:solidFill>
              </a:rPr>
              <a:t>Projection of the prototypes onto the closest latent representations of training image patches from the same class as that of the prototype</a:t>
            </a:r>
            <a:r>
              <a:rPr lang="en-US" sz="1400">
                <a:solidFill>
                  <a:srgbClr val="24292E"/>
                </a:solidFill>
              </a:rPr>
              <a:t>. :We push each prototype pj onto the closest latent representation of training image patches from the same class as that of pj . So effectively each prototype now corresponds to some patch of a image in the training set</a:t>
            </a:r>
            <a:endParaRPr sz="1400">
              <a:solidFill>
                <a:srgbClr val="24292E"/>
              </a:solidFill>
            </a:endParaRPr>
          </a:p>
          <a:p>
            <a:pPr marL="1371600" lvl="0" indent="0" algn="l" rtl="0">
              <a:lnSpc>
                <a:spcPct val="115000"/>
              </a:lnSpc>
              <a:spcBef>
                <a:spcPts val="1200"/>
              </a:spcBef>
              <a:spcAft>
                <a:spcPts val="0"/>
              </a:spcAft>
              <a:buNone/>
            </a:pPr>
            <a:endParaRPr sz="1400">
              <a:solidFill>
                <a:srgbClr val="24292E"/>
              </a:solidFill>
            </a:endParaRPr>
          </a:p>
          <a:p>
            <a:pPr marL="457200" lvl="0" indent="-317500" algn="l" rtl="0">
              <a:lnSpc>
                <a:spcPct val="115000"/>
              </a:lnSpc>
              <a:spcBef>
                <a:spcPts val="1200"/>
              </a:spcBef>
              <a:spcAft>
                <a:spcPts val="0"/>
              </a:spcAft>
              <a:buClr>
                <a:srgbClr val="24292E"/>
              </a:buClr>
              <a:buSzPts val="1400"/>
              <a:buChar char="-"/>
            </a:pPr>
            <a:r>
              <a:rPr lang="en-US" sz="1400" b="1">
                <a:solidFill>
                  <a:srgbClr val="24292E"/>
                </a:solidFill>
              </a:rPr>
              <a:t>Convex optimization of the last layer h</a:t>
            </a:r>
            <a:r>
              <a:rPr lang="en-US" sz="1400">
                <a:solidFill>
                  <a:srgbClr val="24292E"/>
                </a:solidFill>
              </a:rPr>
              <a:t>.- The parameters of the conv , and the prototype layers are fixed . Also the weights of the last layer are encouraged to be sparse by adding L1 regularisation.</a:t>
            </a:r>
            <a:endParaRPr sz="1400">
              <a:solidFill>
                <a:srgbClr val="24292E"/>
              </a:solidFill>
            </a:endParaRPr>
          </a:p>
          <a:p>
            <a:pPr marL="0" lvl="0" indent="3517900" algn="l" rtl="0">
              <a:lnSpc>
                <a:spcPct val="115000"/>
              </a:lnSpc>
              <a:spcBef>
                <a:spcPts val="1200"/>
              </a:spcBef>
              <a:spcAft>
                <a:spcPts val="0"/>
              </a:spcAft>
              <a:buClr>
                <a:schemeClr val="dk1"/>
              </a:buClr>
              <a:buSzPts val="1100"/>
              <a:buFont typeface="Arial"/>
              <a:buNone/>
            </a:pPr>
            <a:endParaRPr sz="3600">
              <a:solidFill>
                <a:srgbClr val="4D4D4D"/>
              </a:solidFill>
              <a:latin typeface="Georgia"/>
              <a:ea typeface="Georgia"/>
              <a:cs typeface="Georgia"/>
              <a:sym typeface="Georgia"/>
            </a:endParaRPr>
          </a:p>
          <a:p>
            <a:pPr marL="342900" lvl="0" indent="-215900" algn="l" rtl="0">
              <a:lnSpc>
                <a:spcPct val="150000"/>
              </a:lnSpc>
              <a:spcBef>
                <a:spcPts val="0"/>
              </a:spcBef>
              <a:spcAft>
                <a:spcPts val="0"/>
              </a:spcAft>
              <a:buClr>
                <a:schemeClr val="dk1"/>
              </a:buClr>
              <a:buSzPts val="2000"/>
              <a:buFont typeface="Noto Sans Symbols"/>
              <a:buNone/>
            </a:pPr>
            <a:endParaRPr sz="2000">
              <a:solidFill>
                <a:srgbClr val="4D4D4D"/>
              </a:solidFill>
              <a:latin typeface="Georgia"/>
              <a:ea typeface="Georgia"/>
              <a:cs typeface="Georgia"/>
              <a:sym typeface="Georgia"/>
            </a:endParaRPr>
          </a:p>
        </p:txBody>
      </p:sp>
      <p:sp>
        <p:nvSpPr>
          <p:cNvPr id="154" name="Google Shape;154;p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Font typeface="Arial"/>
              <a:buNone/>
            </a:pPr>
            <a:r>
              <a:rPr lang="en-US" sz="3600">
                <a:solidFill>
                  <a:srgbClr val="4D4D4D"/>
                </a:solidFill>
                <a:latin typeface="Georgia"/>
                <a:ea typeface="Georgia"/>
                <a:cs typeface="Georgia"/>
                <a:sym typeface="Georgia"/>
              </a:rPr>
              <a:t>Training Algorithm </a:t>
            </a:r>
            <a:endParaRPr sz="3600">
              <a:solidFill>
                <a:srgbClr val="4D4D4D"/>
              </a:solidFill>
              <a:latin typeface="Georgia"/>
              <a:ea typeface="Georgia"/>
              <a:cs typeface="Georgia"/>
              <a:sym typeface="Georgia"/>
            </a:endParaRPr>
          </a:p>
        </p:txBody>
      </p:sp>
      <p:sp>
        <p:nvSpPr>
          <p:cNvPr id="161" name="Google Shape;161;p10"/>
          <p:cNvSpPr txBox="1">
            <a:spLocks noGrp="1"/>
          </p:cNvSpPr>
          <p:nvPr>
            <p:ph type="body" idx="1"/>
          </p:nvPr>
        </p:nvSpPr>
        <p:spPr>
          <a:xfrm>
            <a:off x="533400" y="1447800"/>
            <a:ext cx="8229600" cy="44196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0"/>
              </a:spcBef>
              <a:spcAft>
                <a:spcPts val="0"/>
              </a:spcAft>
              <a:buClr>
                <a:srgbClr val="4D4D4D"/>
              </a:buClr>
              <a:buSzPts val="2000"/>
              <a:buFont typeface="Georgia"/>
              <a:buChar char="-"/>
            </a:pPr>
            <a:r>
              <a:rPr lang="en-US" sz="2000">
                <a:solidFill>
                  <a:srgbClr val="4D4D4D"/>
                </a:solidFill>
                <a:latin typeface="Georgia"/>
                <a:ea typeface="Georgia"/>
                <a:cs typeface="Georgia"/>
                <a:sym typeface="Georgia"/>
              </a:rPr>
              <a:t>SGD Training Before FC layer</a:t>
            </a:r>
            <a:endParaRPr sz="2000">
              <a:solidFill>
                <a:srgbClr val="4D4D4D"/>
              </a:solidFill>
              <a:latin typeface="Georgia"/>
              <a:ea typeface="Georgia"/>
              <a:cs typeface="Georgia"/>
              <a:sym typeface="Georgia"/>
            </a:endParaRPr>
          </a:p>
          <a:p>
            <a:pPr marL="457200" lvl="0" indent="0" algn="l" rtl="0">
              <a:lnSpc>
                <a:spcPct val="150000"/>
              </a:lnSpc>
              <a:spcBef>
                <a:spcPts val="0"/>
              </a:spcBef>
              <a:spcAft>
                <a:spcPts val="0"/>
              </a:spcAft>
              <a:buNone/>
            </a:pPr>
            <a:endParaRPr sz="2000">
              <a:solidFill>
                <a:srgbClr val="4D4D4D"/>
              </a:solidFill>
              <a:latin typeface="Georgia"/>
              <a:ea typeface="Georgia"/>
              <a:cs typeface="Georgia"/>
              <a:sym typeface="Georgia"/>
            </a:endParaRPr>
          </a:p>
        </p:txBody>
      </p:sp>
      <p:sp>
        <p:nvSpPr>
          <p:cNvPr id="162" name="Google Shape;162;p1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pic>
        <p:nvPicPr>
          <p:cNvPr id="163" name="Google Shape;163;p10"/>
          <p:cNvPicPr preferRelativeResize="0"/>
          <p:nvPr/>
        </p:nvPicPr>
        <p:blipFill>
          <a:blip r:embed="rId3">
            <a:alphaModFix/>
          </a:blip>
          <a:stretch>
            <a:fillRect/>
          </a:stretch>
        </p:blipFill>
        <p:spPr>
          <a:xfrm>
            <a:off x="0" y="2204478"/>
            <a:ext cx="9144002" cy="1569144"/>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660</Words>
  <Application>Microsoft Macintosh PowerPoint</Application>
  <PresentationFormat>On-screen Show (4:3)</PresentationFormat>
  <Paragraphs>75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Noto Sans Symbols</vt:lpstr>
      <vt:lpstr>Arial</vt:lpstr>
      <vt:lpstr>Georgia</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Qi, Yanjun (yq2h)</cp:lastModifiedBy>
  <cp:revision>1</cp:revision>
  <dcterms:created xsi:type="dcterms:W3CDTF">2009-01-05T15:07:26Z</dcterms:created>
  <dcterms:modified xsi:type="dcterms:W3CDTF">2021-06-17T20:30:53Z</dcterms:modified>
</cp:coreProperties>
</file>