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pzX42eF+DXNyA4Thh7oEECzLA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90"/>
  </p:normalViewPr>
  <p:slideViewPr>
    <p:cSldViewPr snapToGrid="0">
      <p:cViewPr varScale="1">
        <p:scale>
          <a:sx n="99" d="100"/>
          <a:sy n="99" d="100"/>
        </p:scale>
        <p:origin x="13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91" name="Google Shape;9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162" name="Google Shape;16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1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
        <p:nvSpPr>
          <p:cNvPr id="170" name="Google Shape;170;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
        <p:nvSpPr>
          <p:cNvPr id="178" name="Google Shape;178;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
        <p:nvSpPr>
          <p:cNvPr id="186" name="Google Shape;186;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
        <p:nvSpPr>
          <p:cNvPr id="194" name="Google Shape;194;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
        <p:nvSpPr>
          <p:cNvPr id="202" name="Google Shape;202;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
        <p:nvSpPr>
          <p:cNvPr id="210" name="Google Shape;210;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18" name="Google Shape;218;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26" name="Google Shape;226;p1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3" name="Google Shape;233;p1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34" name="Google Shape;234;p1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07" name="Google Shape;10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14" name="Google Shape;114;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1" name="Google Shape;121;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8" name="Google Shape;128;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9" name="Google Shape;129;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136" name="Google Shape;136;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144" name="Google Shape;144;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3" name="Google Shape;153;p9: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r>
              <a:rPr lang="en-IN"/>
              <a:t>Here is our proposed solution. </a:t>
            </a:r>
            <a:endParaRPr/>
          </a:p>
        </p:txBody>
      </p:sp>
      <p:sp>
        <p:nvSpPr>
          <p:cNvPr id="154" name="Google Shape;154;p9: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2" name="Google Shape;72;p3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4" name="Google Shape;74;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3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22"/>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5" name="Google Shape;35;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8" name="Google Shape;48;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9" name="Google Shape;49;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0" name="Google Shape;50;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1" name="Google Shape;51;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6" name="Google Shape;66;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7" name="Google Shape;67;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medium.com/@ageitgey/natural-language-processing-is-fun-part-3-explaining-model-predictions-486d8616813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1"/>
          <p:cNvSpPr txBox="1"/>
          <p:nvPr/>
        </p:nvSpPr>
        <p:spPr>
          <a:xfrm>
            <a:off x="179024" y="1794372"/>
            <a:ext cx="883920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200" b="0" i="0" u="none" strike="noStrike" cap="none">
                <a:solidFill>
                  <a:srgbClr val="0C0C0C"/>
                </a:solidFill>
                <a:latin typeface="Georgia"/>
                <a:ea typeface="Georgia"/>
                <a:cs typeface="Georgia"/>
                <a:sym typeface="Georgia"/>
              </a:rPr>
              <a:t>AllenNLP Interpret:</a:t>
            </a:r>
            <a:endParaRPr/>
          </a:p>
          <a:p>
            <a:pPr marL="0" marR="0" lvl="0" indent="0" algn="ctr" rtl="0">
              <a:spcBef>
                <a:spcPts val="0"/>
              </a:spcBef>
              <a:spcAft>
                <a:spcPts val="0"/>
              </a:spcAft>
              <a:buNone/>
            </a:pPr>
            <a:r>
              <a:rPr lang="en-IN" sz="2200" b="0" i="0" u="none" strike="noStrike" cap="none">
                <a:solidFill>
                  <a:srgbClr val="0C0C0C"/>
                </a:solidFill>
                <a:latin typeface="Georgia"/>
                <a:ea typeface="Georgia"/>
                <a:cs typeface="Georgia"/>
                <a:sym typeface="Georgia"/>
              </a:rPr>
              <a:t>A Framework for Explaining Predictions of NLP Models</a:t>
            </a:r>
            <a:endParaRPr/>
          </a:p>
          <a:p>
            <a:pPr marL="0" marR="0" lvl="0" indent="0" algn="ctr" rtl="0">
              <a:spcBef>
                <a:spcPts val="0"/>
              </a:spcBef>
              <a:spcAft>
                <a:spcPts val="0"/>
              </a:spcAft>
              <a:buNone/>
            </a:pPr>
            <a:r>
              <a:rPr lang="en-IN" sz="2200" b="0" i="0" u="none" strike="noStrike" cap="none">
                <a:solidFill>
                  <a:srgbClr val="0C0C0C"/>
                </a:solidFill>
                <a:latin typeface="Georgia"/>
                <a:ea typeface="Georgia"/>
                <a:cs typeface="Georgia"/>
                <a:sym typeface="Georgia"/>
              </a:rPr>
              <a:t>-Eric Wallace, Jens Tuyls, Junlin Wang, Sanjay Subramanian, </a:t>
            </a:r>
            <a:endParaRPr/>
          </a:p>
          <a:p>
            <a:pPr marL="0" marR="0" lvl="0" indent="0" algn="ctr" rtl="0">
              <a:spcBef>
                <a:spcPts val="0"/>
              </a:spcBef>
              <a:spcAft>
                <a:spcPts val="0"/>
              </a:spcAft>
              <a:buNone/>
            </a:pPr>
            <a:r>
              <a:rPr lang="en-IN" sz="2200" b="0" i="0" u="none" strike="noStrike" cap="none">
                <a:solidFill>
                  <a:srgbClr val="0C0C0C"/>
                </a:solidFill>
                <a:latin typeface="Georgia"/>
                <a:ea typeface="Georgia"/>
                <a:cs typeface="Georgia"/>
                <a:sym typeface="Georgia"/>
              </a:rPr>
              <a:t>Matt Gardner, Sameer Singh</a:t>
            </a:r>
            <a:endParaRPr/>
          </a:p>
        </p:txBody>
      </p:sp>
      <p:sp>
        <p:nvSpPr>
          <p:cNvPr id="95" name="Google Shape;95;p1"/>
          <p:cNvSpPr txBox="1"/>
          <p:nvPr/>
        </p:nvSpPr>
        <p:spPr>
          <a:xfrm>
            <a:off x="304800" y="5352713"/>
            <a:ext cx="8839200" cy="892512"/>
          </a:xfrm>
          <a:prstGeom prst="rect">
            <a:avLst/>
          </a:prstGeom>
          <a:noFill/>
          <a:ln>
            <a:noFill/>
          </a:ln>
        </p:spPr>
        <p:txBody>
          <a:bodyPr spcFirstLastPara="1" wrap="square" lIns="91425" tIns="45700" rIns="91425" bIns="45700" anchor="t" anchorCtr="0">
            <a:spAutoFit/>
          </a:bodyPr>
          <a:lstStyle/>
          <a:p>
            <a:pPr lvl="0" algn="ctr">
              <a:buSzPts val="2200"/>
            </a:pPr>
            <a:r>
              <a:rPr lang="en-IN" sz="2800" dirty="0">
                <a:solidFill>
                  <a:srgbClr val="4D4D4D"/>
                </a:solidFill>
                <a:latin typeface="Georgia"/>
                <a:ea typeface="Georgia"/>
                <a:cs typeface="Georgia"/>
                <a:sym typeface="Georgia"/>
              </a:rPr>
              <a:t> Presenter: </a:t>
            </a:r>
            <a:r>
              <a:rPr lang="en-IN" sz="2800" dirty="0" err="1">
                <a:solidFill>
                  <a:srgbClr val="4D4D4D"/>
                </a:solidFill>
                <a:latin typeface="Georgia"/>
                <a:ea typeface="Georgia"/>
                <a:cs typeface="Georgia"/>
                <a:sym typeface="Georgia"/>
              </a:rPr>
              <a:t>Rishab</a:t>
            </a:r>
            <a:r>
              <a:rPr lang="en-IN" sz="2800" dirty="0">
                <a:solidFill>
                  <a:srgbClr val="4D4D4D"/>
                </a:solidFill>
                <a:latin typeface="Georgia"/>
                <a:ea typeface="Georgia"/>
                <a:cs typeface="Georgia"/>
                <a:sym typeface="Georgia"/>
              </a:rPr>
              <a:t> </a:t>
            </a:r>
            <a:r>
              <a:rPr lang="en-IN" sz="2800" dirty="0" err="1">
                <a:solidFill>
                  <a:srgbClr val="4D4D4D"/>
                </a:solidFill>
                <a:latin typeface="Georgia"/>
                <a:ea typeface="Georgia"/>
                <a:cs typeface="Georgia"/>
                <a:sym typeface="Georgia"/>
              </a:rPr>
              <a:t>Bamrara</a:t>
            </a:r>
            <a:endParaRPr lang="en-IN" sz="2800" dirty="0">
              <a:solidFill>
                <a:srgbClr val="4D4D4D"/>
              </a:solidFill>
              <a:latin typeface="Georgia"/>
              <a:ea typeface="Georgia"/>
              <a:cs typeface="Georgia"/>
              <a:sym typeface="Georgia"/>
            </a:endParaRPr>
          </a:p>
          <a:p>
            <a:pPr algn="ctr"/>
            <a:r>
              <a:rPr lang="en-US" sz="2400" dirty="0">
                <a:highlight>
                  <a:srgbClr val="FFFF00"/>
                </a:highlight>
              </a:rPr>
              <a:t>https://</a:t>
            </a:r>
            <a:r>
              <a:rPr lang="en-US" sz="2400" dirty="0" err="1">
                <a:highlight>
                  <a:srgbClr val="FFFF00"/>
                </a:highlight>
              </a:rPr>
              <a:t>qdata.github.io</a:t>
            </a:r>
            <a:r>
              <a:rPr lang="en-US" sz="2400" dirty="0">
                <a:highlight>
                  <a:srgbClr val="FFFF00"/>
                </a:highlight>
              </a:rPr>
              <a:t>/deep2Read/</a:t>
            </a:r>
            <a:endParaRPr dirty="0"/>
          </a:p>
        </p:txBody>
      </p:sp>
      <p:sp>
        <p:nvSpPr>
          <p:cNvPr id="96" name="Google Shape;96;p1"/>
          <p:cNvSpPr txBox="1"/>
          <p:nvPr/>
        </p:nvSpPr>
        <p:spPr>
          <a:xfrm>
            <a:off x="76200" y="4419600"/>
            <a:ext cx="8942024" cy="4270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200" b="0" i="0" u="none" strike="noStrike" cap="none">
                <a:solidFill>
                  <a:srgbClr val="4D4D4D"/>
                </a:solidFill>
                <a:latin typeface="Georgia"/>
                <a:ea typeface="Georgia"/>
                <a:cs typeface="Georgia"/>
                <a:sym typeface="Georgia"/>
              </a:rPr>
              <a:t>January 24, 2020</a:t>
            </a:r>
            <a:endParaRPr/>
          </a:p>
        </p:txBody>
      </p:sp>
      <p:sp>
        <p:nvSpPr>
          <p:cNvPr id="97" name="Google Shape;97;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p:nvPr/>
        </p:nvSpPr>
        <p:spPr>
          <a:xfrm>
            <a:off x="373063" y="152400"/>
            <a:ext cx="8237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Implementation (Existing NLP Models)</a:t>
            </a:r>
            <a:endParaRPr/>
          </a:p>
        </p:txBody>
      </p:sp>
      <p:sp>
        <p:nvSpPr>
          <p:cNvPr id="166" name="Google Shape;166;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sp>
        <p:nvSpPr>
          <p:cNvPr id="167" name="Google Shape;167;p10"/>
          <p:cNvSpPr txBox="1"/>
          <p:nvPr/>
        </p:nvSpPr>
        <p:spPr>
          <a:xfrm>
            <a:off x="0" y="1447800"/>
            <a:ext cx="8991600" cy="523071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Models in AllenNLP include a forward() function to run the model as well as compute the loss if a label is provided (supervised).</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For obtaining results there is a Predictor class. AllenNLP calls predict_json() with a JSON containing raw strings (input) to get the model’s prediction.</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Predictor class also computes input gradients in a model-agnostic way. In case when there are widely varying outputs, AllenNLP leverages the fact that forward() gives the loss if given a label. </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Firstly, it gets the prediction and then converts the prediction into a set of labelled examples using predictions_to_labelled_instances(). Each instance is used to compute loss for a different part of output.</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In case of multiple embeddings, AllenNLP computes gradient by registering a PyTorch backward gradient hook on the model's TokenEmbedder function.</a:t>
            </a:r>
            <a:endParaRPr/>
          </a:p>
          <a:p>
            <a:pPr marL="0" marR="0" lvl="0" indent="0" algn="just" rtl="0">
              <a:spcBef>
                <a:spcPts val="0"/>
              </a:spcBef>
              <a:spcAft>
                <a:spcPts val="0"/>
              </a:spcAft>
              <a:buNone/>
            </a:pPr>
            <a:endParaRPr sz="1800">
              <a:solidFill>
                <a:schemeClr val="dk1"/>
              </a:solidFill>
              <a:latin typeface="Georgia"/>
              <a:ea typeface="Georgia"/>
              <a:cs typeface="Georgia"/>
              <a:sym typeface="Georgia"/>
            </a:endParaRPr>
          </a:p>
          <a:p>
            <a:pPr marL="0" marR="0" lvl="0" indent="0" algn="just" rtl="0">
              <a:spcBef>
                <a:spcPts val="0"/>
              </a:spcBef>
              <a:spcAft>
                <a:spcPts val="0"/>
              </a:spcAft>
              <a:buNone/>
            </a:pPr>
            <a:r>
              <a:rPr lang="en-IN" sz="1800">
                <a:solidFill>
                  <a:schemeClr val="dk1"/>
                </a:solidFill>
                <a:latin typeface="Georgia"/>
                <a:ea typeface="Georgia"/>
                <a:cs typeface="Georgia"/>
                <a:sym typeface="Georgia"/>
              </a:rPr>
              <a:t>     </a:t>
            </a:r>
            <a:r>
              <a:rPr lang="en-IN" sz="1800" b="1">
                <a:solidFill>
                  <a:schemeClr val="dk1"/>
                </a:solidFill>
                <a:latin typeface="Georgia"/>
                <a:ea typeface="Georgia"/>
                <a:cs typeface="Georgia"/>
                <a:sym typeface="Georgia"/>
              </a:rPr>
              <a:t>API</a:t>
            </a:r>
            <a:r>
              <a:rPr lang="en-IN" sz="1800">
                <a:solidFill>
                  <a:schemeClr val="dk1"/>
                </a:solidFill>
                <a:latin typeface="Georgia"/>
                <a:ea typeface="Georgia"/>
                <a:cs typeface="Georgia"/>
                <a:sym typeface="Georgia"/>
              </a:rPr>
              <a:t> =&gt; call predictions_to_labelled_instances() and then get_gradients()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p:nvPr/>
        </p:nvSpPr>
        <p:spPr>
          <a:xfrm>
            <a:off x="373063" y="152400"/>
            <a:ext cx="8237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Implementation (Existing NLP Models)</a:t>
            </a:r>
            <a:endParaRPr/>
          </a:p>
        </p:txBody>
      </p:sp>
      <p:sp>
        <p:nvSpPr>
          <p:cNvPr id="174" name="Google Shape;174;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11</a:t>
            </a:fld>
            <a:endParaRPr/>
          </a:p>
        </p:txBody>
      </p:sp>
      <p:sp>
        <p:nvSpPr>
          <p:cNvPr id="175" name="Google Shape;175;p11"/>
          <p:cNvSpPr txBox="1"/>
          <p:nvPr/>
        </p:nvSpPr>
        <p:spPr>
          <a:xfrm>
            <a:off x="0" y="1447800"/>
            <a:ext cx="8991600" cy="286232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Context-Dependent Embedding Matrices such as the ones used in ELMo and BERT, creates problem for HotFlip operation which requires searching over a discrete embedding matrix.</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Create context-independent matrix containing features from model’s last context-independent layer. E.g. for ELMo save the features from its context independent Char-CNN into a matrix.</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Georgia"/>
                <a:ea typeface="Georgia"/>
                <a:cs typeface="Georgia"/>
                <a:sym typeface="Georgia"/>
              </a:rPr>
              <a:t>For Visualization, AllenNLP Demo has HTML and JavaScript components for visualizing saliency maps and adversarial attacks.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p:nvPr/>
        </p:nvSpPr>
        <p:spPr>
          <a:xfrm>
            <a:off x="373075" y="152400"/>
            <a:ext cx="85359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Implementation (Adding Interpretation)</a:t>
            </a:r>
            <a:endParaRPr/>
          </a:p>
        </p:txBody>
      </p:sp>
      <p:sp>
        <p:nvSpPr>
          <p:cNvPr id="182" name="Google Shape;182;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12</a:t>
            </a:fld>
            <a:endParaRPr/>
          </a:p>
        </p:txBody>
      </p:sp>
      <p:sp>
        <p:nvSpPr>
          <p:cNvPr id="183" name="Google Shape;183;p12"/>
          <p:cNvSpPr txBox="1"/>
          <p:nvPr/>
        </p:nvSpPr>
        <p:spPr>
          <a:xfrm>
            <a:off x="-3969" y="1676400"/>
            <a:ext cx="8991600" cy="20313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a:buAutoNum type="arabicPeriod"/>
            </a:pPr>
            <a:r>
              <a:rPr lang="en-IN" sz="1800">
                <a:solidFill>
                  <a:schemeClr val="dk1"/>
                </a:solidFill>
                <a:latin typeface="Georgia"/>
                <a:ea typeface="Georgia"/>
                <a:cs typeface="Georgia"/>
                <a:sym typeface="Georgia"/>
              </a:rPr>
              <a:t>Implement the new Interpretation into AllenNLP using “predictions_to_labelled_instances()” and “get_gradients()”.</a:t>
            </a:r>
            <a:endParaRPr/>
          </a:p>
          <a:p>
            <a:pPr marL="342900" marR="0" lvl="0" indent="-22860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800"/>
              <a:buFont typeface="Arial"/>
              <a:buAutoNum type="arabicPeriod"/>
            </a:pPr>
            <a:r>
              <a:rPr lang="en-IN" sz="1800">
                <a:solidFill>
                  <a:schemeClr val="dk1"/>
                </a:solidFill>
                <a:latin typeface="Georgia"/>
                <a:ea typeface="Georgia"/>
                <a:cs typeface="Georgia"/>
                <a:sym typeface="Georgia"/>
              </a:rPr>
              <a:t>Add the new Interpreter to the demo back-end.</a:t>
            </a:r>
            <a:endParaRPr/>
          </a:p>
          <a:p>
            <a:pPr marL="342900" marR="0" lvl="0" indent="-22860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800"/>
              <a:buFont typeface="Arial"/>
              <a:buAutoNum type="arabicPeriod"/>
            </a:pPr>
            <a:r>
              <a:rPr lang="en-IN" sz="1800">
                <a:solidFill>
                  <a:schemeClr val="dk1"/>
                </a:solidFill>
                <a:latin typeface="Georgia"/>
                <a:ea typeface="Georgia"/>
                <a:cs typeface="Georgia"/>
                <a:sym typeface="Georgia"/>
              </a:rPr>
              <a:t>Add the frontend HTML/JavaScript for saliency visualization. Can make a one-line call for reusable front-end components.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p:nvPr/>
        </p:nvSpPr>
        <p:spPr>
          <a:xfrm>
            <a:off x="373063" y="152400"/>
            <a:ext cx="8237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Implementation (Adding New Model)</a:t>
            </a:r>
            <a:endParaRPr/>
          </a:p>
        </p:txBody>
      </p:sp>
      <p:sp>
        <p:nvSpPr>
          <p:cNvPr id="190" name="Google Shape;190;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13</a:t>
            </a:fld>
            <a:endParaRPr/>
          </a:p>
        </p:txBody>
      </p:sp>
      <p:sp>
        <p:nvSpPr>
          <p:cNvPr id="191" name="Google Shape;191;p13"/>
          <p:cNvSpPr txBox="1"/>
          <p:nvPr/>
        </p:nvSpPr>
        <p:spPr>
          <a:xfrm>
            <a:off x="0" y="1752600"/>
            <a:ext cx="8991600" cy="17544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a:buAutoNum type="arabicPeriod"/>
            </a:pPr>
            <a:r>
              <a:rPr lang="en-IN" sz="1800">
                <a:solidFill>
                  <a:schemeClr val="dk1"/>
                </a:solidFill>
                <a:latin typeface="Georgia"/>
                <a:ea typeface="Georgia"/>
                <a:cs typeface="Georgia"/>
                <a:sym typeface="Georgia"/>
              </a:rPr>
              <a:t>Implement “predictions_to_labelled_instances()” for the new model.</a:t>
            </a:r>
            <a:endParaRPr/>
          </a:p>
          <a:p>
            <a:pPr marL="342900" marR="0" lvl="0" indent="-22860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800"/>
              <a:buFont typeface="Arial"/>
              <a:buAutoNum type="arabicPeriod"/>
            </a:pPr>
            <a:r>
              <a:rPr lang="en-IN" sz="1800">
                <a:solidFill>
                  <a:schemeClr val="dk1"/>
                </a:solidFill>
                <a:latin typeface="Georgia"/>
                <a:ea typeface="Georgia"/>
                <a:cs typeface="Georgia"/>
                <a:sym typeface="Georgia"/>
              </a:rPr>
              <a:t>Add the new model’s path to the demo back-end.</a:t>
            </a:r>
            <a:endParaRPr/>
          </a:p>
          <a:p>
            <a:pPr marL="342900" marR="0" lvl="0" indent="-228600" algn="just" rtl="0">
              <a:spcBef>
                <a:spcPts val="0"/>
              </a:spcBef>
              <a:spcAft>
                <a:spcPts val="0"/>
              </a:spcAft>
              <a:buClr>
                <a:schemeClr val="dk1"/>
              </a:buClr>
              <a:buSzPts val="1800"/>
              <a:buFont typeface="Arial"/>
              <a:buNone/>
            </a:pPr>
            <a:endParaRPr sz="18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800"/>
              <a:buFont typeface="Arial"/>
              <a:buAutoNum type="arabicPeriod"/>
            </a:pPr>
            <a:r>
              <a:rPr lang="en-IN" sz="1800">
                <a:solidFill>
                  <a:schemeClr val="dk1"/>
                </a:solidFill>
                <a:latin typeface="Georgia"/>
                <a:ea typeface="Georgia"/>
                <a:cs typeface="Georgia"/>
                <a:sym typeface="Georgia"/>
              </a:rPr>
              <a:t>Add the frontend HTML/JavaScript for saliency visualization. Can make a one-line call for reusable front-end components.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Data Summary</a:t>
            </a:r>
            <a:endParaRPr/>
          </a:p>
        </p:txBody>
      </p:sp>
      <p:sp>
        <p:nvSpPr>
          <p:cNvPr id="198" name="Google Shape;198;p14"/>
          <p:cNvSpPr txBox="1">
            <a:spLocks noGrp="1"/>
          </p:cNvSpPr>
          <p:nvPr>
            <p:ph type="body" idx="1"/>
          </p:nvPr>
        </p:nvSpPr>
        <p:spPr>
          <a:xfrm>
            <a:off x="228600" y="1447800"/>
            <a:ext cx="8686800" cy="4419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000"/>
              <a:buFont typeface="Noto Sans Symbols"/>
              <a:buChar char="▪"/>
            </a:pPr>
            <a:r>
              <a:rPr lang="en-IN" sz="2000" b="1">
                <a:latin typeface="Georgia"/>
                <a:ea typeface="Georgia"/>
                <a:cs typeface="Georgia"/>
                <a:sym typeface="Georgia"/>
              </a:rPr>
              <a:t>General English Sentences.</a:t>
            </a:r>
            <a:endParaRPr sz="2000">
              <a:latin typeface="Georgia"/>
              <a:ea typeface="Georgia"/>
              <a:cs typeface="Georgia"/>
              <a:sym typeface="Georgia"/>
            </a:endParaRPr>
          </a:p>
        </p:txBody>
      </p:sp>
      <p:sp>
        <p:nvSpPr>
          <p:cNvPr id="199" name="Google Shape;199;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p:nvPr/>
        </p:nvSpPr>
        <p:spPr>
          <a:xfrm>
            <a:off x="373063" y="152400"/>
            <a:ext cx="7475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a:t>
            </a:r>
            <a:endParaRPr/>
          </a:p>
        </p:txBody>
      </p:sp>
      <p:sp>
        <p:nvSpPr>
          <p:cNvPr id="206" name="Google Shape;206;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15</a:t>
            </a:fld>
            <a:endParaRPr/>
          </a:p>
        </p:txBody>
      </p:sp>
      <p:pic>
        <p:nvPicPr>
          <p:cNvPr id="207" name="Google Shape;207;p15"/>
          <p:cNvPicPr preferRelativeResize="0"/>
          <p:nvPr/>
        </p:nvPicPr>
        <p:blipFill rotWithShape="1">
          <a:blip r:embed="rId3">
            <a:alphaModFix/>
          </a:blip>
          <a:srcRect/>
          <a:stretch/>
        </p:blipFill>
        <p:spPr>
          <a:xfrm>
            <a:off x="2109444" y="1481072"/>
            <a:ext cx="4925112" cy="53442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p:nvPr/>
        </p:nvSpPr>
        <p:spPr>
          <a:xfrm>
            <a:off x="373063" y="152400"/>
            <a:ext cx="7475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a:t>
            </a:r>
            <a:endParaRPr/>
          </a:p>
        </p:txBody>
      </p:sp>
      <p:sp>
        <p:nvSpPr>
          <p:cNvPr id="214" name="Google Shape;214;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16</a:t>
            </a:fld>
            <a:endParaRPr/>
          </a:p>
        </p:txBody>
      </p:sp>
      <p:pic>
        <p:nvPicPr>
          <p:cNvPr id="215" name="Google Shape;215;p16"/>
          <p:cNvPicPr preferRelativeResize="0"/>
          <p:nvPr/>
        </p:nvPicPr>
        <p:blipFill rotWithShape="1">
          <a:blip r:embed="rId3">
            <a:alphaModFix/>
          </a:blip>
          <a:srcRect/>
          <a:stretch/>
        </p:blipFill>
        <p:spPr>
          <a:xfrm>
            <a:off x="0" y="1965787"/>
            <a:ext cx="9144000" cy="29872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p:nvPr/>
        </p:nvSpPr>
        <p:spPr>
          <a:xfrm>
            <a:off x="373063" y="152400"/>
            <a:ext cx="7475537"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IN" sz="3600">
                <a:solidFill>
                  <a:srgbClr val="4D4D4D"/>
                </a:solidFill>
                <a:latin typeface="Georgia"/>
                <a:ea typeface="Georgia"/>
                <a:cs typeface="Georgia"/>
                <a:sym typeface="Georgia"/>
              </a:rPr>
              <a:t>Experimental Results and Analysis</a:t>
            </a:r>
            <a:endParaRPr/>
          </a:p>
        </p:txBody>
      </p:sp>
      <p:sp>
        <p:nvSpPr>
          <p:cNvPr id="222" name="Google Shape;222;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17</a:t>
            </a:fld>
            <a:endParaRPr/>
          </a:p>
        </p:txBody>
      </p:sp>
      <p:pic>
        <p:nvPicPr>
          <p:cNvPr id="223" name="Google Shape;223;p17"/>
          <p:cNvPicPr preferRelativeResize="0"/>
          <p:nvPr/>
        </p:nvPicPr>
        <p:blipFill rotWithShape="1">
          <a:blip r:embed="rId3">
            <a:alphaModFix/>
          </a:blip>
          <a:srcRect/>
          <a:stretch/>
        </p:blipFill>
        <p:spPr>
          <a:xfrm>
            <a:off x="0" y="2096911"/>
            <a:ext cx="9144000" cy="31608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Conclusion and Future Work</a:t>
            </a:r>
            <a:endParaRPr/>
          </a:p>
        </p:txBody>
      </p:sp>
      <p:sp>
        <p:nvSpPr>
          <p:cNvPr id="229" name="Google Shape;229;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18</a:t>
            </a:fld>
            <a:endParaRPr/>
          </a:p>
        </p:txBody>
      </p:sp>
      <p:sp>
        <p:nvSpPr>
          <p:cNvPr id="230" name="Google Shape;230;p18"/>
          <p:cNvSpPr txBox="1"/>
          <p:nvPr/>
        </p:nvSpPr>
        <p:spPr>
          <a:xfrm>
            <a:off x="304800" y="1600200"/>
            <a:ext cx="8763000" cy="128836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a:solidFill>
                  <a:schemeClr val="dk1"/>
                </a:solidFill>
                <a:latin typeface="Georgia"/>
                <a:ea typeface="Georgia"/>
                <a:cs typeface="Georgia"/>
                <a:sym typeface="Georgia"/>
              </a:rPr>
              <a:t>AllenNLP Interpret toolkit facilitates the interpretation of NLP models. The toolkit is flexible i.e. it enables the development and evaluation of interpretation methods across a wide range of NLP models and tasks.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References</a:t>
            </a:r>
            <a:endParaRPr/>
          </a:p>
        </p:txBody>
      </p:sp>
      <p:sp>
        <p:nvSpPr>
          <p:cNvPr id="237" name="Google Shape;237;p19"/>
          <p:cNvSpPr txBox="1"/>
          <p:nvPr/>
        </p:nvSpPr>
        <p:spPr>
          <a:xfrm>
            <a:off x="0" y="1447800"/>
            <a:ext cx="9067800" cy="54102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Dzmitry Bahdanau, Kyunghyun Cho, and Yoshua Bengio. Neural machine translation by jointly learning to align and translate. arXiv preprint arXiv:1409.0473, 2014.</a:t>
            </a:r>
            <a:endParaRPr/>
          </a:p>
          <a:p>
            <a:pPr marL="0" marR="0" lvl="0" indent="0" algn="just" rtl="0">
              <a:spcBef>
                <a:spcPts val="0"/>
              </a:spcBef>
              <a:spcAft>
                <a:spcPts val="0"/>
              </a:spcAft>
              <a:buNone/>
            </a:pPr>
            <a:endParaRPr sz="5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Andrej Karpathy, Justin Johnson, and Li Fei-Fei. Visualizing and understanding recurrent networks. arXiv preprint arXiv:1506.02078, 2015.</a:t>
            </a:r>
            <a:endParaRPr/>
          </a:p>
          <a:p>
            <a:pPr marL="342900" marR="0" lvl="0" indent="-311150" algn="just" rtl="0">
              <a:spcBef>
                <a:spcPts val="0"/>
              </a:spcBef>
              <a:spcAft>
                <a:spcPts val="0"/>
              </a:spcAft>
              <a:buClr>
                <a:schemeClr val="dk1"/>
              </a:buClr>
              <a:buSzPts val="500"/>
              <a:buFont typeface="Arial"/>
              <a:buNone/>
            </a:pPr>
            <a:endParaRPr sz="5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Nicolas Papernot, Fartash Faghri, Nicholas Carlini, Ian Goodfellow, Reuben Feinman, Alexey Kurakin, Cihang Xie, Yash Sharma, Tom Brown, Aurko Roy, et al. 2016. Technical report on the CleverHans v2.1.0 adversarial examples library. arXiv:1610.00768.</a:t>
            </a:r>
            <a:endParaRPr/>
          </a:p>
          <a:p>
            <a:pPr marL="342900" marR="0" lvl="0" indent="-311150" algn="just" rtl="0">
              <a:spcBef>
                <a:spcPts val="0"/>
              </a:spcBef>
              <a:spcAft>
                <a:spcPts val="0"/>
              </a:spcAft>
              <a:buClr>
                <a:schemeClr val="dk1"/>
              </a:buClr>
              <a:buSzPts val="500"/>
              <a:buFont typeface="Arial"/>
              <a:buNone/>
            </a:pPr>
            <a:endParaRPr sz="5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Andrew P Norton and Yanjun Qi. 2017. Adversarial-Playground: A visualization suite showing how adversarial examples fool deep learning. In 2017 IEEE VizSec Symposium.</a:t>
            </a:r>
            <a:endParaRPr/>
          </a:p>
          <a:p>
            <a:pPr marL="342900" marR="0" lvl="0" indent="-311150" algn="just" rtl="0">
              <a:spcBef>
                <a:spcPts val="0"/>
              </a:spcBef>
              <a:spcAft>
                <a:spcPts val="0"/>
              </a:spcAft>
              <a:buClr>
                <a:schemeClr val="dk1"/>
              </a:buClr>
              <a:buSzPts val="500"/>
              <a:buFont typeface="Arial"/>
              <a:buNone/>
            </a:pPr>
            <a:endParaRPr sz="5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Yinhan Liu, Myle Ott, Naman Goyal, Jingfei Du, Mandar Joshi, Danqi Chen, Omer Levy, Mike Lewis, Luke Zettlemoyer, and Veselin Stoyanov. 2019. Roberta: A robustly optimized Bert pretraining approach. arXiv:1907.11692.</a:t>
            </a:r>
            <a:endParaRPr/>
          </a:p>
          <a:p>
            <a:pPr marL="342900" marR="0" lvl="0" indent="-311150" algn="just" rtl="0">
              <a:spcBef>
                <a:spcPts val="0"/>
              </a:spcBef>
              <a:spcAft>
                <a:spcPts val="0"/>
              </a:spcAft>
              <a:buClr>
                <a:schemeClr val="dk1"/>
              </a:buClr>
              <a:buSzPts val="500"/>
              <a:buFont typeface="Arial"/>
              <a:buNone/>
            </a:pPr>
            <a:endParaRPr sz="5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Hendrik Strobelt, Sebastian Gehrmann, Michael Behrisch, Adam Perer, Hanspeter Pfister, and Alexander M Rush. 2019. Seq2Seq-Vis: A visual debugging tool for sequence-to-sequence models. IEEE TVCG.</a:t>
            </a:r>
            <a:endParaRPr/>
          </a:p>
          <a:p>
            <a:pPr marL="342900" marR="0" lvl="0" indent="-311150" algn="just" rtl="0">
              <a:spcBef>
                <a:spcPts val="0"/>
              </a:spcBef>
              <a:spcAft>
                <a:spcPts val="0"/>
              </a:spcAft>
              <a:buClr>
                <a:schemeClr val="dk1"/>
              </a:buClr>
              <a:buSzPts val="500"/>
              <a:buFont typeface="Arial"/>
              <a:buNone/>
            </a:pPr>
            <a:endParaRPr sz="500">
              <a:solidFill>
                <a:schemeClr val="dk1"/>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Jesse Vig. 2019. Visualizing attention in transformer based language models. arXiv:1904.02679.</a:t>
            </a:r>
            <a:endParaRPr/>
          </a:p>
          <a:p>
            <a:pPr marL="342900" marR="0" lvl="0" indent="-311150" algn="just" rtl="0">
              <a:spcBef>
                <a:spcPts val="0"/>
              </a:spcBef>
              <a:spcAft>
                <a:spcPts val="0"/>
              </a:spcAft>
              <a:buClr>
                <a:schemeClr val="dk1"/>
              </a:buClr>
              <a:buSzPts val="500"/>
              <a:buFont typeface="Arial"/>
              <a:buNone/>
            </a:pPr>
            <a:endParaRPr sz="500">
              <a:solidFill>
                <a:srgbClr val="4D4D4D"/>
              </a:solidFill>
              <a:latin typeface="Georgia"/>
              <a:ea typeface="Georgia"/>
              <a:cs typeface="Georgia"/>
              <a:sym typeface="Georgia"/>
            </a:endParaRPr>
          </a:p>
          <a:p>
            <a:pPr marL="342900" marR="0" lvl="0" indent="-342900" algn="just" rtl="0">
              <a:spcBef>
                <a:spcPts val="0"/>
              </a:spcBef>
              <a:spcAft>
                <a:spcPts val="0"/>
              </a:spcAft>
              <a:buClr>
                <a:schemeClr val="dk1"/>
              </a:buClr>
              <a:buSzPts val="1600"/>
              <a:buFont typeface="Arial"/>
              <a:buChar char="•"/>
            </a:pPr>
            <a:r>
              <a:rPr lang="en-IN" sz="1600">
                <a:solidFill>
                  <a:schemeClr val="dk1"/>
                </a:solidFill>
                <a:latin typeface="Georgia"/>
                <a:ea typeface="Georgia"/>
                <a:cs typeface="Georgia"/>
                <a:sym typeface="Georgia"/>
              </a:rPr>
              <a:t>Gyeongbok Lee, Sungdong Kim, and Seung-won Hwang. 2019. QADiver: Interactive framework for diagnosing QA models. In AAAI Demonstrations</a:t>
            </a:r>
            <a:endParaRPr sz="1600">
              <a:solidFill>
                <a:srgbClr val="4D4D4D"/>
              </a:solidFill>
              <a:latin typeface="Georgia"/>
              <a:ea typeface="Georgia"/>
              <a:cs typeface="Georgia"/>
              <a:sym typeface="Georgia"/>
            </a:endParaRPr>
          </a:p>
          <a:p>
            <a:pPr marL="342900" marR="0" lvl="0" indent="-342900" algn="just" rtl="0">
              <a:spcBef>
                <a:spcPts val="0"/>
              </a:spcBef>
              <a:spcAft>
                <a:spcPts val="0"/>
              </a:spcAft>
              <a:buNone/>
            </a:pPr>
            <a:endParaRPr sz="1800">
              <a:solidFill>
                <a:srgbClr val="4D4D4D"/>
              </a:solidFill>
              <a:latin typeface="Georgia"/>
              <a:ea typeface="Georgia"/>
              <a:cs typeface="Georgia"/>
              <a:sym typeface="Georgia"/>
            </a:endParaRPr>
          </a:p>
        </p:txBody>
      </p:sp>
      <p:sp>
        <p:nvSpPr>
          <p:cNvPr id="238" name="Google Shape;238;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Motivation</a:t>
            </a:r>
            <a:endParaRPr sz="3600" b="0" i="0" u="none" strike="noStrike" cap="none">
              <a:solidFill>
                <a:srgbClr val="4D4D4D"/>
              </a:solidFill>
              <a:latin typeface="Georgia"/>
              <a:ea typeface="Georgia"/>
              <a:cs typeface="Georgia"/>
              <a:sym typeface="Georgia"/>
            </a:endParaRPr>
          </a:p>
        </p:txBody>
      </p:sp>
      <p:sp>
        <p:nvSpPr>
          <p:cNvPr id="104" name="Google Shape;104;p2"/>
          <p:cNvSpPr txBox="1"/>
          <p:nvPr/>
        </p:nvSpPr>
        <p:spPr>
          <a:xfrm>
            <a:off x="0" y="1600200"/>
            <a:ext cx="9067800" cy="397031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b="0" i="0" u="none" strike="noStrike" cap="none">
                <a:solidFill>
                  <a:schemeClr val="dk1"/>
                </a:solidFill>
                <a:latin typeface="Georgia"/>
                <a:ea typeface="Georgia"/>
                <a:cs typeface="Georgia"/>
                <a:sym typeface="Georgia"/>
              </a:rPr>
              <a:t>State-of-the-art models for NLP are imperfect and significantly underperform humans on a myriad of tasks.</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b="0" i="0" u="none" strike="noStrike" cap="none">
                <a:solidFill>
                  <a:schemeClr val="dk1"/>
                </a:solidFill>
                <a:latin typeface="Georgia"/>
                <a:ea typeface="Georgia"/>
                <a:cs typeface="Georgia"/>
                <a:sym typeface="Georgia"/>
              </a:rPr>
              <a:t>These imperfections leave us with a question, “why did model made this prediction?”</a:t>
            </a:r>
            <a:endParaRPr/>
          </a:p>
          <a:p>
            <a:pPr marL="0" marR="0" lvl="0" indent="0" algn="just" rtl="0">
              <a:spcBef>
                <a:spcPts val="0"/>
              </a:spcBef>
              <a:spcAft>
                <a:spcPts val="0"/>
              </a:spcAft>
              <a:buNone/>
            </a:pPr>
            <a:endParaRPr sz="1800" b="0" i="0" u="none" strike="noStrike" cap="none">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b="0" i="0" u="none" strike="noStrike" cap="none">
                <a:solidFill>
                  <a:schemeClr val="dk1"/>
                </a:solidFill>
                <a:latin typeface="Georgia"/>
                <a:ea typeface="Georgia"/>
                <a:cs typeface="Georgia"/>
                <a:sym typeface="Georgia"/>
              </a:rPr>
              <a:t>Interpretations are useful to illuminate strengths and weaknesses of a model, increase user trust, and evaluate hard-to-define criteria such as safety and fairness.</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b="0" i="0" u="none" strike="noStrike" cap="none">
                <a:solidFill>
                  <a:schemeClr val="dk1"/>
                </a:solidFill>
                <a:latin typeface="Georgia"/>
                <a:ea typeface="Georgia"/>
                <a:cs typeface="Georgia"/>
                <a:sym typeface="Georgia"/>
              </a:rPr>
              <a:t>However, most codebases on computer vision are model or task-specific (sentiment analysis), or contain implementations for a small number of interpretation methods.</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dk1"/>
              </a:solidFill>
              <a:latin typeface="Georgia"/>
              <a:ea typeface="Georgia"/>
              <a:cs typeface="Georgia"/>
              <a:sym typeface="Georgia"/>
            </a:endParaRPr>
          </a:p>
          <a:p>
            <a:pPr marL="285750" marR="0" lvl="0" indent="-285750" algn="just" rtl="0">
              <a:spcBef>
                <a:spcPts val="0"/>
              </a:spcBef>
              <a:spcAft>
                <a:spcPts val="0"/>
              </a:spcAft>
              <a:buClr>
                <a:schemeClr val="dk1"/>
              </a:buClr>
              <a:buSzPts val="1800"/>
              <a:buFont typeface="Arial"/>
              <a:buChar char="•"/>
            </a:pPr>
            <a:r>
              <a:rPr lang="en-IN" sz="1800" b="0" i="0" u="none" strike="noStrike" cap="none">
                <a:solidFill>
                  <a:schemeClr val="dk1"/>
                </a:solidFill>
                <a:latin typeface="Georgia"/>
                <a:ea typeface="Georgia"/>
                <a:cs typeface="Georgia"/>
                <a:sym typeface="Georgia"/>
              </a:rPr>
              <a:t>As a result, existing interpretation codebases are hard to adopt for practitioners and burdens interpretability researchers.</a:t>
            </a:r>
            <a:endParaRPr sz="1800" b="0" i="0" u="none" strike="noStrike" cap="none">
              <a:solidFill>
                <a:schemeClr val="dk1"/>
              </a:solidFill>
              <a:latin typeface="Georgia"/>
              <a:ea typeface="Georgia"/>
              <a:cs typeface="Georgia"/>
              <a:sym typeface="Georgia"/>
            </a:endParaRPr>
          </a:p>
          <a:p>
            <a:pPr marL="0" marR="0" lvl="0" indent="0" algn="just" rtl="0">
              <a:spcBef>
                <a:spcPts val="0"/>
              </a:spcBef>
              <a:spcAft>
                <a:spcPts val="0"/>
              </a:spcAft>
              <a:buNone/>
            </a:pP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sp>
        <p:nvSpPr>
          <p:cNvPr id="110" name="Google Shape;110;p3"/>
          <p:cNvSpPr txBox="1">
            <a:spLocks noGrp="1"/>
          </p:cNvSpPr>
          <p:nvPr>
            <p:ph type="body" idx="1"/>
          </p:nvPr>
        </p:nvSpPr>
        <p:spPr>
          <a:xfrm>
            <a:off x="152400" y="1460510"/>
            <a:ext cx="8839200" cy="5397489"/>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Font typeface="Georgia"/>
              <a:buChar char="•"/>
            </a:pPr>
            <a:r>
              <a:rPr lang="en-IN" sz="1800" b="1">
                <a:latin typeface="Georgia"/>
                <a:ea typeface="Georgia"/>
                <a:cs typeface="Georgia"/>
                <a:sym typeface="Georgia"/>
              </a:rPr>
              <a:t>Saliency maps</a:t>
            </a:r>
            <a:r>
              <a:rPr lang="en-IN" sz="1800">
                <a:latin typeface="Georgia"/>
                <a:ea typeface="Georgia"/>
                <a:cs typeface="Georgia"/>
                <a:sym typeface="Georgia"/>
              </a:rPr>
              <a:t> explain a model’s prediction by identifying the importance of the input tokens.</a:t>
            </a:r>
            <a:endParaRPr/>
          </a:p>
          <a:p>
            <a:pPr marL="342900" lvl="0" indent="-276225"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Gradient-based methods</a:t>
            </a:r>
            <a:r>
              <a:rPr lang="en-IN" sz="1800">
                <a:latin typeface="Georgia"/>
                <a:ea typeface="Georgia"/>
                <a:cs typeface="Georgia"/>
                <a:sym typeface="Georgia"/>
              </a:rPr>
              <a:t> determine the importance using the gradient of the loss with respect to the input tokens.</a:t>
            </a:r>
            <a:endParaRPr/>
          </a:p>
          <a:p>
            <a:pPr marL="742950" lvl="1" indent="-28575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Vanilla Gradient </a:t>
            </a:r>
            <a:r>
              <a:rPr lang="en-IN" sz="1800">
                <a:latin typeface="Georgia"/>
                <a:ea typeface="Georgia"/>
                <a:cs typeface="Georgia"/>
                <a:sym typeface="Georgia"/>
              </a:rPr>
              <a:t>visualizes the gradient of the loss with respect to each token.</a:t>
            </a:r>
            <a:endParaRPr/>
          </a:p>
          <a:p>
            <a:pPr marL="742950" lvl="1" indent="-28575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Integrated Gradients </a:t>
            </a:r>
            <a:r>
              <a:rPr lang="en-IN" sz="1800">
                <a:latin typeface="Georgia"/>
                <a:ea typeface="Georgia"/>
                <a:cs typeface="Georgia"/>
                <a:sym typeface="Georgia"/>
              </a:rPr>
              <a:t>define a baseline x’ and determine the word importance by integrating the gradient along the path from the baseline to the input.</a:t>
            </a:r>
            <a:endParaRPr/>
          </a:p>
          <a:p>
            <a:pPr marL="742950" lvl="1" indent="-28575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SmoothGrad </a:t>
            </a:r>
            <a:r>
              <a:rPr lang="en-IN" sz="1800">
                <a:latin typeface="Georgia"/>
                <a:ea typeface="Georgia"/>
                <a:cs typeface="Georgia"/>
                <a:sym typeface="Georgia"/>
              </a:rPr>
              <a:t>averages the gradient over many noisy versions of the input.</a:t>
            </a:r>
            <a:endParaRPr/>
          </a:p>
          <a:p>
            <a:pPr marL="0" lvl="0" indent="0"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a:latin typeface="Georgia"/>
                <a:ea typeface="Georgia"/>
                <a:cs typeface="Georgia"/>
                <a:sym typeface="Georgia"/>
              </a:rPr>
              <a:t>Adversarial attacks change the input itself.</a:t>
            </a:r>
            <a:endParaRPr/>
          </a:p>
          <a:p>
            <a:pPr marL="742950" lvl="1" indent="-28575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HotFlip</a:t>
            </a:r>
            <a:r>
              <a:rPr lang="en-IN" sz="1800">
                <a:latin typeface="Georgia"/>
                <a:ea typeface="Georgia"/>
                <a:cs typeface="Georgia"/>
                <a:sym typeface="Georgia"/>
              </a:rPr>
              <a:t> replaces the words to change the model’s prediction.</a:t>
            </a:r>
            <a:endParaRPr/>
          </a:p>
          <a:p>
            <a:pPr marL="742950" lvl="1" indent="-28575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Input Reduction </a:t>
            </a:r>
            <a:r>
              <a:rPr lang="en-IN" sz="1800">
                <a:latin typeface="Georgia"/>
                <a:ea typeface="Georgia"/>
                <a:cs typeface="Georgia"/>
                <a:sym typeface="Georgia"/>
              </a:rPr>
              <a:t>means removing words to maintain the model’s prediction.</a:t>
            </a:r>
            <a:endParaRPr/>
          </a:p>
        </p:txBody>
      </p:sp>
      <p:sp>
        <p:nvSpPr>
          <p:cNvPr id="111" name="Google Shape;111;p3"/>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4</a:t>
            </a:fld>
            <a:endParaRPr/>
          </a:p>
        </p:txBody>
      </p:sp>
      <p:sp>
        <p:nvSpPr>
          <p:cNvPr id="117" name="Google Shape;117;p4"/>
          <p:cNvSpPr txBox="1">
            <a:spLocks noGrp="1"/>
          </p:cNvSpPr>
          <p:nvPr>
            <p:ph type="body" idx="1"/>
          </p:nvPr>
        </p:nvSpPr>
        <p:spPr>
          <a:xfrm>
            <a:off x="152400" y="1524000"/>
            <a:ext cx="8839200" cy="5397489"/>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Font typeface="Georgia"/>
              <a:buChar char="•"/>
            </a:pPr>
            <a:r>
              <a:rPr lang="en-IN" sz="1800" b="1">
                <a:latin typeface="Georgia"/>
                <a:ea typeface="Georgia"/>
                <a:cs typeface="Georgia"/>
                <a:sym typeface="Georgia"/>
              </a:rPr>
              <a:t>Targeted HotFlip (Extension): </a:t>
            </a:r>
            <a:r>
              <a:rPr lang="en-IN" sz="1800">
                <a:latin typeface="Georgia"/>
                <a:ea typeface="Georgia"/>
                <a:cs typeface="Georgia"/>
                <a:sym typeface="Georgia"/>
              </a:rPr>
              <a:t>What words should be swapped in order to cause a specific prediction.</a:t>
            </a:r>
            <a:endParaRPr/>
          </a:p>
          <a:p>
            <a:pPr marL="0" lvl="0" indent="0"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Untargeted HotFlip: </a:t>
            </a:r>
            <a:r>
              <a:rPr lang="en-IN" sz="1800">
                <a:latin typeface="Georgia"/>
                <a:ea typeface="Georgia"/>
                <a:cs typeface="Georgia"/>
                <a:sym typeface="Georgia"/>
              </a:rPr>
              <a:t>How would the prediction change if certain words are replaced.</a:t>
            </a:r>
            <a:endParaRPr/>
          </a:p>
          <a:p>
            <a:pPr marL="342900" lvl="0" indent="-276225"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Reading Comprehension: </a:t>
            </a:r>
            <a:r>
              <a:rPr lang="en-IN" sz="1800">
                <a:latin typeface="Georgia"/>
                <a:ea typeface="Georgia"/>
                <a:cs typeface="Georgia"/>
                <a:sym typeface="Georgia"/>
              </a:rPr>
              <a:t>Given a passage, answers questions about it. SQuAD and DROP are generally used.</a:t>
            </a:r>
            <a:endParaRPr/>
          </a:p>
          <a:p>
            <a:pPr marL="342900" lvl="0" indent="-276225"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Masked Language Modelling: </a:t>
            </a:r>
            <a:r>
              <a:rPr lang="en-IN" sz="1800">
                <a:latin typeface="Georgia"/>
                <a:ea typeface="Georgia"/>
                <a:cs typeface="Georgia"/>
                <a:sym typeface="Georgia"/>
              </a:rPr>
              <a:t>Mask one or more words in a sentence and make the model predict those words. BERT is commonly used.</a:t>
            </a:r>
            <a:endParaRPr/>
          </a:p>
          <a:p>
            <a:pPr marL="342900" lvl="0" indent="-276225"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Text Classification: </a:t>
            </a:r>
            <a:r>
              <a:rPr lang="en-IN" sz="1800">
                <a:latin typeface="Georgia"/>
                <a:ea typeface="Georgia"/>
                <a:cs typeface="Georgia"/>
                <a:sym typeface="Georgia"/>
              </a:rPr>
              <a:t>Classify a given piece of text into some predefined classes. BiLSTM is used.</a:t>
            </a:r>
            <a:endParaRPr/>
          </a:p>
          <a:p>
            <a:pPr marL="342900" lvl="0" indent="-276225" algn="just" rtl="0">
              <a:spcBef>
                <a:spcPts val="210"/>
              </a:spcBef>
              <a:spcAft>
                <a:spcPts val="0"/>
              </a:spcAft>
              <a:buClr>
                <a:schemeClr val="dk1"/>
              </a:buClr>
              <a:buSzPts val="1050"/>
              <a:buFont typeface="Arial"/>
              <a:buNone/>
            </a:pPr>
            <a:endParaRPr sz="105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Textual Entailment: </a:t>
            </a:r>
            <a:r>
              <a:rPr lang="en-IN" sz="1800">
                <a:latin typeface="Georgia"/>
                <a:ea typeface="Georgia"/>
                <a:cs typeface="Georgia"/>
                <a:sym typeface="Georgia"/>
              </a:rPr>
              <a:t>Directional relation between text fragments. T entails H (T=&gt;H) means on the basis of T, H is likely to be true. Self-attention models are generally used.</a:t>
            </a:r>
            <a:endParaRPr sz="1800" b="1">
              <a:latin typeface="Georgia"/>
              <a:ea typeface="Georgia"/>
              <a:cs typeface="Georgia"/>
              <a:sym typeface="Georgia"/>
            </a:endParaRPr>
          </a:p>
        </p:txBody>
      </p:sp>
      <p:sp>
        <p:nvSpPr>
          <p:cNvPr id="118" name="Google Shape;118;p4"/>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(Contd.)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sp>
        <p:nvSpPr>
          <p:cNvPr id="124" name="Google Shape;124;p5"/>
          <p:cNvSpPr txBox="1">
            <a:spLocks noGrp="1"/>
          </p:cNvSpPr>
          <p:nvPr>
            <p:ph type="body" idx="1"/>
          </p:nvPr>
        </p:nvSpPr>
        <p:spPr>
          <a:xfrm>
            <a:off x="152400" y="1524000"/>
            <a:ext cx="8839200" cy="5397489"/>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Font typeface="Georgia"/>
              <a:buChar char="•"/>
            </a:pPr>
            <a:r>
              <a:rPr lang="en-IN" sz="1800" b="1">
                <a:latin typeface="Georgia"/>
                <a:ea typeface="Georgia"/>
                <a:cs typeface="Georgia"/>
                <a:sym typeface="Georgia"/>
              </a:rPr>
              <a:t>Named Entity Recognition (NER): </a:t>
            </a:r>
            <a:r>
              <a:rPr lang="en-IN" sz="1800">
                <a:latin typeface="Georgia"/>
                <a:ea typeface="Georgia"/>
                <a:cs typeface="Georgia"/>
                <a:sym typeface="Georgia"/>
              </a:rPr>
              <a:t>Locate and classify a named entity in the text. Done using Input Reduction.</a:t>
            </a:r>
            <a:endParaRPr/>
          </a:p>
          <a:p>
            <a:pPr marL="342900" lvl="0" indent="-228600" algn="just" rtl="0">
              <a:spcBef>
                <a:spcPts val="360"/>
              </a:spcBef>
              <a:spcAft>
                <a:spcPts val="0"/>
              </a:spcAft>
              <a:buClr>
                <a:schemeClr val="dk1"/>
              </a:buClr>
              <a:buSzPts val="1800"/>
              <a:buFont typeface="Arial"/>
              <a:buNone/>
            </a:pPr>
            <a:endParaRPr sz="1800" b="1">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Coreference Resolution: </a:t>
            </a:r>
            <a:r>
              <a:rPr lang="en-IN" sz="1800">
                <a:latin typeface="Georgia"/>
                <a:ea typeface="Georgia"/>
                <a:cs typeface="Georgia"/>
                <a:sym typeface="Georgia"/>
              </a:rPr>
              <a:t>Finding all expressions that refer to the same entity in the text. E.g. I, me and Alfred, he, his, him etc. </a:t>
            </a:r>
            <a:endParaRPr sz="1800" b="1">
              <a:latin typeface="Georgia"/>
              <a:ea typeface="Georgia"/>
              <a:cs typeface="Georgia"/>
              <a:sym typeface="Georgia"/>
            </a:endParaRPr>
          </a:p>
        </p:txBody>
      </p:sp>
      <p:sp>
        <p:nvSpPr>
          <p:cNvPr id="125" name="Google Shape;125;p5"/>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Background (Contd.)</a:t>
            </a:r>
            <a:endParaRPr sz="3600" b="0" i="0" u="none" strike="noStrike" cap="none">
              <a:solidFill>
                <a:srgbClr val="4D4D4D"/>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Related Work</a:t>
            </a:r>
            <a:endParaRPr/>
          </a:p>
        </p:txBody>
      </p:sp>
      <p:sp>
        <p:nvSpPr>
          <p:cNvPr id="132" name="Google Shape;132;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
        <p:nvSpPr>
          <p:cNvPr id="133" name="Google Shape;133;p6"/>
          <p:cNvSpPr txBox="1">
            <a:spLocks noGrp="1"/>
          </p:cNvSpPr>
          <p:nvPr>
            <p:ph type="body" idx="1"/>
          </p:nvPr>
        </p:nvSpPr>
        <p:spPr>
          <a:xfrm>
            <a:off x="373063" y="1676400"/>
            <a:ext cx="8313737" cy="45688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Font typeface="Georgia"/>
              <a:buChar char="•"/>
            </a:pPr>
            <a:r>
              <a:rPr lang="en-IN" sz="1800" b="1">
                <a:latin typeface="Georgia"/>
                <a:ea typeface="Georgia"/>
                <a:cs typeface="Georgia"/>
                <a:sym typeface="Georgia"/>
              </a:rPr>
              <a:t>Alternative Interpretation Methods:</a:t>
            </a:r>
            <a:endParaRPr/>
          </a:p>
          <a:p>
            <a:pPr marL="742950" lvl="1" indent="-285750" algn="just" rtl="0">
              <a:lnSpc>
                <a:spcPct val="150000"/>
              </a:lnSpc>
              <a:spcBef>
                <a:spcPts val="360"/>
              </a:spcBef>
              <a:spcAft>
                <a:spcPts val="0"/>
              </a:spcAft>
              <a:buClr>
                <a:schemeClr val="dk1"/>
              </a:buClr>
              <a:buSzPts val="1400"/>
              <a:buFont typeface="Noto Sans Symbols"/>
              <a:buChar char="⮚"/>
            </a:pPr>
            <a:r>
              <a:rPr lang="en-IN" sz="1400">
                <a:latin typeface="Georgia"/>
                <a:ea typeface="Georgia"/>
                <a:cs typeface="Georgia"/>
                <a:sym typeface="Georgia"/>
              </a:rPr>
              <a:t>	</a:t>
            </a:r>
            <a:r>
              <a:rPr lang="en-IN" sz="1800">
                <a:latin typeface="Georgia"/>
                <a:ea typeface="Georgia"/>
                <a:cs typeface="Georgia"/>
                <a:sym typeface="Georgia"/>
              </a:rPr>
              <a:t>Bahdanau et al., 2015 : Visualization of attention weights</a:t>
            </a:r>
            <a:endParaRPr/>
          </a:p>
          <a:p>
            <a:pPr marL="742950" lvl="1" indent="-285750" algn="just" rtl="0">
              <a:lnSpc>
                <a:spcPct val="150000"/>
              </a:lnSpc>
              <a:spcBef>
                <a:spcPts val="360"/>
              </a:spcBef>
              <a:spcAft>
                <a:spcPts val="0"/>
              </a:spcAft>
              <a:buClr>
                <a:schemeClr val="dk1"/>
              </a:buClr>
              <a:buSzPts val="1800"/>
              <a:buFont typeface="Noto Sans Symbols"/>
              <a:buChar char="⮚"/>
            </a:pPr>
            <a:r>
              <a:rPr lang="en-IN" sz="1800">
                <a:latin typeface="Georgia"/>
                <a:ea typeface="Georgia"/>
                <a:cs typeface="Georgia"/>
                <a:sym typeface="Georgia"/>
              </a:rPr>
              <a:t>	Karpathy et al., 2016: Isolate the effect of individual neurons</a:t>
            </a:r>
            <a:endParaRPr/>
          </a:p>
          <a:p>
            <a:pPr marL="0" lvl="0" indent="0" algn="just" rtl="0">
              <a:spcBef>
                <a:spcPts val="360"/>
              </a:spcBef>
              <a:spcAft>
                <a:spcPts val="0"/>
              </a:spcAft>
              <a:buClr>
                <a:schemeClr val="dk1"/>
              </a:buClr>
              <a:buSzPts val="1800"/>
              <a:buFont typeface="Arial"/>
              <a:buNone/>
            </a:pPr>
            <a:endParaRPr sz="1800">
              <a:latin typeface="Georgia"/>
              <a:ea typeface="Georgia"/>
              <a:cs typeface="Georgia"/>
              <a:sym typeface="Georgia"/>
            </a:endParaRPr>
          </a:p>
          <a:p>
            <a:pPr marL="342900" lvl="0" indent="-342900" algn="just" rtl="0">
              <a:spcBef>
                <a:spcPts val="360"/>
              </a:spcBef>
              <a:spcAft>
                <a:spcPts val="0"/>
              </a:spcAft>
              <a:buClr>
                <a:schemeClr val="dk1"/>
              </a:buClr>
              <a:buSzPts val="1800"/>
              <a:buFont typeface="Georgia"/>
              <a:buChar char="•"/>
            </a:pPr>
            <a:r>
              <a:rPr lang="en-IN" sz="1800" b="1">
                <a:latin typeface="Georgia"/>
                <a:ea typeface="Georgia"/>
                <a:cs typeface="Georgia"/>
                <a:sym typeface="Georgia"/>
              </a:rPr>
              <a:t>Existing Interpretation Toolkits in Computer Vision:</a:t>
            </a:r>
            <a:endParaRPr/>
          </a:p>
          <a:p>
            <a:pPr marL="742950" lvl="1" indent="-285750" algn="just" rtl="0">
              <a:lnSpc>
                <a:spcPct val="150000"/>
              </a:lnSpc>
              <a:spcBef>
                <a:spcPts val="360"/>
              </a:spcBef>
              <a:spcAft>
                <a:spcPts val="0"/>
              </a:spcAft>
              <a:buClr>
                <a:schemeClr val="dk1"/>
              </a:buClr>
              <a:buSzPts val="1800"/>
              <a:buFont typeface="Noto Sans Symbols"/>
              <a:buChar char="⮚"/>
            </a:pPr>
            <a:r>
              <a:rPr lang="en-IN" sz="1800">
                <a:latin typeface="Georgia"/>
                <a:ea typeface="Georgia"/>
                <a:cs typeface="Georgia"/>
                <a:sym typeface="Georgia"/>
              </a:rPr>
              <a:t>	Papernot et al., 2016</a:t>
            </a:r>
            <a:endParaRPr/>
          </a:p>
          <a:p>
            <a:pPr marL="742950" lvl="1" indent="-285750" algn="just" rtl="0">
              <a:lnSpc>
                <a:spcPct val="150000"/>
              </a:lnSpc>
              <a:spcBef>
                <a:spcPts val="360"/>
              </a:spcBef>
              <a:spcAft>
                <a:spcPts val="0"/>
              </a:spcAft>
              <a:buClr>
                <a:schemeClr val="dk1"/>
              </a:buClr>
              <a:buSzPts val="1800"/>
              <a:buFont typeface="Noto Sans Symbols"/>
              <a:buChar char="⮚"/>
            </a:pPr>
            <a:r>
              <a:rPr lang="en-IN" sz="1800">
                <a:latin typeface="Georgia"/>
                <a:ea typeface="Georgia"/>
                <a:cs typeface="Georgia"/>
                <a:sym typeface="Georgia"/>
              </a:rPr>
              <a:t>	Norton and Qi: Interactive demos</a:t>
            </a:r>
            <a:endParaRPr/>
          </a:p>
          <a:p>
            <a:pPr marL="742950" lvl="1" indent="-285750" algn="just" rtl="0">
              <a:lnSpc>
                <a:spcPct val="150000"/>
              </a:lnSpc>
              <a:spcBef>
                <a:spcPts val="360"/>
              </a:spcBef>
              <a:spcAft>
                <a:spcPts val="0"/>
              </a:spcAft>
              <a:buClr>
                <a:schemeClr val="dk1"/>
              </a:buClr>
              <a:buSzPts val="1800"/>
              <a:buFont typeface="Noto Sans Symbols"/>
              <a:buChar char="⮚"/>
            </a:pPr>
            <a:r>
              <a:rPr lang="en-IN" sz="1800">
                <a:latin typeface="Georgia"/>
                <a:ea typeface="Georgia"/>
                <a:cs typeface="Georgia"/>
                <a:sym typeface="Georgia"/>
              </a:rPr>
              <a:t>	Liu et al., 2018, Strobelt et al. 2019 and Vig 2019: Visualization of 	attention weights</a:t>
            </a:r>
            <a:endParaRPr/>
          </a:p>
          <a:p>
            <a:pPr marL="742950" lvl="1" indent="-285750" algn="just" rtl="0">
              <a:lnSpc>
                <a:spcPct val="150000"/>
              </a:lnSpc>
              <a:spcBef>
                <a:spcPts val="360"/>
              </a:spcBef>
              <a:spcAft>
                <a:spcPts val="0"/>
              </a:spcAft>
              <a:buClr>
                <a:schemeClr val="dk1"/>
              </a:buClr>
              <a:buSzPts val="1800"/>
              <a:buFont typeface="Noto Sans Symbols"/>
              <a:buChar char="⮚"/>
            </a:pPr>
            <a:r>
              <a:rPr lang="en-IN" sz="1800">
                <a:latin typeface="Georgia"/>
                <a:ea typeface="Georgia"/>
                <a:cs typeface="Georgia"/>
                <a:sym typeface="Georgia"/>
              </a:rPr>
              <a:t>	Lee et al.</a:t>
            </a:r>
            <a:r>
              <a:rPr lang="en-IN" sz="1400">
                <a:latin typeface="Georgia"/>
                <a:ea typeface="Georgia"/>
                <a:cs typeface="Georgia"/>
                <a:sym typeface="Georgia"/>
              </a:rPr>
              <a:t>, </a:t>
            </a:r>
            <a:r>
              <a:rPr lang="en-IN" sz="1800">
                <a:latin typeface="Georgia"/>
                <a:ea typeface="Georgia"/>
                <a:cs typeface="Georgia"/>
                <a:sym typeface="Georgia"/>
              </a:rPr>
              <a:t>2019: Adversarial attacks to reading comprehension systems</a:t>
            </a:r>
            <a:endParaRPr sz="1400">
              <a:latin typeface="Georgia"/>
              <a:ea typeface="Georgia"/>
              <a:cs typeface="Georgia"/>
              <a:sym typeface="Georgia"/>
            </a:endParaRPr>
          </a:p>
          <a:p>
            <a:pPr marL="0" lvl="0" indent="0" algn="just" rtl="0">
              <a:lnSpc>
                <a:spcPct val="150000"/>
              </a:lnSpc>
              <a:spcBef>
                <a:spcPts val="360"/>
              </a:spcBef>
              <a:spcAft>
                <a:spcPts val="0"/>
              </a:spcAft>
              <a:buClr>
                <a:schemeClr val="dk1"/>
              </a:buClr>
              <a:buSzPts val="1800"/>
              <a:buFont typeface="Arial"/>
              <a:buNone/>
            </a:pPr>
            <a:endParaRPr sz="1800">
              <a:latin typeface="Georgia"/>
              <a:ea typeface="Georgia"/>
              <a:cs typeface="Georgia"/>
              <a:sym typeface="Georgia"/>
            </a:endParaRPr>
          </a:p>
          <a:p>
            <a:pPr marL="0" lvl="0" indent="0" algn="just" rtl="0">
              <a:spcBef>
                <a:spcPts val="360"/>
              </a:spcBef>
              <a:spcAft>
                <a:spcPts val="0"/>
              </a:spcAft>
              <a:buClr>
                <a:schemeClr val="dk1"/>
              </a:buClr>
              <a:buSzPts val="1800"/>
              <a:buFont typeface="Arial"/>
              <a:buNone/>
            </a:pPr>
            <a:endParaRPr sz="1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Claim / Target Task</a:t>
            </a:r>
            <a:endParaRPr sz="3600" b="0" i="0" u="none" strike="noStrike" cap="none">
              <a:solidFill>
                <a:srgbClr val="4D4D4D"/>
              </a:solidFill>
              <a:latin typeface="Georgia"/>
              <a:ea typeface="Georgia"/>
              <a:cs typeface="Georgia"/>
              <a:sym typeface="Georgia"/>
            </a:endParaRPr>
          </a:p>
        </p:txBody>
      </p:sp>
      <p:sp>
        <p:nvSpPr>
          <p:cNvPr id="140" name="Google Shape;140;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sp>
        <p:nvSpPr>
          <p:cNvPr id="141" name="Google Shape;141;p7"/>
          <p:cNvSpPr txBox="1"/>
          <p:nvPr/>
        </p:nvSpPr>
        <p:spPr>
          <a:xfrm>
            <a:off x="152400" y="1600200"/>
            <a:ext cx="8839200" cy="128836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b="0" i="0" u="none" strike="noStrike" cap="none">
                <a:solidFill>
                  <a:schemeClr val="dk1"/>
                </a:solidFill>
                <a:latin typeface="Georgia"/>
                <a:ea typeface="Georgia"/>
                <a:cs typeface="Georgia"/>
                <a:sym typeface="Georgia"/>
              </a:rPr>
              <a:t>Create an extensible toolkit for interpreting NLP models. Make an easy to apply existing interpretation methods to new models as well as develop new interpretation methods.</a:t>
            </a:r>
            <a:endParaRPr sz="1800" b="0" i="0" u="none" strike="noStrike" cap="none">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p:nvPr/>
        </p:nvSpPr>
        <p:spPr>
          <a:xfrm>
            <a:off x="373063" y="152400"/>
            <a:ext cx="87709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b="0" i="0" u="none" strike="noStrike" cap="none">
                <a:solidFill>
                  <a:srgbClr val="4D4D4D"/>
                </a:solidFill>
                <a:latin typeface="Georgia"/>
                <a:ea typeface="Georgia"/>
                <a:cs typeface="Georgia"/>
                <a:sym typeface="Georgia"/>
              </a:rPr>
              <a:t>An Intuitive Figure Showing WHY Claim</a:t>
            </a:r>
            <a:endParaRPr sz="3600" b="0" i="0" u="none" strike="noStrike" cap="none">
              <a:solidFill>
                <a:srgbClr val="4D4D4D"/>
              </a:solidFill>
              <a:latin typeface="Georgia"/>
              <a:ea typeface="Georgia"/>
              <a:cs typeface="Georgia"/>
              <a:sym typeface="Georgia"/>
            </a:endParaRPr>
          </a:p>
        </p:txBody>
      </p:sp>
      <p:sp>
        <p:nvSpPr>
          <p:cNvPr id="148" name="Google Shape;148;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8</a:t>
            </a:fld>
            <a:endParaRPr/>
          </a:p>
        </p:txBody>
      </p:sp>
      <p:pic>
        <p:nvPicPr>
          <p:cNvPr id="149" name="Google Shape;149;p8"/>
          <p:cNvPicPr preferRelativeResize="0"/>
          <p:nvPr/>
        </p:nvPicPr>
        <p:blipFill rotWithShape="1">
          <a:blip r:embed="rId3">
            <a:alphaModFix/>
          </a:blip>
          <a:srcRect/>
          <a:stretch/>
        </p:blipFill>
        <p:spPr>
          <a:xfrm>
            <a:off x="800100" y="1550444"/>
            <a:ext cx="7543800" cy="4560332"/>
          </a:xfrm>
          <a:prstGeom prst="rect">
            <a:avLst/>
          </a:prstGeom>
          <a:noFill/>
          <a:ln>
            <a:noFill/>
          </a:ln>
        </p:spPr>
      </p:pic>
      <p:sp>
        <p:nvSpPr>
          <p:cNvPr id="150" name="Google Shape;150;p8"/>
          <p:cNvSpPr/>
          <p:nvPr/>
        </p:nvSpPr>
        <p:spPr>
          <a:xfrm>
            <a:off x="76200" y="6332704"/>
            <a:ext cx="8991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0" i="0" u="sng" strike="noStrike" cap="none">
                <a:solidFill>
                  <a:schemeClr val="dk1"/>
                </a:solidFill>
                <a:latin typeface="Arial"/>
                <a:ea typeface="Arial"/>
                <a:cs typeface="Arial"/>
                <a:sym typeface="Arial"/>
                <a:hlinkClick r:id="rId4"/>
              </a:rPr>
              <a:t>https://medium.com/@ageitgey/natural-language-processing-is-fun-part-3-explaining-model-predictions-486d8616813c</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p:nvPr/>
        </p:nvSpPr>
        <p:spPr>
          <a:xfrm>
            <a:off x="373063" y="152400"/>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3600">
                <a:solidFill>
                  <a:srgbClr val="4D4D4D"/>
                </a:solidFill>
                <a:latin typeface="Georgia"/>
                <a:ea typeface="Georgia"/>
                <a:cs typeface="Georgia"/>
                <a:sym typeface="Georgia"/>
              </a:rPr>
              <a:t>Proposed Solution</a:t>
            </a:r>
            <a:endParaRPr sz="3600">
              <a:solidFill>
                <a:srgbClr val="4D4D4D"/>
              </a:solidFill>
              <a:latin typeface="Georgia"/>
              <a:ea typeface="Georgia"/>
              <a:cs typeface="Georgia"/>
              <a:sym typeface="Georgia"/>
            </a:endParaRPr>
          </a:p>
        </p:txBody>
      </p:sp>
      <p:sp>
        <p:nvSpPr>
          <p:cNvPr id="157" name="Google Shape;157;p9" descr="Inline image 1"/>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9" descr="https://www.uni-marburg.de/sprachenzentrum/sprachen-tandem/icons/classic-timer-icon"/>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59" name="Google Shape;159;p9"/>
          <p:cNvPicPr preferRelativeResize="0"/>
          <p:nvPr/>
        </p:nvPicPr>
        <p:blipFill rotWithShape="1">
          <a:blip r:embed="rId3">
            <a:alphaModFix/>
          </a:blip>
          <a:srcRect/>
          <a:stretch/>
        </p:blipFill>
        <p:spPr>
          <a:xfrm>
            <a:off x="76200" y="1752600"/>
            <a:ext cx="9067799" cy="4635559"/>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1445</Words>
  <Application>Microsoft Macintosh PowerPoint</Application>
  <PresentationFormat>On-screen Show (4:3)</PresentationFormat>
  <Paragraphs>155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Noto Sans Symbols</vt:lpstr>
      <vt:lpstr>Arial</vt:lpstr>
      <vt:lpstr>Georgia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Qi, Yanjun (yq2h)</cp:lastModifiedBy>
  <cp:revision>1</cp:revision>
  <dcterms:created xsi:type="dcterms:W3CDTF">2009-01-05T15:07:26Z</dcterms:created>
  <dcterms:modified xsi:type="dcterms:W3CDTF">2021-06-17T20:32:13Z</dcterms:modified>
</cp:coreProperties>
</file>