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ExXU/N85KaRpx+7KV3hxEy619B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690"/>
  </p:normalViewPr>
  <p:slideViewPr>
    <p:cSldViewPr snapToGrid="0">
      <p:cViewPr varScale="1">
        <p:scale>
          <a:sx n="99" d="100"/>
          <a:sy n="99" d="100"/>
        </p:scale>
        <p:origin x="137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91" name="Google Shape;91;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 name="Google Shape;92;p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ebc5cef84_0_31: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ebc5cef84_0_31: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65" name="Google Shape;165;g6ebc5cef84_0_31: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6ebc5cef84_0_41: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6ebc5cef84_0_41: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73" name="Google Shape;173;g6ebc5cef84_0_41: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ebc5cef84_0_53: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ebc5cef84_0_53: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81" name="Google Shape;181;g6ebc5cef84_0_53: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ebc5cef84_0_6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ebc5cef84_0_6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89" name="Google Shape;189;g6ebc5cef84_0_60: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ebc5cef84_0_68: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ebc5cef84_0_68: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97" name="Google Shape;197;g6ebc5cef84_0_68: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ebc5cef84_0_11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ebc5cef84_0_11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205" name="Google Shape;205;g6ebc5cef84_0_110: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5: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Arial"/>
                <a:ea typeface="Arial"/>
                <a:cs typeface="Arial"/>
                <a:sym typeface="Arial"/>
              </a:rPr>
              <a:t>16</a:t>
            </a:fld>
            <a:endParaRPr sz="1200">
              <a:solidFill>
                <a:schemeClr val="dk1"/>
              </a:solidFill>
              <a:latin typeface="Arial"/>
              <a:ea typeface="Arial"/>
              <a:cs typeface="Arial"/>
              <a:sym typeface="Arial"/>
            </a:endParaRPr>
          </a:p>
        </p:txBody>
      </p:sp>
      <p:sp>
        <p:nvSpPr>
          <p:cNvPr id="212" name="Google Shape;212;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3" name="Google Shape;213;p15: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6: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Arial"/>
                <a:ea typeface="Arial"/>
                <a:cs typeface="Arial"/>
                <a:sym typeface="Arial"/>
              </a:rPr>
              <a:t>17</a:t>
            </a:fld>
            <a:endParaRPr sz="1200">
              <a:solidFill>
                <a:schemeClr val="dk1"/>
              </a:solidFill>
              <a:latin typeface="Arial"/>
              <a:ea typeface="Arial"/>
              <a:cs typeface="Arial"/>
              <a:sym typeface="Arial"/>
            </a:endParaRPr>
          </a:p>
        </p:txBody>
      </p:sp>
      <p:sp>
        <p:nvSpPr>
          <p:cNvPr id="220" name="Google Shape;220;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1" name="Google Shape;221;p16: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6ebc5cef84_0_80: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Arial"/>
                <a:ea typeface="Arial"/>
                <a:cs typeface="Arial"/>
                <a:sym typeface="Arial"/>
              </a:rPr>
              <a:t>18</a:t>
            </a:fld>
            <a:endParaRPr sz="1200">
              <a:solidFill>
                <a:schemeClr val="dk1"/>
              </a:solidFill>
              <a:latin typeface="Arial"/>
              <a:ea typeface="Arial"/>
              <a:cs typeface="Arial"/>
              <a:sym typeface="Arial"/>
            </a:endParaRPr>
          </a:p>
        </p:txBody>
      </p:sp>
      <p:sp>
        <p:nvSpPr>
          <p:cNvPr id="229" name="Google Shape;229;g6ebc5cef84_0_8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0" name="Google Shape;230;g6ebc5cef84_0_80: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ebc5cef84_0_93: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Arial"/>
                <a:ea typeface="Arial"/>
                <a:cs typeface="Arial"/>
                <a:sym typeface="Arial"/>
              </a:rPr>
              <a:t>19</a:t>
            </a:fld>
            <a:endParaRPr sz="1200">
              <a:solidFill>
                <a:schemeClr val="dk1"/>
              </a:solidFill>
              <a:latin typeface="Arial"/>
              <a:ea typeface="Arial"/>
              <a:cs typeface="Arial"/>
              <a:sym typeface="Arial"/>
            </a:endParaRPr>
          </a:p>
        </p:txBody>
      </p:sp>
      <p:sp>
        <p:nvSpPr>
          <p:cNvPr id="238" name="Google Shape;238;g6ebc5cef84_0_93: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9" name="Google Shape;239;g6ebc5cef84_0_93: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0" name="Google Shape;100;p2: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I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8: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47" name="Google Shape;247;p1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4" name="Google Shape;254;p19: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9: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IN"/>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108" name="Google Shape;108;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5" name="Google Shape;115;p6: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116" name="Google Shape;116;p6: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
        <p:nvSpPr>
          <p:cNvPr id="123" name="Google Shape;123;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4" name="Google Shape;124;p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
        <p:nvSpPr>
          <p:cNvPr id="131" name="Google Shape;131;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8: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9" name="Google Shape;139;p9: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t>Here is our proposed solution. </a:t>
            </a:r>
            <a:endParaRPr/>
          </a:p>
        </p:txBody>
      </p:sp>
      <p:sp>
        <p:nvSpPr>
          <p:cNvPr id="140" name="Google Shape;140;p9: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IN"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
        <p:nvSpPr>
          <p:cNvPr id="148" name="Google Shape;148;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 name="Google Shape;149;p10: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ebc5cef84_0_24: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ebc5cef84_0_24: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57" name="Google Shape;157;g6ebc5cef84_0_24: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chemeClr val="dk1"/>
              </a:buClr>
              <a:buSzPts val="3200"/>
              <a:buFont typeface="Arial"/>
              <a:buNone/>
              <a:defRPr/>
            </a:lvl1pPr>
            <a:lvl2pPr lvl="1" algn="ctr">
              <a:lnSpc>
                <a:spcPct val="100000"/>
              </a:lnSpc>
              <a:spcBef>
                <a:spcPts val="560"/>
              </a:spcBef>
              <a:spcAft>
                <a:spcPts val="0"/>
              </a:spcAft>
              <a:buClr>
                <a:schemeClr val="dk1"/>
              </a:buClr>
              <a:buSzPts val="28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a:endParaRPr/>
          </a:p>
        </p:txBody>
      </p:sp>
      <p:sp>
        <p:nvSpPr>
          <p:cNvPr id="18" name="Google Shape;18;p2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3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2" name="Google Shape;72;p3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3" name="Google Shape;73;p3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74" name="Google Shape;74;p3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9" name="Google Shape;79;p3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0" name="Google Shape;80;p3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3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5" name="Google Shape;85;p3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6" name="Google Shape;86;p3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21"/>
        <p:cNvGrpSpPr/>
        <p:nvPr/>
      </p:nvGrpSpPr>
      <p:grpSpPr>
        <a:xfrm>
          <a:off x="0" y="0"/>
          <a:ext cx="0" cy="0"/>
          <a:chOff x="0" y="0"/>
          <a:chExt cx="0" cy="0"/>
        </a:xfrm>
      </p:grpSpPr>
      <p:sp>
        <p:nvSpPr>
          <p:cNvPr id="22" name="Google Shape;22;p22"/>
          <p:cNvSpPr txBox="1">
            <a:spLocks noGrp="1"/>
          </p:cNvSpPr>
          <p:nvPr>
            <p:ph type="body" idx="1"/>
          </p:nvPr>
        </p:nvSpPr>
        <p:spPr>
          <a:xfrm>
            <a:off x="457200" y="274638"/>
            <a:ext cx="8229600" cy="58515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 name="Google Shape;23;p2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2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 name="Google Shape;34;p2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chemeClr val="dk1"/>
              </a:buClr>
              <a:buSzPts val="2000"/>
              <a:buFont typeface="Arial"/>
              <a:buNone/>
              <a:defRPr sz="2000"/>
            </a:lvl1pPr>
            <a:lvl2pPr marL="914400" lvl="1" indent="-228600" algn="l">
              <a:lnSpc>
                <a:spcPct val="100000"/>
              </a:lnSpc>
              <a:spcBef>
                <a:spcPts val="360"/>
              </a:spcBef>
              <a:spcAft>
                <a:spcPts val="0"/>
              </a:spcAft>
              <a:buClr>
                <a:schemeClr val="dk1"/>
              </a:buClr>
              <a:buSzPts val="1800"/>
              <a:buFont typeface="Arial"/>
              <a:buNone/>
              <a:defRPr sz="1800"/>
            </a:lvl2pPr>
            <a:lvl3pPr marL="1371600" lvl="2" indent="-228600" algn="l">
              <a:lnSpc>
                <a:spcPct val="100000"/>
              </a:lnSpc>
              <a:spcBef>
                <a:spcPts val="320"/>
              </a:spcBef>
              <a:spcAft>
                <a:spcPts val="0"/>
              </a:spcAft>
              <a:buClr>
                <a:schemeClr val="dk1"/>
              </a:buClr>
              <a:buSzPts val="1600"/>
              <a:buFont typeface="Arial"/>
              <a:buNone/>
              <a:defRPr sz="1600"/>
            </a:lvl3pPr>
            <a:lvl4pPr marL="1828800" lvl="3" indent="-228600" algn="l">
              <a:lnSpc>
                <a:spcPct val="100000"/>
              </a:lnSpc>
              <a:spcBef>
                <a:spcPts val="280"/>
              </a:spcBef>
              <a:spcAft>
                <a:spcPts val="0"/>
              </a:spcAft>
              <a:buClr>
                <a:schemeClr val="dk1"/>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
        <p:nvSpPr>
          <p:cNvPr id="35" name="Google Shape;35;p2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 name="Google Shape;40;p2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41" name="Google Shape;41;p2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42" name="Google Shape;42;p2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48" name="Google Shape;48;p2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49" name="Google Shape;49;p2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50" name="Google Shape;50;p2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51" name="Google Shape;51;p2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2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5" name="Google Shape;65;p2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Arial"/>
              <a:buChar char="•"/>
              <a:defRPr sz="3200"/>
            </a:lvl1pPr>
            <a:lvl2pPr marL="914400" lvl="1" indent="-406400" algn="l">
              <a:lnSpc>
                <a:spcPct val="100000"/>
              </a:lnSpc>
              <a:spcBef>
                <a:spcPts val="560"/>
              </a:spcBef>
              <a:spcAft>
                <a:spcPts val="0"/>
              </a:spcAft>
              <a:buClr>
                <a:schemeClr val="dk1"/>
              </a:buClr>
              <a:buSzPts val="2800"/>
              <a:buFont typeface="Arial"/>
              <a:buChar char="–"/>
              <a:defRPr sz="2800"/>
            </a:lvl2pPr>
            <a:lvl3pPr marL="1371600" lvl="2" indent="-381000" algn="l">
              <a:lnSpc>
                <a:spcPct val="100000"/>
              </a:lnSpc>
              <a:spcBef>
                <a:spcPts val="480"/>
              </a:spcBef>
              <a:spcAft>
                <a:spcPts val="0"/>
              </a:spcAft>
              <a:buClr>
                <a:schemeClr val="dk1"/>
              </a:buClr>
              <a:buSzPts val="2400"/>
              <a:buFont typeface="Arial"/>
              <a:buChar char="•"/>
              <a:defRPr sz="2400"/>
            </a:lvl3pPr>
            <a:lvl4pPr marL="1828800" lvl="3" indent="-355600" algn="l">
              <a:lnSpc>
                <a:spcPct val="100000"/>
              </a:lnSpc>
              <a:spcBef>
                <a:spcPts val="400"/>
              </a:spcBef>
              <a:spcAft>
                <a:spcPts val="0"/>
              </a:spcAft>
              <a:buClr>
                <a:schemeClr val="dk1"/>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66" name="Google Shape;66;p2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67" name="Google Shape;67;p2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11" name="Google Shape;11;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2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2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2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1"/>
          <p:cNvSpPr txBox="1"/>
          <p:nvPr/>
        </p:nvSpPr>
        <p:spPr>
          <a:xfrm>
            <a:off x="179025" y="1794375"/>
            <a:ext cx="8839200" cy="1634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IN" sz="2200">
                <a:solidFill>
                  <a:srgbClr val="0C0C0C"/>
                </a:solidFill>
                <a:latin typeface="Georgia"/>
                <a:ea typeface="Georgia"/>
                <a:cs typeface="Georgia"/>
                <a:sym typeface="Georgia"/>
              </a:rPr>
              <a:t>BERT (Bidirectional Encoder Representation for Transformers): Pre-training of Deep Bidirectional Transformers for Language Understanding</a:t>
            </a:r>
            <a:endParaRPr sz="2200">
              <a:solidFill>
                <a:srgbClr val="0C0C0C"/>
              </a:solidFill>
              <a:latin typeface="Georgia"/>
              <a:ea typeface="Georgia"/>
              <a:cs typeface="Georgia"/>
              <a:sym typeface="Georgia"/>
            </a:endParaRPr>
          </a:p>
          <a:p>
            <a:pPr marL="0" marR="0" lvl="0" indent="0" algn="ctr" rtl="0">
              <a:lnSpc>
                <a:spcPct val="100000"/>
              </a:lnSpc>
              <a:spcBef>
                <a:spcPts val="0"/>
              </a:spcBef>
              <a:spcAft>
                <a:spcPts val="0"/>
              </a:spcAft>
              <a:buClr>
                <a:srgbClr val="000000"/>
              </a:buClr>
              <a:buSzPts val="2200"/>
              <a:buFont typeface="Arial"/>
              <a:buNone/>
            </a:pPr>
            <a:r>
              <a:rPr lang="en-IN" sz="2200">
                <a:solidFill>
                  <a:srgbClr val="0C0C0C"/>
                </a:solidFill>
                <a:latin typeface="Georgia"/>
                <a:ea typeface="Georgia"/>
                <a:cs typeface="Georgia"/>
                <a:sym typeface="Georgia"/>
              </a:rPr>
              <a:t>(Google AI Language)</a:t>
            </a:r>
            <a:endParaRPr sz="2200">
              <a:solidFill>
                <a:srgbClr val="0C0C0C"/>
              </a:solidFill>
              <a:latin typeface="Georgia"/>
              <a:ea typeface="Georgia"/>
              <a:cs typeface="Georgia"/>
              <a:sym typeface="Georgia"/>
            </a:endParaRPr>
          </a:p>
        </p:txBody>
      </p:sp>
      <p:sp>
        <p:nvSpPr>
          <p:cNvPr id="95" name="Google Shape;95;p1"/>
          <p:cNvSpPr txBox="1"/>
          <p:nvPr/>
        </p:nvSpPr>
        <p:spPr>
          <a:xfrm>
            <a:off x="26625" y="5230375"/>
            <a:ext cx="9144000" cy="892512"/>
          </a:xfrm>
          <a:prstGeom prst="rect">
            <a:avLst/>
          </a:prstGeom>
          <a:noFill/>
          <a:ln>
            <a:noFill/>
          </a:ln>
        </p:spPr>
        <p:txBody>
          <a:bodyPr spcFirstLastPara="1" wrap="square" lIns="91425" tIns="45700" rIns="91425" bIns="45700" anchor="t" anchorCtr="0">
            <a:spAutoFit/>
          </a:bodyPr>
          <a:lstStyle/>
          <a:p>
            <a:pPr lvl="0" algn="ctr">
              <a:buSzPts val="2200"/>
            </a:pPr>
            <a:r>
              <a:rPr lang="en-IN" sz="2800" dirty="0">
                <a:solidFill>
                  <a:srgbClr val="4D4D4D"/>
                </a:solidFill>
                <a:latin typeface="Georgia"/>
                <a:ea typeface="Georgia"/>
                <a:cs typeface="Georgia"/>
                <a:sym typeface="Georgia"/>
              </a:rPr>
              <a:t> Presenter: </a:t>
            </a:r>
            <a:r>
              <a:rPr lang="en-IN" sz="2800" dirty="0" err="1">
                <a:solidFill>
                  <a:srgbClr val="4D4D4D"/>
                </a:solidFill>
                <a:latin typeface="Georgia"/>
                <a:ea typeface="Georgia"/>
                <a:cs typeface="Georgia"/>
                <a:sym typeface="Georgia"/>
              </a:rPr>
              <a:t>Rishab</a:t>
            </a:r>
            <a:r>
              <a:rPr lang="en-IN" sz="2800" dirty="0">
                <a:solidFill>
                  <a:srgbClr val="4D4D4D"/>
                </a:solidFill>
                <a:latin typeface="Georgia"/>
                <a:ea typeface="Georgia"/>
                <a:cs typeface="Georgia"/>
                <a:sym typeface="Georgia"/>
              </a:rPr>
              <a:t> </a:t>
            </a:r>
            <a:r>
              <a:rPr lang="en-IN" sz="2800" dirty="0" err="1">
                <a:solidFill>
                  <a:srgbClr val="4D4D4D"/>
                </a:solidFill>
                <a:latin typeface="Georgia"/>
                <a:ea typeface="Georgia"/>
                <a:cs typeface="Georgia"/>
                <a:sym typeface="Georgia"/>
              </a:rPr>
              <a:t>Bamrara</a:t>
            </a:r>
            <a:endParaRPr lang="en-IN" sz="2800" dirty="0">
              <a:solidFill>
                <a:srgbClr val="4D4D4D"/>
              </a:solidFill>
              <a:latin typeface="Georgia"/>
              <a:ea typeface="Georgia"/>
              <a:cs typeface="Georgia"/>
              <a:sym typeface="Georgia"/>
            </a:endParaRPr>
          </a:p>
          <a:p>
            <a:pPr algn="ctr"/>
            <a:r>
              <a:rPr lang="en-US" sz="2400" dirty="0">
                <a:highlight>
                  <a:srgbClr val="FFFF00"/>
                </a:highlight>
              </a:rPr>
              <a:t>https://</a:t>
            </a:r>
            <a:r>
              <a:rPr lang="en-US" sz="2400" dirty="0" err="1">
                <a:highlight>
                  <a:srgbClr val="FFFF00"/>
                </a:highlight>
              </a:rPr>
              <a:t>qdata.github.io</a:t>
            </a:r>
            <a:r>
              <a:rPr lang="en-US" sz="2400" dirty="0">
                <a:highlight>
                  <a:srgbClr val="FFFF00"/>
                </a:highlight>
              </a:rPr>
              <a:t>/deep2Read/</a:t>
            </a:r>
            <a:endParaRPr sz="1400" b="0" i="0" u="none" strike="noStrike" cap="none" dirty="0">
              <a:solidFill>
                <a:srgbClr val="000000"/>
              </a:solidFill>
              <a:latin typeface="Arial"/>
              <a:ea typeface="Arial"/>
              <a:cs typeface="Arial"/>
              <a:sym typeface="Arial"/>
            </a:endParaRPr>
          </a:p>
        </p:txBody>
      </p:sp>
      <p:sp>
        <p:nvSpPr>
          <p:cNvPr id="96" name="Google Shape;96;p1"/>
          <p:cNvSpPr txBox="1"/>
          <p:nvPr/>
        </p:nvSpPr>
        <p:spPr>
          <a:xfrm>
            <a:off x="0" y="4419600"/>
            <a:ext cx="9144000" cy="42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IN" sz="2200">
                <a:solidFill>
                  <a:srgbClr val="4D4D4D"/>
                </a:solidFill>
                <a:latin typeface="Georgia"/>
                <a:ea typeface="Georgia"/>
                <a:cs typeface="Georgia"/>
                <a:sym typeface="Georgia"/>
              </a:rPr>
              <a:t>February 7</a:t>
            </a:r>
            <a:r>
              <a:rPr lang="en-IN" sz="2200" b="0" i="0" u="none" strike="noStrike" cap="none">
                <a:solidFill>
                  <a:srgbClr val="4D4D4D"/>
                </a:solidFill>
                <a:latin typeface="Georgia"/>
                <a:ea typeface="Georgia"/>
                <a:cs typeface="Georgia"/>
                <a:sym typeface="Georgia"/>
              </a:rPr>
              <a:t>, 2020</a:t>
            </a:r>
            <a:endParaRPr sz="1400" b="0" i="0" u="none" strike="noStrike" cap="none">
              <a:solidFill>
                <a:srgbClr val="000000"/>
              </a:solidFill>
              <a:latin typeface="Arial"/>
              <a:ea typeface="Arial"/>
              <a:cs typeface="Arial"/>
              <a:sym typeface="Arial"/>
            </a:endParaRPr>
          </a:p>
        </p:txBody>
      </p:sp>
      <p:sp>
        <p:nvSpPr>
          <p:cNvPr id="97" name="Google Shape;97;p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6ebc5cef84_0_31"/>
          <p:cNvSpPr txBox="1">
            <a:spLocks noGrp="1"/>
          </p:cNvSpPr>
          <p:nvPr>
            <p:ph type="sldNum" idx="12"/>
          </p:nvPr>
        </p:nvSpPr>
        <p:spPr>
          <a:xfrm>
            <a:off x="6553200" y="6245225"/>
            <a:ext cx="2133600" cy="476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10</a:t>
            </a:fld>
            <a:endParaRPr/>
          </a:p>
        </p:txBody>
      </p:sp>
      <p:sp>
        <p:nvSpPr>
          <p:cNvPr id="168" name="Google Shape;168;g6ebc5cef84_0_31"/>
          <p:cNvSpPr/>
          <p:nvPr/>
        </p:nvSpPr>
        <p:spPr>
          <a:xfrm>
            <a:off x="373063" y="152400"/>
            <a:ext cx="8237400" cy="11430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Input/Output Representations (Fig.)</a:t>
            </a:r>
            <a:endParaRPr sz="3600" i="0" u="none" strike="noStrike" cap="none">
              <a:solidFill>
                <a:srgbClr val="000000"/>
              </a:solidFill>
              <a:latin typeface="Georgia"/>
              <a:ea typeface="Georgia"/>
              <a:cs typeface="Georgia"/>
              <a:sym typeface="Georgia"/>
            </a:endParaRPr>
          </a:p>
        </p:txBody>
      </p:sp>
      <p:pic>
        <p:nvPicPr>
          <p:cNvPr id="169" name="Google Shape;169;g6ebc5cef84_0_31"/>
          <p:cNvPicPr preferRelativeResize="0"/>
          <p:nvPr/>
        </p:nvPicPr>
        <p:blipFill>
          <a:blip r:embed="rId3">
            <a:alphaModFix/>
          </a:blip>
          <a:stretch>
            <a:fillRect/>
          </a:stretch>
        </p:blipFill>
        <p:spPr>
          <a:xfrm>
            <a:off x="152400" y="1824325"/>
            <a:ext cx="8839199" cy="340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6ebc5cef84_0_41"/>
          <p:cNvSpPr txBox="1">
            <a:spLocks noGrp="1"/>
          </p:cNvSpPr>
          <p:nvPr>
            <p:ph type="sldNum" idx="12"/>
          </p:nvPr>
        </p:nvSpPr>
        <p:spPr>
          <a:xfrm>
            <a:off x="6553200" y="6245225"/>
            <a:ext cx="2133600" cy="476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11</a:t>
            </a:fld>
            <a:endParaRPr/>
          </a:p>
        </p:txBody>
      </p:sp>
      <p:sp>
        <p:nvSpPr>
          <p:cNvPr id="176" name="Google Shape;176;g6ebc5cef84_0_41"/>
          <p:cNvSpPr/>
          <p:nvPr/>
        </p:nvSpPr>
        <p:spPr>
          <a:xfrm>
            <a:off x="373063" y="152400"/>
            <a:ext cx="8237400" cy="11430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Pre-training BERT</a:t>
            </a:r>
            <a:endParaRPr sz="3600" i="0" u="none" strike="noStrike" cap="none">
              <a:solidFill>
                <a:srgbClr val="000000"/>
              </a:solidFill>
              <a:latin typeface="Georgia"/>
              <a:ea typeface="Georgia"/>
              <a:cs typeface="Georgia"/>
              <a:sym typeface="Georgia"/>
            </a:endParaRPr>
          </a:p>
        </p:txBody>
      </p:sp>
      <p:sp>
        <p:nvSpPr>
          <p:cNvPr id="177" name="Google Shape;177;g6ebc5cef84_0_41"/>
          <p:cNvSpPr txBox="1">
            <a:spLocks noGrp="1"/>
          </p:cNvSpPr>
          <p:nvPr>
            <p:ph type="body" idx="1"/>
          </p:nvPr>
        </p:nvSpPr>
        <p:spPr>
          <a:xfrm>
            <a:off x="190700" y="1540925"/>
            <a:ext cx="8751900" cy="5142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IN" sz="1800">
                <a:latin typeface="Georgia"/>
                <a:ea typeface="Georgia"/>
                <a:cs typeface="Georgia"/>
                <a:sym typeface="Georgia"/>
              </a:rPr>
              <a:t>Pre-training was done using two unsupervised tasks: MLM and NSP.</a:t>
            </a:r>
            <a:endParaRPr sz="1800">
              <a:latin typeface="Georgia"/>
              <a:ea typeface="Georgia"/>
              <a:cs typeface="Georgia"/>
              <a:sym typeface="Georgia"/>
            </a:endParaRPr>
          </a:p>
          <a:p>
            <a:pPr marL="0" lvl="0" indent="0" algn="l" rtl="0">
              <a:spcBef>
                <a:spcPts val="360"/>
              </a:spcBef>
              <a:spcAft>
                <a:spcPts val="0"/>
              </a:spcAft>
              <a:buNone/>
            </a:pPr>
            <a:endParaRPr sz="1800">
              <a:latin typeface="Georgia"/>
              <a:ea typeface="Georgia"/>
              <a:cs typeface="Georgia"/>
              <a:sym typeface="Georgia"/>
            </a:endParaRPr>
          </a:p>
          <a:p>
            <a:pPr marL="0" lvl="0" indent="0" algn="l" rtl="0">
              <a:spcBef>
                <a:spcPts val="360"/>
              </a:spcBef>
              <a:spcAft>
                <a:spcPts val="0"/>
              </a:spcAft>
              <a:buNone/>
            </a:pPr>
            <a:r>
              <a:rPr lang="en-IN" sz="1800" b="1">
                <a:latin typeface="Georgia"/>
                <a:ea typeface="Georgia"/>
                <a:cs typeface="Georgia"/>
                <a:sym typeface="Georgia"/>
              </a:rPr>
              <a:t>Task 1: MLM</a:t>
            </a:r>
            <a:endParaRPr sz="1800" b="1">
              <a:latin typeface="Georgia"/>
              <a:ea typeface="Georgia"/>
              <a:cs typeface="Georgia"/>
              <a:sym typeface="Georgia"/>
            </a:endParaRPr>
          </a:p>
          <a:p>
            <a:pPr marL="0" lvl="0" indent="0" algn="l" rtl="0">
              <a:spcBef>
                <a:spcPts val="360"/>
              </a:spcBef>
              <a:spcAft>
                <a:spcPts val="0"/>
              </a:spcAft>
              <a:buNone/>
            </a:pPr>
            <a:endParaRPr sz="500" b="1">
              <a:latin typeface="Georgia"/>
              <a:ea typeface="Georgia"/>
              <a:cs typeface="Georgia"/>
              <a:sym typeface="Georgia"/>
            </a:endParaRPr>
          </a:p>
          <a:p>
            <a:pPr marL="457200" lvl="0" indent="-342900" algn="l" rtl="0">
              <a:lnSpc>
                <a:spcPct val="115000"/>
              </a:lnSpc>
              <a:spcBef>
                <a:spcPts val="360"/>
              </a:spcBef>
              <a:spcAft>
                <a:spcPts val="0"/>
              </a:spcAft>
              <a:buSzPts val="1800"/>
              <a:buFont typeface="Georgia"/>
              <a:buChar char="•"/>
            </a:pPr>
            <a:r>
              <a:rPr lang="en-IN" sz="1800">
                <a:latin typeface="Georgia"/>
                <a:ea typeface="Georgia"/>
                <a:cs typeface="Georgia"/>
                <a:sym typeface="Georgia"/>
              </a:rPr>
              <a:t>Simply mask some percentage of the input tokens at random, and then predict those masked tokens. The final hidden vectors corresponding to the mask tokens are fed into an output softmax over the vocabulary.</a:t>
            </a:r>
            <a:endParaRPr sz="1800">
              <a:latin typeface="Georgia"/>
              <a:ea typeface="Georgia"/>
              <a:cs typeface="Georgia"/>
              <a:sym typeface="Georgia"/>
            </a:endParaRPr>
          </a:p>
          <a:p>
            <a:pPr marL="457200" lvl="0" indent="-260350" algn="l" rtl="0">
              <a:lnSpc>
                <a:spcPct val="115000"/>
              </a:lnSpc>
              <a:spcBef>
                <a:spcPts val="0"/>
              </a:spcBef>
              <a:spcAft>
                <a:spcPts val="0"/>
              </a:spcAft>
              <a:buSzPts val="500"/>
              <a:buFont typeface="Georgia"/>
              <a:buChar char="•"/>
            </a:pPr>
            <a:endParaRPr sz="500">
              <a:latin typeface="Georgia"/>
              <a:ea typeface="Georgia"/>
              <a:cs typeface="Georgia"/>
              <a:sym typeface="Georgia"/>
            </a:endParaRPr>
          </a:p>
          <a:p>
            <a:pPr marL="457200" lvl="0" indent="-342900" algn="l" rtl="0">
              <a:lnSpc>
                <a:spcPct val="115000"/>
              </a:lnSpc>
              <a:spcBef>
                <a:spcPts val="0"/>
              </a:spcBef>
              <a:spcAft>
                <a:spcPts val="0"/>
              </a:spcAft>
              <a:buSzPts val="1800"/>
              <a:buFont typeface="Georgia"/>
              <a:buChar char="•"/>
            </a:pPr>
            <a:r>
              <a:rPr lang="en-IN" sz="1800">
                <a:latin typeface="Georgia"/>
                <a:ea typeface="Georgia"/>
                <a:cs typeface="Georgia"/>
                <a:sym typeface="Georgia"/>
              </a:rPr>
              <a:t>A downside is that we are creating a mismatch between pre-training and fine-tuning, since the [MASK] token does not appear during fine-tuning.</a:t>
            </a:r>
            <a:endParaRPr sz="1800">
              <a:latin typeface="Georgia"/>
              <a:ea typeface="Georgia"/>
              <a:cs typeface="Georgia"/>
              <a:sym typeface="Georgia"/>
            </a:endParaRPr>
          </a:p>
          <a:p>
            <a:pPr marL="457200" lvl="0" indent="-260350" algn="l" rtl="0">
              <a:lnSpc>
                <a:spcPct val="115000"/>
              </a:lnSpc>
              <a:spcBef>
                <a:spcPts val="0"/>
              </a:spcBef>
              <a:spcAft>
                <a:spcPts val="0"/>
              </a:spcAft>
              <a:buSzPts val="500"/>
              <a:buFont typeface="Georgia"/>
              <a:buChar char="•"/>
            </a:pPr>
            <a:endParaRPr sz="500">
              <a:latin typeface="Georgia"/>
              <a:ea typeface="Georgia"/>
              <a:cs typeface="Georgia"/>
              <a:sym typeface="Georgia"/>
            </a:endParaRPr>
          </a:p>
          <a:p>
            <a:pPr marL="457200" lvl="0" indent="-342900" algn="l" rtl="0">
              <a:lnSpc>
                <a:spcPct val="115000"/>
              </a:lnSpc>
              <a:spcBef>
                <a:spcPts val="0"/>
              </a:spcBef>
              <a:spcAft>
                <a:spcPts val="0"/>
              </a:spcAft>
              <a:buSzPts val="1800"/>
              <a:buFont typeface="Georgia"/>
              <a:buChar char="•"/>
            </a:pPr>
            <a:r>
              <a:rPr lang="en-IN" sz="1800">
                <a:latin typeface="Georgia"/>
                <a:ea typeface="Georgia"/>
                <a:cs typeface="Georgia"/>
                <a:sym typeface="Georgia"/>
              </a:rPr>
              <a:t>The training data generator chooses 15% of the token positions at random for prediction. If the i-th token is chosen, we replace the i-th token with (1) the [MASK] token 80% of the time (2) a random token 10% of the time (3) the unchanged i-th token 10% of the time.</a:t>
            </a:r>
            <a:endParaRPr sz="1800">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6ebc5cef84_0_53"/>
          <p:cNvSpPr txBox="1">
            <a:spLocks noGrp="1"/>
          </p:cNvSpPr>
          <p:nvPr>
            <p:ph type="sldNum" idx="12"/>
          </p:nvPr>
        </p:nvSpPr>
        <p:spPr>
          <a:xfrm>
            <a:off x="6553200" y="6245225"/>
            <a:ext cx="2133600" cy="476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12</a:t>
            </a:fld>
            <a:endParaRPr/>
          </a:p>
        </p:txBody>
      </p:sp>
      <p:sp>
        <p:nvSpPr>
          <p:cNvPr id="184" name="Google Shape;184;g6ebc5cef84_0_53"/>
          <p:cNvSpPr/>
          <p:nvPr/>
        </p:nvSpPr>
        <p:spPr>
          <a:xfrm>
            <a:off x="373063" y="152400"/>
            <a:ext cx="8237400" cy="11430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Pre-training BERT</a:t>
            </a:r>
            <a:endParaRPr sz="3600" i="0" u="none" strike="noStrike" cap="none">
              <a:solidFill>
                <a:srgbClr val="000000"/>
              </a:solidFill>
              <a:latin typeface="Georgia"/>
              <a:ea typeface="Georgia"/>
              <a:cs typeface="Georgia"/>
              <a:sym typeface="Georgia"/>
            </a:endParaRPr>
          </a:p>
        </p:txBody>
      </p:sp>
      <p:sp>
        <p:nvSpPr>
          <p:cNvPr id="185" name="Google Shape;185;g6ebc5cef84_0_53"/>
          <p:cNvSpPr txBox="1">
            <a:spLocks noGrp="1"/>
          </p:cNvSpPr>
          <p:nvPr>
            <p:ph type="body" idx="1"/>
          </p:nvPr>
        </p:nvSpPr>
        <p:spPr>
          <a:xfrm>
            <a:off x="190700" y="1540925"/>
            <a:ext cx="8751900" cy="5142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IN" sz="1800" b="1">
                <a:latin typeface="Georgia"/>
                <a:ea typeface="Georgia"/>
                <a:cs typeface="Georgia"/>
                <a:sym typeface="Georgia"/>
              </a:rPr>
              <a:t>Task 2: NSP</a:t>
            </a:r>
            <a:endParaRPr sz="1800" b="1">
              <a:latin typeface="Georgia"/>
              <a:ea typeface="Georgia"/>
              <a:cs typeface="Georgia"/>
              <a:sym typeface="Georgia"/>
            </a:endParaRPr>
          </a:p>
          <a:p>
            <a:pPr marL="0" lvl="0" indent="0" algn="l" rtl="0">
              <a:spcBef>
                <a:spcPts val="360"/>
              </a:spcBef>
              <a:spcAft>
                <a:spcPts val="0"/>
              </a:spcAft>
              <a:buNone/>
            </a:pPr>
            <a:endParaRPr sz="1800" b="1">
              <a:latin typeface="Georgia"/>
              <a:ea typeface="Georgia"/>
              <a:cs typeface="Georgia"/>
              <a:sym typeface="Georgia"/>
            </a:endParaRPr>
          </a:p>
          <a:p>
            <a:pPr marL="457200" lvl="0" indent="-342900" algn="l" rtl="0">
              <a:spcBef>
                <a:spcPts val="360"/>
              </a:spcBef>
              <a:spcAft>
                <a:spcPts val="0"/>
              </a:spcAft>
              <a:buSzPts val="1800"/>
              <a:buFont typeface="Georgia"/>
              <a:buChar char="•"/>
            </a:pPr>
            <a:r>
              <a:rPr lang="en-IN" sz="1800">
                <a:latin typeface="Georgia"/>
                <a:ea typeface="Georgia"/>
                <a:cs typeface="Georgia"/>
                <a:sym typeface="Georgia"/>
              </a:rPr>
              <a:t>Beneficial for many downstream tasks such as QA and NLI which are based on relationship between two sentences.</a:t>
            </a:r>
            <a:endParaRPr sz="1800">
              <a:latin typeface="Georgia"/>
              <a:ea typeface="Georgia"/>
              <a:cs typeface="Georgia"/>
              <a:sym typeface="Georgia"/>
            </a:endParaRPr>
          </a:p>
          <a:p>
            <a:pPr marL="0" lvl="0" indent="0" algn="l" rtl="0">
              <a:spcBef>
                <a:spcPts val="360"/>
              </a:spcBef>
              <a:spcAft>
                <a:spcPts val="0"/>
              </a:spcAft>
              <a:buNone/>
            </a:pPr>
            <a:endParaRPr sz="500" b="1">
              <a:latin typeface="Georgia"/>
              <a:ea typeface="Georgia"/>
              <a:cs typeface="Georgia"/>
              <a:sym typeface="Georgia"/>
            </a:endParaRPr>
          </a:p>
          <a:p>
            <a:pPr marL="457200" lvl="0" indent="-342900" algn="just" rtl="0">
              <a:lnSpc>
                <a:spcPct val="115000"/>
              </a:lnSpc>
              <a:spcBef>
                <a:spcPts val="360"/>
              </a:spcBef>
              <a:spcAft>
                <a:spcPts val="0"/>
              </a:spcAft>
              <a:buSzPts val="1800"/>
              <a:buFont typeface="Georgia"/>
              <a:buChar char="•"/>
            </a:pPr>
            <a:r>
              <a:rPr lang="en-IN" sz="1800">
                <a:latin typeface="Georgia"/>
                <a:ea typeface="Georgia"/>
                <a:cs typeface="Georgia"/>
                <a:sym typeface="Georgia"/>
              </a:rPr>
              <a:t>For this, they chose two sentences A and B for each pre-training example. 50% of the time, the second sentence is logical continuation of first (labeled as </a:t>
            </a:r>
            <a:r>
              <a:rPr lang="en-IN" sz="1800" i="1">
                <a:latin typeface="Georgia"/>
                <a:ea typeface="Georgia"/>
                <a:cs typeface="Georgia"/>
                <a:sym typeface="Georgia"/>
              </a:rPr>
              <a:t>IsNext</a:t>
            </a:r>
            <a:r>
              <a:rPr lang="en-IN" sz="1800">
                <a:latin typeface="Georgia"/>
                <a:ea typeface="Georgia"/>
                <a:cs typeface="Georgia"/>
                <a:sym typeface="Georgia"/>
              </a:rPr>
              <a:t>), and 50% of the times the second sentence is any arbitrary sentence (labeled as </a:t>
            </a:r>
            <a:r>
              <a:rPr lang="en-IN" sz="1800" i="1">
                <a:latin typeface="Georgia"/>
                <a:ea typeface="Georgia"/>
                <a:cs typeface="Georgia"/>
                <a:sym typeface="Georgia"/>
              </a:rPr>
              <a:t>NotNext</a:t>
            </a:r>
            <a:r>
              <a:rPr lang="en-IN" sz="1800">
                <a:latin typeface="Georgia"/>
                <a:ea typeface="Georgia"/>
                <a:cs typeface="Georgia"/>
                <a:sym typeface="Georgia"/>
              </a:rPr>
              <a:t>).</a:t>
            </a:r>
            <a:endParaRPr sz="1800">
              <a:latin typeface="Georgia"/>
              <a:ea typeface="Georgia"/>
              <a:cs typeface="Georgia"/>
              <a:sym typeface="Georgia"/>
            </a:endParaRPr>
          </a:p>
          <a:p>
            <a:pPr marL="0" lvl="0" indent="0" algn="just" rtl="0">
              <a:lnSpc>
                <a:spcPct val="115000"/>
              </a:lnSpc>
              <a:spcBef>
                <a:spcPts val="360"/>
              </a:spcBef>
              <a:spcAft>
                <a:spcPts val="0"/>
              </a:spcAft>
              <a:buNone/>
            </a:pPr>
            <a:endParaRPr sz="500">
              <a:latin typeface="Georgia"/>
              <a:ea typeface="Georgia"/>
              <a:cs typeface="Georgia"/>
              <a:sym typeface="Georgia"/>
            </a:endParaRPr>
          </a:p>
          <a:p>
            <a:pPr marL="457200" lvl="0" indent="-342900" algn="just" rtl="0">
              <a:lnSpc>
                <a:spcPct val="115000"/>
              </a:lnSpc>
              <a:spcBef>
                <a:spcPts val="360"/>
              </a:spcBef>
              <a:spcAft>
                <a:spcPts val="0"/>
              </a:spcAft>
              <a:buSzPts val="1800"/>
              <a:buFont typeface="Georgia"/>
              <a:buChar char="•"/>
            </a:pPr>
            <a:r>
              <a:rPr lang="en-IN" sz="1800">
                <a:latin typeface="Georgia"/>
                <a:ea typeface="Georgia"/>
                <a:cs typeface="Georgia"/>
                <a:sym typeface="Georgia"/>
              </a:rPr>
              <a:t>Final hidden state of the [CLS] token, “C”, is used for this task as it is a binary level classification task.</a:t>
            </a:r>
            <a:endParaRPr sz="1800">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6ebc5cef84_0_60"/>
          <p:cNvSpPr txBox="1">
            <a:spLocks noGrp="1"/>
          </p:cNvSpPr>
          <p:nvPr>
            <p:ph type="sldNum" idx="12"/>
          </p:nvPr>
        </p:nvSpPr>
        <p:spPr>
          <a:xfrm>
            <a:off x="6553200" y="6245225"/>
            <a:ext cx="2133600" cy="476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13</a:t>
            </a:fld>
            <a:endParaRPr/>
          </a:p>
        </p:txBody>
      </p:sp>
      <p:sp>
        <p:nvSpPr>
          <p:cNvPr id="192" name="Google Shape;192;g6ebc5cef84_0_60"/>
          <p:cNvSpPr/>
          <p:nvPr/>
        </p:nvSpPr>
        <p:spPr>
          <a:xfrm>
            <a:off x="373063" y="152400"/>
            <a:ext cx="8237400" cy="11430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Pre-training Data</a:t>
            </a:r>
            <a:endParaRPr sz="3600" i="0" u="none" strike="noStrike" cap="none">
              <a:solidFill>
                <a:srgbClr val="000000"/>
              </a:solidFill>
              <a:latin typeface="Georgia"/>
              <a:ea typeface="Georgia"/>
              <a:cs typeface="Georgia"/>
              <a:sym typeface="Georgia"/>
            </a:endParaRPr>
          </a:p>
        </p:txBody>
      </p:sp>
      <p:sp>
        <p:nvSpPr>
          <p:cNvPr id="193" name="Google Shape;193;g6ebc5cef84_0_60"/>
          <p:cNvSpPr txBox="1">
            <a:spLocks noGrp="1"/>
          </p:cNvSpPr>
          <p:nvPr>
            <p:ph type="body" idx="1"/>
          </p:nvPr>
        </p:nvSpPr>
        <p:spPr>
          <a:xfrm>
            <a:off x="190700" y="1540925"/>
            <a:ext cx="8751900" cy="51420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Font typeface="Georgia"/>
              <a:buChar char="•"/>
            </a:pPr>
            <a:r>
              <a:rPr lang="en-IN" sz="1800">
                <a:latin typeface="Georgia"/>
                <a:ea typeface="Georgia"/>
                <a:cs typeface="Georgia"/>
                <a:sym typeface="Georgia"/>
              </a:rPr>
              <a:t>Follow the existing literature on language model pre-training.</a:t>
            </a:r>
            <a:endParaRPr sz="1800">
              <a:latin typeface="Georgia"/>
              <a:ea typeface="Georgia"/>
              <a:cs typeface="Georgia"/>
              <a:sym typeface="Georgia"/>
            </a:endParaRPr>
          </a:p>
          <a:p>
            <a:pPr marL="457200" lvl="0" indent="0" algn="l" rtl="0">
              <a:spcBef>
                <a:spcPts val="360"/>
              </a:spcBef>
              <a:spcAft>
                <a:spcPts val="0"/>
              </a:spcAft>
              <a:buNone/>
            </a:pPr>
            <a:endParaRPr sz="500">
              <a:latin typeface="Georgia"/>
              <a:ea typeface="Georgia"/>
              <a:cs typeface="Georgia"/>
              <a:sym typeface="Georgia"/>
            </a:endParaRPr>
          </a:p>
          <a:p>
            <a:pPr marL="457200" lvl="0" indent="-342900" algn="l" rtl="0">
              <a:spcBef>
                <a:spcPts val="360"/>
              </a:spcBef>
              <a:spcAft>
                <a:spcPts val="0"/>
              </a:spcAft>
              <a:buSzPts val="1800"/>
              <a:buFont typeface="Georgia"/>
              <a:buChar char="•"/>
            </a:pPr>
            <a:r>
              <a:rPr lang="en-IN" sz="1800">
                <a:latin typeface="Georgia"/>
                <a:ea typeface="Georgia"/>
                <a:cs typeface="Georgia"/>
                <a:sym typeface="Georgia"/>
              </a:rPr>
              <a:t>BookCorpus (800M words) and English Wikipedia (2,500M words). For Wikipedia, only text passages were extracted and list, tables and headers were ignored.</a:t>
            </a:r>
            <a:endParaRPr sz="1800">
              <a:latin typeface="Georgia"/>
              <a:ea typeface="Georgia"/>
              <a:cs typeface="Georgia"/>
              <a:sym typeface="Georgia"/>
            </a:endParaRPr>
          </a:p>
          <a:p>
            <a:pPr marL="457200" lvl="0" indent="0" algn="l" rtl="0">
              <a:spcBef>
                <a:spcPts val="360"/>
              </a:spcBef>
              <a:spcAft>
                <a:spcPts val="0"/>
              </a:spcAft>
              <a:buNone/>
            </a:pPr>
            <a:endParaRPr sz="500">
              <a:latin typeface="Georgia"/>
              <a:ea typeface="Georgia"/>
              <a:cs typeface="Georgia"/>
              <a:sym typeface="Georgia"/>
            </a:endParaRPr>
          </a:p>
          <a:p>
            <a:pPr marL="457200" lvl="0" indent="-342900" algn="l" rtl="0">
              <a:spcBef>
                <a:spcPts val="360"/>
              </a:spcBef>
              <a:spcAft>
                <a:spcPts val="0"/>
              </a:spcAft>
              <a:buSzPts val="1800"/>
              <a:buFont typeface="Georgia"/>
              <a:buChar char="•"/>
            </a:pPr>
            <a:r>
              <a:rPr lang="en-IN" sz="1800">
                <a:latin typeface="Georgia"/>
                <a:ea typeface="Georgia"/>
                <a:cs typeface="Georgia"/>
                <a:sym typeface="Georgia"/>
              </a:rPr>
              <a:t>Critical to use a document-level corpus rather than a sentence-level corpus in order to extract long contiguous sequences.</a:t>
            </a:r>
            <a:endParaRPr sz="18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6ebc5cef84_0_68"/>
          <p:cNvSpPr txBox="1">
            <a:spLocks noGrp="1"/>
          </p:cNvSpPr>
          <p:nvPr>
            <p:ph type="sldNum" idx="12"/>
          </p:nvPr>
        </p:nvSpPr>
        <p:spPr>
          <a:xfrm>
            <a:off x="6553200" y="6245225"/>
            <a:ext cx="2133600" cy="476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14</a:t>
            </a:fld>
            <a:endParaRPr/>
          </a:p>
        </p:txBody>
      </p:sp>
      <p:sp>
        <p:nvSpPr>
          <p:cNvPr id="200" name="Google Shape;200;g6ebc5cef84_0_68"/>
          <p:cNvSpPr/>
          <p:nvPr/>
        </p:nvSpPr>
        <p:spPr>
          <a:xfrm>
            <a:off x="373063" y="152400"/>
            <a:ext cx="8237400" cy="11430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Fine-tuning BERT</a:t>
            </a:r>
            <a:endParaRPr sz="3600" i="0" u="none" strike="noStrike" cap="none">
              <a:solidFill>
                <a:srgbClr val="000000"/>
              </a:solidFill>
              <a:latin typeface="Georgia"/>
              <a:ea typeface="Georgia"/>
              <a:cs typeface="Georgia"/>
              <a:sym typeface="Georgia"/>
            </a:endParaRPr>
          </a:p>
        </p:txBody>
      </p:sp>
      <p:sp>
        <p:nvSpPr>
          <p:cNvPr id="201" name="Google Shape;201;g6ebc5cef84_0_68"/>
          <p:cNvSpPr txBox="1">
            <a:spLocks noGrp="1"/>
          </p:cNvSpPr>
          <p:nvPr>
            <p:ph type="body" idx="1"/>
          </p:nvPr>
        </p:nvSpPr>
        <p:spPr>
          <a:xfrm>
            <a:off x="190700" y="1540925"/>
            <a:ext cx="8751900" cy="5142000"/>
          </a:xfrm>
          <a:prstGeom prst="rect">
            <a:avLst/>
          </a:prstGeom>
        </p:spPr>
        <p:txBody>
          <a:bodyPr spcFirstLastPara="1" wrap="square" lIns="91425" tIns="45700" rIns="91425" bIns="45700" anchor="t" anchorCtr="0">
            <a:noAutofit/>
          </a:bodyPr>
          <a:lstStyle/>
          <a:p>
            <a:pPr marL="457200" lvl="0" indent="-342900" algn="just" rtl="0">
              <a:spcBef>
                <a:spcPts val="360"/>
              </a:spcBef>
              <a:spcAft>
                <a:spcPts val="0"/>
              </a:spcAft>
              <a:buSzPts val="1800"/>
              <a:buFont typeface="Georgia"/>
              <a:buChar char="•"/>
            </a:pPr>
            <a:r>
              <a:rPr lang="en-IN" sz="1800">
                <a:latin typeface="Georgia"/>
                <a:ea typeface="Georgia"/>
                <a:cs typeface="Georgia"/>
                <a:sym typeface="Georgia"/>
              </a:rPr>
              <a:t>Very straightforward as Transformer allows BERT to model many downstream tasks containing a single text or text pairs.</a:t>
            </a:r>
            <a:endParaRPr sz="1800">
              <a:latin typeface="Georgia"/>
              <a:ea typeface="Georgia"/>
              <a:cs typeface="Georgia"/>
              <a:sym typeface="Georgia"/>
            </a:endParaRPr>
          </a:p>
          <a:p>
            <a:pPr marL="0" lvl="0" indent="0" algn="just" rtl="0">
              <a:spcBef>
                <a:spcPts val="360"/>
              </a:spcBef>
              <a:spcAft>
                <a:spcPts val="0"/>
              </a:spcAft>
              <a:buNone/>
            </a:pPr>
            <a:endParaRPr sz="500">
              <a:latin typeface="Georgia"/>
              <a:ea typeface="Georgia"/>
              <a:cs typeface="Georgia"/>
              <a:sym typeface="Georgia"/>
            </a:endParaRPr>
          </a:p>
          <a:p>
            <a:pPr marL="457200" lvl="0" indent="-342900" algn="just" rtl="0">
              <a:spcBef>
                <a:spcPts val="360"/>
              </a:spcBef>
              <a:spcAft>
                <a:spcPts val="0"/>
              </a:spcAft>
              <a:buSzPts val="1800"/>
              <a:buFont typeface="Georgia"/>
              <a:buChar char="•"/>
            </a:pPr>
            <a:r>
              <a:rPr lang="en-IN" sz="1800">
                <a:latin typeface="Georgia"/>
                <a:ea typeface="Georgia"/>
                <a:cs typeface="Georgia"/>
                <a:sym typeface="Georgia"/>
              </a:rPr>
              <a:t>For text pairs, independently encode text pairs before applying bi-directional cross attention.</a:t>
            </a:r>
            <a:endParaRPr sz="1800">
              <a:latin typeface="Georgia"/>
              <a:ea typeface="Georgia"/>
              <a:cs typeface="Georgia"/>
              <a:sym typeface="Georgia"/>
            </a:endParaRPr>
          </a:p>
          <a:p>
            <a:pPr marL="0" lvl="0" indent="0" algn="just" rtl="0">
              <a:spcBef>
                <a:spcPts val="360"/>
              </a:spcBef>
              <a:spcAft>
                <a:spcPts val="0"/>
              </a:spcAft>
              <a:buNone/>
            </a:pPr>
            <a:endParaRPr sz="500">
              <a:latin typeface="Georgia"/>
              <a:ea typeface="Georgia"/>
              <a:cs typeface="Georgia"/>
              <a:sym typeface="Georgia"/>
            </a:endParaRPr>
          </a:p>
          <a:p>
            <a:pPr marL="457200" lvl="0" indent="-342900" algn="just" rtl="0">
              <a:spcBef>
                <a:spcPts val="360"/>
              </a:spcBef>
              <a:spcAft>
                <a:spcPts val="0"/>
              </a:spcAft>
              <a:buSzPts val="1800"/>
              <a:buFont typeface="Georgia"/>
              <a:buChar char="•"/>
            </a:pPr>
            <a:r>
              <a:rPr lang="en-IN" sz="1800">
                <a:latin typeface="Georgia"/>
                <a:ea typeface="Georgia"/>
                <a:cs typeface="Georgia"/>
                <a:sym typeface="Georgia"/>
              </a:rPr>
              <a:t>For each task, simply plug the task-specific inputs and outputs into BERT and fine-tune all parameters end-to-end. </a:t>
            </a:r>
            <a:endParaRPr sz="1800">
              <a:latin typeface="Georgia"/>
              <a:ea typeface="Georgia"/>
              <a:cs typeface="Georgia"/>
              <a:sym typeface="Georgia"/>
            </a:endParaRPr>
          </a:p>
          <a:p>
            <a:pPr marL="0" lvl="0" indent="0" algn="just" rtl="0">
              <a:spcBef>
                <a:spcPts val="360"/>
              </a:spcBef>
              <a:spcAft>
                <a:spcPts val="0"/>
              </a:spcAft>
              <a:buNone/>
            </a:pPr>
            <a:endParaRPr sz="500">
              <a:latin typeface="Georgia"/>
              <a:ea typeface="Georgia"/>
              <a:cs typeface="Georgia"/>
              <a:sym typeface="Georgia"/>
            </a:endParaRPr>
          </a:p>
          <a:p>
            <a:pPr marL="457200" lvl="0" indent="-342900" algn="just" rtl="0">
              <a:spcBef>
                <a:spcPts val="360"/>
              </a:spcBef>
              <a:spcAft>
                <a:spcPts val="0"/>
              </a:spcAft>
              <a:buSzPts val="1800"/>
              <a:buFont typeface="Georgia"/>
              <a:buChar char="•"/>
            </a:pPr>
            <a:r>
              <a:rPr lang="en-IN" sz="1800">
                <a:latin typeface="Georgia"/>
                <a:ea typeface="Georgia"/>
                <a:cs typeface="Georgia"/>
                <a:sym typeface="Georgia"/>
              </a:rPr>
              <a:t>At input, sentence A and B from pretraining are analogous to o (1) sentence pairs in paraphrasing, (2) hypothesis-premise pairs in entailment, (3) question-passage pairs in question answering, and (4) a degenerate text-∅ pair in text classification or sequence tagging.</a:t>
            </a:r>
            <a:endParaRPr sz="1800">
              <a:latin typeface="Georgia"/>
              <a:ea typeface="Georgia"/>
              <a:cs typeface="Georgia"/>
              <a:sym typeface="Georgia"/>
            </a:endParaRPr>
          </a:p>
          <a:p>
            <a:pPr marL="0" lvl="0" indent="0" algn="just" rtl="0">
              <a:spcBef>
                <a:spcPts val="360"/>
              </a:spcBef>
              <a:spcAft>
                <a:spcPts val="0"/>
              </a:spcAft>
              <a:buNone/>
            </a:pPr>
            <a:endParaRPr sz="500">
              <a:latin typeface="Georgia"/>
              <a:ea typeface="Georgia"/>
              <a:cs typeface="Georgia"/>
              <a:sym typeface="Georgia"/>
            </a:endParaRPr>
          </a:p>
          <a:p>
            <a:pPr marL="457200" lvl="0" indent="-342900" algn="just" rtl="0">
              <a:spcBef>
                <a:spcPts val="360"/>
              </a:spcBef>
              <a:spcAft>
                <a:spcPts val="0"/>
              </a:spcAft>
              <a:buSzPts val="1800"/>
              <a:buFont typeface="Georgia"/>
              <a:buChar char="•"/>
            </a:pPr>
            <a:r>
              <a:rPr lang="en-IN" sz="1800">
                <a:latin typeface="Georgia"/>
                <a:ea typeface="Georgia"/>
                <a:cs typeface="Georgia"/>
                <a:sym typeface="Georgia"/>
              </a:rPr>
              <a:t>At the output, token representations are fed into an output layer for token-level tasks, such as sequence tagging or QA, and [CLS] representation is used for classification such as entailment or sentiment analysis.</a:t>
            </a:r>
            <a:endParaRPr sz="1800">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6ebc5cef84_0_110"/>
          <p:cNvSpPr txBox="1">
            <a:spLocks noGrp="1"/>
          </p:cNvSpPr>
          <p:nvPr>
            <p:ph type="sldNum" idx="12"/>
          </p:nvPr>
        </p:nvSpPr>
        <p:spPr>
          <a:xfrm>
            <a:off x="6553200" y="6245225"/>
            <a:ext cx="2133600" cy="476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15</a:t>
            </a:fld>
            <a:endParaRPr/>
          </a:p>
        </p:txBody>
      </p:sp>
      <p:sp>
        <p:nvSpPr>
          <p:cNvPr id="208" name="Google Shape;208;g6ebc5cef84_0_110"/>
          <p:cNvSpPr/>
          <p:nvPr/>
        </p:nvSpPr>
        <p:spPr>
          <a:xfrm>
            <a:off x="373063" y="152400"/>
            <a:ext cx="8237400" cy="11430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Fine-tuning BERT</a:t>
            </a:r>
            <a:endParaRPr sz="3600" i="0" u="none" strike="noStrike" cap="none">
              <a:solidFill>
                <a:srgbClr val="000000"/>
              </a:solidFill>
              <a:latin typeface="Georgia"/>
              <a:ea typeface="Georgia"/>
              <a:cs typeface="Georgia"/>
              <a:sym typeface="Georgia"/>
            </a:endParaRPr>
          </a:p>
        </p:txBody>
      </p:sp>
      <p:pic>
        <p:nvPicPr>
          <p:cNvPr id="209" name="Google Shape;209;g6ebc5cef84_0_110"/>
          <p:cNvPicPr preferRelativeResize="0"/>
          <p:nvPr/>
        </p:nvPicPr>
        <p:blipFill>
          <a:blip r:embed="rId3">
            <a:alphaModFix/>
          </a:blip>
          <a:stretch>
            <a:fillRect/>
          </a:stretch>
        </p:blipFill>
        <p:spPr>
          <a:xfrm>
            <a:off x="1262211" y="1463525"/>
            <a:ext cx="6619575" cy="5257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5"/>
          <p:cNvSpPr/>
          <p:nvPr/>
        </p:nvSpPr>
        <p:spPr>
          <a:xfrm>
            <a:off x="373063" y="152400"/>
            <a:ext cx="74755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Experimental Results and Analysis</a:t>
            </a:r>
            <a:endParaRPr sz="1400" b="0" i="0" u="none" strike="noStrike" cap="none">
              <a:solidFill>
                <a:srgbClr val="000000"/>
              </a:solidFill>
              <a:latin typeface="Arial"/>
              <a:ea typeface="Arial"/>
              <a:cs typeface="Arial"/>
              <a:sym typeface="Arial"/>
            </a:endParaRPr>
          </a:p>
        </p:txBody>
      </p:sp>
      <p:sp>
        <p:nvSpPr>
          <p:cNvPr id="216" name="Google Shape;216;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16</a:t>
            </a:fld>
            <a:endParaRPr/>
          </a:p>
        </p:txBody>
      </p:sp>
      <p:pic>
        <p:nvPicPr>
          <p:cNvPr id="217" name="Google Shape;217;p15"/>
          <p:cNvPicPr preferRelativeResize="0"/>
          <p:nvPr/>
        </p:nvPicPr>
        <p:blipFill>
          <a:blip r:embed="rId3">
            <a:alphaModFix/>
          </a:blip>
          <a:stretch>
            <a:fillRect/>
          </a:stretch>
        </p:blipFill>
        <p:spPr>
          <a:xfrm>
            <a:off x="152400" y="1676400"/>
            <a:ext cx="8839197" cy="32907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6"/>
          <p:cNvSpPr/>
          <p:nvPr/>
        </p:nvSpPr>
        <p:spPr>
          <a:xfrm>
            <a:off x="373063" y="152400"/>
            <a:ext cx="74755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Experimental Results and Analysis</a:t>
            </a:r>
            <a:endParaRPr sz="1400" b="0" i="0" u="none" strike="noStrike" cap="none">
              <a:solidFill>
                <a:srgbClr val="000000"/>
              </a:solidFill>
              <a:latin typeface="Arial"/>
              <a:ea typeface="Arial"/>
              <a:cs typeface="Arial"/>
              <a:sym typeface="Arial"/>
            </a:endParaRPr>
          </a:p>
        </p:txBody>
      </p:sp>
      <p:sp>
        <p:nvSpPr>
          <p:cNvPr id="224" name="Google Shape;224;p1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17</a:t>
            </a:fld>
            <a:endParaRPr/>
          </a:p>
        </p:txBody>
      </p:sp>
      <p:pic>
        <p:nvPicPr>
          <p:cNvPr id="225" name="Google Shape;225;p16"/>
          <p:cNvPicPr preferRelativeResize="0"/>
          <p:nvPr/>
        </p:nvPicPr>
        <p:blipFill>
          <a:blip r:embed="rId3">
            <a:alphaModFix/>
          </a:blip>
          <a:stretch>
            <a:fillRect/>
          </a:stretch>
        </p:blipFill>
        <p:spPr>
          <a:xfrm>
            <a:off x="1109600" y="1463675"/>
            <a:ext cx="3106881" cy="5257799"/>
          </a:xfrm>
          <a:prstGeom prst="rect">
            <a:avLst/>
          </a:prstGeom>
          <a:noFill/>
          <a:ln>
            <a:noFill/>
          </a:ln>
        </p:spPr>
      </p:pic>
      <p:pic>
        <p:nvPicPr>
          <p:cNvPr id="226" name="Google Shape;226;p16"/>
          <p:cNvPicPr preferRelativeResize="0"/>
          <p:nvPr/>
        </p:nvPicPr>
        <p:blipFill>
          <a:blip r:embed="rId4">
            <a:alphaModFix/>
          </a:blip>
          <a:stretch>
            <a:fillRect/>
          </a:stretch>
        </p:blipFill>
        <p:spPr>
          <a:xfrm>
            <a:off x="4978481" y="1600200"/>
            <a:ext cx="3174919" cy="231504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6ebc5cef84_0_80"/>
          <p:cNvSpPr/>
          <p:nvPr/>
        </p:nvSpPr>
        <p:spPr>
          <a:xfrm>
            <a:off x="373075" y="152400"/>
            <a:ext cx="8692800" cy="12825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000000"/>
              </a:buClr>
              <a:buSzPts val="3600"/>
              <a:buFont typeface="Arial"/>
              <a:buNone/>
            </a:pPr>
            <a:r>
              <a:rPr lang="en-IN" sz="3600">
                <a:solidFill>
                  <a:srgbClr val="4D4D4D"/>
                </a:solidFill>
                <a:latin typeface="Georgia"/>
                <a:ea typeface="Georgia"/>
                <a:cs typeface="Georgia"/>
                <a:sym typeface="Georgia"/>
              </a:rPr>
              <a:t>Ablation Studies </a:t>
            </a:r>
            <a:endParaRPr sz="3600">
              <a:solidFill>
                <a:srgbClr val="4D4D4D"/>
              </a:solidFill>
              <a:latin typeface="Georgia"/>
              <a:ea typeface="Georgia"/>
              <a:cs typeface="Georgia"/>
              <a:sym typeface="Georgia"/>
            </a:endParaRPr>
          </a:p>
          <a:p>
            <a:pPr marL="0" marR="0" lvl="0" indent="0" algn="l" rtl="0">
              <a:lnSpc>
                <a:spcPct val="150000"/>
              </a:lnSpc>
              <a:spcBef>
                <a:spcPts val="0"/>
              </a:spcBef>
              <a:spcAft>
                <a:spcPts val="0"/>
              </a:spcAft>
              <a:buClr>
                <a:srgbClr val="000000"/>
              </a:buClr>
              <a:buSzPts val="3600"/>
              <a:buFont typeface="Arial"/>
              <a:buNone/>
            </a:pPr>
            <a:r>
              <a:rPr lang="en-IN" sz="3600">
                <a:solidFill>
                  <a:srgbClr val="4D4D4D"/>
                </a:solidFill>
                <a:latin typeface="Georgia"/>
                <a:ea typeface="Georgia"/>
                <a:cs typeface="Georgia"/>
                <a:sym typeface="Georgia"/>
              </a:rPr>
              <a:t>(Effect of Pre-training Tasks)</a:t>
            </a:r>
            <a:endParaRPr sz="1400" b="0" i="0" u="none" strike="noStrike" cap="none">
              <a:solidFill>
                <a:srgbClr val="000000"/>
              </a:solidFill>
              <a:latin typeface="Arial"/>
              <a:ea typeface="Arial"/>
              <a:cs typeface="Arial"/>
              <a:sym typeface="Arial"/>
            </a:endParaRPr>
          </a:p>
        </p:txBody>
      </p:sp>
      <p:sp>
        <p:nvSpPr>
          <p:cNvPr id="233" name="Google Shape;233;g6ebc5cef84_0_80"/>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18</a:t>
            </a:fld>
            <a:endParaRPr/>
          </a:p>
        </p:txBody>
      </p:sp>
      <p:pic>
        <p:nvPicPr>
          <p:cNvPr id="234" name="Google Shape;234;g6ebc5cef84_0_80"/>
          <p:cNvPicPr preferRelativeResize="0"/>
          <p:nvPr/>
        </p:nvPicPr>
        <p:blipFill>
          <a:blip r:embed="rId3">
            <a:alphaModFix/>
          </a:blip>
          <a:stretch>
            <a:fillRect/>
          </a:stretch>
        </p:blipFill>
        <p:spPr>
          <a:xfrm>
            <a:off x="148375" y="1503825"/>
            <a:ext cx="4724400" cy="4143375"/>
          </a:xfrm>
          <a:prstGeom prst="rect">
            <a:avLst/>
          </a:prstGeom>
          <a:noFill/>
          <a:ln>
            <a:noFill/>
          </a:ln>
        </p:spPr>
      </p:pic>
      <p:sp>
        <p:nvSpPr>
          <p:cNvPr id="235" name="Google Shape;235;g6ebc5cef84_0_80"/>
          <p:cNvSpPr txBox="1">
            <a:spLocks noGrp="1"/>
          </p:cNvSpPr>
          <p:nvPr>
            <p:ph type="body" idx="1"/>
          </p:nvPr>
        </p:nvSpPr>
        <p:spPr>
          <a:xfrm>
            <a:off x="4872775" y="1540925"/>
            <a:ext cx="4069800" cy="51420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Font typeface="Georgia"/>
              <a:buChar char="•"/>
            </a:pPr>
            <a:r>
              <a:rPr lang="en-IN" sz="1800">
                <a:latin typeface="Georgia"/>
                <a:ea typeface="Georgia"/>
                <a:cs typeface="Georgia"/>
                <a:sym typeface="Georgia"/>
              </a:rPr>
              <a:t>Removing NSP hurts performance significantly on QNLI, MNLI, and SQuAD 1.1.</a:t>
            </a:r>
            <a:endParaRPr sz="1800">
              <a:latin typeface="Georgia"/>
              <a:ea typeface="Georgia"/>
              <a:cs typeface="Georgia"/>
              <a:sym typeface="Georgia"/>
            </a:endParaRPr>
          </a:p>
          <a:p>
            <a:pPr marL="457200" lvl="0" indent="0" algn="l" rtl="0">
              <a:spcBef>
                <a:spcPts val="360"/>
              </a:spcBef>
              <a:spcAft>
                <a:spcPts val="0"/>
              </a:spcAft>
              <a:buNone/>
            </a:pPr>
            <a:endParaRPr sz="1800">
              <a:latin typeface="Georgia"/>
              <a:ea typeface="Georgia"/>
              <a:cs typeface="Georgia"/>
              <a:sym typeface="Georgia"/>
            </a:endParaRPr>
          </a:p>
          <a:p>
            <a:pPr marL="457200" lvl="0" indent="-342900" algn="l" rtl="0">
              <a:spcBef>
                <a:spcPts val="360"/>
              </a:spcBef>
              <a:spcAft>
                <a:spcPts val="0"/>
              </a:spcAft>
              <a:buSzPts val="1800"/>
              <a:buFont typeface="Georgia"/>
              <a:buChar char="•"/>
            </a:pPr>
            <a:r>
              <a:rPr lang="en-IN" sz="1800">
                <a:latin typeface="Georgia"/>
                <a:ea typeface="Georgia"/>
                <a:cs typeface="Georgia"/>
                <a:sym typeface="Georgia"/>
              </a:rPr>
              <a:t>The LTR model performs worse than the MLM model on all tasks, with large drops on MRPC and SQuAD.</a:t>
            </a:r>
            <a:endParaRPr sz="1800">
              <a:latin typeface="Georgia"/>
              <a:ea typeface="Georgia"/>
              <a:cs typeface="Georgia"/>
              <a:sym typeface="Georgia"/>
            </a:endParaRPr>
          </a:p>
          <a:p>
            <a:pPr marL="457200" lvl="0" indent="0" algn="l" rtl="0">
              <a:spcBef>
                <a:spcPts val="360"/>
              </a:spcBef>
              <a:spcAft>
                <a:spcPts val="0"/>
              </a:spcAft>
              <a:buNone/>
            </a:pPr>
            <a:endParaRPr sz="1800">
              <a:latin typeface="Georgia"/>
              <a:ea typeface="Georgia"/>
              <a:cs typeface="Georgia"/>
              <a:sym typeface="Georgia"/>
            </a:endParaRPr>
          </a:p>
          <a:p>
            <a:pPr marL="457200" lvl="0" indent="-342900" algn="l" rtl="0">
              <a:spcBef>
                <a:spcPts val="360"/>
              </a:spcBef>
              <a:spcAft>
                <a:spcPts val="0"/>
              </a:spcAft>
              <a:buSzPts val="1800"/>
              <a:buFont typeface="Georgia"/>
              <a:buChar char="•"/>
            </a:pPr>
            <a:r>
              <a:rPr lang="en-IN" sz="1800">
                <a:latin typeface="Georgia"/>
                <a:ea typeface="Georgia"/>
                <a:cs typeface="Georgia"/>
                <a:sym typeface="Georgia"/>
              </a:rPr>
              <a:t>Even after adding a random BiLSTM on top of LTR and No NSP, it hurts performance on the GLUE tasks.</a:t>
            </a:r>
            <a:endParaRPr sz="18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6ebc5cef84_0_93"/>
          <p:cNvSpPr/>
          <p:nvPr/>
        </p:nvSpPr>
        <p:spPr>
          <a:xfrm>
            <a:off x="373075" y="152400"/>
            <a:ext cx="8692800" cy="12825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000000"/>
              </a:buClr>
              <a:buSzPts val="3600"/>
              <a:buFont typeface="Arial"/>
              <a:buNone/>
            </a:pPr>
            <a:r>
              <a:rPr lang="en-IN" sz="3600">
                <a:solidFill>
                  <a:srgbClr val="4D4D4D"/>
                </a:solidFill>
                <a:latin typeface="Georgia"/>
                <a:ea typeface="Georgia"/>
                <a:cs typeface="Georgia"/>
                <a:sym typeface="Georgia"/>
              </a:rPr>
              <a:t>Ablation Studies </a:t>
            </a:r>
            <a:endParaRPr sz="3600">
              <a:solidFill>
                <a:srgbClr val="4D4D4D"/>
              </a:solidFill>
              <a:latin typeface="Georgia"/>
              <a:ea typeface="Georgia"/>
              <a:cs typeface="Georgia"/>
              <a:sym typeface="Georgia"/>
            </a:endParaRPr>
          </a:p>
          <a:p>
            <a:pPr marL="0" marR="0" lvl="0" indent="0" algn="l" rtl="0">
              <a:lnSpc>
                <a:spcPct val="150000"/>
              </a:lnSpc>
              <a:spcBef>
                <a:spcPts val="0"/>
              </a:spcBef>
              <a:spcAft>
                <a:spcPts val="0"/>
              </a:spcAft>
              <a:buClr>
                <a:srgbClr val="000000"/>
              </a:buClr>
              <a:buSzPts val="3600"/>
              <a:buFont typeface="Arial"/>
              <a:buNone/>
            </a:pPr>
            <a:r>
              <a:rPr lang="en-IN" sz="3600">
                <a:solidFill>
                  <a:srgbClr val="4D4D4D"/>
                </a:solidFill>
                <a:latin typeface="Georgia"/>
                <a:ea typeface="Georgia"/>
                <a:cs typeface="Georgia"/>
                <a:sym typeface="Georgia"/>
              </a:rPr>
              <a:t>(Effect of Model Size)</a:t>
            </a:r>
            <a:endParaRPr sz="1400" b="0" i="0" u="none" strike="noStrike" cap="none">
              <a:solidFill>
                <a:srgbClr val="000000"/>
              </a:solidFill>
              <a:latin typeface="Arial"/>
              <a:ea typeface="Arial"/>
              <a:cs typeface="Arial"/>
              <a:sym typeface="Arial"/>
            </a:endParaRPr>
          </a:p>
        </p:txBody>
      </p:sp>
      <p:sp>
        <p:nvSpPr>
          <p:cNvPr id="242" name="Google Shape;242;g6ebc5cef84_0_93"/>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19</a:t>
            </a:fld>
            <a:endParaRPr/>
          </a:p>
        </p:txBody>
      </p:sp>
      <p:sp>
        <p:nvSpPr>
          <p:cNvPr id="243" name="Google Shape;243;g6ebc5cef84_0_93"/>
          <p:cNvSpPr txBox="1">
            <a:spLocks noGrp="1"/>
          </p:cNvSpPr>
          <p:nvPr>
            <p:ph type="body" idx="1"/>
          </p:nvPr>
        </p:nvSpPr>
        <p:spPr>
          <a:xfrm>
            <a:off x="4872775" y="1540925"/>
            <a:ext cx="4069800" cy="51420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Font typeface="Georgia"/>
              <a:buChar char="•"/>
            </a:pPr>
            <a:r>
              <a:rPr lang="en-IN" sz="1800">
                <a:latin typeface="Georgia"/>
                <a:ea typeface="Georgia"/>
                <a:cs typeface="Georgia"/>
                <a:sym typeface="Georgia"/>
              </a:rPr>
              <a:t>It has long been known that increasing the model size will lead to continual improvements on large-scale tasks such as machine translation and language modeling</a:t>
            </a:r>
            <a:endParaRPr sz="1800">
              <a:latin typeface="Georgia"/>
              <a:ea typeface="Georgia"/>
              <a:cs typeface="Georgia"/>
              <a:sym typeface="Georgia"/>
            </a:endParaRPr>
          </a:p>
          <a:p>
            <a:pPr marL="457200" lvl="0" indent="0" algn="l" rtl="0">
              <a:spcBef>
                <a:spcPts val="360"/>
              </a:spcBef>
              <a:spcAft>
                <a:spcPts val="0"/>
              </a:spcAft>
              <a:buNone/>
            </a:pPr>
            <a:endParaRPr sz="1800">
              <a:latin typeface="Georgia"/>
              <a:ea typeface="Georgia"/>
              <a:cs typeface="Georgia"/>
              <a:sym typeface="Georgia"/>
            </a:endParaRPr>
          </a:p>
          <a:p>
            <a:pPr marL="457200" lvl="0" indent="-342900" algn="l" rtl="0">
              <a:spcBef>
                <a:spcPts val="360"/>
              </a:spcBef>
              <a:spcAft>
                <a:spcPts val="0"/>
              </a:spcAft>
              <a:buSzPts val="1800"/>
              <a:buFont typeface="Georgia"/>
              <a:buChar char="•"/>
            </a:pPr>
            <a:r>
              <a:rPr lang="en-IN" sz="1800">
                <a:latin typeface="Georgia"/>
                <a:ea typeface="Georgia"/>
                <a:cs typeface="Georgia"/>
                <a:sym typeface="Georgia"/>
              </a:rPr>
              <a:t>This is the first work to demonstrate convincingly that scaling to extreme model sizes also leads to large improvements on very small scale tasks, provided that the model has been sufficiently pre-trained.</a:t>
            </a:r>
            <a:endParaRPr sz="1800">
              <a:latin typeface="Georgia"/>
              <a:ea typeface="Georgia"/>
              <a:cs typeface="Georgia"/>
              <a:sym typeface="Georgia"/>
            </a:endParaRPr>
          </a:p>
        </p:txBody>
      </p:sp>
      <p:pic>
        <p:nvPicPr>
          <p:cNvPr id="244" name="Google Shape;244;g6ebc5cef84_0_93"/>
          <p:cNvPicPr preferRelativeResize="0"/>
          <p:nvPr/>
        </p:nvPicPr>
        <p:blipFill>
          <a:blip r:embed="rId3">
            <a:alphaModFix/>
          </a:blip>
          <a:stretch>
            <a:fillRect/>
          </a:stretch>
        </p:blipFill>
        <p:spPr>
          <a:xfrm>
            <a:off x="152400" y="1587300"/>
            <a:ext cx="4567975" cy="34042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Motivation</a:t>
            </a:r>
            <a:endParaRPr sz="3600" b="0" i="0" u="none" strike="noStrike" cap="none">
              <a:solidFill>
                <a:srgbClr val="4D4D4D"/>
              </a:solidFill>
              <a:latin typeface="Georgia"/>
              <a:ea typeface="Georgia"/>
              <a:cs typeface="Georgia"/>
              <a:sym typeface="Georgia"/>
            </a:endParaRPr>
          </a:p>
        </p:txBody>
      </p:sp>
      <p:sp>
        <p:nvSpPr>
          <p:cNvPr id="104" name="Google Shape;104;p2"/>
          <p:cNvSpPr txBox="1"/>
          <p:nvPr/>
        </p:nvSpPr>
        <p:spPr>
          <a:xfrm>
            <a:off x="0" y="1447800"/>
            <a:ext cx="9067800" cy="2643000"/>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10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When applying pre-trained language representations to downstream task such as Natural Language Inference (NLI), NER or Q/A, two strategies are currently employed:</a:t>
            </a:r>
            <a:endParaRPr sz="1800">
              <a:solidFill>
                <a:schemeClr val="dk1"/>
              </a:solidFill>
              <a:latin typeface="Georgia"/>
              <a:ea typeface="Georgia"/>
              <a:cs typeface="Georgia"/>
              <a:sym typeface="Georgia"/>
            </a:endParaRPr>
          </a:p>
          <a:p>
            <a:pPr marL="914400" marR="0" lvl="1" indent="-342900" algn="just" rtl="0">
              <a:lnSpc>
                <a:spcPct val="100000"/>
              </a:lnSpc>
              <a:spcBef>
                <a:spcPts val="0"/>
              </a:spcBef>
              <a:spcAft>
                <a:spcPts val="0"/>
              </a:spcAft>
              <a:buClr>
                <a:schemeClr val="dk1"/>
              </a:buClr>
              <a:buSzPts val="1800"/>
              <a:buFont typeface="Arial"/>
              <a:buChar char="○"/>
            </a:pPr>
            <a:r>
              <a:rPr lang="en-IN" sz="1800">
                <a:solidFill>
                  <a:schemeClr val="dk1"/>
                </a:solidFill>
                <a:latin typeface="Georgia"/>
                <a:ea typeface="Georgia"/>
                <a:cs typeface="Georgia"/>
                <a:sym typeface="Georgia"/>
              </a:rPr>
              <a:t>Feature Based (ELMO)  → uses task specific architectures  </a:t>
            </a:r>
            <a:endParaRPr sz="1800">
              <a:solidFill>
                <a:schemeClr val="dk1"/>
              </a:solidFill>
              <a:latin typeface="Georgia"/>
              <a:ea typeface="Georgia"/>
              <a:cs typeface="Georgia"/>
              <a:sym typeface="Georgia"/>
            </a:endParaRPr>
          </a:p>
          <a:p>
            <a:pPr marL="914400" marR="0" lvl="1" indent="-342900" algn="just" rtl="0">
              <a:lnSpc>
                <a:spcPct val="100000"/>
              </a:lnSpc>
              <a:spcBef>
                <a:spcPts val="0"/>
              </a:spcBef>
              <a:spcAft>
                <a:spcPts val="0"/>
              </a:spcAft>
              <a:buClr>
                <a:schemeClr val="dk1"/>
              </a:buClr>
              <a:buSzPts val="1800"/>
              <a:buFont typeface="Arial"/>
              <a:buChar char="○"/>
            </a:pPr>
            <a:r>
              <a:rPr lang="en-IN" sz="1800">
                <a:solidFill>
                  <a:schemeClr val="dk1"/>
                </a:solidFill>
                <a:latin typeface="Georgia"/>
                <a:ea typeface="Georgia"/>
                <a:cs typeface="Georgia"/>
                <a:sym typeface="Georgia"/>
              </a:rPr>
              <a:t>Fine-tuning (OpenAI GPT)  → fine tunes all pre-trained params.</a:t>
            </a:r>
            <a:endParaRPr sz="1800">
              <a:solidFill>
                <a:schemeClr val="dk1"/>
              </a:solidFill>
              <a:latin typeface="Georgia"/>
              <a:ea typeface="Georgia"/>
              <a:cs typeface="Georgia"/>
              <a:sym typeface="Georgia"/>
            </a:endParaRPr>
          </a:p>
          <a:p>
            <a:pPr marL="0" marR="0" lvl="0" indent="0" algn="just" rtl="0">
              <a:lnSpc>
                <a:spcPct val="100000"/>
              </a:lnSpc>
              <a:spcBef>
                <a:spcPts val="0"/>
              </a:spcBef>
              <a:spcAft>
                <a:spcPts val="0"/>
              </a:spcAft>
              <a:buNone/>
            </a:pPr>
            <a:endParaRPr sz="1800">
              <a:solidFill>
                <a:schemeClr val="dk1"/>
              </a:solidFill>
              <a:latin typeface="Georgia"/>
              <a:ea typeface="Georgia"/>
              <a:cs typeface="Georgia"/>
              <a:sym typeface="Georgia"/>
            </a:endParaRPr>
          </a:p>
          <a:p>
            <a:pPr marL="457200" marR="0" lvl="0" indent="-342900" algn="just" rtl="0">
              <a:lnSpc>
                <a:spcPct val="10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However, both of them use unidirectional language models to learn general language representations and this limits the choice of architectures that can be used during pre-training. </a:t>
            </a:r>
            <a:endParaRPr sz="1800">
              <a:solidFill>
                <a:schemeClr val="dk1"/>
              </a:solidFill>
              <a:latin typeface="Georgia"/>
              <a:ea typeface="Georgia"/>
              <a:cs typeface="Georgia"/>
              <a:sym typeface="Georgia"/>
            </a:endParaRPr>
          </a:p>
          <a:p>
            <a:pPr marL="0" marR="0" lvl="0" indent="0" algn="just" rtl="0">
              <a:lnSpc>
                <a:spcPct val="10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05" name="Google Shape;105;p2"/>
          <p:cNvPicPr preferRelativeResize="0"/>
          <p:nvPr/>
        </p:nvPicPr>
        <p:blipFill>
          <a:blip r:embed="rId3">
            <a:alphaModFix/>
          </a:blip>
          <a:stretch>
            <a:fillRect/>
          </a:stretch>
        </p:blipFill>
        <p:spPr>
          <a:xfrm>
            <a:off x="1221625" y="4198300"/>
            <a:ext cx="6925250" cy="2185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8"/>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Conclusion and Future Work</a:t>
            </a:r>
            <a:endParaRPr sz="1400" b="0" i="0" u="none" strike="noStrike" cap="none">
              <a:solidFill>
                <a:srgbClr val="000000"/>
              </a:solidFill>
              <a:latin typeface="Arial"/>
              <a:ea typeface="Arial"/>
              <a:cs typeface="Arial"/>
              <a:sym typeface="Arial"/>
            </a:endParaRPr>
          </a:p>
        </p:txBody>
      </p:sp>
      <p:sp>
        <p:nvSpPr>
          <p:cNvPr id="250" name="Google Shape;250;p1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20</a:t>
            </a:fld>
            <a:endParaRPr/>
          </a:p>
        </p:txBody>
      </p:sp>
      <p:sp>
        <p:nvSpPr>
          <p:cNvPr id="251" name="Google Shape;251;p18"/>
          <p:cNvSpPr txBox="1"/>
          <p:nvPr/>
        </p:nvSpPr>
        <p:spPr>
          <a:xfrm>
            <a:off x="304800" y="1600200"/>
            <a:ext cx="8763000" cy="34317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1800"/>
              <a:buFont typeface="Arial"/>
              <a:buNone/>
            </a:pPr>
            <a:r>
              <a:rPr lang="en-IN" sz="1800">
                <a:solidFill>
                  <a:schemeClr val="dk1"/>
                </a:solidFill>
                <a:latin typeface="Georgia"/>
                <a:ea typeface="Georgia"/>
                <a:cs typeface="Georgia"/>
                <a:sym typeface="Georgia"/>
              </a:rPr>
              <a:t>Recent empirical improvements due to transfer learning with language models have demonstrated that rich, unsupervised pre-training is an integral part of many language understanding systems.</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Clr>
                <a:srgbClr val="000000"/>
              </a:buClr>
              <a:buSzPts val="1800"/>
              <a:buFont typeface="Arial"/>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Clr>
                <a:srgbClr val="000000"/>
              </a:buClr>
              <a:buSzPts val="1800"/>
              <a:buFont typeface="Arial"/>
              <a:buNone/>
            </a:pPr>
            <a:r>
              <a:rPr lang="en-IN" sz="1800">
                <a:solidFill>
                  <a:schemeClr val="dk1"/>
                </a:solidFill>
                <a:latin typeface="Georgia"/>
                <a:ea typeface="Georgia"/>
                <a:cs typeface="Georgia"/>
                <a:sym typeface="Georgia"/>
              </a:rPr>
              <a:t>Major contribution is further generalizing these findings to deep bidirectional architectures, allowing the same pre-trained model to successfully tackle a broad set of NLP tasks.</a:t>
            </a:r>
            <a:endParaRPr sz="1800">
              <a:solidFill>
                <a:schemeClr val="dk1"/>
              </a:solidFill>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9"/>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References</a:t>
            </a:r>
            <a:endParaRPr sz="1400" b="0" i="0" u="none" strike="noStrike" cap="none">
              <a:solidFill>
                <a:srgbClr val="000000"/>
              </a:solidFill>
              <a:latin typeface="Arial"/>
              <a:ea typeface="Arial"/>
              <a:cs typeface="Arial"/>
              <a:sym typeface="Arial"/>
            </a:endParaRPr>
          </a:p>
        </p:txBody>
      </p:sp>
      <p:sp>
        <p:nvSpPr>
          <p:cNvPr id="258" name="Google Shape;258;p19"/>
          <p:cNvSpPr txBox="1"/>
          <p:nvPr/>
        </p:nvSpPr>
        <p:spPr>
          <a:xfrm>
            <a:off x="0" y="1447800"/>
            <a:ext cx="9067800" cy="5410200"/>
          </a:xfrm>
          <a:prstGeom prst="rect">
            <a:avLst/>
          </a:prstGeom>
          <a:noFill/>
          <a:ln>
            <a:noFill/>
          </a:ln>
        </p:spPr>
        <p:txBody>
          <a:bodyPr spcFirstLastPara="1" wrap="square" lIns="91425" tIns="45700" rIns="91425" bIns="45700" anchor="t" anchorCtr="0">
            <a:noAutofit/>
          </a:bodyPr>
          <a:lstStyle/>
          <a:p>
            <a:pPr marL="457200" lvl="0" indent="-317500" algn="just" rtl="0">
              <a:lnSpc>
                <a:spcPct val="115000"/>
              </a:lnSpc>
              <a:spcBef>
                <a:spcPts val="0"/>
              </a:spcBef>
              <a:spcAft>
                <a:spcPts val="0"/>
              </a:spcAft>
              <a:buClr>
                <a:schemeClr val="dk1"/>
              </a:buClr>
              <a:buSzPts val="1400"/>
              <a:buFont typeface="Georgia"/>
              <a:buChar char="•"/>
            </a:pPr>
            <a:r>
              <a:rPr lang="en-IN">
                <a:solidFill>
                  <a:schemeClr val="dk1"/>
                </a:solidFill>
                <a:latin typeface="Georgia"/>
                <a:ea typeface="Georgia"/>
                <a:cs typeface="Georgia"/>
                <a:sym typeface="Georgia"/>
              </a:rPr>
              <a:t>Matthew Peters, Mark Neumann, Mohit Iyyer, Matt Gardner, Christopher Clark, Kenton Lee, and Luke Zettlemoyer. 2018a. Deep contextualized word representations. In NAACL.</a:t>
            </a:r>
            <a:endParaRPr>
              <a:solidFill>
                <a:schemeClr val="dk1"/>
              </a:solidFill>
              <a:latin typeface="Georgia"/>
              <a:ea typeface="Georgia"/>
              <a:cs typeface="Georgia"/>
              <a:sym typeface="Georgia"/>
            </a:endParaRPr>
          </a:p>
          <a:p>
            <a:pPr marL="457200" lvl="0" indent="-317500" algn="just" rtl="0">
              <a:lnSpc>
                <a:spcPct val="115000"/>
              </a:lnSpc>
              <a:spcBef>
                <a:spcPts val="0"/>
              </a:spcBef>
              <a:spcAft>
                <a:spcPts val="0"/>
              </a:spcAft>
              <a:buClr>
                <a:schemeClr val="dk1"/>
              </a:buClr>
              <a:buSzPts val="1400"/>
              <a:buFont typeface="Georgia"/>
              <a:buChar char="•"/>
            </a:pPr>
            <a:r>
              <a:rPr lang="en-IN">
                <a:solidFill>
                  <a:schemeClr val="dk1"/>
                </a:solidFill>
                <a:latin typeface="Georgia"/>
                <a:ea typeface="Georgia"/>
                <a:cs typeface="Georgia"/>
                <a:sym typeface="Georgia"/>
              </a:rPr>
              <a:t>Alec Radford, Karthik Narasimhan, Tim Salimans, and Ilya Sutskever. 2018. Improving language understanding with unsupervised learning. Technical report, OpenAI.</a:t>
            </a:r>
            <a:endParaRPr>
              <a:solidFill>
                <a:schemeClr val="dk1"/>
              </a:solidFill>
              <a:latin typeface="Georgia"/>
              <a:ea typeface="Georgia"/>
              <a:cs typeface="Georgia"/>
              <a:sym typeface="Georgia"/>
            </a:endParaRPr>
          </a:p>
          <a:p>
            <a:pPr marL="457200" lvl="0" indent="-317500" algn="just" rtl="0">
              <a:lnSpc>
                <a:spcPct val="115000"/>
              </a:lnSpc>
              <a:spcBef>
                <a:spcPts val="0"/>
              </a:spcBef>
              <a:spcAft>
                <a:spcPts val="0"/>
              </a:spcAft>
              <a:buClr>
                <a:schemeClr val="dk1"/>
              </a:buClr>
              <a:buSzPts val="1400"/>
              <a:buFont typeface="Georgia"/>
              <a:buChar char="•"/>
            </a:pPr>
            <a:r>
              <a:rPr lang="en-IN">
                <a:solidFill>
                  <a:schemeClr val="dk1"/>
                </a:solidFill>
                <a:latin typeface="Georgia"/>
                <a:ea typeface="Georgia"/>
                <a:cs typeface="Georgia"/>
                <a:sym typeface="Georgia"/>
              </a:rPr>
              <a:t>Ashish Vaswani, Noam Shazeer, Niki Parmar, Jakob Uszkoreit, Llion Jones, Aidan N Gomez, Lukasz Kaiser, and Illia Polosukhin. 2017. </a:t>
            </a:r>
            <a:r>
              <a:rPr lang="en-IN" b="1">
                <a:solidFill>
                  <a:schemeClr val="dk1"/>
                </a:solidFill>
                <a:latin typeface="Georgia"/>
                <a:ea typeface="Georgia"/>
                <a:cs typeface="Georgia"/>
                <a:sym typeface="Georgia"/>
              </a:rPr>
              <a:t>Attention is all you need.</a:t>
            </a:r>
            <a:r>
              <a:rPr lang="en-IN">
                <a:solidFill>
                  <a:schemeClr val="dk1"/>
                </a:solidFill>
                <a:latin typeface="Georgia"/>
                <a:ea typeface="Georgia"/>
                <a:cs typeface="Georgia"/>
                <a:sym typeface="Georgia"/>
              </a:rPr>
              <a:t>  </a:t>
            </a:r>
            <a:endParaRPr>
              <a:solidFill>
                <a:schemeClr val="dk1"/>
              </a:solidFill>
              <a:latin typeface="Georgia"/>
              <a:ea typeface="Georgia"/>
              <a:cs typeface="Georgia"/>
              <a:sym typeface="Georgia"/>
            </a:endParaRPr>
          </a:p>
          <a:p>
            <a:pPr marL="457200" lvl="0" indent="-317500" algn="just" rtl="0">
              <a:lnSpc>
                <a:spcPct val="115000"/>
              </a:lnSpc>
              <a:spcBef>
                <a:spcPts val="0"/>
              </a:spcBef>
              <a:spcAft>
                <a:spcPts val="0"/>
              </a:spcAft>
              <a:buClr>
                <a:schemeClr val="dk1"/>
              </a:buClr>
              <a:buSzPts val="1400"/>
              <a:buFont typeface="Georgia"/>
              <a:buChar char="•"/>
            </a:pPr>
            <a:r>
              <a:rPr lang="en-IN">
                <a:solidFill>
                  <a:schemeClr val="dk1"/>
                </a:solidFill>
                <a:latin typeface="Georgia"/>
                <a:ea typeface="Georgia"/>
                <a:cs typeface="Georgia"/>
                <a:sym typeface="Georgia"/>
              </a:rPr>
              <a:t>Yonghui Wu, Mike Schuster, Zhifeng Chen, Quoc V Le, Mohammad Norouzi, Wolfgang Macherey, Maxim Krikun, Yuan Cao, Qin Gao, Klaus Macherey, et al. 2016. Google’s neural machine translation system: Bridging the gap between human and machine translation. </a:t>
            </a:r>
            <a:endParaRPr>
              <a:solidFill>
                <a:schemeClr val="dk1"/>
              </a:solidFill>
              <a:latin typeface="Georgia"/>
              <a:ea typeface="Georgia"/>
              <a:cs typeface="Georgia"/>
              <a:sym typeface="Georgia"/>
            </a:endParaRPr>
          </a:p>
          <a:p>
            <a:pPr marL="457200" lvl="0" indent="-317500" algn="just" rtl="0">
              <a:lnSpc>
                <a:spcPct val="115000"/>
              </a:lnSpc>
              <a:spcBef>
                <a:spcPts val="0"/>
              </a:spcBef>
              <a:spcAft>
                <a:spcPts val="0"/>
              </a:spcAft>
              <a:buClr>
                <a:schemeClr val="dk1"/>
              </a:buClr>
              <a:buSzPts val="1400"/>
              <a:buFont typeface="Georgia"/>
              <a:buChar char="•"/>
            </a:pPr>
            <a:r>
              <a:rPr lang="en-IN">
                <a:solidFill>
                  <a:schemeClr val="dk1"/>
                </a:solidFill>
                <a:latin typeface="Georgia"/>
                <a:ea typeface="Georgia"/>
                <a:cs typeface="Georgia"/>
                <a:sym typeface="Georgia"/>
              </a:rPr>
              <a:t>Rami Al-Rfou, Dokook Choe, Noah Constant, Mandy Guo, and Llion Jones. 2018. Character-level language modeling with deeper self-attention. arXiv preprint arXiv:1808.04444.</a:t>
            </a:r>
            <a:endParaRPr>
              <a:solidFill>
                <a:schemeClr val="dk1"/>
              </a:solidFill>
              <a:latin typeface="Georgia"/>
              <a:ea typeface="Georgia"/>
              <a:cs typeface="Georgia"/>
              <a:sym typeface="Georgia"/>
            </a:endParaRPr>
          </a:p>
          <a:p>
            <a:pPr marL="457200" lvl="0" indent="-317500" algn="just" rtl="0">
              <a:lnSpc>
                <a:spcPct val="115000"/>
              </a:lnSpc>
              <a:spcBef>
                <a:spcPts val="0"/>
              </a:spcBef>
              <a:spcAft>
                <a:spcPts val="0"/>
              </a:spcAft>
              <a:buClr>
                <a:schemeClr val="dk1"/>
              </a:buClr>
              <a:buSzPts val="1400"/>
              <a:buFont typeface="Georgia"/>
              <a:buChar char="•"/>
            </a:pPr>
            <a:r>
              <a:rPr lang="en-IN">
                <a:solidFill>
                  <a:schemeClr val="dk1"/>
                </a:solidFill>
                <a:latin typeface="Georgia"/>
                <a:ea typeface="Georgia"/>
                <a:cs typeface="Georgia"/>
                <a:sym typeface="Georgia"/>
              </a:rPr>
              <a:t>Ronan Collobert and Jason Weston. 2008. A unified architecture for natural language processing: Deep neural networks with multitask learning. In Proceedings of the 25th international conference on Machine learning, pages 160–167. ACM.</a:t>
            </a:r>
            <a:endParaRPr>
              <a:solidFill>
                <a:schemeClr val="dk1"/>
              </a:solidFill>
              <a:latin typeface="Georgia"/>
              <a:ea typeface="Georgia"/>
              <a:cs typeface="Georgia"/>
              <a:sym typeface="Georgia"/>
            </a:endParaRPr>
          </a:p>
          <a:p>
            <a:pPr marL="457200" lvl="0" indent="-317500" algn="just" rtl="0">
              <a:lnSpc>
                <a:spcPct val="115000"/>
              </a:lnSpc>
              <a:spcBef>
                <a:spcPts val="0"/>
              </a:spcBef>
              <a:spcAft>
                <a:spcPts val="0"/>
              </a:spcAft>
              <a:buClr>
                <a:schemeClr val="dk1"/>
              </a:buClr>
              <a:buSzPts val="1400"/>
              <a:buFont typeface="Georgia"/>
              <a:buChar char="•"/>
            </a:pPr>
            <a:r>
              <a:rPr lang="en-IN">
                <a:solidFill>
                  <a:schemeClr val="dk1"/>
                </a:solidFill>
                <a:latin typeface="Georgia"/>
                <a:ea typeface="Georgia"/>
                <a:cs typeface="Georgia"/>
                <a:sym typeface="Georgia"/>
              </a:rPr>
              <a:t>William B Dolan and Chris Brockett. 2005. Automatically constructing a corpus of sentential paraphrases. In Proceedings of the Third International Workshop on Paraphrasing (IWP2005). </a:t>
            </a:r>
            <a:endParaRPr>
              <a:solidFill>
                <a:schemeClr val="dk1"/>
              </a:solidFill>
              <a:latin typeface="Georgia"/>
              <a:ea typeface="Georgia"/>
              <a:cs typeface="Georgia"/>
              <a:sym typeface="Georgia"/>
            </a:endParaRPr>
          </a:p>
          <a:p>
            <a:pPr marL="457200" lvl="0" indent="-317500" algn="just" rtl="0">
              <a:lnSpc>
                <a:spcPct val="115000"/>
              </a:lnSpc>
              <a:spcBef>
                <a:spcPts val="0"/>
              </a:spcBef>
              <a:spcAft>
                <a:spcPts val="0"/>
              </a:spcAft>
              <a:buClr>
                <a:schemeClr val="dk1"/>
              </a:buClr>
              <a:buSzPts val="1400"/>
              <a:buFont typeface="Georgia"/>
              <a:buChar char="•"/>
            </a:pPr>
            <a:r>
              <a:rPr lang="en-IN">
                <a:solidFill>
                  <a:schemeClr val="dk1"/>
                </a:solidFill>
                <a:latin typeface="Georgia"/>
                <a:ea typeface="Georgia"/>
                <a:cs typeface="Georgia"/>
                <a:sym typeface="Georgia"/>
              </a:rPr>
              <a:t>Yacine Jernite, Samuel R. Bowman, and David Sontag. 2017. Discourse-based objectives for fast unsupervised sentence representation learning. CoRR, abs/1705.00557.</a:t>
            </a:r>
            <a:endParaRPr>
              <a:solidFill>
                <a:schemeClr val="dk1"/>
              </a:solidFill>
              <a:latin typeface="Georgia"/>
              <a:ea typeface="Georgia"/>
              <a:cs typeface="Georgia"/>
              <a:sym typeface="Georgia"/>
            </a:endParaRPr>
          </a:p>
          <a:p>
            <a:pPr marL="457200" lvl="0" indent="-317500" algn="just" rtl="0">
              <a:lnSpc>
                <a:spcPct val="115000"/>
              </a:lnSpc>
              <a:spcBef>
                <a:spcPts val="0"/>
              </a:spcBef>
              <a:spcAft>
                <a:spcPts val="0"/>
              </a:spcAft>
              <a:buClr>
                <a:schemeClr val="dk1"/>
              </a:buClr>
              <a:buSzPts val="1400"/>
              <a:buFont typeface="Georgia"/>
              <a:buChar char="•"/>
            </a:pPr>
            <a:r>
              <a:rPr lang="en-IN">
                <a:solidFill>
                  <a:schemeClr val="dk1"/>
                </a:solidFill>
                <a:latin typeface="Georgia"/>
                <a:ea typeface="Georgia"/>
                <a:cs typeface="Georgia"/>
                <a:sym typeface="Georgia"/>
              </a:rPr>
              <a:t>Z. Chen, H. Zhang, X. Zhang, and L. Zhao. 2018. Quora question pairs. </a:t>
            </a:r>
            <a:endParaRPr>
              <a:solidFill>
                <a:schemeClr val="dk1"/>
              </a:solidFill>
              <a:latin typeface="Georgia"/>
              <a:ea typeface="Georgia"/>
              <a:cs typeface="Georgia"/>
              <a:sym typeface="Georgia"/>
            </a:endParaRPr>
          </a:p>
          <a:p>
            <a:pPr marL="342900" marR="0" lvl="0" indent="-342900" algn="just" rtl="0">
              <a:lnSpc>
                <a:spcPct val="100000"/>
              </a:lnSpc>
              <a:spcBef>
                <a:spcPts val="0"/>
              </a:spcBef>
              <a:spcAft>
                <a:spcPts val="0"/>
              </a:spcAft>
              <a:buClr>
                <a:srgbClr val="000000"/>
              </a:buClr>
              <a:buSzPts val="1800"/>
              <a:buFont typeface="Arial"/>
              <a:buNone/>
            </a:pPr>
            <a:endParaRPr b="0" i="0" u="none" strike="noStrike" cap="none">
              <a:solidFill>
                <a:srgbClr val="4D4D4D"/>
              </a:solidFill>
              <a:latin typeface="Georgia"/>
              <a:ea typeface="Georgia"/>
              <a:cs typeface="Georgia"/>
              <a:sym typeface="Georgia"/>
            </a:endParaRPr>
          </a:p>
        </p:txBody>
      </p:sp>
      <p:sp>
        <p:nvSpPr>
          <p:cNvPr id="259" name="Google Shape;259;p1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3</a:t>
            </a:fld>
            <a:endParaRPr/>
          </a:p>
        </p:txBody>
      </p:sp>
      <p:sp>
        <p:nvSpPr>
          <p:cNvPr id="111" name="Google Shape;111;p3"/>
          <p:cNvSpPr txBox="1">
            <a:spLocks noGrp="1"/>
          </p:cNvSpPr>
          <p:nvPr>
            <p:ph type="body" idx="1"/>
          </p:nvPr>
        </p:nvSpPr>
        <p:spPr>
          <a:xfrm>
            <a:off x="152400" y="1460500"/>
            <a:ext cx="8839200" cy="5261100"/>
          </a:xfrm>
          <a:prstGeom prst="rect">
            <a:avLst/>
          </a:prstGeom>
          <a:noFill/>
          <a:ln>
            <a:noFill/>
          </a:ln>
        </p:spPr>
        <p:txBody>
          <a:bodyPr spcFirstLastPara="1" wrap="square" lIns="91425" tIns="45700" rIns="91425" bIns="45700" anchor="t" anchorCtr="0">
            <a:noAutofit/>
          </a:bodyPr>
          <a:lstStyle/>
          <a:p>
            <a:pPr marL="457200" lvl="0" indent="-342900" algn="just" rtl="0">
              <a:spcBef>
                <a:spcPts val="0"/>
              </a:spcBef>
              <a:spcAft>
                <a:spcPts val="0"/>
              </a:spcAft>
              <a:buSzPts val="1800"/>
              <a:buFont typeface="Georgia"/>
              <a:buChar char="●"/>
            </a:pPr>
            <a:r>
              <a:rPr lang="en-IN" sz="1800" b="1">
                <a:latin typeface="Georgia"/>
                <a:ea typeface="Georgia"/>
                <a:cs typeface="Georgia"/>
                <a:sym typeface="Georgia"/>
              </a:rPr>
              <a:t>Masked Language Model (MLM):</a:t>
            </a:r>
            <a:r>
              <a:rPr lang="en-IN" sz="1800">
                <a:latin typeface="Georgia"/>
                <a:ea typeface="Georgia"/>
                <a:cs typeface="Georgia"/>
                <a:sym typeface="Georgia"/>
              </a:rPr>
              <a:t> This model randomly masks some of the tokens from the input and the objective is to predict the original vocabulary id of the masked word based only on its context. This model also enables the representation to fuse the right and left context.</a:t>
            </a:r>
            <a:endParaRPr sz="1800">
              <a:latin typeface="Georgia"/>
              <a:ea typeface="Georgia"/>
              <a:cs typeface="Georgia"/>
              <a:sym typeface="Georgia"/>
            </a:endParaRPr>
          </a:p>
          <a:p>
            <a:pPr marL="0" lvl="0" indent="0" algn="just" rtl="0">
              <a:spcBef>
                <a:spcPts val="0"/>
              </a:spcBef>
              <a:spcAft>
                <a:spcPts val="0"/>
              </a:spcAft>
              <a:buNone/>
            </a:pPr>
            <a:endParaRPr sz="1800">
              <a:latin typeface="Georgia"/>
              <a:ea typeface="Georgia"/>
              <a:cs typeface="Georgia"/>
              <a:sym typeface="Georgia"/>
            </a:endParaRPr>
          </a:p>
          <a:p>
            <a:pPr marL="457200" lvl="0" indent="-342900" algn="just" rtl="0">
              <a:spcBef>
                <a:spcPts val="0"/>
              </a:spcBef>
              <a:spcAft>
                <a:spcPts val="0"/>
              </a:spcAft>
              <a:buSzPts val="1800"/>
              <a:buFont typeface="Georgia"/>
              <a:buChar char="●"/>
            </a:pPr>
            <a:r>
              <a:rPr lang="en-IN" sz="1800" b="1">
                <a:latin typeface="Georgia"/>
                <a:ea typeface="Georgia"/>
                <a:cs typeface="Georgia"/>
                <a:sym typeface="Georgia"/>
              </a:rPr>
              <a:t>Pretraining:</a:t>
            </a:r>
            <a:r>
              <a:rPr lang="en-IN" sz="1800">
                <a:latin typeface="Georgia"/>
                <a:ea typeface="Georgia"/>
                <a:cs typeface="Georgia"/>
                <a:sym typeface="Georgia"/>
              </a:rPr>
              <a:t> Here the model is trained on unlabeled data over different pre-training tasks.</a:t>
            </a:r>
            <a:endParaRPr sz="1800">
              <a:latin typeface="Georgia"/>
              <a:ea typeface="Georgia"/>
              <a:cs typeface="Georgia"/>
              <a:sym typeface="Georgia"/>
            </a:endParaRPr>
          </a:p>
          <a:p>
            <a:pPr marL="0" lvl="0" indent="0" algn="just" rtl="0">
              <a:spcBef>
                <a:spcPts val="0"/>
              </a:spcBef>
              <a:spcAft>
                <a:spcPts val="0"/>
              </a:spcAft>
              <a:buNone/>
            </a:pPr>
            <a:endParaRPr sz="1800">
              <a:latin typeface="Georgia"/>
              <a:ea typeface="Georgia"/>
              <a:cs typeface="Georgia"/>
              <a:sym typeface="Georgia"/>
            </a:endParaRPr>
          </a:p>
          <a:p>
            <a:pPr marL="457200" lvl="0" indent="-342900" algn="just" rtl="0">
              <a:spcBef>
                <a:spcPts val="0"/>
              </a:spcBef>
              <a:spcAft>
                <a:spcPts val="0"/>
              </a:spcAft>
              <a:buSzPts val="1800"/>
              <a:buFont typeface="Georgia"/>
              <a:buChar char="●"/>
            </a:pPr>
            <a:r>
              <a:rPr lang="en-IN" sz="1800" b="1">
                <a:latin typeface="Georgia"/>
                <a:ea typeface="Georgia"/>
                <a:cs typeface="Georgia"/>
                <a:sym typeface="Georgia"/>
              </a:rPr>
              <a:t>Fine-Tuning:</a:t>
            </a:r>
            <a:r>
              <a:rPr lang="en-IN" sz="1800">
                <a:latin typeface="Georgia"/>
                <a:ea typeface="Georgia"/>
                <a:cs typeface="Georgia"/>
                <a:sym typeface="Georgia"/>
              </a:rPr>
              <a:t> Taking pre-trained parameters the model is initialized, and then all the parameters are fine-tuned using labeled data from the downstream tasks.</a:t>
            </a:r>
            <a:endParaRPr sz="1800">
              <a:latin typeface="Georgia"/>
              <a:ea typeface="Georgia"/>
              <a:cs typeface="Georgia"/>
              <a:sym typeface="Georgia"/>
            </a:endParaRPr>
          </a:p>
        </p:txBody>
      </p:sp>
      <p:sp>
        <p:nvSpPr>
          <p:cNvPr id="112" name="Google Shape;112;p3"/>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Background</a:t>
            </a:r>
            <a:endParaRPr sz="3600" b="0" i="0" u="none" strike="noStrike" cap="none">
              <a:solidFill>
                <a:srgbClr val="4D4D4D"/>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Related Work</a:t>
            </a:r>
            <a:endParaRPr sz="1400" b="0" i="0" u="none" strike="noStrike" cap="none">
              <a:solidFill>
                <a:srgbClr val="000000"/>
              </a:solidFill>
              <a:latin typeface="Arial"/>
              <a:ea typeface="Arial"/>
              <a:cs typeface="Arial"/>
              <a:sym typeface="Arial"/>
            </a:endParaRPr>
          </a:p>
        </p:txBody>
      </p:sp>
      <p:sp>
        <p:nvSpPr>
          <p:cNvPr id="119" name="Google Shape;119;p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4</a:t>
            </a:fld>
            <a:endParaRPr/>
          </a:p>
        </p:txBody>
      </p:sp>
      <p:sp>
        <p:nvSpPr>
          <p:cNvPr id="120" name="Google Shape;120;p6"/>
          <p:cNvSpPr txBox="1">
            <a:spLocks noGrp="1"/>
          </p:cNvSpPr>
          <p:nvPr>
            <p:ph type="body" idx="1"/>
          </p:nvPr>
        </p:nvSpPr>
        <p:spPr>
          <a:xfrm>
            <a:off x="168275" y="1676400"/>
            <a:ext cx="8718300" cy="4568700"/>
          </a:xfrm>
          <a:prstGeom prst="rect">
            <a:avLst/>
          </a:prstGeom>
          <a:noFill/>
          <a:ln>
            <a:noFill/>
          </a:ln>
        </p:spPr>
        <p:txBody>
          <a:bodyPr spcFirstLastPara="1" wrap="square" lIns="91425" tIns="45700" rIns="91425" bIns="45700" anchor="t" anchorCtr="0">
            <a:noAutofit/>
          </a:bodyPr>
          <a:lstStyle/>
          <a:p>
            <a:pPr marL="457200" lvl="0" indent="-342900" algn="just" rtl="0">
              <a:lnSpc>
                <a:spcPct val="115000"/>
              </a:lnSpc>
              <a:spcBef>
                <a:spcPts val="0"/>
              </a:spcBef>
              <a:spcAft>
                <a:spcPts val="0"/>
              </a:spcAft>
              <a:buSzPts val="1800"/>
              <a:buFont typeface="Georgia"/>
              <a:buAutoNum type="arabicPeriod"/>
            </a:pPr>
            <a:r>
              <a:rPr lang="en-IN" sz="1800" b="1">
                <a:latin typeface="Georgia"/>
                <a:ea typeface="Georgia"/>
                <a:cs typeface="Georgia"/>
                <a:sym typeface="Georgia"/>
              </a:rPr>
              <a:t>ELMO:</a:t>
            </a:r>
            <a:r>
              <a:rPr lang="en-IN" sz="1800">
                <a:latin typeface="Georgia"/>
                <a:ea typeface="Georgia"/>
                <a:cs typeface="Georgia"/>
                <a:sym typeface="Georgia"/>
              </a:rPr>
              <a:t> Matthew Peters, Mark Neumann, Mohit Iyyer, Matt Gardner, Christopher Clark, Kenton Lee, and Luke Zettlemoyer. 2018a. Deep contextualized word representations. In NAACL.</a:t>
            </a:r>
            <a:endParaRPr sz="1800">
              <a:latin typeface="Georgia"/>
              <a:ea typeface="Georgia"/>
              <a:cs typeface="Georgia"/>
              <a:sym typeface="Georgia"/>
            </a:endParaRPr>
          </a:p>
          <a:p>
            <a:pPr marL="457200" lvl="0" indent="-342900" algn="just" rtl="0">
              <a:lnSpc>
                <a:spcPct val="115000"/>
              </a:lnSpc>
              <a:spcBef>
                <a:spcPts val="0"/>
              </a:spcBef>
              <a:spcAft>
                <a:spcPts val="0"/>
              </a:spcAft>
              <a:buSzPts val="1800"/>
              <a:buFont typeface="Georgia"/>
              <a:buAutoNum type="arabicPeriod"/>
            </a:pPr>
            <a:r>
              <a:rPr lang="en-IN" sz="1800" b="1">
                <a:latin typeface="Georgia"/>
                <a:ea typeface="Georgia"/>
                <a:cs typeface="Georgia"/>
                <a:sym typeface="Georgia"/>
              </a:rPr>
              <a:t>OpenAI GPT:</a:t>
            </a:r>
            <a:r>
              <a:rPr lang="en-IN" sz="1800">
                <a:latin typeface="Georgia"/>
                <a:ea typeface="Georgia"/>
                <a:cs typeface="Georgia"/>
                <a:sym typeface="Georgia"/>
              </a:rPr>
              <a:t> Alec Radford, Karthik Narasimhan, Tim Salimans, and Ilya Sutskever. 2018. Improving language understanding with unsupervised learning. Technical report, OpenAI.</a:t>
            </a:r>
            <a:endParaRPr sz="1800">
              <a:latin typeface="Georgia"/>
              <a:ea typeface="Georgia"/>
              <a:cs typeface="Georgia"/>
              <a:sym typeface="Georgia"/>
            </a:endParaRPr>
          </a:p>
          <a:p>
            <a:pPr marL="457200" lvl="0" indent="-342900" algn="just" rtl="0">
              <a:lnSpc>
                <a:spcPct val="115000"/>
              </a:lnSpc>
              <a:spcBef>
                <a:spcPts val="0"/>
              </a:spcBef>
              <a:spcAft>
                <a:spcPts val="0"/>
              </a:spcAft>
              <a:buSzPts val="1800"/>
              <a:buFont typeface="Georgia"/>
              <a:buAutoNum type="arabicPeriod"/>
            </a:pPr>
            <a:r>
              <a:rPr lang="en-IN" sz="1800" b="1">
                <a:latin typeface="Georgia"/>
                <a:ea typeface="Georgia"/>
                <a:cs typeface="Georgia"/>
                <a:sym typeface="Georgia"/>
              </a:rPr>
              <a:t>Transformer:</a:t>
            </a:r>
            <a:r>
              <a:rPr lang="en-IN" sz="1800">
                <a:latin typeface="Georgia"/>
                <a:ea typeface="Georgia"/>
                <a:cs typeface="Georgia"/>
                <a:sym typeface="Georgia"/>
              </a:rPr>
              <a:t> Ashish Vaswani, Noam Shazeer, Niki Parmar, Jakob Uszkoreit, Llion Jones, Aidan N Gomez, Lukasz Kaiser, and Illia Polosukhin. 2017. </a:t>
            </a:r>
            <a:r>
              <a:rPr lang="en-IN" sz="1800" b="1">
                <a:latin typeface="Georgia"/>
                <a:ea typeface="Georgia"/>
                <a:cs typeface="Georgia"/>
                <a:sym typeface="Georgia"/>
              </a:rPr>
              <a:t>Attention is all you need.</a:t>
            </a:r>
            <a:r>
              <a:rPr lang="en-IN" sz="1800">
                <a:latin typeface="Georgia"/>
                <a:ea typeface="Georgia"/>
                <a:cs typeface="Georgia"/>
                <a:sym typeface="Georgia"/>
              </a:rPr>
              <a:t>  </a:t>
            </a:r>
            <a:endParaRPr sz="1800">
              <a:latin typeface="Georgia"/>
              <a:ea typeface="Georgia"/>
              <a:cs typeface="Georgia"/>
              <a:sym typeface="Georgia"/>
            </a:endParaRPr>
          </a:p>
          <a:p>
            <a:pPr marL="457200" lvl="0" indent="-342900" algn="just" rtl="0">
              <a:lnSpc>
                <a:spcPct val="115000"/>
              </a:lnSpc>
              <a:spcBef>
                <a:spcPts val="0"/>
              </a:spcBef>
              <a:spcAft>
                <a:spcPts val="0"/>
              </a:spcAft>
              <a:buSzPts val="1800"/>
              <a:buFont typeface="Georgia"/>
              <a:buAutoNum type="arabicPeriod"/>
            </a:pPr>
            <a:r>
              <a:rPr lang="en-IN" sz="1800" b="1">
                <a:latin typeface="Georgia"/>
                <a:ea typeface="Georgia"/>
                <a:cs typeface="Georgia"/>
                <a:sym typeface="Georgia"/>
              </a:rPr>
              <a:t>WordPiece embeddings:</a:t>
            </a:r>
            <a:r>
              <a:rPr lang="en-IN" sz="1800">
                <a:latin typeface="Georgia"/>
                <a:ea typeface="Georgia"/>
                <a:cs typeface="Georgia"/>
                <a:sym typeface="Georgia"/>
              </a:rPr>
              <a:t> Yonghui Wu, Mike Schuster, Zhifeng Chen, Quoc V Le, Mohammad Norouzi, Wolfgang Macherey, Maxim Krikun, Yuan Cao, Qin Gao, Klaus Macherey, et al. 2016. Google’s neural machine translation system: Bridging the gap between human and machine translation. </a:t>
            </a:r>
            <a:endParaRPr sz="1800">
              <a:latin typeface="Georgia"/>
              <a:ea typeface="Georgia"/>
              <a:cs typeface="Georgia"/>
              <a:sym typeface="Georgia"/>
            </a:endParaRPr>
          </a:p>
          <a:p>
            <a:pPr marL="0" lvl="0" indent="0" algn="just" rtl="0">
              <a:lnSpc>
                <a:spcPct val="115000"/>
              </a:lnSpc>
              <a:spcBef>
                <a:spcPts val="360"/>
              </a:spcBef>
              <a:spcAft>
                <a:spcPts val="0"/>
              </a:spcAft>
              <a:buClr>
                <a:schemeClr val="dk1"/>
              </a:buClr>
              <a:buSzPts val="1800"/>
              <a:buFont typeface="Arial"/>
              <a:buNone/>
            </a:pPr>
            <a:endParaRPr sz="18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Claim / Target Task</a:t>
            </a:r>
            <a:endParaRPr sz="3600" b="0" i="0" u="none" strike="noStrike" cap="none">
              <a:solidFill>
                <a:srgbClr val="4D4D4D"/>
              </a:solidFill>
              <a:latin typeface="Georgia"/>
              <a:ea typeface="Georgia"/>
              <a:cs typeface="Georgia"/>
              <a:sym typeface="Georgia"/>
            </a:endParaRPr>
          </a:p>
        </p:txBody>
      </p:sp>
      <p:sp>
        <p:nvSpPr>
          <p:cNvPr id="127" name="Google Shape;127;p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5</a:t>
            </a:fld>
            <a:endParaRPr/>
          </a:p>
        </p:txBody>
      </p:sp>
      <p:sp>
        <p:nvSpPr>
          <p:cNvPr id="128" name="Google Shape;128;p7"/>
          <p:cNvSpPr txBox="1"/>
          <p:nvPr/>
        </p:nvSpPr>
        <p:spPr>
          <a:xfrm>
            <a:off x="152400" y="1600200"/>
            <a:ext cx="8839200" cy="41601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1800"/>
              <a:buFont typeface="Arial"/>
              <a:buNone/>
            </a:pPr>
            <a:r>
              <a:rPr lang="en-IN" sz="1800">
                <a:solidFill>
                  <a:schemeClr val="dk1"/>
                </a:solidFill>
                <a:latin typeface="Georgia"/>
                <a:ea typeface="Georgia"/>
                <a:cs typeface="Georgia"/>
                <a:sym typeface="Georgia"/>
              </a:rPr>
              <a:t>Authors present BERT to improve fine-tuning based approaches. They claim that BERT alleviates unidirectionality constraint by using a “masked language model” (MLM) pre-training objective.</a:t>
            </a:r>
            <a:endParaRPr sz="1800">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p:nvPr/>
        </p:nvSpPr>
        <p:spPr>
          <a:xfrm>
            <a:off x="373063" y="152400"/>
            <a:ext cx="87709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An Intuitive Figure Showing WHY Claim</a:t>
            </a:r>
            <a:endParaRPr sz="3600" b="0" i="0" u="none" strike="noStrike" cap="none">
              <a:solidFill>
                <a:srgbClr val="4D4D4D"/>
              </a:solidFill>
              <a:latin typeface="Georgia"/>
              <a:ea typeface="Georgia"/>
              <a:cs typeface="Georgia"/>
              <a:sym typeface="Georgia"/>
            </a:endParaRPr>
          </a:p>
        </p:txBody>
      </p:sp>
      <p:sp>
        <p:nvSpPr>
          <p:cNvPr id="135" name="Google Shape;135;p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6</a:t>
            </a:fld>
            <a:endParaRPr/>
          </a:p>
        </p:txBody>
      </p:sp>
      <p:pic>
        <p:nvPicPr>
          <p:cNvPr id="136" name="Google Shape;136;p8"/>
          <p:cNvPicPr preferRelativeResize="0"/>
          <p:nvPr/>
        </p:nvPicPr>
        <p:blipFill>
          <a:blip r:embed="rId3">
            <a:alphaModFix/>
          </a:blip>
          <a:stretch>
            <a:fillRect/>
          </a:stretch>
        </p:blipFill>
        <p:spPr>
          <a:xfrm>
            <a:off x="152400" y="1676400"/>
            <a:ext cx="8839199" cy="4323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0" i="0" u="none" strike="noStrike" cap="none">
                <a:solidFill>
                  <a:srgbClr val="4D4D4D"/>
                </a:solidFill>
                <a:latin typeface="Georgia"/>
                <a:ea typeface="Georgia"/>
                <a:cs typeface="Georgia"/>
                <a:sym typeface="Georgia"/>
              </a:rPr>
              <a:t>Proposed Solution</a:t>
            </a:r>
            <a:endParaRPr sz="3600" b="0" i="0" u="none" strike="noStrike" cap="none">
              <a:solidFill>
                <a:srgbClr val="4D4D4D"/>
              </a:solidFill>
              <a:latin typeface="Georgia"/>
              <a:ea typeface="Georgia"/>
              <a:cs typeface="Georgia"/>
              <a:sym typeface="Georgia"/>
            </a:endParaRPr>
          </a:p>
        </p:txBody>
      </p:sp>
      <p:sp>
        <p:nvSpPr>
          <p:cNvPr id="143" name="Google Shape;143;p9" descr="Inline image 1"/>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 name="Google Shape;144;p9" descr="https://www.uni-marburg.de/sprachenzentrum/sprachen-tandem/icons/classic-timer-icon"/>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5" name="Google Shape;145;p9"/>
          <p:cNvPicPr preferRelativeResize="0"/>
          <p:nvPr/>
        </p:nvPicPr>
        <p:blipFill>
          <a:blip r:embed="rId3">
            <a:alphaModFix/>
          </a:blip>
          <a:stretch>
            <a:fillRect/>
          </a:stretch>
        </p:blipFill>
        <p:spPr>
          <a:xfrm>
            <a:off x="457200" y="1600200"/>
            <a:ext cx="8275617" cy="4645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p:nvPr/>
        </p:nvSpPr>
        <p:spPr>
          <a:xfrm>
            <a:off x="373063" y="152400"/>
            <a:ext cx="82375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000000"/>
              </a:buClr>
              <a:buSzPts val="3600"/>
              <a:buFont typeface="Arial"/>
              <a:buNone/>
            </a:pPr>
            <a:r>
              <a:rPr lang="en-IN" sz="3600">
                <a:solidFill>
                  <a:srgbClr val="4D4D4D"/>
                </a:solidFill>
                <a:latin typeface="Georgia"/>
                <a:ea typeface="Georgia"/>
                <a:cs typeface="Georgia"/>
                <a:sym typeface="Georgia"/>
              </a:rPr>
              <a:t>Model Architecture</a:t>
            </a:r>
            <a:endParaRPr sz="1400" b="0" i="0" u="none" strike="noStrike" cap="none">
              <a:solidFill>
                <a:srgbClr val="000000"/>
              </a:solidFill>
              <a:latin typeface="Arial"/>
              <a:ea typeface="Arial"/>
              <a:cs typeface="Arial"/>
              <a:sym typeface="Arial"/>
            </a:endParaRPr>
          </a:p>
        </p:txBody>
      </p:sp>
      <p:sp>
        <p:nvSpPr>
          <p:cNvPr id="152" name="Google Shape;152;p1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IN"/>
              <a:t>8</a:t>
            </a:fld>
            <a:endParaRPr/>
          </a:p>
        </p:txBody>
      </p:sp>
      <p:sp>
        <p:nvSpPr>
          <p:cNvPr id="153" name="Google Shape;153;p10"/>
          <p:cNvSpPr txBox="1"/>
          <p:nvPr/>
        </p:nvSpPr>
        <p:spPr>
          <a:xfrm>
            <a:off x="0" y="1447800"/>
            <a:ext cx="8991600" cy="5230713"/>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100000"/>
              </a:lnSpc>
              <a:spcBef>
                <a:spcPts val="0"/>
              </a:spcBef>
              <a:spcAft>
                <a:spcPts val="0"/>
              </a:spcAft>
              <a:buSzPts val="1800"/>
              <a:buFont typeface="Georgia"/>
              <a:buChar char="●"/>
            </a:pPr>
            <a:r>
              <a:rPr lang="en-IN" sz="1800">
                <a:latin typeface="Georgia"/>
                <a:ea typeface="Georgia"/>
                <a:cs typeface="Georgia"/>
                <a:sym typeface="Georgia"/>
              </a:rPr>
              <a:t>BERT’s model architecture is a multi-layer bidirectional Transformer encoder based on the original implementation described in Vaswani et al. (2017) and released in the tensor2tensor library.</a:t>
            </a:r>
            <a:endParaRPr sz="1800">
              <a:latin typeface="Georgia"/>
              <a:ea typeface="Georgia"/>
              <a:cs typeface="Georgia"/>
              <a:sym typeface="Georgia"/>
            </a:endParaRPr>
          </a:p>
          <a:p>
            <a:pPr marL="0" marR="0" lvl="0" indent="0" algn="just" rtl="0">
              <a:lnSpc>
                <a:spcPct val="100000"/>
              </a:lnSpc>
              <a:spcBef>
                <a:spcPts val="0"/>
              </a:spcBef>
              <a:spcAft>
                <a:spcPts val="0"/>
              </a:spcAft>
              <a:buNone/>
            </a:pPr>
            <a:endParaRPr sz="1800">
              <a:latin typeface="Georgia"/>
              <a:ea typeface="Georgia"/>
              <a:cs typeface="Georgia"/>
              <a:sym typeface="Georgia"/>
            </a:endParaRPr>
          </a:p>
          <a:p>
            <a:pPr marL="457200" marR="0" lvl="0" indent="-342900" algn="just" rtl="0">
              <a:lnSpc>
                <a:spcPct val="100000"/>
              </a:lnSpc>
              <a:spcBef>
                <a:spcPts val="0"/>
              </a:spcBef>
              <a:spcAft>
                <a:spcPts val="0"/>
              </a:spcAft>
              <a:buSzPts val="1800"/>
              <a:buFont typeface="Georgia"/>
              <a:buChar char="●"/>
            </a:pPr>
            <a:r>
              <a:rPr lang="en-IN" sz="1800">
                <a:latin typeface="Georgia"/>
                <a:ea typeface="Georgia"/>
                <a:cs typeface="Georgia"/>
                <a:sym typeface="Georgia"/>
              </a:rPr>
              <a:t>Used 2 model sizes:</a:t>
            </a:r>
            <a:endParaRPr sz="1800">
              <a:latin typeface="Georgia"/>
              <a:ea typeface="Georgia"/>
              <a:cs typeface="Georgia"/>
              <a:sym typeface="Georgia"/>
            </a:endParaRPr>
          </a:p>
          <a:p>
            <a:pPr marL="0" marR="0" lvl="0" indent="0" algn="just" rtl="0">
              <a:lnSpc>
                <a:spcPct val="100000"/>
              </a:lnSpc>
              <a:spcBef>
                <a:spcPts val="0"/>
              </a:spcBef>
              <a:spcAft>
                <a:spcPts val="0"/>
              </a:spcAft>
              <a:buNone/>
            </a:pPr>
            <a:endParaRPr sz="1800">
              <a:latin typeface="Georgia"/>
              <a:ea typeface="Georgia"/>
              <a:cs typeface="Georgia"/>
              <a:sym typeface="Georgia"/>
            </a:endParaRPr>
          </a:p>
          <a:p>
            <a:pPr marL="914400" marR="0" lvl="0" indent="-342900" algn="just" rtl="0">
              <a:lnSpc>
                <a:spcPct val="100000"/>
              </a:lnSpc>
              <a:spcBef>
                <a:spcPts val="0"/>
              </a:spcBef>
              <a:spcAft>
                <a:spcPts val="0"/>
              </a:spcAft>
              <a:buSzPts val="1800"/>
              <a:buChar char="●"/>
            </a:pPr>
            <a:r>
              <a:rPr lang="en-IN" sz="1800" b="1">
                <a:latin typeface="Georgia"/>
                <a:ea typeface="Georgia"/>
                <a:cs typeface="Georgia"/>
                <a:sym typeface="Georgia"/>
              </a:rPr>
              <a:t>BERT</a:t>
            </a:r>
            <a:r>
              <a:rPr lang="en-IN" sz="1800" b="1" baseline="-25000">
                <a:latin typeface="Georgia"/>
                <a:ea typeface="Georgia"/>
                <a:cs typeface="Georgia"/>
                <a:sym typeface="Georgia"/>
              </a:rPr>
              <a:t>BASE</a:t>
            </a:r>
            <a:r>
              <a:rPr lang="en-IN" sz="1800">
                <a:latin typeface="Georgia"/>
                <a:ea typeface="Georgia"/>
                <a:cs typeface="Georgia"/>
                <a:sym typeface="Georgia"/>
              </a:rPr>
              <a:t>: (L=12, H=768, A=12, Total Parameters=110M)</a:t>
            </a:r>
            <a:endParaRPr sz="1800">
              <a:latin typeface="Georgia"/>
              <a:ea typeface="Georgia"/>
              <a:cs typeface="Georgia"/>
              <a:sym typeface="Georgia"/>
            </a:endParaRPr>
          </a:p>
          <a:p>
            <a:pPr marL="0" marR="0" lvl="0" indent="0" algn="just" rtl="0">
              <a:lnSpc>
                <a:spcPct val="100000"/>
              </a:lnSpc>
              <a:spcBef>
                <a:spcPts val="0"/>
              </a:spcBef>
              <a:spcAft>
                <a:spcPts val="0"/>
              </a:spcAft>
              <a:buNone/>
            </a:pPr>
            <a:endParaRPr sz="1800">
              <a:latin typeface="Georgia"/>
              <a:ea typeface="Georgia"/>
              <a:cs typeface="Georgia"/>
              <a:sym typeface="Georgia"/>
            </a:endParaRPr>
          </a:p>
          <a:p>
            <a:pPr marL="914400" marR="0" lvl="0" indent="-342900" algn="just" rtl="0">
              <a:lnSpc>
                <a:spcPct val="100000"/>
              </a:lnSpc>
              <a:spcBef>
                <a:spcPts val="0"/>
              </a:spcBef>
              <a:spcAft>
                <a:spcPts val="0"/>
              </a:spcAft>
              <a:buSzPts val="1800"/>
              <a:buChar char="●"/>
            </a:pPr>
            <a:r>
              <a:rPr lang="en-IN" sz="1800" b="1">
                <a:latin typeface="Georgia"/>
                <a:ea typeface="Georgia"/>
                <a:cs typeface="Georgia"/>
                <a:sym typeface="Georgia"/>
              </a:rPr>
              <a:t>BERT</a:t>
            </a:r>
            <a:r>
              <a:rPr lang="en-IN" sz="1800" b="1" baseline="-25000">
                <a:latin typeface="Georgia"/>
                <a:ea typeface="Georgia"/>
                <a:cs typeface="Georgia"/>
                <a:sym typeface="Georgia"/>
              </a:rPr>
              <a:t>LARGE</a:t>
            </a:r>
            <a:r>
              <a:rPr lang="en-IN" sz="1800">
                <a:latin typeface="Georgia"/>
                <a:ea typeface="Georgia"/>
                <a:cs typeface="Georgia"/>
                <a:sym typeface="Georgia"/>
              </a:rPr>
              <a:t>: (L=24, H=1024, A=16, Total Parameters=340M)</a:t>
            </a:r>
            <a:endParaRPr sz="1800">
              <a:latin typeface="Georgia"/>
              <a:ea typeface="Georgia"/>
              <a:cs typeface="Georgia"/>
              <a:sym typeface="Georgia"/>
            </a:endParaRPr>
          </a:p>
          <a:p>
            <a:pPr marL="0" marR="0" lvl="0" indent="0" algn="just" rtl="0">
              <a:lnSpc>
                <a:spcPct val="100000"/>
              </a:lnSpc>
              <a:spcBef>
                <a:spcPts val="0"/>
              </a:spcBef>
              <a:spcAft>
                <a:spcPts val="0"/>
              </a:spcAft>
              <a:buNone/>
            </a:pPr>
            <a:endParaRPr sz="1800">
              <a:latin typeface="Georgia"/>
              <a:ea typeface="Georgia"/>
              <a:cs typeface="Georgia"/>
              <a:sym typeface="Georgia"/>
            </a:endParaRPr>
          </a:p>
          <a:p>
            <a:pPr marL="457200" marR="0" lvl="0" indent="0" algn="just" rtl="0">
              <a:lnSpc>
                <a:spcPct val="100000"/>
              </a:lnSpc>
              <a:spcBef>
                <a:spcPts val="0"/>
              </a:spcBef>
              <a:spcAft>
                <a:spcPts val="0"/>
              </a:spcAft>
              <a:buNone/>
            </a:pPr>
            <a:r>
              <a:rPr lang="en-IN" sz="1800">
                <a:latin typeface="Georgia"/>
                <a:ea typeface="Georgia"/>
                <a:cs typeface="Georgia"/>
                <a:sym typeface="Georgia"/>
              </a:rPr>
              <a:t>Here, </a:t>
            </a:r>
            <a:r>
              <a:rPr lang="en-IN" sz="1800" b="1">
                <a:latin typeface="Georgia"/>
                <a:ea typeface="Georgia"/>
                <a:cs typeface="Georgia"/>
                <a:sym typeface="Georgia"/>
              </a:rPr>
              <a:t>L:</a:t>
            </a:r>
            <a:r>
              <a:rPr lang="en-IN" sz="1800">
                <a:latin typeface="Georgia"/>
                <a:ea typeface="Georgia"/>
                <a:cs typeface="Georgia"/>
                <a:sym typeface="Georgia"/>
              </a:rPr>
              <a:t> number of layers (i.e., Transformer blocks), </a:t>
            </a:r>
            <a:r>
              <a:rPr lang="en-IN" sz="1800" b="1">
                <a:latin typeface="Georgia"/>
                <a:ea typeface="Georgia"/>
                <a:cs typeface="Georgia"/>
                <a:sym typeface="Georgia"/>
              </a:rPr>
              <a:t>H:</a:t>
            </a:r>
            <a:r>
              <a:rPr lang="en-IN" sz="1800">
                <a:latin typeface="Georgia"/>
                <a:ea typeface="Georgia"/>
                <a:cs typeface="Georgia"/>
                <a:sym typeface="Georgia"/>
              </a:rPr>
              <a:t> the hidden size,  </a:t>
            </a:r>
            <a:r>
              <a:rPr lang="en-IN" sz="1800" b="1">
                <a:latin typeface="Georgia"/>
                <a:ea typeface="Georgia"/>
                <a:cs typeface="Georgia"/>
                <a:sym typeface="Georgia"/>
              </a:rPr>
              <a:t>A: </a:t>
            </a:r>
            <a:r>
              <a:rPr lang="en-IN" sz="1800">
                <a:latin typeface="Georgia"/>
                <a:ea typeface="Georgia"/>
                <a:cs typeface="Georgia"/>
                <a:sym typeface="Georgia"/>
              </a:rPr>
              <a:t>and the number of self-attention heads.</a:t>
            </a:r>
            <a:endParaRPr sz="1800">
              <a:latin typeface="Georgia"/>
              <a:ea typeface="Georgia"/>
              <a:cs typeface="Georgia"/>
              <a:sym typeface="Georgia"/>
            </a:endParaRPr>
          </a:p>
          <a:p>
            <a:pPr marL="457200" marR="0" lvl="0" indent="0" algn="just" rtl="0">
              <a:lnSpc>
                <a:spcPct val="100000"/>
              </a:lnSpc>
              <a:spcBef>
                <a:spcPts val="0"/>
              </a:spcBef>
              <a:spcAft>
                <a:spcPts val="0"/>
              </a:spcAft>
              <a:buNone/>
            </a:pPr>
            <a:endParaRPr sz="1800">
              <a:latin typeface="Georgia"/>
              <a:ea typeface="Georgia"/>
              <a:cs typeface="Georgia"/>
              <a:sym typeface="Georgia"/>
            </a:endParaRPr>
          </a:p>
          <a:p>
            <a:pPr marL="457200" marR="0" lvl="0" indent="-342900" algn="just" rtl="0">
              <a:lnSpc>
                <a:spcPct val="100000"/>
              </a:lnSpc>
              <a:spcBef>
                <a:spcPts val="0"/>
              </a:spcBef>
              <a:spcAft>
                <a:spcPts val="0"/>
              </a:spcAft>
              <a:buSzPts val="1800"/>
              <a:buFont typeface="Georgia"/>
              <a:buChar char="●"/>
            </a:pPr>
            <a:r>
              <a:rPr lang="en-IN" sz="1800" b="1">
                <a:latin typeface="Georgia"/>
                <a:ea typeface="Georgia"/>
                <a:cs typeface="Georgia"/>
                <a:sym typeface="Georgia"/>
              </a:rPr>
              <a:t>BERT</a:t>
            </a:r>
            <a:r>
              <a:rPr lang="en-IN" sz="1800" b="1" baseline="-25000">
                <a:latin typeface="Georgia"/>
                <a:ea typeface="Georgia"/>
                <a:cs typeface="Georgia"/>
                <a:sym typeface="Georgia"/>
              </a:rPr>
              <a:t>BASE</a:t>
            </a:r>
            <a:r>
              <a:rPr lang="en-IN" sz="1800">
                <a:latin typeface="Georgia"/>
                <a:ea typeface="Georgia"/>
                <a:cs typeface="Georgia"/>
                <a:sym typeface="Georgia"/>
              </a:rPr>
              <a:t> was chosen to have the same model size as OpenAI GPT for comparison purposes.</a:t>
            </a:r>
            <a:endParaRPr sz="18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6ebc5cef84_0_24"/>
          <p:cNvSpPr txBox="1">
            <a:spLocks noGrp="1"/>
          </p:cNvSpPr>
          <p:nvPr>
            <p:ph type="body" idx="1"/>
          </p:nvPr>
        </p:nvSpPr>
        <p:spPr>
          <a:xfrm>
            <a:off x="190700" y="1540925"/>
            <a:ext cx="8751900" cy="51420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Font typeface="Georgia"/>
              <a:buChar char="●"/>
            </a:pPr>
            <a:r>
              <a:rPr lang="en-IN" sz="1800">
                <a:latin typeface="Georgia"/>
                <a:ea typeface="Georgia"/>
                <a:cs typeface="Georgia"/>
                <a:sym typeface="Georgia"/>
              </a:rPr>
              <a:t>Used token sequence to represent both a single sentence and a pair of sentences.</a:t>
            </a:r>
            <a:endParaRPr sz="1800">
              <a:latin typeface="Georgia"/>
              <a:ea typeface="Georgia"/>
              <a:cs typeface="Georgia"/>
              <a:sym typeface="Georgia"/>
            </a:endParaRPr>
          </a:p>
          <a:p>
            <a:pPr marL="0" lvl="0" indent="0" algn="l" rtl="0">
              <a:spcBef>
                <a:spcPts val="360"/>
              </a:spcBef>
              <a:spcAft>
                <a:spcPts val="0"/>
              </a:spcAft>
              <a:buNone/>
            </a:pPr>
            <a:endParaRPr sz="1800">
              <a:latin typeface="Georgia"/>
              <a:ea typeface="Georgia"/>
              <a:cs typeface="Georgia"/>
              <a:sym typeface="Georgia"/>
            </a:endParaRPr>
          </a:p>
          <a:p>
            <a:pPr marL="457200" lvl="0" indent="-342900" algn="l" rtl="0">
              <a:spcBef>
                <a:spcPts val="360"/>
              </a:spcBef>
              <a:spcAft>
                <a:spcPts val="0"/>
              </a:spcAft>
              <a:buSzPts val="1800"/>
              <a:buFont typeface="Georgia"/>
              <a:buChar char="●"/>
            </a:pPr>
            <a:r>
              <a:rPr lang="en-IN" sz="1800">
                <a:latin typeface="Georgia"/>
                <a:ea typeface="Georgia"/>
                <a:cs typeface="Georgia"/>
                <a:sym typeface="Georgia"/>
              </a:rPr>
              <a:t>WordPiece Embeddings with a 30k token vocab.</a:t>
            </a:r>
            <a:endParaRPr sz="1800">
              <a:latin typeface="Georgia"/>
              <a:ea typeface="Georgia"/>
              <a:cs typeface="Georgia"/>
              <a:sym typeface="Georgia"/>
            </a:endParaRPr>
          </a:p>
          <a:p>
            <a:pPr marL="0" lvl="0" indent="0" algn="l" rtl="0">
              <a:spcBef>
                <a:spcPts val="360"/>
              </a:spcBef>
              <a:spcAft>
                <a:spcPts val="0"/>
              </a:spcAft>
              <a:buNone/>
            </a:pPr>
            <a:endParaRPr sz="1800">
              <a:latin typeface="Georgia"/>
              <a:ea typeface="Georgia"/>
              <a:cs typeface="Georgia"/>
              <a:sym typeface="Georgia"/>
            </a:endParaRPr>
          </a:p>
          <a:p>
            <a:pPr marL="457200" lvl="0" indent="-342900" algn="l" rtl="0">
              <a:spcBef>
                <a:spcPts val="360"/>
              </a:spcBef>
              <a:spcAft>
                <a:spcPts val="0"/>
              </a:spcAft>
              <a:buSzPts val="1800"/>
              <a:buFont typeface="Georgia"/>
              <a:buChar char="●"/>
            </a:pPr>
            <a:r>
              <a:rPr lang="en-IN" sz="1800">
                <a:latin typeface="Georgia"/>
                <a:ea typeface="Georgia"/>
                <a:cs typeface="Georgia"/>
                <a:sym typeface="Georgia"/>
              </a:rPr>
              <a:t>First token of every sequence is a special classification token [CLS]. The final hidden state of this token is used for classification tasks.</a:t>
            </a:r>
            <a:endParaRPr sz="1800">
              <a:latin typeface="Georgia"/>
              <a:ea typeface="Georgia"/>
              <a:cs typeface="Georgia"/>
              <a:sym typeface="Georgia"/>
            </a:endParaRPr>
          </a:p>
          <a:p>
            <a:pPr marL="0" lvl="0" indent="0" algn="l" rtl="0">
              <a:spcBef>
                <a:spcPts val="360"/>
              </a:spcBef>
              <a:spcAft>
                <a:spcPts val="0"/>
              </a:spcAft>
              <a:buNone/>
            </a:pPr>
            <a:endParaRPr sz="1800">
              <a:latin typeface="Georgia"/>
              <a:ea typeface="Georgia"/>
              <a:cs typeface="Georgia"/>
              <a:sym typeface="Georgia"/>
            </a:endParaRPr>
          </a:p>
          <a:p>
            <a:pPr marL="457200" lvl="0" indent="-342900" algn="l" rtl="0">
              <a:spcBef>
                <a:spcPts val="360"/>
              </a:spcBef>
              <a:spcAft>
                <a:spcPts val="0"/>
              </a:spcAft>
              <a:buSzPts val="1800"/>
              <a:buFont typeface="Georgia"/>
              <a:buChar char="●"/>
            </a:pPr>
            <a:r>
              <a:rPr lang="en-IN" sz="1800">
                <a:latin typeface="Georgia"/>
                <a:ea typeface="Georgia"/>
                <a:cs typeface="Georgia"/>
                <a:sym typeface="Georgia"/>
              </a:rPr>
              <a:t>Sentences are seperated with special token [SEP] and a learned embedding to every token indicating whether it belongs to sentence A or B.</a:t>
            </a:r>
            <a:endParaRPr sz="1800">
              <a:latin typeface="Georgia"/>
              <a:ea typeface="Georgia"/>
              <a:cs typeface="Georgia"/>
              <a:sym typeface="Georgia"/>
            </a:endParaRPr>
          </a:p>
          <a:p>
            <a:pPr marL="0" lvl="0" indent="0" algn="l" rtl="0">
              <a:spcBef>
                <a:spcPts val="360"/>
              </a:spcBef>
              <a:spcAft>
                <a:spcPts val="0"/>
              </a:spcAft>
              <a:buNone/>
            </a:pPr>
            <a:endParaRPr sz="1800">
              <a:latin typeface="Georgia"/>
              <a:ea typeface="Georgia"/>
              <a:cs typeface="Georgia"/>
              <a:sym typeface="Georgia"/>
            </a:endParaRPr>
          </a:p>
          <a:p>
            <a:pPr marL="457200" lvl="0" indent="-342900" algn="l" rtl="0">
              <a:spcBef>
                <a:spcPts val="360"/>
              </a:spcBef>
              <a:spcAft>
                <a:spcPts val="0"/>
              </a:spcAft>
              <a:buSzPts val="1800"/>
              <a:buFont typeface="Georgia"/>
              <a:buChar char="●"/>
            </a:pPr>
            <a:r>
              <a:rPr lang="en-IN" sz="1800">
                <a:latin typeface="Georgia"/>
                <a:ea typeface="Georgia"/>
                <a:cs typeface="Georgia"/>
                <a:sym typeface="Georgia"/>
              </a:rPr>
              <a:t>Similar to Transformers, input representation is constructed by summing the corresponding token, segment with positional embeddings.</a:t>
            </a:r>
            <a:endParaRPr sz="1800">
              <a:latin typeface="Georgia"/>
              <a:ea typeface="Georgia"/>
              <a:cs typeface="Georgia"/>
              <a:sym typeface="Georgia"/>
            </a:endParaRPr>
          </a:p>
        </p:txBody>
      </p:sp>
      <p:sp>
        <p:nvSpPr>
          <p:cNvPr id="160" name="Google Shape;160;g6ebc5cef84_0_24"/>
          <p:cNvSpPr txBox="1">
            <a:spLocks noGrp="1"/>
          </p:cNvSpPr>
          <p:nvPr>
            <p:ph type="sldNum" idx="12"/>
          </p:nvPr>
        </p:nvSpPr>
        <p:spPr>
          <a:xfrm>
            <a:off x="6553200" y="6245225"/>
            <a:ext cx="2133600" cy="476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IN"/>
              <a:t>9</a:t>
            </a:fld>
            <a:endParaRPr/>
          </a:p>
        </p:txBody>
      </p:sp>
      <p:sp>
        <p:nvSpPr>
          <p:cNvPr id="161" name="Google Shape;161;g6ebc5cef84_0_24"/>
          <p:cNvSpPr/>
          <p:nvPr/>
        </p:nvSpPr>
        <p:spPr>
          <a:xfrm>
            <a:off x="373063" y="152400"/>
            <a:ext cx="8237400" cy="11430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SzPts val="3600"/>
              <a:buFont typeface="Arial"/>
              <a:buNone/>
            </a:pPr>
            <a:r>
              <a:rPr lang="en-IN" sz="3600">
                <a:solidFill>
                  <a:srgbClr val="4D4D4D"/>
                </a:solidFill>
                <a:latin typeface="Georgia"/>
                <a:ea typeface="Georgia"/>
                <a:cs typeface="Georgia"/>
                <a:sym typeface="Georgia"/>
              </a:rPr>
              <a:t>Input/Output Representations</a:t>
            </a:r>
            <a:endParaRPr sz="3600" i="0" u="none" strike="noStrike" cap="none">
              <a:solidFill>
                <a:srgbClr val="000000"/>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1729</Words>
  <Application>Microsoft Macintosh PowerPoint</Application>
  <PresentationFormat>On-screen Show (4:3)</PresentationFormat>
  <Paragraphs>158</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Georgia</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Qi, Yanjun (yq2h)</cp:lastModifiedBy>
  <cp:revision>1</cp:revision>
  <dcterms:created xsi:type="dcterms:W3CDTF">2009-01-05T15:07:26Z</dcterms:created>
  <dcterms:modified xsi:type="dcterms:W3CDTF">2021-06-17T20:32:31Z</dcterms:modified>
</cp:coreProperties>
</file>