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dax7IlQqyoPBhy1HiN2WZk2Ap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0"/>
  </p:normalViewPr>
  <p:slideViewPr>
    <p:cSldViewPr snapToGrid="0">
      <p:cViewPr varScale="1">
        <p:scale>
          <a:sx n="99" d="100"/>
          <a:sy n="99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ebc5cef8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4" name="Google Shape;164;g6ebc5cef84_0_3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6ebc5cef84_0_3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f01bf3ee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3" name="Google Shape;173;g6f01bf3ee5_0_6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6f01bf3ee5_0_6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f01bf3ee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2" name="Google Shape;182;g6f01bf3ee5_0_8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6f01bf3ee5_0_8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f01bf3ee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g6f01bf3ee5_0_9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6f01bf3ee5_0_9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f01bf3ee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9" name="Google Shape;199;g6f01bf3ee5_0_1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6f01bf3ee5_0_10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1bf3ee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g6f01bf3ee5_0_1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g6f01bf3ee5_0_11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f05745b4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7" name="Google Shape;217;g6f05745b47_0_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g6f05745b47_0_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f05745b4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6" name="Google Shape;226;g6f05745b47_0_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g6f05745b47_0_18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1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1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6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Here, we make the claim of this project.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f01bf3ee5_0_29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6f01bf3ee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g6f01bf3ee5_0_2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f01bf3ee5_0_4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6f01bf3ee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g6f01bf3ee5_0_4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In the rest of this presentation, I’m going to talk about following contents: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bc5cef8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6" name="Google Shape;156;g6ebc5cef84_0_2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6ebc5cef84_0_2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179025" y="1794375"/>
            <a:ext cx="88392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30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DISCOVERY OF NATURAL LANGUAGE CONCEPTS IN INDIVIDUAL UNITS OF CNNs</a:t>
            </a:r>
            <a:endParaRPr sz="3000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Seil Na, Yo Joong Choe, Dong-Hyun Lee, Gunhee Kim</a:t>
            </a:r>
            <a:endParaRPr sz="2200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ICLR 2019</a:t>
            </a:r>
            <a:endParaRPr sz="2200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-125775" y="5324913"/>
            <a:ext cx="9144000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200"/>
            </a:pPr>
            <a:r>
              <a:rPr lang="en-IN" sz="28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Presenter: </a:t>
            </a:r>
            <a:r>
              <a:rPr lang="en-IN" sz="2800" dirty="0" err="1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Rishab</a:t>
            </a:r>
            <a:r>
              <a:rPr lang="en-IN" sz="2800" dirty="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IN" sz="2800" dirty="0" err="1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Bamrara</a:t>
            </a:r>
            <a:endParaRPr lang="en-IN" sz="2800" dirty="0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ctr"/>
            <a:r>
              <a:rPr lang="en-US" sz="2400" dirty="0">
                <a:highlight>
                  <a:srgbClr val="FFFF00"/>
                </a:highlight>
              </a:rPr>
              <a:t>https://</a:t>
            </a:r>
            <a:r>
              <a:rPr lang="en-US" sz="2400" dirty="0" err="1">
                <a:highlight>
                  <a:srgbClr val="FFFF00"/>
                </a:highlight>
              </a:rPr>
              <a:t>qdata.github.io</a:t>
            </a:r>
            <a:r>
              <a:rPr lang="en-US" sz="2400" dirty="0">
                <a:highlight>
                  <a:srgbClr val="FFFF00"/>
                </a:highlight>
              </a:rPr>
              <a:t>/deep2Read/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0" y="4800600"/>
            <a:ext cx="91440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IN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February </a:t>
            </a:r>
            <a:r>
              <a:rPr lang="en-IN" sz="22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14</a:t>
            </a:r>
            <a:r>
              <a:rPr lang="en-IN" sz="22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, 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ebc5cef84_0_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sp>
        <p:nvSpPr>
          <p:cNvPr id="168" name="Google Shape;168;g6ebc5cef84_0_31"/>
          <p:cNvSpPr/>
          <p:nvPr/>
        </p:nvSpPr>
        <p:spPr>
          <a:xfrm>
            <a:off x="78625" y="152400"/>
            <a:ext cx="8531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Evaluation of Concept Alignment:</a:t>
            </a:r>
            <a:endParaRPr sz="36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g6ebc5cef84_0_31"/>
          <p:cNvSpPr txBox="1"/>
          <p:nvPr/>
        </p:nvSpPr>
        <p:spPr>
          <a:xfrm>
            <a:off x="145875" y="1513375"/>
            <a:ext cx="8830200" cy="5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Define the concept selectivity of a unit u, to a set of concepts C</a:t>
            </a:r>
            <a:r>
              <a:rPr lang="en-IN" sz="1800" baseline="30000">
                <a:latin typeface="Georgia"/>
                <a:ea typeface="Georgia"/>
                <a:cs typeface="Georgia"/>
                <a:sym typeface="Georgia"/>
              </a:rPr>
              <a:t>∗</a:t>
            </a:r>
            <a:r>
              <a:rPr lang="en-IN" sz="1800" baseline="-2500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 as follows: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Georgia"/>
                <a:ea typeface="Georgia"/>
                <a:cs typeface="Georgia"/>
                <a:sym typeface="Georgia"/>
              </a:rPr>
              <a:t>replicate: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 S+ contains the sentences created by replicating each concept in C</a:t>
            </a:r>
            <a:r>
              <a:rPr lang="en-IN" sz="1800" baseline="30000">
                <a:latin typeface="Georgia"/>
                <a:ea typeface="Georgia"/>
                <a:cs typeface="Georgia"/>
                <a:sym typeface="Georgia"/>
              </a:rPr>
              <a:t>∗</a:t>
            </a:r>
            <a:r>
              <a:rPr lang="en-IN" sz="1800" baseline="-2500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Georgia"/>
                <a:ea typeface="Georgia"/>
                <a:cs typeface="Georgia"/>
                <a:sym typeface="Georgia"/>
              </a:rPr>
              <a:t>one instance: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 S+ contains just one instance of each concept in </a:t>
            </a:r>
            <a:r>
              <a:rPr lang="en-I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IN" sz="1800" baseline="30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∗</a:t>
            </a:r>
            <a:r>
              <a:rPr lang="en-IN" sz="18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I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Georgia"/>
                <a:ea typeface="Georgia"/>
                <a:cs typeface="Georgia"/>
                <a:sym typeface="Georgia"/>
              </a:rPr>
              <a:t>inclusion: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IN" sz="1700">
                <a:latin typeface="Georgia"/>
                <a:ea typeface="Georgia"/>
                <a:cs typeface="Georgia"/>
                <a:sym typeface="Georgia"/>
              </a:rPr>
              <a:t>S+ contains the training sentences that include at least one concept in C</a:t>
            </a:r>
            <a:r>
              <a:rPr lang="en-IN" sz="1700" baseline="30000">
                <a:latin typeface="Georgia"/>
                <a:ea typeface="Georgia"/>
                <a:cs typeface="Georgia"/>
                <a:sym typeface="Georgia"/>
              </a:rPr>
              <a:t>∗</a:t>
            </a:r>
            <a:r>
              <a:rPr lang="en-IN" sz="1700" baseline="-2500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IN" sz="17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Georgia"/>
                <a:ea typeface="Georgia"/>
                <a:cs typeface="Georgia"/>
                <a:sym typeface="Georgia"/>
              </a:rPr>
              <a:t>random: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 S+ contains randomly sampled sentences from the training data.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In contrast, </a:t>
            </a:r>
            <a:r>
              <a:rPr lang="en-IN" sz="1800" b="1">
                <a:latin typeface="Georgia"/>
                <a:ea typeface="Georgia"/>
                <a:cs typeface="Georgia"/>
                <a:sym typeface="Georgia"/>
              </a:rPr>
              <a:t>µ−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 is the average value of unit activation when forwarding S−, which consists of training sentences that do not include any concept in C ∗ u 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0" name="Google Shape;170;g6ebc5cef84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75" y="1915650"/>
            <a:ext cx="87630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f01bf3ee5_0_6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sp>
        <p:nvSpPr>
          <p:cNvPr id="177" name="Google Shape;177;g6f01bf3ee5_0_68"/>
          <p:cNvSpPr/>
          <p:nvPr/>
        </p:nvSpPr>
        <p:spPr>
          <a:xfrm>
            <a:off x="101050" y="152400"/>
            <a:ext cx="8509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Evaluation of Concept Alignment:</a:t>
            </a:r>
            <a:endParaRPr sz="36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8" name="Google Shape;178;g6f01bf3ee5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0"/>
            <a:ext cx="8839200" cy="214009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6f01bf3ee5_0_68"/>
          <p:cNvSpPr txBox="1"/>
          <p:nvPr/>
        </p:nvSpPr>
        <p:spPr>
          <a:xfrm>
            <a:off x="0" y="3895750"/>
            <a:ext cx="8991600" cy="2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Mean selectivity of the replicate set is the highest with a significant margin.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Mean selectivity of the replicate set is higher than that of the one instance set, which implies that a unit’s activation increases as its concepts appear more often in the input text.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f01bf3ee5_0_8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sp>
        <p:nvSpPr>
          <p:cNvPr id="186" name="Google Shape;186;g6f01bf3ee5_0_81"/>
          <p:cNvSpPr/>
          <p:nvPr/>
        </p:nvSpPr>
        <p:spPr>
          <a:xfrm>
            <a:off x="67425" y="152400"/>
            <a:ext cx="8543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Concept Alignment of Units:</a:t>
            </a:r>
            <a:endParaRPr sz="36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7" name="Google Shape;187;g6f01bf3ee5_0_81"/>
          <p:cNvPicPr preferRelativeResize="0"/>
          <p:nvPr/>
        </p:nvPicPr>
        <p:blipFill rotWithShape="1">
          <a:blip r:embed="rId3">
            <a:alphaModFix/>
          </a:blip>
          <a:srcRect t="4058"/>
          <a:stretch/>
        </p:blipFill>
        <p:spPr>
          <a:xfrm>
            <a:off x="112250" y="1468550"/>
            <a:ext cx="8863850" cy="52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f01bf3ee5_0_9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sp>
        <p:nvSpPr>
          <p:cNvPr id="194" name="Google Shape;194;g6f01bf3ee5_0_90"/>
          <p:cNvSpPr/>
          <p:nvPr/>
        </p:nvSpPr>
        <p:spPr>
          <a:xfrm>
            <a:off x="78625" y="152400"/>
            <a:ext cx="8897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Concept Distribution In Layers:</a:t>
            </a:r>
            <a:endParaRPr sz="36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5" name="Google Shape;195;g6f01bf3ee5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9225"/>
            <a:ext cx="9144000" cy="462483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6f01bf3ee5_0_90"/>
          <p:cNvSpPr txBox="1"/>
          <p:nvPr/>
        </p:nvSpPr>
        <p:spPr>
          <a:xfrm>
            <a:off x="-7925" y="6076400"/>
            <a:ext cx="9144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Data and Task-specific concepts are likely to be aligned to many units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01bf3ee5_0_10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sp>
        <p:nvSpPr>
          <p:cNvPr id="203" name="Google Shape;203;g6f01bf3ee5_0_102"/>
          <p:cNvSpPr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Concept Granularity Evolution with Layers:</a:t>
            </a:r>
            <a:endParaRPr sz="36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4" name="Google Shape;204;g6f01bf3ee5_0_102"/>
          <p:cNvSpPr txBox="1"/>
          <p:nvPr/>
        </p:nvSpPr>
        <p:spPr>
          <a:xfrm>
            <a:off x="-7925" y="524275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In lower layers fewer phrase concepts but more morphemes and words are detected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Concepts significantly change in shallower layers, but do not change much from middle to deeper layers.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5" name="Google Shape;205;g6f01bf3ee5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800"/>
            <a:ext cx="8839201" cy="36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f01bf3ee5_0_1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  <p:sp>
        <p:nvSpPr>
          <p:cNvPr id="212" name="Google Shape;212;g6f01bf3ee5_0_115"/>
          <p:cNvSpPr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Concept Granularity Evolution with Layers:</a:t>
            </a:r>
            <a:endParaRPr sz="36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3" name="Google Shape;213;g6f01bf3ee5_0_115"/>
          <p:cNvSpPr txBox="1"/>
          <p:nvPr/>
        </p:nvSpPr>
        <p:spPr>
          <a:xfrm>
            <a:off x="0" y="1455150"/>
            <a:ext cx="9144000" cy="3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Why does concept granularity not evolve much in deeper layers?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Network is large enough so that the representations in the middle layers could be sufficiently informative to solve the task.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Retrained ByteNet from scratch while varying only layer depth of the encoder.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Unlike in computer vision where deeper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layers are usually more useful and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discriminative.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4" name="Google Shape;214;g6f01bf3ee5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950" y="3129250"/>
            <a:ext cx="3417700" cy="36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f05745b47_0_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  <p:sp>
        <p:nvSpPr>
          <p:cNvPr id="221" name="Google Shape;221;g6f05745b47_0_3"/>
          <p:cNvSpPr/>
          <p:nvPr/>
        </p:nvSpPr>
        <p:spPr>
          <a:xfrm>
            <a:off x="112250" y="0"/>
            <a:ext cx="9031800" cy="14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What Makes Certain Concepts Emerge More Than Others?</a:t>
            </a:r>
            <a:endParaRPr sz="36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Google Shape;222;g6f05745b47_0_3"/>
          <p:cNvSpPr txBox="1"/>
          <p:nvPr/>
        </p:nvSpPr>
        <p:spPr>
          <a:xfrm>
            <a:off x="0" y="1455150"/>
            <a:ext cx="9144000" cy="40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Why does concept granularity not evolve much in deeper layers?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The concepts with a higher frequency in training data may be aligned to more units.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The concepts that have more influence on the objective function (expected loss) may be aligned to more units.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Delta of Expected Loss (DEL (c)) =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where, S is a set of training sentences, and Y is the set of ground-truths, and L(s, y) is the loss function for the input sentence s and label y.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Occ</a:t>
            </a:r>
            <a:r>
              <a:rPr lang="en-IN" sz="1800" baseline="-250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(s) is an occlusion of concept c in sentence s: replace concept c by dummy character tokens that have no meaning.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3" name="Google Shape;223;g6f05745b47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950" y="3312975"/>
            <a:ext cx="4994849" cy="3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f05745b47_0_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  <p:sp>
        <p:nvSpPr>
          <p:cNvPr id="230" name="Google Shape;230;g6f05745b47_0_18"/>
          <p:cNvSpPr/>
          <p:nvPr/>
        </p:nvSpPr>
        <p:spPr>
          <a:xfrm>
            <a:off x="112250" y="0"/>
            <a:ext cx="9031800" cy="14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What Makes Certain Concepts Emerge More Than Others?</a:t>
            </a:r>
            <a:endParaRPr sz="36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1" name="Google Shape;231;g6f05745b47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489450"/>
            <a:ext cx="6248400" cy="4824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/>
          <p:nvPr/>
        </p:nvSpPr>
        <p:spPr>
          <a:xfrm>
            <a:off x="101050" y="152400"/>
            <a:ext cx="7125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Conclusion and Future Work: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  <p:sp>
        <p:nvSpPr>
          <p:cNvPr id="238" name="Google Shape;238;p18"/>
          <p:cNvSpPr txBox="1"/>
          <p:nvPr/>
        </p:nvSpPr>
        <p:spPr>
          <a:xfrm>
            <a:off x="0" y="1502150"/>
            <a:ext cx="9144000" cy="50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I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Proposed a simple but highly effective concept alignment method for character-level CNNs to confirm that each unit of the hidden layers serves as detectors of natural language concepts.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I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Consequently, authors shed light on how deep representations capture the natural language, and how they vary with various conditions.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I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interesting future direction is to extend the concept coverage from natural language to more abstract forms such as sentence structure, nuance, and tone.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I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Combining definition of concepts with the attention mechanism.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/>
          <p:nvPr/>
        </p:nvSpPr>
        <p:spPr>
          <a:xfrm>
            <a:off x="123450" y="152400"/>
            <a:ext cx="710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References: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0" y="1524000"/>
            <a:ext cx="9067800" cy="4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•"/>
            </a:pPr>
            <a:r>
              <a:rPr lang="en-I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Yossi Adi, Einat Kermany, Yonatan Belinkov, Ofer Lavi, and Yoav Goldberg. Fine-grained Analysis of Sentence Embeddings Using Auxiliary Prediction Tasks. ICLR, 2017.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•"/>
            </a:pPr>
            <a:r>
              <a:rPr lang="en-I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Dzmitry Bahdanau, Kyunghyun Cho, and Yoshua Bengio. Neural Machine Translation by Jointly Learning to Align and Translate. ICLR, 2015.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•"/>
            </a:pPr>
            <a:r>
              <a:rPr lang="en-I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David Bau, Bolei Zhou, Aditya Khosla, Aude Oliva, and Antonio Torralba. Network Dissection: Quantifying Interpretability of Deep Visual Representations. In CVPR, 2017.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•"/>
            </a:pPr>
            <a:r>
              <a:rPr lang="en-I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Dumitru Erhan, Yoshua Bengio, Aaron Courville, and Pascal Vincent. Visualizing Higher-layer Features of a Deep Network. University of Montreal, 2009.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•"/>
            </a:pPr>
            <a:r>
              <a:rPr lang="en-I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Andrej Karpathy, Justin Johnson, and Li Fei-Fei. Visualizing and Understanding Recurrent Networks.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•"/>
            </a:pPr>
            <a:r>
              <a:rPr lang="en-I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Lili Mou, Zhao Meng, Rui Yan, Ge Li, Yan Xu, Lu Zhang, and Zhi Jin. How Transferable are Neural Networks in NLP Applications? In EMNLP, 2016.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•"/>
            </a:pPr>
            <a:r>
              <a:rPr lang="en-I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Chris Olah, Alexander Mordvintsev, and Ludwig Schubert. Feature Visualization. Distill, 2017.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•"/>
            </a:pPr>
            <a:r>
              <a:rPr lang="en-I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Bolei Zhou, Aditya Khosla, Agata Lapedriza, Aude Oliva, and Antonio Torralba. Object Detectors Emerge in Deep Scene CNNs. In ICLR, 2015.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Google Shape;246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89850" y="152400"/>
            <a:ext cx="7136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Motivation: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0" y="1447800"/>
            <a:ext cx="9067800" cy="3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I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Although deep convolutional networks have achieved improved performance in many natural language tasks, they have been treated as black boxes because they are difficult to interpret.</a:t>
            </a: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I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Especially, little is known about how they represent language in their intermediate layers.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I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Because of their lack of interpretability, deep models are often regarded as hard to debug and unreliable for deployment.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I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They also prevent the user from learning about how to make better decisions based on the model’s outputs.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/>
          <p:nvPr/>
        </p:nvSpPr>
        <p:spPr>
          <a:xfrm>
            <a:off x="78625" y="152400"/>
            <a:ext cx="7147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Related Work: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body" idx="1"/>
          </p:nvPr>
        </p:nvSpPr>
        <p:spPr>
          <a:xfrm>
            <a:off x="168275" y="1676400"/>
            <a:ext cx="8718300" cy="45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Zhou et al. (2015): Object Detectors Emerge in Deep Scene CNNs.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Erhan et al. (2009): Visualizing Higher-layer Features of a Deep Network.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Olah et al. (2017):  Feature Visualization.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Simonyan et al. (2013): Visualising Image Classification Models and Saliency maps.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Radford et al. (2017): Concept of sentiment aligned to a particular unit.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body" idx="1"/>
          </p:nvPr>
        </p:nvSpPr>
        <p:spPr>
          <a:xfrm>
            <a:off x="152400" y="1689100"/>
            <a:ext cx="8839200" cy="4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IN" sz="1800" b="1">
                <a:latin typeface="Georgia"/>
                <a:ea typeface="Georgia"/>
                <a:cs typeface="Georgia"/>
                <a:sym typeface="Georgia"/>
              </a:rPr>
              <a:t>Character level CNN: 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Represent each character as a one-hot encoded vector.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IN" sz="1800" b="1">
                <a:latin typeface="Georgia"/>
                <a:ea typeface="Georgia"/>
                <a:cs typeface="Georgia"/>
                <a:sym typeface="Georgia"/>
              </a:rPr>
              <a:t>1D Convolution: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 Convolution takes place in only one direction. In NLP the direction is the time axis.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IN" sz="1800" b="1">
                <a:latin typeface="Georgia"/>
                <a:ea typeface="Georgia"/>
                <a:cs typeface="Georgia"/>
                <a:sym typeface="Georgia"/>
              </a:rPr>
              <a:t>Unit: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 Each channel in convolutional representation.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IN" sz="1800" b="1">
                <a:latin typeface="Georgia"/>
                <a:ea typeface="Georgia"/>
                <a:cs typeface="Georgia"/>
                <a:sym typeface="Georgia"/>
              </a:rPr>
              <a:t>Natural Language Concepts: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 Grammatical units of natural language that preserve meanings; i.e. morphemes, words, and phrases.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78625" y="152400"/>
            <a:ext cx="7147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Background: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/>
          <p:nvPr/>
        </p:nvSpPr>
        <p:spPr>
          <a:xfrm>
            <a:off x="78625" y="152400"/>
            <a:ext cx="7147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Claim / Target Task:</a:t>
            </a:r>
            <a:endParaRPr sz="3600" b="0" i="0" u="none" strike="noStrike" cap="none">
              <a:solidFill>
                <a:srgbClr val="4D4D4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127" name="Google Shape;127;p7"/>
          <p:cNvSpPr txBox="1"/>
          <p:nvPr/>
        </p:nvSpPr>
        <p:spPr>
          <a:xfrm>
            <a:off x="152400" y="1600200"/>
            <a:ext cx="8839200" cy="4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units of deep CNNs learned in NLP tasks could act as a natural language concept detector.</a:t>
            </a: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/>
          <p:nvPr/>
        </p:nvSpPr>
        <p:spPr>
          <a:xfrm>
            <a:off x="56225" y="152400"/>
            <a:ext cx="855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Top K Activated Sentences Per Unit:</a:t>
            </a:r>
            <a:endParaRPr sz="360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sp>
        <p:nvSpPr>
          <p:cNvPr id="135" name="Google Shape;135;p10"/>
          <p:cNvSpPr txBox="1"/>
          <p:nvPr/>
        </p:nvSpPr>
        <p:spPr>
          <a:xfrm>
            <a:off x="0" y="1447800"/>
            <a:ext cx="8991600" cy="523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Given a layer and sentence s ∈ S, let A</a:t>
            </a:r>
            <a:r>
              <a:rPr lang="en-IN" sz="1800" baseline="30000"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-IN" sz="1800" baseline="-2500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 (s) denote the activation of unit u at spatial location l.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Then, for unit u, average activations over all spatial locations as: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 						, where Z is a normalizer.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Retrieve top K training sentences per unit with the highest mean activation a</a:t>
            </a:r>
            <a:r>
              <a:rPr lang="en-IN" sz="1800" baseline="-2500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6" name="Google Shape;13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050" y="2594725"/>
            <a:ext cx="2590975" cy="3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75" y="3698475"/>
            <a:ext cx="8921925" cy="24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01bf3ee5_0_29"/>
          <p:cNvSpPr/>
          <p:nvPr/>
        </p:nvSpPr>
        <p:spPr>
          <a:xfrm>
            <a:off x="69675" y="152400"/>
            <a:ext cx="7965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Identifying Concepts:</a:t>
            </a:r>
            <a:endParaRPr sz="360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4" name="Google Shape;144;g6f01bf3ee5_0_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145" name="Google Shape;145;g6f01bf3ee5_0_29"/>
          <p:cNvSpPr txBox="1"/>
          <p:nvPr/>
        </p:nvSpPr>
        <p:spPr>
          <a:xfrm>
            <a:off x="0" y="1447800"/>
            <a:ext cx="8991600" cy="52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Parse each of top K sentences with a constituency parser (Kitaev &amp; Klein, 2018).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From sentence “John hit the balls”, we obtain candidate concepts as {John, hit, the, balls, the balls, hit the balls, John hit the balls}.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Also break each word into morphemes using a morphological analysis tool (Virpioja et al., 2013) and add them to candidate concepts (e.g. from word “balls”, we obtain morphemes {ball, s}).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IN" sz="1800" baseline="-2500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 = {c</a:t>
            </a:r>
            <a:r>
              <a:rPr lang="en-IN" sz="1800" baseline="-25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, ..., c</a:t>
            </a:r>
            <a:r>
              <a:rPr lang="en-IN" sz="1800" baseline="-25000"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 }, where N is the number of candidate concepts of the unit.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f01bf3ee5_0_44"/>
          <p:cNvSpPr/>
          <p:nvPr/>
        </p:nvSpPr>
        <p:spPr>
          <a:xfrm>
            <a:off x="69675" y="152400"/>
            <a:ext cx="892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Measuring Contribution of each Concept: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6f01bf3ee5_0_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153" name="Google Shape;153;g6f01bf3ee5_0_44"/>
          <p:cNvSpPr txBox="1"/>
          <p:nvPr/>
        </p:nvSpPr>
        <p:spPr>
          <a:xfrm>
            <a:off x="0" y="1447800"/>
            <a:ext cx="8991600" cy="52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For normalizing, create a synthetic sentence by replicating each candidate concept so that its length is identical to the average length of all training sentences.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   (e.g. candidate concept “the ball” is replicated as “the ball the ball the ball…”)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 Degree of alignment (DoA) between a candidate concept “c</a:t>
            </a:r>
            <a:r>
              <a:rPr lang="en-IN" sz="1800" baseline="-25000"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” and a unit “u” 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Georgia"/>
                <a:ea typeface="Georgia"/>
                <a:cs typeface="Georgia"/>
                <a:sym typeface="Georgia"/>
              </a:rPr>
              <a:t>DoA</a:t>
            </a:r>
            <a:r>
              <a:rPr lang="en-IN" sz="1800" b="1" baseline="-25000">
                <a:latin typeface="Georgia"/>
                <a:ea typeface="Georgia"/>
                <a:cs typeface="Georgia"/>
                <a:sym typeface="Georgia"/>
              </a:rPr>
              <a:t>u,cn</a:t>
            </a:r>
            <a:r>
              <a:rPr lang="en-IN" sz="1800" b="1">
                <a:latin typeface="Georgia"/>
                <a:ea typeface="Georgia"/>
                <a:cs typeface="Georgia"/>
                <a:sym typeface="Georgia"/>
              </a:rPr>
              <a:t> = a</a:t>
            </a:r>
            <a:r>
              <a:rPr lang="en-IN" sz="1800" b="1" baseline="-2500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IN" sz="1800" b="1">
                <a:latin typeface="Georgia"/>
                <a:ea typeface="Georgia"/>
                <a:cs typeface="Georgia"/>
                <a:sym typeface="Georgia"/>
              </a:rPr>
              <a:t>(r</a:t>
            </a:r>
            <a:r>
              <a:rPr lang="en-IN" sz="1800" b="1" baseline="-25000"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IN" sz="1800" b="1">
                <a:latin typeface="Georgia"/>
                <a:ea typeface="Georgia"/>
                <a:cs typeface="Georgia"/>
                <a:sym typeface="Georgia"/>
              </a:rPr>
              <a:t>)</a:t>
            </a:r>
            <a:endParaRPr sz="1800" b="1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DoA measures the extent to unit u’s activation is sensitive to the presence of candidate concept c</a:t>
            </a:r>
            <a:r>
              <a:rPr lang="en-IN" sz="1800" baseline="-25000"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Larger the value suggests that candidate concept c</a:t>
            </a:r>
            <a:r>
              <a:rPr lang="en-IN" sz="1800" baseline="-25000"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 is strongly aligned to unit u.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For each unit u, define a set of its aligned concepts </a:t>
            </a:r>
            <a:r>
              <a:rPr lang="en-IN" sz="1800" b="1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IN" sz="1800" b="1" baseline="30000">
                <a:latin typeface="Georgia"/>
                <a:ea typeface="Georgia"/>
                <a:cs typeface="Georgia"/>
                <a:sym typeface="Georgia"/>
              </a:rPr>
              <a:t>∗</a:t>
            </a:r>
            <a:r>
              <a:rPr lang="en-IN" sz="1800" b="1" baseline="-2500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IN" sz="1800" b="1">
                <a:latin typeface="Georgia"/>
                <a:ea typeface="Georgia"/>
                <a:cs typeface="Georgia"/>
                <a:sym typeface="Georgia"/>
              </a:rPr>
              <a:t> = {c</a:t>
            </a:r>
            <a:r>
              <a:rPr lang="en-IN" sz="1800" b="1" baseline="30000">
                <a:latin typeface="Georgia"/>
                <a:ea typeface="Georgia"/>
                <a:cs typeface="Georgia"/>
                <a:sym typeface="Georgia"/>
              </a:rPr>
              <a:t>∗</a:t>
            </a:r>
            <a:r>
              <a:rPr lang="en-IN" sz="1800" b="1" baseline="-25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IN" sz="1800" b="1">
                <a:latin typeface="Georgia"/>
                <a:ea typeface="Georgia"/>
                <a:cs typeface="Georgia"/>
                <a:sym typeface="Georgia"/>
              </a:rPr>
              <a:t> , ..., c</a:t>
            </a:r>
            <a:r>
              <a:rPr lang="en-IN" sz="1800" b="1" baseline="30000">
                <a:latin typeface="Georgia"/>
                <a:ea typeface="Georgia"/>
                <a:cs typeface="Georgia"/>
                <a:sym typeface="Georgia"/>
              </a:rPr>
              <a:t>∗</a:t>
            </a:r>
            <a:r>
              <a:rPr lang="en-IN" sz="1800" b="1" baseline="-25000"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n-IN" sz="1800" b="1">
                <a:latin typeface="Georgia"/>
                <a:ea typeface="Georgia"/>
                <a:cs typeface="Georgia"/>
                <a:sym typeface="Georgia"/>
              </a:rPr>
              <a:t>}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 as M candidate concepts with the largest DoA values in C</a:t>
            </a:r>
            <a:r>
              <a:rPr lang="en-IN" sz="1800" baseline="-2500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IN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ebc5cef84_0_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sp>
        <p:nvSpPr>
          <p:cNvPr id="160" name="Google Shape;160;g6ebc5cef84_0_24"/>
          <p:cNvSpPr/>
          <p:nvPr/>
        </p:nvSpPr>
        <p:spPr>
          <a:xfrm>
            <a:off x="78625" y="152400"/>
            <a:ext cx="8531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>
                <a:solidFill>
                  <a:srgbClr val="4D4D4D"/>
                </a:solidFill>
                <a:latin typeface="Georgia"/>
                <a:ea typeface="Georgia"/>
                <a:cs typeface="Georgia"/>
                <a:sym typeface="Georgia"/>
              </a:rPr>
              <a:t>Datasets and Model Descriptions:</a:t>
            </a:r>
            <a:endParaRPr sz="36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1" name="Google Shape;161;g6ebc5cef84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00" y="2008100"/>
            <a:ext cx="8868599" cy="30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1480</Words>
  <Application>Microsoft Macintosh PowerPoint</Application>
  <PresentationFormat>On-screen Show (4:3)</PresentationFormat>
  <Paragraphs>172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Georgia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Qi, Yanjun (yq2h)</cp:lastModifiedBy>
  <cp:revision>1</cp:revision>
  <dcterms:created xsi:type="dcterms:W3CDTF">2009-01-05T15:07:26Z</dcterms:created>
  <dcterms:modified xsi:type="dcterms:W3CDTF">2021-06-17T20:33:14Z</dcterms:modified>
</cp:coreProperties>
</file>