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bLTUWEeNJF7NLkOwfJaiOgJJp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2c3ce3f01_0_5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5" name="Google Shape;165;g52c3ce3f01_0_51: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66" name="Google Shape;166;g52c3ce3f01_0_51: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2c3ce3f01_0_5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g52c3ce3f01_0_58: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g52c3ce3f01_0_58: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2c3ce3f01_0_23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1" name="Google Shape;181;g52c3ce3f01_0_234: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82" name="Google Shape;182;g52c3ce3f01_0_234: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2c3ce3f01_0_7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0" name="Google Shape;190;g52c3ce3f01_0_7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91" name="Google Shape;191;g52c3ce3f01_0_7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2c3ce3f01_0_11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9" name="Google Shape;199;g52c3ce3f01_0_11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00" name="Google Shape;200;g52c3ce3f01_0_11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2c3ce3f01_0_9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g52c3ce3f01_0_99: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08" name="Google Shape;208;g52c3ce3f01_0_99: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2c3ce3f01_0_12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g52c3ce3f01_0_12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18" name="Google Shape;218;g52c3ce3f01_0_12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2c3ce3f01_0_13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6" name="Google Shape;226;g52c3ce3f01_0_138: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27" name="Google Shape;227;g52c3ce3f01_0_138: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2c3ce3f01_0_15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g52c3ce3f01_0_15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g52c3ce3f01_0_15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2c3ce3f01_0_16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4" name="Google Shape;244;g52c3ce3f01_0_16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45" name="Google Shape;245;g52c3ce3f01_0_16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2c3ce3f01_0_17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3" name="Google Shape;253;g52c3ce3f01_0_17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54" name="Google Shape;254;g52c3ce3f01_0_173: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2c3ce3f01_0_18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1" name="Google Shape;261;g52c3ce3f01_0_18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62" name="Google Shape;262;g52c3ce3f01_0_18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2c3ce3f01_0_19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g52c3ce3f01_0_19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70" name="Google Shape;270;g52c3ce3f01_0_19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2c3ce3f01_0_19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7" name="Google Shape;277;g52c3ce3f01_0_198: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78" name="Google Shape;278;g52c3ce3f01_0_198: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2c3ce3f01_0_21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5" name="Google Shape;285;g52c3ce3f01_0_21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86" name="Google Shape;286;g52c3ce3f01_0_21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2c3ce3f01_0_22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g52c3ce3f01_0_22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94" name="Google Shape;294;g52c3ce3f01_0_22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2c3ce3f01_0_8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1" name="Google Shape;301;g52c3ce3f01_0_8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302" name="Google Shape;302;g52c3ce3f01_0_8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2c3ce3f01_0_9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g52c3ce3f01_0_91: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311" name="Google Shape;311;g52c3ce3f01_0_91: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6" name="Google Shape;326;p1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327" name="Google Shape;327;p1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08" name="Google Shape;108;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c3ce3f01_0_2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22" name="Google Shape;122;g52c3ce3f01_0_2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31" name="Google Shape;13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p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t>Here is our proposed solution. </a:t>
            </a:r>
            <a:endParaRPr/>
          </a:p>
        </p:txBody>
      </p:sp>
      <p:sp>
        <p:nvSpPr>
          <p:cNvPr id="140" name="Google Shape;140;p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2c3ce3f01_0_3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g52c3ce3f01_0_38: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t>Here is our proposed solution. </a:t>
            </a:r>
            <a:endParaRPr/>
          </a:p>
        </p:txBody>
      </p:sp>
      <p:sp>
        <p:nvSpPr>
          <p:cNvPr id="149" name="Google Shape;149;g52c3ce3f01_0_38: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bc5cef84_0_2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g6ebc5cef84_0_24: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g6ebc5cef84_0_24: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3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74" name="Google Shape;74;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22"/>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5" name="Google Shape;35;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1" name="Google Shape;41;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2" name="Google Shape;42;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8" name="Google Shape;48;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9" name="Google Shape;49;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0" name="Google Shape;50;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1" name="Google Shape;51;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6" name="Google Shape;66;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7" name="Google Shape;67;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79025" y="1794375"/>
            <a:ext cx="8839200" cy="201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3000">
                <a:solidFill>
                  <a:srgbClr val="0C0C0C"/>
                </a:solidFill>
                <a:latin typeface="Georgia"/>
                <a:ea typeface="Georgia"/>
                <a:cs typeface="Georgia"/>
                <a:sym typeface="Georgia"/>
              </a:rPr>
              <a:t>How Does BERT Answer Questions? A Layer-Wise Analysis of Transformer Representations</a:t>
            </a:r>
            <a:endParaRPr sz="3000" b="0" i="0" u="none" strike="noStrike" cap="none">
              <a:solidFill>
                <a:srgbClr val="0C0C0C"/>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C0C0C"/>
              </a:solidFill>
              <a:latin typeface="Georgia"/>
              <a:ea typeface="Georgia"/>
              <a:cs typeface="Georgia"/>
              <a:sym typeface="Georgia"/>
            </a:endParaRPr>
          </a:p>
          <a:p>
            <a:pPr marL="0" marR="0" lvl="0" indent="0" algn="r" rtl="0">
              <a:lnSpc>
                <a:spcPct val="100000"/>
              </a:lnSpc>
              <a:spcBef>
                <a:spcPts val="0"/>
              </a:spcBef>
              <a:spcAft>
                <a:spcPts val="0"/>
              </a:spcAft>
              <a:buClr>
                <a:srgbClr val="000000"/>
              </a:buClr>
              <a:buSzPts val="2200"/>
              <a:buFont typeface="Arial"/>
              <a:buNone/>
            </a:pPr>
            <a:r>
              <a:rPr lang="en-IN" sz="2200">
                <a:solidFill>
                  <a:srgbClr val="0C0C0C"/>
                </a:solidFill>
                <a:latin typeface="Georgia"/>
                <a:ea typeface="Georgia"/>
                <a:cs typeface="Georgia"/>
                <a:sym typeface="Georgia"/>
              </a:rPr>
              <a:t>Betty van Aken, Benjamin Winter, Alexander Löser, Felix A. Gers  </a:t>
            </a:r>
            <a:endParaRPr sz="2200" b="0" i="0" u="none" strike="noStrike" cap="none">
              <a:solidFill>
                <a:srgbClr val="0C0C0C"/>
              </a:solidFill>
              <a:latin typeface="Georgia"/>
              <a:ea typeface="Georgia"/>
              <a:cs typeface="Georgia"/>
              <a:sym typeface="Georgia"/>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rgbClr val="0C0C0C"/>
                </a:solidFill>
                <a:latin typeface="Georgia"/>
                <a:ea typeface="Georgia"/>
                <a:cs typeface="Georgia"/>
                <a:sym typeface="Georgia"/>
              </a:rPr>
              <a:t> </a:t>
            </a:r>
            <a:r>
              <a:rPr lang="en-IN" sz="2200">
                <a:solidFill>
                  <a:srgbClr val="0C0C0C"/>
                </a:solidFill>
                <a:latin typeface="Georgia"/>
                <a:ea typeface="Georgia"/>
                <a:cs typeface="Georgia"/>
                <a:sym typeface="Georgia"/>
              </a:rPr>
              <a:t>CIKM</a:t>
            </a:r>
            <a:r>
              <a:rPr lang="en-IN" sz="2200" b="0" i="0" u="none" strike="noStrike" cap="none">
                <a:solidFill>
                  <a:srgbClr val="0C0C0C"/>
                </a:solidFill>
                <a:latin typeface="Georgia"/>
                <a:ea typeface="Georgia"/>
                <a:cs typeface="Georgia"/>
                <a:sym typeface="Georgia"/>
              </a:rPr>
              <a:t> 2019</a:t>
            </a:r>
            <a:endParaRPr sz="2200" b="0" i="0" u="none" strike="noStrike" cap="none">
              <a:solidFill>
                <a:srgbClr val="0C0C0C"/>
              </a:solidFill>
              <a:latin typeface="Georgia"/>
              <a:ea typeface="Georgia"/>
              <a:cs typeface="Georgia"/>
              <a:sym typeface="Georgia"/>
            </a:endParaRPr>
          </a:p>
        </p:txBody>
      </p:sp>
      <p:sp>
        <p:nvSpPr>
          <p:cNvPr id="95" name="Google Shape;95;p1"/>
          <p:cNvSpPr txBox="1"/>
          <p:nvPr/>
        </p:nvSpPr>
        <p:spPr>
          <a:xfrm>
            <a:off x="0" y="5290106"/>
            <a:ext cx="9144000" cy="892512"/>
          </a:xfrm>
          <a:prstGeom prst="rect">
            <a:avLst/>
          </a:prstGeom>
          <a:noFill/>
          <a:ln>
            <a:noFill/>
          </a:ln>
        </p:spPr>
        <p:txBody>
          <a:bodyPr spcFirstLastPara="1" wrap="square" lIns="91425" tIns="45700" rIns="91425" bIns="45700" anchor="t" anchorCtr="0">
            <a:spAutoFit/>
          </a:bodyPr>
          <a:lstStyle/>
          <a:p>
            <a:pPr lvl="0" algn="ctr">
              <a:buSzPts val="2200"/>
            </a:pPr>
            <a:r>
              <a:rPr lang="en-IN" sz="2800" dirty="0">
                <a:solidFill>
                  <a:srgbClr val="4D4D4D"/>
                </a:solidFill>
                <a:latin typeface="Georgia"/>
                <a:ea typeface="Georgia"/>
                <a:cs typeface="Georgia"/>
                <a:sym typeface="Georgia"/>
              </a:rPr>
              <a:t> Presenter: </a:t>
            </a:r>
            <a:r>
              <a:rPr lang="en-IN" sz="2800" dirty="0" err="1">
                <a:solidFill>
                  <a:srgbClr val="4D4D4D"/>
                </a:solidFill>
                <a:latin typeface="Georgia"/>
                <a:ea typeface="Georgia"/>
                <a:cs typeface="Georgia"/>
                <a:sym typeface="Georgia"/>
              </a:rPr>
              <a:t>Rishab</a:t>
            </a:r>
            <a:r>
              <a:rPr lang="en-IN" sz="2800" dirty="0">
                <a:solidFill>
                  <a:srgbClr val="4D4D4D"/>
                </a:solidFill>
                <a:latin typeface="Georgia"/>
                <a:ea typeface="Georgia"/>
                <a:cs typeface="Georgia"/>
                <a:sym typeface="Georgia"/>
              </a:rPr>
              <a:t> </a:t>
            </a:r>
            <a:r>
              <a:rPr lang="en-IN" sz="2800" dirty="0" err="1">
                <a:solidFill>
                  <a:srgbClr val="4D4D4D"/>
                </a:solidFill>
                <a:latin typeface="Georgia"/>
                <a:ea typeface="Georgia"/>
                <a:cs typeface="Georgia"/>
                <a:sym typeface="Georgia"/>
              </a:rPr>
              <a:t>Bamrara</a:t>
            </a:r>
            <a:endParaRPr lang="en-IN" sz="2800" dirty="0">
              <a:solidFill>
                <a:srgbClr val="4D4D4D"/>
              </a:solidFill>
              <a:latin typeface="Georgia"/>
              <a:ea typeface="Georgia"/>
              <a:cs typeface="Georgia"/>
              <a:sym typeface="Georgia"/>
            </a:endParaRPr>
          </a:p>
          <a:p>
            <a:pPr algn="ctr"/>
            <a:r>
              <a:rPr lang="en-US" sz="2400" dirty="0">
                <a:highlight>
                  <a:srgbClr val="FFFF00"/>
                </a:highlight>
              </a:rPr>
              <a:t>https://</a:t>
            </a:r>
            <a:r>
              <a:rPr lang="en-US" sz="2400" dirty="0" err="1">
                <a:highlight>
                  <a:srgbClr val="FFFF00"/>
                </a:highlight>
              </a:rPr>
              <a:t>qdata.github.io</a:t>
            </a:r>
            <a:r>
              <a:rPr lang="en-US" sz="2400" dirty="0">
                <a:highlight>
                  <a:srgbClr val="FFFF00"/>
                </a:highlight>
              </a:rPr>
              <a:t>/deep2Read/</a:t>
            </a:r>
            <a:endParaRPr sz="1400" b="0" i="0" u="none" strike="noStrike" cap="none" dirty="0">
              <a:solidFill>
                <a:srgbClr val="000000"/>
              </a:solidFill>
              <a:latin typeface="Arial"/>
              <a:ea typeface="Arial"/>
              <a:cs typeface="Arial"/>
              <a:sym typeface="Arial"/>
            </a:endParaRPr>
          </a:p>
        </p:txBody>
      </p:sp>
      <p:sp>
        <p:nvSpPr>
          <p:cNvPr id="96" name="Google Shape;96;p1"/>
          <p:cNvSpPr txBox="1"/>
          <p:nvPr/>
        </p:nvSpPr>
        <p:spPr>
          <a:xfrm>
            <a:off x="0" y="4800600"/>
            <a:ext cx="9144000" cy="42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4D4D4D"/>
                </a:solidFill>
                <a:latin typeface="Georgia"/>
                <a:ea typeface="Georgia"/>
                <a:cs typeface="Georgia"/>
                <a:sym typeface="Georgia"/>
              </a:rPr>
              <a:t>February 14, 2020</a:t>
            </a:r>
            <a:endParaRPr sz="1400" b="0" i="0" u="none" strike="noStrike" cap="none">
              <a:solidFill>
                <a:srgbClr val="000000"/>
              </a:solidFill>
              <a:latin typeface="Arial"/>
              <a:ea typeface="Arial"/>
              <a:cs typeface="Arial"/>
              <a:sym typeface="Arial"/>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52c3ce3f01_0_5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10</a:t>
            </a:fld>
            <a:endParaRPr/>
          </a:p>
        </p:txBody>
      </p:sp>
      <p:sp>
        <p:nvSpPr>
          <p:cNvPr id="169" name="Google Shape;169;g52c3ce3f01_0_51"/>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Models</a:t>
            </a:r>
            <a:r>
              <a:rPr lang="en-IN" sz="3600" b="0" i="0" u="none" strike="noStrike" cap="none">
                <a:solidFill>
                  <a:srgbClr val="4D4D4D"/>
                </a:solidFill>
                <a:latin typeface="Georgia"/>
                <a:ea typeface="Georgia"/>
                <a:cs typeface="Georgia"/>
                <a:sym typeface="Georgia"/>
              </a:rPr>
              <a:t>:</a:t>
            </a:r>
            <a:endParaRPr sz="3600" b="0" i="0" u="none" strike="noStrike" cap="none">
              <a:solidFill>
                <a:srgbClr val="000000"/>
              </a:solidFill>
              <a:latin typeface="Georgia"/>
              <a:ea typeface="Georgia"/>
              <a:cs typeface="Georgia"/>
              <a:sym typeface="Georgia"/>
            </a:endParaRPr>
          </a:p>
        </p:txBody>
      </p:sp>
      <p:sp>
        <p:nvSpPr>
          <p:cNvPr id="170" name="Google Shape;170;g52c3ce3f01_0_51"/>
          <p:cNvSpPr txBox="1"/>
          <p:nvPr/>
        </p:nvSpPr>
        <p:spPr>
          <a:xfrm>
            <a:off x="155575" y="1488875"/>
            <a:ext cx="8809500" cy="5289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Georgia"/>
              <a:buAutoNum type="arabicPeriod"/>
            </a:pPr>
            <a:r>
              <a:rPr lang="en-IN" sz="1800" b="1">
                <a:latin typeface="Georgia"/>
                <a:ea typeface="Georgia"/>
                <a:cs typeface="Georgia"/>
                <a:sym typeface="Georgia"/>
              </a:rPr>
              <a:t>BERT: </a:t>
            </a:r>
            <a:r>
              <a:rPr lang="en-IN" sz="1800">
                <a:latin typeface="Georgia"/>
                <a:ea typeface="Georgia"/>
                <a:cs typeface="Georgia"/>
                <a:sym typeface="Georgia"/>
              </a:rPr>
              <a:t>12 transformer blocks for base and 24 for large.</a:t>
            </a:r>
            <a:endParaRPr sz="1800">
              <a:latin typeface="Georgia"/>
              <a:ea typeface="Georgia"/>
              <a:cs typeface="Georgia"/>
              <a:sym typeface="Georgia"/>
            </a:endParaRPr>
          </a:p>
          <a:p>
            <a:pPr marL="457200" marR="0" lvl="0" indent="0" algn="l" rtl="0">
              <a:lnSpc>
                <a:spcPct val="100000"/>
              </a:lnSpc>
              <a:spcBef>
                <a:spcPts val="0"/>
              </a:spcBef>
              <a:spcAft>
                <a:spcPts val="0"/>
              </a:spcAft>
              <a:buNone/>
            </a:pPr>
            <a:r>
              <a:rPr lang="en-IN" sz="1800">
                <a:latin typeface="Georgia"/>
                <a:ea typeface="Georgia"/>
                <a:cs typeface="Georgia"/>
                <a:sym typeface="Georgia"/>
              </a:rPr>
              <a:t> </a:t>
            </a: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AutoNum type="arabicPeriod"/>
            </a:pPr>
            <a:r>
              <a:rPr lang="en-IN" sz="1800" b="1">
                <a:latin typeface="Georgia"/>
                <a:ea typeface="Georgia"/>
                <a:cs typeface="Georgia"/>
                <a:sym typeface="Georgia"/>
              </a:rPr>
              <a:t>GPT-2 (small): </a:t>
            </a:r>
            <a:r>
              <a:rPr lang="en-IN" sz="1800">
                <a:latin typeface="Georgia"/>
                <a:ea typeface="Georgia"/>
                <a:cs typeface="Georgia"/>
                <a:sym typeface="Georgia"/>
              </a:rPr>
              <a:t>12 transformer blocks. Large was not released.</a:t>
            </a:r>
            <a:endParaRPr sz="1800">
              <a:latin typeface="Georgia"/>
              <a:ea typeface="Georgia"/>
              <a:cs typeface="Georgia"/>
              <a:sym typeface="Georgia"/>
            </a:endParaRPr>
          </a:p>
          <a:p>
            <a:pPr marL="0" marR="0" lvl="0" indent="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Char char="●"/>
            </a:pPr>
            <a:r>
              <a:rPr lang="en-IN" sz="1800">
                <a:latin typeface="Georgia"/>
                <a:ea typeface="Georgia"/>
                <a:cs typeface="Georgia"/>
                <a:sym typeface="Georgia"/>
              </a:rPr>
              <a:t>Both are fine tuned on each of the datasets before applying probing to QA.</a:t>
            </a:r>
            <a:endParaRPr sz="1800">
              <a:latin typeface="Georgia"/>
              <a:ea typeface="Georgia"/>
              <a:cs typeface="Georgia"/>
              <a:sym typeface="Georgia"/>
            </a:endParaRPr>
          </a:p>
          <a:p>
            <a:pPr marL="0" marR="0" lvl="0" indent="0" algn="l" rtl="0">
              <a:lnSpc>
                <a:spcPct val="100000"/>
              </a:lnSpc>
              <a:spcBef>
                <a:spcPts val="0"/>
              </a:spcBef>
              <a:spcAft>
                <a:spcPts val="0"/>
              </a:spcAft>
              <a:buNone/>
            </a:pPr>
            <a:endParaRPr sz="1800">
              <a:latin typeface="Georgia"/>
              <a:ea typeface="Georgia"/>
              <a:cs typeface="Georgia"/>
              <a:sym typeface="Georgia"/>
            </a:endParaRPr>
          </a:p>
          <a:p>
            <a:pPr marL="0" marR="0" lvl="0" indent="0" algn="l" rtl="0">
              <a:lnSpc>
                <a:spcPct val="100000"/>
              </a:lnSpc>
              <a:spcBef>
                <a:spcPts val="0"/>
              </a:spcBef>
              <a:spcAft>
                <a:spcPts val="0"/>
              </a:spcAft>
              <a:buNone/>
            </a:pPr>
            <a:endParaRPr sz="1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52c3ce3f01_0_5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
        <p:nvSpPr>
          <p:cNvPr id="177" name="Google Shape;177;g52c3ce3f01_0_58"/>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pic>
        <p:nvPicPr>
          <p:cNvPr id="178" name="Google Shape;178;g52c3ce3f01_0_58"/>
          <p:cNvPicPr preferRelativeResize="0"/>
          <p:nvPr/>
        </p:nvPicPr>
        <p:blipFill>
          <a:blip r:embed="rId3">
            <a:alphaModFix/>
          </a:blip>
          <a:stretch>
            <a:fillRect/>
          </a:stretch>
        </p:blipFill>
        <p:spPr>
          <a:xfrm>
            <a:off x="154825" y="2055175"/>
            <a:ext cx="8872675" cy="371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52c3ce3f01_0_23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12</a:t>
            </a:fld>
            <a:endParaRPr/>
          </a:p>
        </p:txBody>
      </p:sp>
      <p:sp>
        <p:nvSpPr>
          <p:cNvPr id="185" name="Google Shape;185;g52c3ce3f01_0_234"/>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sp>
        <p:nvSpPr>
          <p:cNvPr id="186" name="Google Shape;186;g52c3ce3f01_0_234"/>
          <p:cNvSpPr txBox="1"/>
          <p:nvPr/>
        </p:nvSpPr>
        <p:spPr>
          <a:xfrm>
            <a:off x="155575" y="4633925"/>
            <a:ext cx="8809500" cy="2087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SzPts val="1800"/>
              <a:buFont typeface="Georgia"/>
              <a:buChar char="●"/>
            </a:pPr>
            <a:r>
              <a:rPr lang="en-IN" sz="1800">
                <a:latin typeface="Georgia"/>
                <a:ea typeface="Georgia"/>
                <a:cs typeface="Georgia"/>
                <a:sym typeface="Georgia"/>
              </a:rPr>
              <a:t>Accuracy on the SQuAD task is close to human performance.</a:t>
            </a: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Char char="●"/>
            </a:pPr>
            <a:r>
              <a:rPr lang="en-IN" sz="1800">
                <a:latin typeface="Georgia"/>
                <a:ea typeface="Georgia"/>
                <a:cs typeface="Georgia"/>
                <a:sym typeface="Georgia"/>
              </a:rPr>
              <a:t>Tasks derived from HotpotQA prove much more challenging.</a:t>
            </a: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Char char="●"/>
            </a:pPr>
            <a:r>
              <a:rPr lang="en-IN" sz="1800">
                <a:latin typeface="Georgia"/>
                <a:ea typeface="Georgia"/>
                <a:cs typeface="Georgia"/>
                <a:sym typeface="Georgia"/>
              </a:rPr>
              <a:t>bAbI was easily solved by both BERT and GPT-2. But, GPT-2 performed better.</a:t>
            </a: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Char char="●"/>
            </a:pPr>
            <a:r>
              <a:rPr lang="en-IN" sz="1800">
                <a:latin typeface="Georgia"/>
                <a:ea typeface="Georgia"/>
                <a:cs typeface="Georgia"/>
                <a:sym typeface="Georgia"/>
              </a:rPr>
              <a:t>Most of BERT’s error in the bAbI multi-task setting comes from tasks that require positional or geometric reasoning, this is a skill where GPT-2 is better than BERT’s reasoning capabilities</a:t>
            </a:r>
            <a:endParaRPr sz="1800">
              <a:latin typeface="Georgia"/>
              <a:ea typeface="Georgia"/>
              <a:cs typeface="Georgia"/>
              <a:sym typeface="Georgia"/>
            </a:endParaRPr>
          </a:p>
        </p:txBody>
      </p:sp>
      <p:pic>
        <p:nvPicPr>
          <p:cNvPr id="187" name="Google Shape;187;g52c3ce3f01_0_234"/>
          <p:cNvPicPr preferRelativeResize="0"/>
          <p:nvPr/>
        </p:nvPicPr>
        <p:blipFill>
          <a:blip r:embed="rId3">
            <a:alphaModFix/>
          </a:blip>
          <a:stretch>
            <a:fillRect/>
          </a:stretch>
        </p:blipFill>
        <p:spPr>
          <a:xfrm>
            <a:off x="1262074" y="1462099"/>
            <a:ext cx="6577925" cy="3301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52c3ce3f01_0_7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13</a:t>
            </a:fld>
            <a:endParaRPr/>
          </a:p>
        </p:txBody>
      </p:sp>
      <p:sp>
        <p:nvSpPr>
          <p:cNvPr id="194" name="Google Shape;194;g52c3ce3f01_0_70"/>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sp>
        <p:nvSpPr>
          <p:cNvPr id="195" name="Google Shape;195;g52c3ce3f01_0_70"/>
          <p:cNvSpPr txBox="1"/>
          <p:nvPr/>
        </p:nvSpPr>
        <p:spPr>
          <a:xfrm>
            <a:off x="0" y="1429050"/>
            <a:ext cx="9144000" cy="20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sz="1800">
                <a:latin typeface="Georgia"/>
                <a:ea typeface="Georgia"/>
                <a:cs typeface="Georgia"/>
                <a:sym typeface="Georgia"/>
              </a:rPr>
              <a:t>The PCA representations of tokens in different layers suggest that the model is going through multiple phases while answering a question.</a:t>
            </a:r>
            <a:endParaRPr sz="1800">
              <a:latin typeface="Georgia"/>
              <a:ea typeface="Georgia"/>
              <a:cs typeface="Georgia"/>
              <a:sym typeface="Georgia"/>
            </a:endParaRPr>
          </a:p>
          <a:p>
            <a:pPr marL="0" marR="0" lvl="0" indent="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AutoNum type="arabicPeriod"/>
            </a:pPr>
            <a:r>
              <a:rPr lang="en-IN" sz="1800" b="1">
                <a:latin typeface="Georgia"/>
                <a:ea typeface="Georgia"/>
                <a:cs typeface="Georgia"/>
                <a:sym typeface="Georgia"/>
              </a:rPr>
              <a:t>Semantic Clustering:</a:t>
            </a:r>
            <a:r>
              <a:rPr lang="en-IN" sz="1800">
                <a:latin typeface="Georgia"/>
                <a:ea typeface="Georgia"/>
                <a:cs typeface="Georgia"/>
                <a:sym typeface="Georgia"/>
              </a:rPr>
              <a:t> Early layers within the BERT-based models group tokens into topical clusters. Therefore, these initial layers reach low accuracy on semantic probing tasks.</a:t>
            </a:r>
            <a:endParaRPr sz="1800">
              <a:latin typeface="Georgia"/>
              <a:ea typeface="Georgia"/>
              <a:cs typeface="Georgia"/>
              <a:sym typeface="Georgia"/>
            </a:endParaRPr>
          </a:p>
        </p:txBody>
      </p:sp>
      <p:pic>
        <p:nvPicPr>
          <p:cNvPr id="196" name="Google Shape;196;g52c3ce3f01_0_70"/>
          <p:cNvPicPr preferRelativeResize="0"/>
          <p:nvPr/>
        </p:nvPicPr>
        <p:blipFill rotWithShape="1">
          <a:blip r:embed="rId3">
            <a:alphaModFix/>
          </a:blip>
          <a:srcRect r="51468"/>
          <a:stretch/>
        </p:blipFill>
        <p:spPr>
          <a:xfrm>
            <a:off x="1530488" y="3183050"/>
            <a:ext cx="5627984" cy="353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2c3ce3f01_0_11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14</a:t>
            </a:fld>
            <a:endParaRPr/>
          </a:p>
        </p:txBody>
      </p:sp>
      <p:sp>
        <p:nvSpPr>
          <p:cNvPr id="203" name="Google Shape;203;g52c3ce3f01_0_112"/>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pic>
        <p:nvPicPr>
          <p:cNvPr id="204" name="Google Shape;204;g52c3ce3f01_0_112"/>
          <p:cNvPicPr preferRelativeResize="0"/>
          <p:nvPr/>
        </p:nvPicPr>
        <p:blipFill rotWithShape="1">
          <a:blip r:embed="rId3">
            <a:alphaModFix/>
          </a:blip>
          <a:srcRect r="52026"/>
          <a:stretch/>
        </p:blipFill>
        <p:spPr>
          <a:xfrm>
            <a:off x="1905075" y="1567712"/>
            <a:ext cx="5333860" cy="440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52c3ce3f01_0_9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15</a:t>
            </a:fld>
            <a:endParaRPr/>
          </a:p>
        </p:txBody>
      </p:sp>
      <p:sp>
        <p:nvSpPr>
          <p:cNvPr id="211" name="Google Shape;211;g52c3ce3f01_0_99"/>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sp>
        <p:nvSpPr>
          <p:cNvPr id="212" name="Google Shape;212;g52c3ce3f01_0_99"/>
          <p:cNvSpPr txBox="1"/>
          <p:nvPr/>
        </p:nvSpPr>
        <p:spPr>
          <a:xfrm>
            <a:off x="0" y="1429050"/>
            <a:ext cx="9144000" cy="1081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IN" sz="1800">
                <a:latin typeface="Georgia"/>
                <a:ea typeface="Georgia"/>
                <a:cs typeface="Georgia"/>
                <a:sym typeface="Georgia"/>
              </a:rPr>
              <a:t>2.	</a:t>
            </a:r>
            <a:r>
              <a:rPr lang="en-IN" sz="1800" b="1">
                <a:latin typeface="Georgia"/>
                <a:ea typeface="Georgia"/>
                <a:cs typeface="Georgia"/>
                <a:sym typeface="Georgia"/>
              </a:rPr>
              <a:t>Connecting Entities with Mentions and Attributes: </a:t>
            </a:r>
            <a:r>
              <a:rPr lang="en-IN" sz="1800">
                <a:latin typeface="Georgia"/>
                <a:ea typeface="Georgia"/>
                <a:cs typeface="Georgia"/>
                <a:sym typeface="Georgia"/>
              </a:rPr>
              <a:t>In the middle layers of the observed networks clusters of entities are less connected by their topical similarity rather, they are connected by their relation within a certain input context.</a:t>
            </a:r>
            <a:endParaRPr sz="1800">
              <a:latin typeface="Georgia"/>
              <a:ea typeface="Georgia"/>
              <a:cs typeface="Georgia"/>
              <a:sym typeface="Georgia"/>
            </a:endParaRPr>
          </a:p>
        </p:txBody>
      </p:sp>
      <p:pic>
        <p:nvPicPr>
          <p:cNvPr id="213" name="Google Shape;213;g52c3ce3f01_0_99"/>
          <p:cNvPicPr preferRelativeResize="0"/>
          <p:nvPr/>
        </p:nvPicPr>
        <p:blipFill rotWithShape="1">
          <a:blip r:embed="rId3">
            <a:alphaModFix/>
          </a:blip>
          <a:srcRect l="49223"/>
          <a:stretch/>
        </p:blipFill>
        <p:spPr>
          <a:xfrm>
            <a:off x="1627748" y="2434350"/>
            <a:ext cx="5888525" cy="3538275"/>
          </a:xfrm>
          <a:prstGeom prst="rect">
            <a:avLst/>
          </a:prstGeom>
          <a:noFill/>
          <a:ln>
            <a:noFill/>
          </a:ln>
        </p:spPr>
      </p:pic>
      <p:sp>
        <p:nvSpPr>
          <p:cNvPr id="214" name="Google Shape;214;g52c3ce3f01_0_99"/>
          <p:cNvSpPr txBox="1"/>
          <p:nvPr/>
        </p:nvSpPr>
        <p:spPr>
          <a:xfrm>
            <a:off x="78625" y="5927525"/>
            <a:ext cx="9043500" cy="80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a:solidFill>
                  <a:schemeClr val="dk1"/>
                </a:solidFill>
                <a:latin typeface="Georgia"/>
                <a:ea typeface="Georgia"/>
                <a:cs typeface="Georgia"/>
                <a:sym typeface="Georgia"/>
              </a:rPr>
              <a:t>This cluster helps to solve the question "What is a common punishment in the UK and Ireland?".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52c3ce3f01_0_12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16</a:t>
            </a:fld>
            <a:endParaRPr/>
          </a:p>
        </p:txBody>
      </p:sp>
      <p:sp>
        <p:nvSpPr>
          <p:cNvPr id="221" name="Google Shape;221;g52c3ce3f01_0_127"/>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sp>
        <p:nvSpPr>
          <p:cNvPr id="222" name="Google Shape;222;g52c3ce3f01_0_127"/>
          <p:cNvSpPr txBox="1"/>
          <p:nvPr/>
        </p:nvSpPr>
        <p:spPr>
          <a:xfrm>
            <a:off x="78625" y="5536275"/>
            <a:ext cx="9043500" cy="1197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a:solidFill>
                  <a:schemeClr val="dk1"/>
                </a:solidFill>
                <a:latin typeface="Georgia"/>
                <a:ea typeface="Georgia"/>
                <a:cs typeface="Georgia"/>
                <a:sym typeface="Georgia"/>
              </a:rPr>
              <a:t>Challenge within this sample is to identify the two facts that </a:t>
            </a:r>
            <a:r>
              <a:rPr lang="en-IN" sz="1800" i="1">
                <a:solidFill>
                  <a:schemeClr val="dk1"/>
                </a:solidFill>
                <a:latin typeface="Georgia"/>
                <a:ea typeface="Georgia"/>
                <a:cs typeface="Georgia"/>
                <a:sym typeface="Georgia"/>
              </a:rPr>
              <a:t>Emily is a wolf</a:t>
            </a:r>
            <a:r>
              <a:rPr lang="en-IN" sz="1800">
                <a:solidFill>
                  <a:schemeClr val="dk1"/>
                </a:solidFill>
                <a:latin typeface="Georgia"/>
                <a:ea typeface="Georgia"/>
                <a:cs typeface="Georgia"/>
                <a:sym typeface="Georgia"/>
              </a:rPr>
              <a:t> and </a:t>
            </a:r>
            <a:r>
              <a:rPr lang="en-IN" sz="1800" i="1">
                <a:solidFill>
                  <a:schemeClr val="dk1"/>
                </a:solidFill>
                <a:latin typeface="Georgia"/>
                <a:ea typeface="Georgia"/>
                <a:cs typeface="Georgia"/>
                <a:sym typeface="Georgia"/>
              </a:rPr>
              <a:t>Wolves are afraid of cats.</a:t>
            </a:r>
            <a:endParaRPr i="1"/>
          </a:p>
        </p:txBody>
      </p:sp>
      <p:pic>
        <p:nvPicPr>
          <p:cNvPr id="223" name="Google Shape;223;g52c3ce3f01_0_127"/>
          <p:cNvPicPr preferRelativeResize="0"/>
          <p:nvPr/>
        </p:nvPicPr>
        <p:blipFill rotWithShape="1">
          <a:blip r:embed="rId3">
            <a:alphaModFix/>
          </a:blip>
          <a:srcRect l="48355"/>
          <a:stretch/>
        </p:blipFill>
        <p:spPr>
          <a:xfrm>
            <a:off x="2086301" y="1447800"/>
            <a:ext cx="5028151" cy="3857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52c3ce3f01_0_13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17</a:t>
            </a:fld>
            <a:endParaRPr/>
          </a:p>
        </p:txBody>
      </p:sp>
      <p:sp>
        <p:nvSpPr>
          <p:cNvPr id="230" name="Google Shape;230;g52c3ce3f01_0_138"/>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sp>
        <p:nvSpPr>
          <p:cNvPr id="231" name="Google Shape;231;g52c3ce3f01_0_138"/>
          <p:cNvSpPr txBox="1"/>
          <p:nvPr/>
        </p:nvSpPr>
        <p:spPr>
          <a:xfrm>
            <a:off x="0" y="1434925"/>
            <a:ext cx="9144000" cy="1197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b="1">
                <a:solidFill>
                  <a:schemeClr val="dk1"/>
                </a:solidFill>
                <a:latin typeface="Georgia"/>
                <a:ea typeface="Georgia"/>
                <a:cs typeface="Georgia"/>
                <a:sym typeface="Georgia"/>
              </a:rPr>
              <a:t>3. Matching Questions with Supporting Facts: </a:t>
            </a:r>
            <a:r>
              <a:rPr lang="en-IN" sz="1800">
                <a:solidFill>
                  <a:schemeClr val="dk1"/>
                </a:solidFill>
                <a:latin typeface="Georgia"/>
                <a:ea typeface="Georgia"/>
                <a:cs typeface="Georgia"/>
                <a:sym typeface="Georgia"/>
              </a:rPr>
              <a:t>Identifying relevant parts of the context is crucial for QA and Information Retrieval in general. BERT models perform a comparable step by transforming the tokens so that question tokens are matched onto relevant context tokens.</a:t>
            </a:r>
            <a:endParaRPr i="1"/>
          </a:p>
        </p:txBody>
      </p:sp>
      <p:pic>
        <p:nvPicPr>
          <p:cNvPr id="232" name="Google Shape;232;g52c3ce3f01_0_138"/>
          <p:cNvPicPr preferRelativeResize="0"/>
          <p:nvPr/>
        </p:nvPicPr>
        <p:blipFill rotWithShape="1">
          <a:blip r:embed="rId3">
            <a:alphaModFix/>
          </a:blip>
          <a:srcRect r="50859"/>
          <a:stretch/>
        </p:blipFill>
        <p:spPr>
          <a:xfrm>
            <a:off x="2177350" y="2705125"/>
            <a:ext cx="4789301" cy="3806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52c3ce3f01_0_15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18</a:t>
            </a:fld>
            <a:endParaRPr/>
          </a:p>
        </p:txBody>
      </p:sp>
      <p:sp>
        <p:nvSpPr>
          <p:cNvPr id="239" name="Google Shape;239;g52c3ce3f01_0_150"/>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pic>
        <p:nvPicPr>
          <p:cNvPr id="240" name="Google Shape;240;g52c3ce3f01_0_150"/>
          <p:cNvPicPr preferRelativeResize="0"/>
          <p:nvPr/>
        </p:nvPicPr>
        <p:blipFill rotWithShape="1">
          <a:blip r:embed="rId3">
            <a:alphaModFix/>
          </a:blip>
          <a:srcRect r="51264"/>
          <a:stretch/>
        </p:blipFill>
        <p:spPr>
          <a:xfrm>
            <a:off x="1758263" y="1447800"/>
            <a:ext cx="5172425" cy="4256575"/>
          </a:xfrm>
          <a:prstGeom prst="rect">
            <a:avLst/>
          </a:prstGeom>
          <a:noFill/>
          <a:ln>
            <a:noFill/>
          </a:ln>
        </p:spPr>
      </p:pic>
      <p:sp>
        <p:nvSpPr>
          <p:cNvPr id="241" name="Google Shape;241;g52c3ce3f01_0_150"/>
          <p:cNvSpPr txBox="1"/>
          <p:nvPr/>
        </p:nvSpPr>
        <p:spPr>
          <a:xfrm>
            <a:off x="25" y="5789550"/>
            <a:ext cx="9144000" cy="6192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Georgia"/>
              <a:buChar char="●"/>
            </a:pPr>
            <a:r>
              <a:rPr lang="en-IN" sz="1800">
                <a:latin typeface="Georgia"/>
                <a:ea typeface="Georgia"/>
                <a:cs typeface="Georgia"/>
                <a:sym typeface="Georgia"/>
              </a:rPr>
              <a:t>Model transforms the token representation of question and Supporting Facts into the same area of the vector space.</a:t>
            </a:r>
            <a:endParaRPr sz="1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52c3ce3f01_0_16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19</a:t>
            </a:fld>
            <a:endParaRPr/>
          </a:p>
        </p:txBody>
      </p:sp>
      <p:sp>
        <p:nvSpPr>
          <p:cNvPr id="248" name="Google Shape;248;g52c3ce3f01_0_162"/>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sp>
        <p:nvSpPr>
          <p:cNvPr id="249" name="Google Shape;249;g52c3ce3f01_0_162"/>
          <p:cNvSpPr txBox="1"/>
          <p:nvPr/>
        </p:nvSpPr>
        <p:spPr>
          <a:xfrm>
            <a:off x="0" y="1434925"/>
            <a:ext cx="9144000" cy="1557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b="1">
                <a:solidFill>
                  <a:schemeClr val="dk1"/>
                </a:solidFill>
                <a:latin typeface="Georgia"/>
                <a:ea typeface="Georgia"/>
                <a:cs typeface="Georgia"/>
                <a:sym typeface="Georgia"/>
              </a:rPr>
              <a:t>4. Answer Extraction: </a:t>
            </a:r>
            <a:r>
              <a:rPr lang="en-IN" sz="1800">
                <a:solidFill>
                  <a:schemeClr val="dk1"/>
                </a:solidFill>
                <a:latin typeface="Georgia"/>
                <a:ea typeface="Georgia"/>
                <a:cs typeface="Georgia"/>
                <a:sym typeface="Georgia"/>
              </a:rPr>
              <a:t> In the last network layers the model dissolves most of the previous clusters. Model separates the correct answer tokens, and sometimes other possible candidates, from the rest of the tokens. The remaining tokens form one or multiple homogeneous clusters. The vector representation at this point is largely task-specific and learned during fine-tuning.</a:t>
            </a:r>
            <a:endParaRPr i="1"/>
          </a:p>
        </p:txBody>
      </p:sp>
      <p:pic>
        <p:nvPicPr>
          <p:cNvPr id="250" name="Google Shape;250;g52c3ce3f01_0_162"/>
          <p:cNvPicPr preferRelativeResize="0"/>
          <p:nvPr/>
        </p:nvPicPr>
        <p:blipFill rotWithShape="1">
          <a:blip r:embed="rId3">
            <a:alphaModFix/>
          </a:blip>
          <a:srcRect l="49408"/>
          <a:stretch/>
        </p:blipFill>
        <p:spPr>
          <a:xfrm>
            <a:off x="2151725" y="2933725"/>
            <a:ext cx="4930825" cy="3806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89850" y="152400"/>
            <a:ext cx="7136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p:nvPr/>
        </p:nvSpPr>
        <p:spPr>
          <a:xfrm>
            <a:off x="0" y="1447800"/>
            <a:ext cx="9067800" cy="35955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Bidirectional Encoder Representations from Transformers (BERT) reach state-of-the-art results in a variety of Natural Language Processing tasks.</a:t>
            </a:r>
            <a:endParaRPr sz="1800" b="0" i="0" u="none" strike="noStrike" cap="none">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However, understanding of their internal functioning is still insufficient and unsatisfactory.</a:t>
            </a:r>
            <a:endParaRPr sz="1800" b="0" i="0" u="none" strike="noStrike" cap="none">
              <a:solidFill>
                <a:schemeClr val="dk1"/>
              </a:solidFill>
              <a:latin typeface="Georgia"/>
              <a:ea typeface="Georgia"/>
              <a:cs typeface="Georgia"/>
              <a:sym typeface="Georgia"/>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Hence most of the times these deep learning models are treated as black box as they lack transparency, reliability and prediction guaranty.</a:t>
            </a:r>
            <a:endParaRPr sz="1800">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None/>
            </a:pPr>
            <a:endParaRPr sz="1800">
              <a:solidFill>
                <a:schemeClr val="dk1"/>
              </a:solidFill>
              <a:latin typeface="Georgia"/>
              <a:ea typeface="Georgia"/>
              <a:cs typeface="Georgia"/>
              <a:sym typeface="Georgia"/>
            </a:endParaRPr>
          </a:p>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Transformers are moderately interpretable by their attention values, however this may not always be the case.</a:t>
            </a:r>
            <a:endParaRPr sz="1800">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52c3ce3f01_0_17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20</a:t>
            </a:fld>
            <a:endParaRPr/>
          </a:p>
        </p:txBody>
      </p:sp>
      <p:sp>
        <p:nvSpPr>
          <p:cNvPr id="257" name="Google Shape;257;g52c3ce3f01_0_173"/>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pic>
        <p:nvPicPr>
          <p:cNvPr id="258" name="Google Shape;258;g52c3ce3f01_0_173"/>
          <p:cNvPicPr preferRelativeResize="0"/>
          <p:nvPr/>
        </p:nvPicPr>
        <p:blipFill rotWithShape="1">
          <a:blip r:embed="rId3">
            <a:alphaModFix/>
          </a:blip>
          <a:srcRect l="49589" b="5526"/>
          <a:stretch/>
        </p:blipFill>
        <p:spPr>
          <a:xfrm>
            <a:off x="1684163" y="1509225"/>
            <a:ext cx="5775675" cy="43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52c3ce3f01_0_18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21</a:t>
            </a:fld>
            <a:endParaRPr/>
          </a:p>
        </p:txBody>
      </p:sp>
      <p:sp>
        <p:nvSpPr>
          <p:cNvPr id="265" name="Google Shape;265;g52c3ce3f01_0_182"/>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Results and Discussion:</a:t>
            </a:r>
            <a:endParaRPr sz="3600" b="0" i="0" u="none" strike="noStrike" cap="none">
              <a:solidFill>
                <a:srgbClr val="000000"/>
              </a:solidFill>
              <a:latin typeface="Georgia"/>
              <a:ea typeface="Georgia"/>
              <a:cs typeface="Georgia"/>
              <a:sym typeface="Georgia"/>
            </a:endParaRPr>
          </a:p>
        </p:txBody>
      </p:sp>
      <p:pic>
        <p:nvPicPr>
          <p:cNvPr id="266" name="Google Shape;266;g52c3ce3f01_0_182"/>
          <p:cNvPicPr preferRelativeResize="0"/>
          <p:nvPr/>
        </p:nvPicPr>
        <p:blipFill>
          <a:blip r:embed="rId3">
            <a:alphaModFix/>
          </a:blip>
          <a:stretch>
            <a:fillRect/>
          </a:stretch>
        </p:blipFill>
        <p:spPr>
          <a:xfrm>
            <a:off x="0" y="2057400"/>
            <a:ext cx="9143999" cy="36149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52c3ce3f01_0_19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22</a:t>
            </a:fld>
            <a:endParaRPr/>
          </a:p>
        </p:txBody>
      </p:sp>
      <p:sp>
        <p:nvSpPr>
          <p:cNvPr id="273" name="Google Shape;273;g52c3ce3f01_0_190"/>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Comparison to GPT-2:</a:t>
            </a:r>
            <a:endParaRPr sz="3600" b="0" i="0" u="none" strike="noStrike" cap="none">
              <a:solidFill>
                <a:srgbClr val="000000"/>
              </a:solidFill>
              <a:latin typeface="Georgia"/>
              <a:ea typeface="Georgia"/>
              <a:cs typeface="Georgia"/>
              <a:sym typeface="Georgia"/>
            </a:endParaRPr>
          </a:p>
        </p:txBody>
      </p:sp>
      <p:pic>
        <p:nvPicPr>
          <p:cNvPr id="274" name="Google Shape;274;g52c3ce3f01_0_190"/>
          <p:cNvPicPr preferRelativeResize="0"/>
          <p:nvPr/>
        </p:nvPicPr>
        <p:blipFill>
          <a:blip r:embed="rId3">
            <a:alphaModFix/>
          </a:blip>
          <a:stretch>
            <a:fillRect/>
          </a:stretch>
        </p:blipFill>
        <p:spPr>
          <a:xfrm>
            <a:off x="1740575" y="1448375"/>
            <a:ext cx="5207800" cy="519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52c3ce3f01_0_19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23</a:t>
            </a:fld>
            <a:endParaRPr/>
          </a:p>
        </p:txBody>
      </p:sp>
      <p:sp>
        <p:nvSpPr>
          <p:cNvPr id="281" name="Google Shape;281;g52c3ce3f01_0_198"/>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Observation of Failure States:</a:t>
            </a:r>
            <a:endParaRPr sz="3600" b="0" i="0" u="none" strike="noStrike" cap="none">
              <a:solidFill>
                <a:srgbClr val="000000"/>
              </a:solidFill>
              <a:latin typeface="Georgia"/>
              <a:ea typeface="Georgia"/>
              <a:cs typeface="Georgia"/>
              <a:sym typeface="Georgia"/>
            </a:endParaRPr>
          </a:p>
        </p:txBody>
      </p:sp>
      <p:sp>
        <p:nvSpPr>
          <p:cNvPr id="282" name="Google Shape;282;g52c3ce3f01_0_198"/>
          <p:cNvSpPr txBox="1"/>
          <p:nvPr/>
        </p:nvSpPr>
        <p:spPr>
          <a:xfrm>
            <a:off x="25" y="1434925"/>
            <a:ext cx="9054600" cy="381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a:latin typeface="Georgia"/>
                <a:ea typeface="Georgia"/>
                <a:cs typeface="Georgia"/>
                <a:sym typeface="Georgia"/>
              </a:rPr>
              <a:t>Rough difficulty of a specific task can be discerned by a glance at the hidden state representations. While for correct predictions the transformations run through the phases discussed in previous sections, for wrong predictions there is a possibility that:</a:t>
            </a:r>
            <a:endParaRPr sz="1800">
              <a:latin typeface="Georgia"/>
              <a:ea typeface="Georgia"/>
              <a:cs typeface="Georgia"/>
              <a:sym typeface="Georgia"/>
            </a:endParaRPr>
          </a:p>
          <a:p>
            <a:pPr marL="0" lvl="0" indent="0" algn="just" rtl="0">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AutoNum type="arabicPeriod"/>
            </a:pPr>
            <a:r>
              <a:rPr lang="en-IN" sz="1800">
                <a:latin typeface="Georgia"/>
                <a:ea typeface="Georgia"/>
                <a:cs typeface="Georgia"/>
                <a:sym typeface="Georgia"/>
              </a:rPr>
              <a:t>If a candidate answer was found that the network has a reasonable amount of confidence in, the phases will look very similar to a correct prediction, but now centering on the wrong answer.</a:t>
            </a:r>
            <a:endParaRPr sz="1800">
              <a:latin typeface="Georgia"/>
              <a:ea typeface="Georgia"/>
              <a:cs typeface="Georgia"/>
              <a:sym typeface="Georgia"/>
            </a:endParaRPr>
          </a:p>
          <a:p>
            <a:pPr marL="0" lvl="0" indent="0" algn="just" rtl="0">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Char char="●"/>
            </a:pPr>
            <a:r>
              <a:rPr lang="en-IN" sz="1800">
                <a:latin typeface="Georgia"/>
                <a:ea typeface="Georgia"/>
                <a:cs typeface="Georgia"/>
                <a:sym typeface="Georgia"/>
              </a:rPr>
              <a:t>Inspecting early layers in this case can give insights towards the reason why the wrong candidate was chosen, e.g. wrong Supporting Fact selected, mis-resolution of co-references etc.</a:t>
            </a:r>
            <a:endParaRPr sz="1800">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52c3ce3f01_0_21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24</a:t>
            </a:fld>
            <a:endParaRPr/>
          </a:p>
        </p:txBody>
      </p:sp>
      <p:sp>
        <p:nvSpPr>
          <p:cNvPr id="289" name="Google Shape;289;g52c3ce3f01_0_212"/>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Observation of Failure States:</a:t>
            </a:r>
            <a:endParaRPr sz="3600" b="0" i="0" u="none" strike="noStrike" cap="none">
              <a:solidFill>
                <a:srgbClr val="000000"/>
              </a:solidFill>
              <a:latin typeface="Georgia"/>
              <a:ea typeface="Georgia"/>
              <a:cs typeface="Georgia"/>
              <a:sym typeface="Georgia"/>
            </a:endParaRPr>
          </a:p>
        </p:txBody>
      </p:sp>
      <p:pic>
        <p:nvPicPr>
          <p:cNvPr id="290" name="Google Shape;290;g52c3ce3f01_0_212"/>
          <p:cNvPicPr preferRelativeResize="0"/>
          <p:nvPr/>
        </p:nvPicPr>
        <p:blipFill>
          <a:blip r:embed="rId3">
            <a:alphaModFix/>
          </a:blip>
          <a:stretch>
            <a:fillRect/>
          </a:stretch>
        </p:blipFill>
        <p:spPr>
          <a:xfrm>
            <a:off x="1732063" y="1463525"/>
            <a:ext cx="5224835" cy="52577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52c3ce3f01_0_22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25</a:t>
            </a:fld>
            <a:endParaRPr/>
          </a:p>
        </p:txBody>
      </p:sp>
      <p:sp>
        <p:nvSpPr>
          <p:cNvPr id="297" name="Google Shape;297;g52c3ce3f01_0_220"/>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Maintained Positional Embedding:</a:t>
            </a:r>
            <a:endParaRPr sz="3600" b="0" i="0" u="none" strike="noStrike" cap="none">
              <a:solidFill>
                <a:srgbClr val="000000"/>
              </a:solidFill>
              <a:latin typeface="Georgia"/>
              <a:ea typeface="Georgia"/>
              <a:cs typeface="Georgia"/>
              <a:sym typeface="Georgia"/>
            </a:endParaRPr>
          </a:p>
        </p:txBody>
      </p:sp>
      <p:pic>
        <p:nvPicPr>
          <p:cNvPr id="298" name="Google Shape;298;g52c3ce3f01_0_220"/>
          <p:cNvPicPr preferRelativeResize="0"/>
          <p:nvPr/>
        </p:nvPicPr>
        <p:blipFill>
          <a:blip r:embed="rId3">
            <a:alphaModFix/>
          </a:blip>
          <a:stretch>
            <a:fillRect/>
          </a:stretch>
        </p:blipFill>
        <p:spPr>
          <a:xfrm>
            <a:off x="1668625" y="1490375"/>
            <a:ext cx="5351690" cy="525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52c3ce3f01_0_8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26</a:t>
            </a:fld>
            <a:endParaRPr/>
          </a:p>
        </p:txBody>
      </p:sp>
      <p:sp>
        <p:nvSpPr>
          <p:cNvPr id="305" name="Google Shape;305;g52c3ce3f01_0_82"/>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Abilities to resolve Question Type:</a:t>
            </a:r>
            <a:endParaRPr sz="3600" b="0" i="0" u="none" strike="noStrike" cap="none">
              <a:solidFill>
                <a:srgbClr val="000000"/>
              </a:solidFill>
              <a:latin typeface="Georgia"/>
              <a:ea typeface="Georgia"/>
              <a:cs typeface="Georgia"/>
              <a:sym typeface="Georgia"/>
            </a:endParaRPr>
          </a:p>
        </p:txBody>
      </p:sp>
      <p:pic>
        <p:nvPicPr>
          <p:cNvPr id="306" name="Google Shape;306;g52c3ce3f01_0_82"/>
          <p:cNvPicPr preferRelativeResize="0"/>
          <p:nvPr/>
        </p:nvPicPr>
        <p:blipFill>
          <a:blip r:embed="rId3">
            <a:alphaModFix/>
          </a:blip>
          <a:stretch>
            <a:fillRect/>
          </a:stretch>
        </p:blipFill>
        <p:spPr>
          <a:xfrm>
            <a:off x="-64100" y="1463525"/>
            <a:ext cx="5662546" cy="4781700"/>
          </a:xfrm>
          <a:prstGeom prst="rect">
            <a:avLst/>
          </a:prstGeom>
          <a:noFill/>
          <a:ln>
            <a:noFill/>
          </a:ln>
        </p:spPr>
      </p:pic>
      <p:sp>
        <p:nvSpPr>
          <p:cNvPr id="307" name="Google Shape;307;g52c3ce3f01_0_82"/>
          <p:cNvSpPr txBox="1"/>
          <p:nvPr/>
        </p:nvSpPr>
        <p:spPr>
          <a:xfrm>
            <a:off x="5686800" y="1463525"/>
            <a:ext cx="3244500" cy="532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a:latin typeface="Georgia"/>
                <a:ea typeface="Georgia"/>
                <a:cs typeface="Georgia"/>
                <a:sym typeface="Georgia"/>
              </a:rPr>
              <a:t>Model fine-tuned on the bAbI tasks, loose part of its ability to distinguish question types during fine-tuning. This is likely caused by the static structure of bAbI samples, in which the answer candidates can be recognized by sentence structure and occurring word patterns rather than by the question type. </a:t>
            </a:r>
            <a:endParaRPr sz="1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52c3ce3f01_0_9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27</a:t>
            </a:fld>
            <a:endParaRPr/>
          </a:p>
        </p:txBody>
      </p:sp>
      <p:sp>
        <p:nvSpPr>
          <p:cNvPr id="314" name="Google Shape;314;g52c3ce3f01_0_91"/>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Abilities to resolve Question Type:</a:t>
            </a:r>
            <a:endParaRPr sz="3600" b="0" i="0" u="none" strike="noStrike" cap="none">
              <a:solidFill>
                <a:srgbClr val="000000"/>
              </a:solidFill>
              <a:latin typeface="Georgia"/>
              <a:ea typeface="Georgia"/>
              <a:cs typeface="Georgia"/>
              <a:sym typeface="Georgia"/>
            </a:endParaRPr>
          </a:p>
        </p:txBody>
      </p:sp>
      <p:pic>
        <p:nvPicPr>
          <p:cNvPr id="315" name="Google Shape;315;g52c3ce3f01_0_91"/>
          <p:cNvPicPr preferRelativeResize="0"/>
          <p:nvPr/>
        </p:nvPicPr>
        <p:blipFill>
          <a:blip r:embed="rId3">
            <a:alphaModFix/>
          </a:blip>
          <a:stretch>
            <a:fillRect/>
          </a:stretch>
        </p:blipFill>
        <p:spPr>
          <a:xfrm>
            <a:off x="2702" y="1429975"/>
            <a:ext cx="5746099" cy="5081226"/>
          </a:xfrm>
          <a:prstGeom prst="rect">
            <a:avLst/>
          </a:prstGeom>
          <a:noFill/>
          <a:ln>
            <a:noFill/>
          </a:ln>
        </p:spPr>
      </p:pic>
      <p:sp>
        <p:nvSpPr>
          <p:cNvPr id="316" name="Google Shape;316;g52c3ce3f01_0_91"/>
          <p:cNvSpPr txBox="1"/>
          <p:nvPr/>
        </p:nvSpPr>
        <p:spPr>
          <a:xfrm>
            <a:off x="5827050" y="1490400"/>
            <a:ext cx="3048300" cy="5081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a:latin typeface="Georgia"/>
                <a:ea typeface="Georgia"/>
                <a:cs typeface="Georgia"/>
                <a:sym typeface="Georgia"/>
              </a:rPr>
              <a:t>Surprisingly, model fine-tuned on HotpotQA does not outperform the model without fine-tuning. Both models can solve the task in earlier layers, which suggests that the ability to recognize question types is pre-trained in BERT-large.</a:t>
            </a:r>
            <a:endParaRPr sz="18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p:nvPr/>
        </p:nvSpPr>
        <p:spPr>
          <a:xfrm>
            <a:off x="101050" y="152400"/>
            <a:ext cx="71253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Conclusion and Future Work:</a:t>
            </a:r>
            <a:endParaRPr sz="1400" b="0" i="0" u="none" strike="noStrike" cap="none">
              <a:solidFill>
                <a:srgbClr val="000000"/>
              </a:solidFill>
              <a:latin typeface="Arial"/>
              <a:ea typeface="Arial"/>
              <a:cs typeface="Arial"/>
              <a:sym typeface="Arial"/>
            </a:endParaRPr>
          </a:p>
        </p:txBody>
      </p:sp>
      <p:sp>
        <p:nvSpPr>
          <p:cNvPr id="322" name="Google Shape;322;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28</a:t>
            </a:fld>
            <a:endParaRPr/>
          </a:p>
        </p:txBody>
      </p:sp>
      <p:sp>
        <p:nvSpPr>
          <p:cNvPr id="323" name="Google Shape;323;p18"/>
          <p:cNvSpPr txBox="1"/>
          <p:nvPr/>
        </p:nvSpPr>
        <p:spPr>
          <a:xfrm>
            <a:off x="0" y="1502150"/>
            <a:ext cx="9144000" cy="50652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Work reveals important findings about the inner functioning of Transformer networks.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b="1">
                <a:solidFill>
                  <a:schemeClr val="dk1"/>
                </a:solidFill>
                <a:latin typeface="Georgia"/>
                <a:ea typeface="Georgia"/>
                <a:cs typeface="Georgia"/>
                <a:sym typeface="Georgia"/>
              </a:rPr>
              <a:t>Interpretability:</a:t>
            </a:r>
            <a:r>
              <a:rPr lang="en-IN" sz="1800">
                <a:solidFill>
                  <a:schemeClr val="dk1"/>
                </a:solidFill>
                <a:latin typeface="Georgia"/>
                <a:ea typeface="Georgia"/>
                <a:cs typeface="Georgia"/>
                <a:sym typeface="Georgia"/>
              </a:rPr>
              <a:t> The qualitative analysis of token vectors reveals that there is indeed interpretable information stored within the hidden states of Transformer models.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b="1">
                <a:solidFill>
                  <a:schemeClr val="dk1"/>
                </a:solidFill>
                <a:latin typeface="Georgia"/>
                <a:ea typeface="Georgia"/>
                <a:cs typeface="Georgia"/>
                <a:sym typeface="Georgia"/>
              </a:rPr>
              <a:t>Transferability:</a:t>
            </a:r>
            <a:r>
              <a:rPr lang="en-IN" sz="1800">
                <a:solidFill>
                  <a:schemeClr val="dk1"/>
                </a:solidFill>
                <a:latin typeface="Georgia"/>
                <a:ea typeface="Georgia"/>
                <a:cs typeface="Georgia"/>
                <a:sym typeface="Georgia"/>
              </a:rPr>
              <a:t> We further show that lower layers might be more applicable to certain problems than later ones.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b="1">
                <a:solidFill>
                  <a:schemeClr val="dk1"/>
                </a:solidFill>
                <a:latin typeface="Georgia"/>
                <a:ea typeface="Georgia"/>
                <a:cs typeface="Georgia"/>
                <a:sym typeface="Georgia"/>
              </a:rPr>
              <a:t>Modularity:</a:t>
            </a:r>
            <a:r>
              <a:rPr lang="en-IN" sz="1800">
                <a:solidFill>
                  <a:schemeClr val="dk1"/>
                </a:solidFill>
                <a:latin typeface="Georgia"/>
                <a:ea typeface="Georgia"/>
                <a:cs typeface="Georgia"/>
                <a:sym typeface="Georgia"/>
              </a:rPr>
              <a:t> Our findings support the hypothesis that not only do different phases exist in Transformer networks, but that specific layers seem to solve different problems. This hints at a modularity that can potentially be exploited in the training process</a:t>
            </a:r>
            <a:endParaRPr sz="1800">
              <a:solidFill>
                <a:schemeClr val="dk1"/>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9"/>
          <p:cNvSpPr/>
          <p:nvPr/>
        </p:nvSpPr>
        <p:spPr>
          <a:xfrm>
            <a:off x="123450" y="152400"/>
            <a:ext cx="710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References:</a:t>
            </a:r>
            <a:endParaRPr sz="1400" b="0" i="0" u="none" strike="noStrike" cap="none">
              <a:solidFill>
                <a:srgbClr val="000000"/>
              </a:solidFill>
              <a:latin typeface="Arial"/>
              <a:ea typeface="Arial"/>
              <a:cs typeface="Arial"/>
              <a:sym typeface="Arial"/>
            </a:endParaRPr>
          </a:p>
        </p:txBody>
      </p:sp>
      <p:sp>
        <p:nvSpPr>
          <p:cNvPr id="330" name="Google Shape;330;p19"/>
          <p:cNvSpPr txBox="1"/>
          <p:nvPr/>
        </p:nvSpPr>
        <p:spPr>
          <a:xfrm>
            <a:off x="0" y="1524000"/>
            <a:ext cx="9067800" cy="5197500"/>
          </a:xfrm>
          <a:prstGeom prst="rect">
            <a:avLst/>
          </a:prstGeom>
          <a:noFill/>
          <a:ln>
            <a:noFill/>
          </a:ln>
        </p:spPr>
        <p:txBody>
          <a:bodyPr spcFirstLastPara="1" wrap="square" lIns="91425" tIns="45700" rIns="91425" bIns="45700" anchor="t" anchorCtr="0">
            <a:noAutofit/>
          </a:bodyPr>
          <a:lstStyle/>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Ian Tenney, Patrick Xia, Berlin Chen, Alex Wang, Adam Poliak, R Thomas McCoy, Najoung Kim, Benjamin Van Durme, Sam Bowman, Dipanjan Das, and Ellie Pavlick. 2019. What do you learn from context? Probing for sentence structure in contextualized word representations. In Proceedings of ICLR 2019. </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Pranav Rajpurkar, Jian Zhang, Konstantin Lopyrev, and Percy Liang. 2016. SQuAD: 100, 000+ Questions for Machine Comprehension of Text. In Proceedings of EMNLP 2016.</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Yifan Qiao, Chenyan Xiong, Zheng-Hao Liu, and Zhiyuan Liu. 2019. Understanding the Behaviors of BERT in Ranking. CoRR (2019).</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Yoav Goldberg. 2019. Assessing BERT’s Syntactic Abilities. CoRR (2019). </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Quan-shi Zhang and Song-chun Zhu. 2018. Visual interpretability for deep learning: a survey. Frontiers of IT &amp; EE (2018).</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Nelson F. Liu, Matt Gardner, Yonatan Belinkov, Matthew Peters, and Noah A. Smith. 2019. Linguistic Knowledge and Transferability of Contextual Representations. In Proceedings of NAACL 2019.</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Stuart P. Lloyd. 1982. Least squares quantization in PCM. IEEE Trans. Information Theory (1982).</a:t>
            </a:r>
            <a:endParaRPr>
              <a:solidFill>
                <a:schemeClr val="dk1"/>
              </a:solidFill>
              <a:latin typeface="Georgia"/>
              <a:ea typeface="Georgia"/>
              <a:cs typeface="Georgia"/>
              <a:sym typeface="Georgia"/>
            </a:endParaRPr>
          </a:p>
          <a:p>
            <a:pPr marL="457200" marR="0" lvl="0" indent="-317500" algn="just" rtl="0">
              <a:lnSpc>
                <a:spcPct val="150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Dieuwke Hupkes, Sara Veldhoen, and Willem H. Zuidema. 2017. Visualisation and ’diagnostic classifiers’ reveal how recurrent and recursive neural networks process hierarchical structure. In Proceedings of IJCAI 2018.</a:t>
            </a:r>
            <a:endParaRPr>
              <a:solidFill>
                <a:schemeClr val="dk1"/>
              </a:solidFill>
              <a:latin typeface="Georgia"/>
              <a:ea typeface="Georgia"/>
              <a:cs typeface="Georgia"/>
              <a:sym typeface="Georgia"/>
            </a:endParaRPr>
          </a:p>
          <a:p>
            <a:pPr marL="342900" marR="0" lvl="0" indent="-342900" algn="just" rtl="0">
              <a:lnSpc>
                <a:spcPct val="100000"/>
              </a:lnSpc>
              <a:spcBef>
                <a:spcPts val="0"/>
              </a:spcBef>
              <a:spcAft>
                <a:spcPts val="0"/>
              </a:spcAft>
              <a:buClr>
                <a:srgbClr val="000000"/>
              </a:buClr>
              <a:buSzPts val="1800"/>
              <a:buFont typeface="Arial"/>
              <a:buNone/>
            </a:pPr>
            <a:endParaRPr sz="1400" b="0" i="0" u="none" strike="noStrike" cap="none">
              <a:solidFill>
                <a:srgbClr val="4D4D4D"/>
              </a:solidFill>
              <a:latin typeface="Georgia"/>
              <a:ea typeface="Georgia"/>
              <a:cs typeface="Georgia"/>
              <a:sym typeface="Georgia"/>
            </a:endParaRPr>
          </a:p>
        </p:txBody>
      </p:sp>
      <p:sp>
        <p:nvSpPr>
          <p:cNvPr id="331" name="Google Shape;331;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Related Work:</a:t>
            </a:r>
            <a:endParaRPr sz="1400" b="0" i="0" u="none" strike="noStrike" cap="none">
              <a:solidFill>
                <a:srgbClr val="000000"/>
              </a:solidFill>
              <a:latin typeface="Arial"/>
              <a:ea typeface="Arial"/>
              <a:cs typeface="Arial"/>
              <a:sym typeface="Arial"/>
            </a:endParaRPr>
          </a:p>
        </p:txBody>
      </p:sp>
      <p:sp>
        <p:nvSpPr>
          <p:cNvPr id="111" name="Google Shape;111;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
        <p:nvSpPr>
          <p:cNvPr id="112" name="Google Shape;112;p6"/>
          <p:cNvSpPr txBox="1">
            <a:spLocks noGrp="1"/>
          </p:cNvSpPr>
          <p:nvPr>
            <p:ph type="body" idx="1"/>
          </p:nvPr>
        </p:nvSpPr>
        <p:spPr>
          <a:xfrm>
            <a:off x="168275" y="1676400"/>
            <a:ext cx="8718300" cy="45687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SzPts val="1800"/>
              <a:buFont typeface="Georgia"/>
              <a:buAutoNum type="arabicPeriod"/>
            </a:pPr>
            <a:r>
              <a:rPr lang="en-IN" sz="1800">
                <a:latin typeface="Georgia"/>
                <a:ea typeface="Georgia"/>
                <a:cs typeface="Georgia"/>
                <a:sym typeface="Georgia"/>
              </a:rPr>
              <a:t>Tenney et al. : a novel </a:t>
            </a:r>
            <a:r>
              <a:rPr lang="en-IN" sz="1800" b="1">
                <a:latin typeface="Georgia"/>
                <a:ea typeface="Georgia"/>
                <a:cs typeface="Georgia"/>
                <a:sym typeface="Georgia"/>
              </a:rPr>
              <a:t>"edge-probing" </a:t>
            </a:r>
            <a:r>
              <a:rPr lang="en-IN" sz="1800">
                <a:latin typeface="Georgia"/>
                <a:ea typeface="Georgia"/>
                <a:cs typeface="Georgia"/>
                <a:sym typeface="Georgia"/>
              </a:rPr>
              <a:t>framework (9 tasks)</a:t>
            </a:r>
            <a:endParaRPr sz="1800">
              <a:latin typeface="Georgia"/>
              <a:ea typeface="Georgia"/>
              <a:cs typeface="Georgia"/>
              <a:sym typeface="Georgia"/>
            </a:endParaRPr>
          </a:p>
          <a:p>
            <a:pPr marL="0" lvl="0" indent="0" algn="just" rtl="0">
              <a:lnSpc>
                <a:spcPct val="115000"/>
              </a:lnSpc>
              <a:spcBef>
                <a:spcPts val="0"/>
              </a:spcBef>
              <a:spcAft>
                <a:spcPts val="0"/>
              </a:spcAft>
              <a:buNone/>
            </a:pPr>
            <a:endParaRPr sz="1800">
              <a:latin typeface="Georgia"/>
              <a:ea typeface="Georgia"/>
              <a:cs typeface="Georgia"/>
              <a:sym typeface="Georgia"/>
            </a:endParaRPr>
          </a:p>
          <a:p>
            <a:pPr marL="0" lvl="0" indent="0" algn="just" rtl="0">
              <a:lnSpc>
                <a:spcPct val="115000"/>
              </a:lnSpc>
              <a:spcBef>
                <a:spcPts val="0"/>
              </a:spcBef>
              <a:spcAft>
                <a:spcPts val="0"/>
              </a:spcAft>
              <a:buNone/>
            </a:pPr>
            <a:r>
              <a:rPr lang="en-IN" sz="1800">
                <a:latin typeface="Georgia"/>
                <a:ea typeface="Georgia"/>
                <a:cs typeface="Georgia"/>
                <a:sym typeface="Georgia"/>
              </a:rPr>
              <a:t> 2. 	Yoav Goldberg. 2019. Assessing BERT’s Syntactic Abilities (</a:t>
            </a:r>
            <a:r>
              <a:rPr lang="en-IN" sz="1800" b="1">
                <a:latin typeface="Georgia"/>
                <a:ea typeface="Georgia"/>
                <a:cs typeface="Georgia"/>
                <a:sym typeface="Georgia"/>
              </a:rPr>
              <a:t>More tasks</a:t>
            </a:r>
            <a:r>
              <a:rPr lang="en-IN" sz="1800">
                <a:latin typeface="Georgia"/>
                <a:ea typeface="Georgia"/>
                <a:cs typeface="Georgia"/>
                <a:sym typeface="Georgia"/>
              </a:rPr>
              <a:t>)</a:t>
            </a:r>
            <a:endParaRPr sz="1800">
              <a:latin typeface="Georgia"/>
              <a:ea typeface="Georgia"/>
              <a:cs typeface="Georgia"/>
              <a:sym typeface="Georgia"/>
            </a:endParaRPr>
          </a:p>
          <a:p>
            <a:pPr marL="0" lvl="0" indent="0" algn="just" rtl="0">
              <a:lnSpc>
                <a:spcPct val="115000"/>
              </a:lnSpc>
              <a:spcBef>
                <a:spcPts val="0"/>
              </a:spcBef>
              <a:spcAft>
                <a:spcPts val="0"/>
              </a:spcAft>
              <a:buNone/>
            </a:pPr>
            <a:endParaRPr sz="1800">
              <a:latin typeface="Georgia"/>
              <a:ea typeface="Georgia"/>
              <a:cs typeface="Georgia"/>
              <a:sym typeface="Georgia"/>
            </a:endParaRPr>
          </a:p>
          <a:p>
            <a:pPr marL="0" lvl="0" indent="0" algn="just" rtl="0">
              <a:lnSpc>
                <a:spcPct val="115000"/>
              </a:lnSpc>
              <a:spcBef>
                <a:spcPts val="0"/>
              </a:spcBef>
              <a:spcAft>
                <a:spcPts val="0"/>
              </a:spcAft>
              <a:buNone/>
            </a:pPr>
            <a:r>
              <a:rPr lang="en-IN" sz="1800">
                <a:latin typeface="Georgia"/>
                <a:ea typeface="Georgia"/>
                <a:cs typeface="Georgia"/>
                <a:sym typeface="Georgia"/>
              </a:rPr>
              <a:t> 3.	Qiao et al. : focus specifically on analysing BERT as a </a:t>
            </a:r>
            <a:r>
              <a:rPr lang="en-IN" sz="1800" b="1">
                <a:latin typeface="Georgia"/>
                <a:ea typeface="Georgia"/>
                <a:cs typeface="Georgia"/>
                <a:sym typeface="Georgia"/>
              </a:rPr>
              <a:t>Ranking model</a:t>
            </a:r>
            <a:r>
              <a:rPr lang="en-IN" sz="1800">
                <a:latin typeface="Georgia"/>
                <a:ea typeface="Georgia"/>
                <a:cs typeface="Georgia"/>
                <a:sym typeface="Georgia"/>
              </a:rPr>
              <a:t>.</a:t>
            </a:r>
            <a:endParaRPr sz="1800">
              <a:latin typeface="Georgia"/>
              <a:ea typeface="Georgia"/>
              <a:cs typeface="Georgia"/>
              <a:sym typeface="Georgia"/>
            </a:endParaRPr>
          </a:p>
          <a:p>
            <a:pPr marL="0" lvl="0" indent="0" algn="just" rtl="0">
              <a:lnSpc>
                <a:spcPct val="115000"/>
              </a:lnSpc>
              <a:spcBef>
                <a:spcPts val="0"/>
              </a:spcBef>
              <a:spcAft>
                <a:spcPts val="0"/>
              </a:spcAft>
              <a:buNone/>
            </a:pPr>
            <a:endParaRPr sz="1800">
              <a:latin typeface="Georgia"/>
              <a:ea typeface="Georgia"/>
              <a:cs typeface="Georgia"/>
              <a:sym typeface="Georgia"/>
            </a:endParaRPr>
          </a:p>
          <a:p>
            <a:pPr marL="0" lvl="0" indent="0" algn="just" rtl="0">
              <a:lnSpc>
                <a:spcPct val="115000"/>
              </a:lnSpc>
              <a:spcBef>
                <a:spcPts val="0"/>
              </a:spcBef>
              <a:spcAft>
                <a:spcPts val="0"/>
              </a:spcAft>
              <a:buNone/>
            </a:pPr>
            <a:r>
              <a:rPr lang="en-IN" sz="1800">
                <a:latin typeface="Georgia"/>
                <a:ea typeface="Georgia"/>
                <a:cs typeface="Georgia"/>
                <a:sym typeface="Georgia"/>
              </a:rPr>
              <a:t> 4. 	Zhang and Zhu, </a:t>
            </a:r>
            <a:r>
              <a:rPr lang="en-IN" sz="1800" b="1">
                <a:latin typeface="Georgia"/>
                <a:ea typeface="Georgia"/>
                <a:cs typeface="Georgia"/>
                <a:sym typeface="Georgia"/>
              </a:rPr>
              <a:t>Visual interpretability</a:t>
            </a:r>
            <a:r>
              <a:rPr lang="en-IN" sz="1800">
                <a:latin typeface="Georgia"/>
                <a:ea typeface="Georgia"/>
                <a:cs typeface="Georgia"/>
                <a:sym typeface="Georgia"/>
              </a:rPr>
              <a:t> for deep learning: limited to CNNs</a:t>
            </a:r>
            <a:endParaRPr sz="1800">
              <a:latin typeface="Georgia"/>
              <a:ea typeface="Georgia"/>
              <a:cs typeface="Georgia"/>
              <a:sym typeface="Georgia"/>
            </a:endParaRPr>
          </a:p>
          <a:p>
            <a:pPr marL="0" lvl="0" indent="0" algn="just" rtl="0">
              <a:lnSpc>
                <a:spcPct val="115000"/>
              </a:lnSpc>
              <a:spcBef>
                <a:spcPts val="0"/>
              </a:spcBef>
              <a:spcAft>
                <a:spcPts val="0"/>
              </a:spcAft>
              <a:buNone/>
            </a:pPr>
            <a:endParaRPr sz="1800">
              <a:latin typeface="Georgia"/>
              <a:ea typeface="Georgia"/>
              <a:cs typeface="Georgia"/>
              <a:sym typeface="Georgia"/>
            </a:endParaRPr>
          </a:p>
          <a:p>
            <a:pPr marL="0" lvl="0" indent="0" algn="just" rtl="0">
              <a:lnSpc>
                <a:spcPct val="115000"/>
              </a:lnSpc>
              <a:spcBef>
                <a:spcPts val="0"/>
              </a:spcBef>
              <a:spcAft>
                <a:spcPts val="0"/>
              </a:spcAft>
              <a:buNone/>
            </a:pPr>
            <a:r>
              <a:rPr lang="en-IN" sz="1800">
                <a:latin typeface="Georgia"/>
                <a:ea typeface="Georgia"/>
                <a:cs typeface="Georgia"/>
                <a:sym typeface="Georgia"/>
              </a:rPr>
              <a:t> 5.	Liu et al. :perform a</a:t>
            </a:r>
            <a:r>
              <a:rPr lang="en-IN" sz="1800" b="1">
                <a:latin typeface="Georgia"/>
                <a:ea typeface="Georgia"/>
                <a:cs typeface="Georgia"/>
                <a:sym typeface="Georgia"/>
              </a:rPr>
              <a:t> layer-wise analysis</a:t>
            </a:r>
            <a:r>
              <a:rPr lang="en-IN" sz="1800">
                <a:latin typeface="Georgia"/>
                <a:ea typeface="Georgia"/>
                <a:cs typeface="Georgia"/>
                <a:sym typeface="Georgia"/>
              </a:rPr>
              <a:t> of BERT’s token representations.</a:t>
            </a:r>
            <a:endParaRPr sz="18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
        <p:nvSpPr>
          <p:cNvPr id="118" name="Google Shape;118;p3"/>
          <p:cNvSpPr txBox="1">
            <a:spLocks noGrp="1"/>
          </p:cNvSpPr>
          <p:nvPr>
            <p:ph type="body" idx="1"/>
          </p:nvPr>
        </p:nvSpPr>
        <p:spPr>
          <a:xfrm>
            <a:off x="0" y="1457325"/>
            <a:ext cx="9144000" cy="52641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Edge Probing: </a:t>
            </a:r>
            <a:r>
              <a:rPr lang="en-IN" sz="1800">
                <a:latin typeface="Georgia"/>
                <a:ea typeface="Georgia"/>
                <a:cs typeface="Georgia"/>
                <a:sym typeface="Georgia"/>
              </a:rPr>
              <a:t>Translates core NLP tasks into classification tasks by focusing solely on their labeling part.</a:t>
            </a:r>
            <a:r>
              <a:rPr lang="en-IN" sz="1800" b="1">
                <a:latin typeface="Georgia"/>
                <a:ea typeface="Georgia"/>
                <a:cs typeface="Georgia"/>
                <a:sym typeface="Georgia"/>
              </a:rPr>
              <a:t> </a:t>
            </a:r>
            <a:endParaRPr sz="1800" b="1">
              <a:latin typeface="Georgia"/>
              <a:ea typeface="Georgia"/>
              <a:cs typeface="Georgia"/>
              <a:sym typeface="Georgia"/>
            </a:endParaRPr>
          </a:p>
          <a:p>
            <a:pPr marL="0" lvl="0" indent="0" algn="just" rtl="0">
              <a:lnSpc>
                <a:spcPct val="100000"/>
              </a:lnSpc>
              <a:spcBef>
                <a:spcPts val="0"/>
              </a:spcBef>
              <a:spcAft>
                <a:spcPts val="0"/>
              </a:spcAft>
              <a:buNone/>
            </a:pPr>
            <a:endParaRPr sz="1800" b="1">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Named Entity Labeling (NEL): </a:t>
            </a:r>
            <a:r>
              <a:rPr lang="en-IN" sz="1800">
                <a:latin typeface="Georgia"/>
                <a:ea typeface="Georgia"/>
                <a:cs typeface="Georgia"/>
                <a:sym typeface="Georgia"/>
              </a:rPr>
              <a:t>Given a span of tokens the model has to predict the correct entity category.</a:t>
            </a:r>
            <a:endParaRPr sz="1800">
              <a:latin typeface="Georgia"/>
              <a:ea typeface="Georgia"/>
              <a:cs typeface="Georgia"/>
              <a:sym typeface="Georgia"/>
            </a:endParaRPr>
          </a:p>
          <a:p>
            <a:pPr marL="45720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Coreference Resolution:</a:t>
            </a:r>
            <a:r>
              <a:rPr lang="en-IN" sz="1800">
                <a:latin typeface="Georgia"/>
                <a:ea typeface="Georgia"/>
                <a:cs typeface="Georgia"/>
                <a:sym typeface="Georgia"/>
              </a:rPr>
              <a:t> Predict whether two mentions within a text refer to the same entity.</a:t>
            </a:r>
            <a:endParaRPr sz="1800">
              <a:latin typeface="Georgia"/>
              <a:ea typeface="Georgia"/>
              <a:cs typeface="Georgia"/>
              <a:sym typeface="Georgia"/>
            </a:endParaRPr>
          </a:p>
          <a:p>
            <a:pPr marL="45720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Relation Classification:</a:t>
            </a:r>
            <a:r>
              <a:rPr lang="en-IN" sz="1800">
                <a:latin typeface="Georgia"/>
                <a:ea typeface="Georgia"/>
                <a:cs typeface="Georgia"/>
                <a:sym typeface="Georgia"/>
              </a:rPr>
              <a:t> Predict which relation type connects two known entities.</a:t>
            </a:r>
            <a:endParaRPr sz="1800">
              <a:latin typeface="Georgia"/>
              <a:ea typeface="Georgia"/>
              <a:cs typeface="Georgia"/>
              <a:sym typeface="Georgia"/>
            </a:endParaRPr>
          </a:p>
          <a:p>
            <a:pPr marL="45720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Question Type Classification:</a:t>
            </a:r>
            <a:r>
              <a:rPr lang="en-IN" sz="1800">
                <a:latin typeface="Georgia"/>
                <a:ea typeface="Georgia"/>
                <a:cs typeface="Georgia"/>
                <a:sym typeface="Georgia"/>
              </a:rPr>
              <a:t> Correctly identify question type.</a:t>
            </a:r>
            <a:endParaRPr sz="1800">
              <a:latin typeface="Georgia"/>
              <a:ea typeface="Georgia"/>
              <a:cs typeface="Georgia"/>
              <a:sym typeface="Georgia"/>
            </a:endParaRPr>
          </a:p>
          <a:p>
            <a:pPr marL="45720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Supporting Facts: </a:t>
            </a:r>
            <a:r>
              <a:rPr lang="en-IN" sz="1800">
                <a:latin typeface="Georgia"/>
                <a:ea typeface="Georgia"/>
                <a:cs typeface="Georgia"/>
                <a:sym typeface="Georgia"/>
              </a:rPr>
              <a:t>Predict whether a sentence contains supporting facts regarding a specific question or whether it is irrelevant.</a:t>
            </a:r>
            <a:endParaRPr sz="1800">
              <a:latin typeface="Georgia"/>
              <a:ea typeface="Georgia"/>
              <a:cs typeface="Georgia"/>
              <a:sym typeface="Georgia"/>
            </a:endParaRPr>
          </a:p>
          <a:p>
            <a:pPr marL="45720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Dimensionality Reduction:</a:t>
            </a:r>
            <a:r>
              <a:rPr lang="en-IN" sz="1800">
                <a:latin typeface="Georgia"/>
                <a:ea typeface="Georgia"/>
                <a:cs typeface="Georgia"/>
                <a:sym typeface="Georgia"/>
              </a:rPr>
              <a:t> </a:t>
            </a:r>
            <a:r>
              <a:rPr lang="en-IN" sz="1800">
                <a:solidFill>
                  <a:srgbClr val="222222"/>
                </a:solidFill>
                <a:highlight>
                  <a:srgbClr val="FFFFFF"/>
                </a:highlight>
                <a:latin typeface="Georgia"/>
                <a:ea typeface="Georgia"/>
                <a:cs typeface="Georgia"/>
                <a:sym typeface="Georgia"/>
              </a:rPr>
              <a:t>Process of reducing the number of random variables under consideration. (t-SNE, PCA, ICA).</a:t>
            </a:r>
            <a:endParaRPr sz="1800">
              <a:latin typeface="Georgia"/>
              <a:ea typeface="Georgia"/>
              <a:cs typeface="Georgia"/>
              <a:sym typeface="Georgia"/>
            </a:endParaRPr>
          </a:p>
        </p:txBody>
      </p:sp>
      <p:sp>
        <p:nvSpPr>
          <p:cNvPr id="119" name="Google Shape;119;p3"/>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52c3ce3f01_0_2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5</a:t>
            </a:fld>
            <a:endParaRPr/>
          </a:p>
        </p:txBody>
      </p:sp>
      <p:sp>
        <p:nvSpPr>
          <p:cNvPr id="125" name="Google Shape;125;g52c3ce3f01_0_23"/>
          <p:cNvSpPr txBox="1">
            <a:spLocks noGrp="1"/>
          </p:cNvSpPr>
          <p:nvPr>
            <p:ph type="body" idx="1"/>
          </p:nvPr>
        </p:nvSpPr>
        <p:spPr>
          <a:xfrm>
            <a:off x="0" y="1457325"/>
            <a:ext cx="9144000" cy="52641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K-Means Clustering: </a:t>
            </a:r>
            <a:r>
              <a:rPr lang="en-IN" sz="1800">
                <a:latin typeface="Georgia"/>
                <a:ea typeface="Georgia"/>
                <a:cs typeface="Georgia"/>
                <a:sym typeface="Georgia"/>
              </a:rPr>
              <a:t>Clustering based on mean.</a:t>
            </a:r>
            <a:endParaRPr sz="1800">
              <a:latin typeface="Georgia"/>
              <a:ea typeface="Georgia"/>
              <a:cs typeface="Georgia"/>
              <a:sym typeface="Georgia"/>
            </a:endParaRPr>
          </a:p>
          <a:p>
            <a:pPr marL="0" lvl="0" indent="0" algn="just" rtl="0">
              <a:lnSpc>
                <a:spcPct val="100000"/>
              </a:lnSpc>
              <a:spcBef>
                <a:spcPts val="0"/>
              </a:spcBef>
              <a:spcAft>
                <a:spcPts val="0"/>
              </a:spcAft>
              <a:buNone/>
            </a:pPr>
            <a:endParaRPr sz="1800">
              <a:latin typeface="Georgia"/>
              <a:ea typeface="Georgia"/>
              <a:cs typeface="Georgia"/>
              <a:sym typeface="Georgia"/>
            </a:endParaRPr>
          </a:p>
          <a:p>
            <a:pPr marL="45720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BERT: </a:t>
            </a:r>
            <a:r>
              <a:rPr lang="en-IN" sz="1800">
                <a:solidFill>
                  <a:srgbClr val="24292E"/>
                </a:solidFill>
                <a:highlight>
                  <a:srgbClr val="FFFFFF"/>
                </a:highlight>
                <a:latin typeface="Georgia"/>
                <a:ea typeface="Georgia"/>
                <a:cs typeface="Georgia"/>
                <a:sym typeface="Georgia"/>
              </a:rPr>
              <a:t>A method of pre-training language representations.</a:t>
            </a:r>
            <a:endParaRPr sz="1800">
              <a:latin typeface="Georgia"/>
              <a:ea typeface="Georgia"/>
              <a:cs typeface="Georgia"/>
              <a:sym typeface="Georgia"/>
            </a:endParaRPr>
          </a:p>
        </p:txBody>
      </p:sp>
      <p:sp>
        <p:nvSpPr>
          <p:cNvPr id="126" name="Google Shape;126;g52c3ce3f01_0_23"/>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pic>
        <p:nvPicPr>
          <p:cNvPr id="127" name="Google Shape;127;g52c3ce3f01_0_23"/>
          <p:cNvPicPr preferRelativeResize="0"/>
          <p:nvPr/>
        </p:nvPicPr>
        <p:blipFill rotWithShape="1">
          <a:blip r:embed="rId3">
            <a:alphaModFix/>
          </a:blip>
          <a:srcRect l="1825" t="5912" r="72055" b="39496"/>
          <a:stretch/>
        </p:blipFill>
        <p:spPr>
          <a:xfrm>
            <a:off x="1714700" y="2571200"/>
            <a:ext cx="5614149" cy="3666775"/>
          </a:xfrm>
          <a:prstGeom prst="rect">
            <a:avLst/>
          </a:prstGeom>
          <a:noFill/>
          <a:ln>
            <a:noFill/>
          </a:ln>
        </p:spPr>
      </p:pic>
      <p:sp>
        <p:nvSpPr>
          <p:cNvPr id="128" name="Google Shape;128;g52c3ce3f01_0_23"/>
          <p:cNvSpPr txBox="1"/>
          <p:nvPr/>
        </p:nvSpPr>
        <p:spPr>
          <a:xfrm flipH="1">
            <a:off x="224250" y="6473825"/>
            <a:ext cx="9009600" cy="37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100">
                <a:solidFill>
                  <a:srgbClr val="0C0C0C"/>
                </a:solidFill>
                <a:latin typeface="Georgia"/>
                <a:ea typeface="Georgia"/>
                <a:cs typeface="Georgia"/>
                <a:sym typeface="Georgia"/>
              </a:rPr>
              <a:t>BERT (Bidirectional Encoder Representation for Transformers): Pre-training of Deep Bidirectional Transformers for Language Understanding</a:t>
            </a:r>
            <a:endParaRPr sz="1100">
              <a:solidFill>
                <a:srgbClr val="0C0C0C"/>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35" name="Google Shape;135;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
        <p:nvSpPr>
          <p:cNvPr id="136" name="Google Shape;136;p7"/>
          <p:cNvSpPr txBox="1"/>
          <p:nvPr/>
        </p:nvSpPr>
        <p:spPr>
          <a:xfrm>
            <a:off x="152400" y="1600200"/>
            <a:ext cx="8839200" cy="41601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IN" sz="1800">
                <a:solidFill>
                  <a:schemeClr val="dk1"/>
                </a:solidFill>
                <a:latin typeface="Georgia"/>
                <a:ea typeface="Georgia"/>
                <a:cs typeface="Georgia"/>
                <a:sym typeface="Georgia"/>
              </a:rPr>
              <a:t>Unlike previous research, which mainly focuses on explaining Transformer models by their attention weights, authors argue that hidden states contain equally valuable information.</a:t>
            </a: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Proposed Solution:</a:t>
            </a:r>
            <a:endParaRPr sz="3600" b="0" i="0" u="none" strike="noStrike" cap="none">
              <a:solidFill>
                <a:srgbClr val="4D4D4D"/>
              </a:solidFill>
              <a:latin typeface="Georgia"/>
              <a:ea typeface="Georgia"/>
              <a:cs typeface="Georgia"/>
              <a:sym typeface="Georgia"/>
            </a:endParaRPr>
          </a:p>
        </p:txBody>
      </p:sp>
      <p:sp>
        <p:nvSpPr>
          <p:cNvPr id="143" name="Google Shape;143;p9"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9"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9"/>
          <p:cNvSpPr txBox="1"/>
          <p:nvPr/>
        </p:nvSpPr>
        <p:spPr>
          <a:xfrm>
            <a:off x="155575" y="1488875"/>
            <a:ext cx="8809500" cy="5289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Georgia"/>
              <a:buAutoNum type="arabicPeriod"/>
            </a:pPr>
            <a:r>
              <a:rPr lang="en-IN" sz="1800">
                <a:latin typeface="Georgia"/>
                <a:ea typeface="Georgia"/>
                <a:cs typeface="Georgia"/>
                <a:sym typeface="Georgia"/>
              </a:rPr>
              <a:t>Embed input tokens for each probing task sample with fine-tuned BERT model. Every layer is taken into account. </a:t>
            </a:r>
            <a:endParaRPr sz="1800">
              <a:latin typeface="Georgia"/>
              <a:ea typeface="Georgia"/>
              <a:cs typeface="Georgia"/>
              <a:sym typeface="Georgia"/>
            </a:endParaRPr>
          </a:p>
          <a:p>
            <a:pPr marL="457200" marR="0" lvl="0" indent="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AutoNum type="arabicPeriod"/>
            </a:pPr>
            <a:r>
              <a:rPr lang="en-IN" sz="1800">
                <a:latin typeface="Georgia"/>
                <a:ea typeface="Georgia"/>
                <a:cs typeface="Georgia"/>
                <a:sym typeface="Georgia"/>
              </a:rPr>
              <a:t>Use only the output embedding from n-th layer at step n.</a:t>
            </a:r>
            <a:endParaRPr sz="1800">
              <a:latin typeface="Georgia"/>
              <a:ea typeface="Georgia"/>
              <a:cs typeface="Georgia"/>
              <a:sym typeface="Georgia"/>
            </a:endParaRPr>
          </a:p>
          <a:p>
            <a:pPr marL="457200" marR="0" lvl="0" indent="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AutoNum type="arabicPeriod"/>
            </a:pPr>
            <a:r>
              <a:rPr lang="en-IN" sz="1800">
                <a:latin typeface="Georgia"/>
                <a:ea typeface="Georgia"/>
                <a:cs typeface="Georgia"/>
                <a:sym typeface="Georgia"/>
              </a:rPr>
              <a:t>Tokens are first pooled for a fixed-length representation.</a:t>
            </a:r>
            <a:endParaRPr sz="1800">
              <a:latin typeface="Georgia"/>
              <a:ea typeface="Georgia"/>
              <a:cs typeface="Georgia"/>
              <a:sym typeface="Georgia"/>
            </a:endParaRPr>
          </a:p>
          <a:p>
            <a:pPr marL="457200" marR="0" lvl="0" indent="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AutoNum type="arabicPeriod"/>
            </a:pPr>
            <a:r>
              <a:rPr lang="en-IN" sz="1800">
                <a:latin typeface="Georgia"/>
                <a:ea typeface="Georgia"/>
                <a:cs typeface="Georgia"/>
                <a:sym typeface="Georgia"/>
              </a:rPr>
              <a:t>Feed tokens into a two-layer Multi-layer Perceptron (MLP) classifier, that predicts label-wise probability scores </a:t>
            </a: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52c3ce3f01_0_38"/>
          <p:cNvSpPr/>
          <p:nvPr/>
        </p:nvSpPr>
        <p:spPr>
          <a:xfrm>
            <a:off x="78625" y="152400"/>
            <a:ext cx="7147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Proposed Solution (Fig.):</a:t>
            </a:r>
            <a:endParaRPr sz="3600" b="0" i="0" u="none" strike="noStrike" cap="none">
              <a:solidFill>
                <a:srgbClr val="4D4D4D"/>
              </a:solidFill>
              <a:latin typeface="Georgia"/>
              <a:ea typeface="Georgia"/>
              <a:cs typeface="Georgia"/>
              <a:sym typeface="Georgia"/>
            </a:endParaRPr>
          </a:p>
        </p:txBody>
      </p:sp>
      <p:sp>
        <p:nvSpPr>
          <p:cNvPr id="152" name="Google Shape;152;g52c3ce3f01_0_38" descr="Inline image 1"/>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g52c3ce3f01_0_38" descr="https://www.uni-marburg.de/sprachenzentrum/sprachen-tandem/icons/classic-timer-icon"/>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54" name="Google Shape;154;g52c3ce3f01_0_38"/>
          <p:cNvPicPr preferRelativeResize="0"/>
          <p:nvPr/>
        </p:nvPicPr>
        <p:blipFill>
          <a:blip r:embed="rId3">
            <a:alphaModFix/>
          </a:blip>
          <a:stretch>
            <a:fillRect/>
          </a:stretch>
        </p:blipFill>
        <p:spPr>
          <a:xfrm>
            <a:off x="1806150" y="1425400"/>
            <a:ext cx="5531707" cy="5257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6ebc5cef84_0_2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
        <p:nvSpPr>
          <p:cNvPr id="161" name="Google Shape;161;g6ebc5cef84_0_24"/>
          <p:cNvSpPr/>
          <p:nvPr/>
        </p:nvSpPr>
        <p:spPr>
          <a:xfrm>
            <a:off x="78625" y="152400"/>
            <a:ext cx="85317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3600"/>
              <a:buFont typeface="Arial"/>
              <a:buNone/>
            </a:pPr>
            <a:r>
              <a:rPr lang="en-IN" sz="3600" b="0" i="0" u="none" strike="noStrike" cap="none">
                <a:solidFill>
                  <a:srgbClr val="4D4D4D"/>
                </a:solidFill>
                <a:latin typeface="Georgia"/>
                <a:ea typeface="Georgia"/>
                <a:cs typeface="Georgia"/>
                <a:sym typeface="Georgia"/>
              </a:rPr>
              <a:t>Datasets:</a:t>
            </a:r>
            <a:endParaRPr sz="3600" b="0" i="0" u="none" strike="noStrike" cap="none">
              <a:solidFill>
                <a:srgbClr val="000000"/>
              </a:solidFill>
              <a:latin typeface="Georgia"/>
              <a:ea typeface="Georgia"/>
              <a:cs typeface="Georgia"/>
              <a:sym typeface="Georgia"/>
            </a:endParaRPr>
          </a:p>
        </p:txBody>
      </p:sp>
      <p:sp>
        <p:nvSpPr>
          <p:cNvPr id="162" name="Google Shape;162;g6ebc5cef84_0_24"/>
          <p:cNvSpPr txBox="1"/>
          <p:nvPr/>
        </p:nvSpPr>
        <p:spPr>
          <a:xfrm>
            <a:off x="155575" y="1488875"/>
            <a:ext cx="8809500" cy="5289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Georgia"/>
              <a:buAutoNum type="arabicPeriod"/>
            </a:pPr>
            <a:r>
              <a:rPr lang="en-IN" sz="1800" b="1">
                <a:latin typeface="Georgia"/>
                <a:ea typeface="Georgia"/>
                <a:cs typeface="Georgia"/>
                <a:sym typeface="Georgia"/>
              </a:rPr>
              <a:t>SQuAD 1.1:</a:t>
            </a:r>
            <a:r>
              <a:rPr lang="en-IN" sz="1800">
                <a:latin typeface="Georgia"/>
                <a:ea typeface="Georgia"/>
                <a:cs typeface="Georgia"/>
                <a:sym typeface="Georgia"/>
              </a:rPr>
              <a:t> Contains 100,000 natural question-answer pairs on 500 Wikipedia articles. Don’t use version 2.0 as it contains some unanswerable questions as well.</a:t>
            </a:r>
            <a:endParaRPr sz="1800">
              <a:latin typeface="Georgia"/>
              <a:ea typeface="Georgia"/>
              <a:cs typeface="Georgia"/>
              <a:sym typeface="Georgia"/>
            </a:endParaRPr>
          </a:p>
          <a:p>
            <a:pPr marL="457200" marR="0" lvl="0" indent="0" algn="l" rtl="0">
              <a:lnSpc>
                <a:spcPct val="100000"/>
              </a:lnSpc>
              <a:spcBef>
                <a:spcPts val="0"/>
              </a:spcBef>
              <a:spcAft>
                <a:spcPts val="0"/>
              </a:spcAft>
              <a:buNone/>
            </a:pPr>
            <a:r>
              <a:rPr lang="en-IN" sz="1800">
                <a:latin typeface="Georgia"/>
                <a:ea typeface="Georgia"/>
                <a:cs typeface="Georgia"/>
                <a:sym typeface="Georgia"/>
              </a:rPr>
              <a:t> </a:t>
            </a:r>
            <a:endParaRPr sz="1800">
              <a:latin typeface="Georgia"/>
              <a:ea typeface="Georgia"/>
              <a:cs typeface="Georgia"/>
              <a:sym typeface="Georgia"/>
            </a:endParaRPr>
          </a:p>
          <a:p>
            <a:pPr marL="457200" marR="0" lvl="0" indent="-342900" algn="l" rtl="0">
              <a:lnSpc>
                <a:spcPct val="100000"/>
              </a:lnSpc>
              <a:spcBef>
                <a:spcPts val="0"/>
              </a:spcBef>
              <a:spcAft>
                <a:spcPts val="0"/>
              </a:spcAft>
              <a:buClr>
                <a:srgbClr val="000000"/>
              </a:buClr>
              <a:buSzPts val="1800"/>
              <a:buFont typeface="Georgia"/>
              <a:buAutoNum type="arabicPeriod"/>
            </a:pPr>
            <a:r>
              <a:rPr lang="en-IN" sz="1800" b="1">
                <a:latin typeface="Georgia"/>
                <a:ea typeface="Georgia"/>
                <a:cs typeface="Georgia"/>
                <a:sym typeface="Georgia"/>
              </a:rPr>
              <a:t>HotpotQA:</a:t>
            </a:r>
            <a:r>
              <a:rPr lang="en-IN" sz="1800">
                <a:latin typeface="Georgia"/>
                <a:ea typeface="Georgia"/>
                <a:cs typeface="Georgia"/>
                <a:sym typeface="Georgia"/>
              </a:rPr>
              <a:t> This Multihop QA task contains 112,000 natural question-answer pairs. The questions are especially designed to combine information from multiple parts of a context.</a:t>
            </a:r>
            <a:endParaRPr sz="1800">
              <a:latin typeface="Georgia"/>
              <a:ea typeface="Georgia"/>
              <a:cs typeface="Georgia"/>
              <a:sym typeface="Georgia"/>
            </a:endParaRPr>
          </a:p>
          <a:p>
            <a:pPr marL="457200" marR="0" lvl="0" indent="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ts val="1800"/>
              <a:buFont typeface="Georgia"/>
              <a:buAutoNum type="arabicPeriod"/>
            </a:pPr>
            <a:r>
              <a:rPr lang="en-IN" sz="1800" b="1">
                <a:latin typeface="Georgia"/>
                <a:ea typeface="Georgia"/>
                <a:cs typeface="Georgia"/>
                <a:sym typeface="Georgia"/>
              </a:rPr>
              <a:t>bAbI</a:t>
            </a:r>
            <a:r>
              <a:rPr lang="en-IN" sz="1800">
                <a:latin typeface="Georgia"/>
                <a:ea typeface="Georgia"/>
                <a:cs typeface="Georgia"/>
                <a:sym typeface="Georgia"/>
              </a:rPr>
              <a:t>: Set of artificial toy tasks developed to further understand the abilities of neural models. The 20 tasks require reasoning over multiple sentences (Multihop QA) and are modeled to include Positional Reasoning.</a:t>
            </a:r>
            <a:endParaRPr sz="1800">
              <a:latin typeface="Georgia"/>
              <a:ea typeface="Georgia"/>
              <a:cs typeface="Georgia"/>
              <a:sym typeface="Georgia"/>
            </a:endParaRPr>
          </a:p>
          <a:p>
            <a:pPr marL="0" marR="0" lvl="0" indent="0" algn="l" rtl="0">
              <a:lnSpc>
                <a:spcPct val="100000"/>
              </a:lnSpc>
              <a:spcBef>
                <a:spcPts val="0"/>
              </a:spcBef>
              <a:spcAft>
                <a:spcPts val="0"/>
              </a:spcAft>
              <a:buNone/>
            </a:pPr>
            <a:endParaRPr sz="1800">
              <a:latin typeface="Georgia"/>
              <a:ea typeface="Georgia"/>
              <a:cs typeface="Georgia"/>
              <a:sym typeface="Georgia"/>
            </a:endParaRPr>
          </a:p>
          <a:p>
            <a:pPr marL="0" marR="0" lvl="0" indent="0" algn="l" rtl="0">
              <a:lnSpc>
                <a:spcPct val="100000"/>
              </a:lnSpc>
              <a:spcBef>
                <a:spcPts val="0"/>
              </a:spcBef>
              <a:spcAft>
                <a:spcPts val="0"/>
              </a:spcAft>
              <a:buNone/>
            </a:pPr>
            <a:endParaRPr sz="1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1635</Words>
  <Application>Microsoft Macintosh PowerPoint</Application>
  <PresentationFormat>On-screen Show (4:3)</PresentationFormat>
  <Paragraphs>176</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Georgia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2021-06-17T20:33:26Z</dcterms:modified>
</cp:coreProperties>
</file>