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sSapk9R10xZrCuXUg/qSDml4W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0"/>
  </p:normalViewPr>
  <p:slideViewPr>
    <p:cSldViewPr snapToGrid="0">
      <p:cViewPr varScale="1">
        <p:scale>
          <a:sx n="99" d="100"/>
          <a:sy n="99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ded69ac3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ded69ac31_0_1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6ded69ac31_0_1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ded69ac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ded69ac31_0_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6ded69ac31_0_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is our proposed solution. </a:t>
            </a:r>
            <a:endParaRPr/>
          </a:p>
        </p:txBody>
      </p:sp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52400" y="2590800"/>
            <a:ext cx="8839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Sanity Checks for Saliency Maps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152400" y="5005588"/>
            <a:ext cx="8839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200"/>
            </a:pPr>
            <a:r>
              <a:rPr lang="en-IN" sz="24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Presenter: </a:t>
            </a:r>
            <a:r>
              <a:rPr lang="en-IN" sz="2400" dirty="0" err="1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Sanchit</a:t>
            </a:r>
            <a:r>
              <a:rPr lang="en-IN" sz="24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Sinha</a:t>
            </a:r>
          </a:p>
          <a:p>
            <a:pPr algn="ctr"/>
            <a:r>
              <a:rPr lang="en-IN" sz="2000" dirty="0">
                <a:highlight>
                  <a:srgbClr val="FFFF00"/>
                </a:highlight>
              </a:rPr>
              <a:t>https://</a:t>
            </a:r>
            <a:r>
              <a:rPr lang="en-IN" sz="2000" dirty="0" err="1">
                <a:highlight>
                  <a:srgbClr val="FFFF00"/>
                </a:highlight>
              </a:rPr>
              <a:t>qdata.github.io</a:t>
            </a:r>
            <a:r>
              <a:rPr lang="en-IN" sz="2000" dirty="0">
                <a:highlight>
                  <a:srgbClr val="FFFF00"/>
                </a:highlight>
              </a:rPr>
              <a:t>/deep2Read/</a:t>
            </a:r>
            <a:r>
              <a:rPr lang="en-IN" sz="20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lang="en-IN" sz="1200" dirty="0"/>
          </a:p>
        </p:txBody>
      </p:sp>
      <p:sp>
        <p:nvSpPr>
          <p:cNvPr id="96" name="Google Shape;96;p1"/>
          <p:cNvSpPr txBox="1"/>
          <p:nvPr/>
        </p:nvSpPr>
        <p:spPr>
          <a:xfrm>
            <a:off x="76200" y="4419600"/>
            <a:ext cx="8839200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21 Jan 2020</a:t>
            </a:r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 - Param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8" name="Google Shape;168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69" name="Google Shape;1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701538"/>
            <a:ext cx="7856398" cy="3454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ded69ac31_0_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76" name="Google Shape;176;g6ded69ac31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00" y="1296350"/>
            <a:ext cx="7840999" cy="271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6ded69ac31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300" y="4125850"/>
            <a:ext cx="7895873" cy="23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ded69ac31_0_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84" name="Google Shape;184;g6ded69ac31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8875"/>
            <a:ext cx="8839197" cy="436151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6ded69ac31_0_27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 - Labels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Analysis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p11"/>
          <p:cNvSpPr txBox="1">
            <a:spLocks noGrp="1"/>
          </p:cNvSpPr>
          <p:nvPr>
            <p:ph type="body" idx="1"/>
          </p:nvPr>
        </p:nvSpPr>
        <p:spPr>
          <a:xfrm>
            <a:off x="521700" y="1705275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Compared the sensitivity among different Saliency methods: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Guided Backprop and Guided GradCAM (very famous) is broken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Gradient * Input (element wise) is the most sensitive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Guided GradCAM no better than an edge detector which is independent of the training data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There is confirmation bias in where visually equating Saliency maps gives any explanation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Conclusion and Future Work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12"/>
          <p:cNvSpPr txBox="1"/>
          <p:nvPr/>
        </p:nvSpPr>
        <p:spPr>
          <a:xfrm>
            <a:off x="9525" y="1752600"/>
            <a:ext cx="9067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Google Shape;200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597050" y="1826450"/>
            <a:ext cx="7981500" cy="4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Framework for better testing of explanation methods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Some saliency methods are totally useless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9525" y="1752600"/>
            <a:ext cx="9067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Alfredo Vellido, José David Martín-Guerrero, and Paulo JG Lisboa. Making machine learning models interpretable. In ESANN, volume 12, pages 163–172. Citeseer, 2012.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Karen Simonyan, Andrea Vedaldi, and Andrew Zisserman. Deep inside convolutional networks: Visualising image classification models and saliency maps. arXiv preprint arXiv:1312.6034, 2013.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Jost Tobias Springenberg, Alexey Dosovitskiy, Thomas Brox, and Martin Riedmiller. Striving for simplicity: The all convolutional net. arXiv preprint arXiv:1412.6806, 2014</a:t>
            </a: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515125" y="1826450"/>
            <a:ext cx="8063400" cy="44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Saliency maps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- to study contribution of various neurons in final outputs/predictions of DNNs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Saliency methods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- used for explaining predictions made by neural nets. (Generate Saliency maps)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Several saliency methods proposed - Guided Backpropagation, Guided GradCAM, Integrated Gradients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visual maps generated by the saliency methods tend to be evaluated visually - which is 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not completely correct</a:t>
            </a:r>
            <a:endParaRPr sz="1800" b="1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Comparisons to Edge maps are mere 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coincidence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in most cases and cannot be used to justify the 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Which SM to use? Which is the most explainable/robust?</a:t>
            </a:r>
            <a:endParaRPr sz="1800" b="1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Devising experiments on parameters and data to check which saliency method gives the best explanation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398100" y="1920075"/>
            <a:ext cx="8238900" cy="42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Need for Saliency methods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- There is no consensus if the models produce explainable predictions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Why Explainability?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- Required for debugging, remove bias, regulatory, etc.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Predictions should 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not be randomly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done and a simple change in data/structure can make the predictions horribly wrong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Several suggested explanation methods (Saliency methods) try to predict 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what the model is actually learning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and predicting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Need to evaluate which saliencey method is the most 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useful</a:t>
            </a:r>
            <a:endParaRPr sz="1800" b="1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If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 visual doesn’t work very well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we need a different type of measures to measure the similarity between saliency maps - mere coincidence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374700" y="1779625"/>
            <a:ext cx="8344200" cy="4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Not a lot I have read but the few I have glossed over: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Alfredo Vellido, José David Martín-Guerrero, and Paulo JG Lisboa. Making machine learning models interpretable. In ESANN, volume 12, pages 163–172. Citeseer, 2012.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Karen Simonyan, Andrea Vedaldi, and Andrew Zisserman. Deep inside convolutional networks: Visualising image classification models and saliency maps. arXiv preprint arXiv:1312.6034, 2013.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Jost Tobias Springenberg, Alexey Dosovitskiy, Thomas Brox, and Martin Riedmiller. Striving for simplicity: The all convolutional net. arXiv preprint arXiv:1412.6806, 2014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Claim / Target Task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373075" y="1604075"/>
            <a:ext cx="85215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Present 2 different experiments - one on model parameters and one on data labels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Randomization of model parameters</a:t>
            </a:r>
            <a:endParaRPr sz="1800" b="1"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■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“for a saliency method to be useful for debugging a model, it ought to be sensitive to model parameters.”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Randomization of labels</a:t>
            </a:r>
            <a:endParaRPr sz="1800" b="1"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■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“..method insensitive to randomizing labels cannot possibly explain mechanisms that depend on the relationship between instances and labels present in the data generating process”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Compare the saliency maps - visually and using some metrics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373063" y="152400"/>
            <a:ext cx="87709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An Intuitive Figure Showing WHY Claim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5275"/>
            <a:ext cx="8839200" cy="388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" name="Google Shape;143;p7" descr="Inline image 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 descr="https://www.uni-marburg.de/sprachenzentrum/sprachen-tandem/icons/classic-timer-icon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460375" y="1660425"/>
            <a:ext cx="8063400" cy="48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Randomization of model parameters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 experiments - cascaded randomization and independent (layer-wise)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Cascaded - top -&gt; top+(top-1) -&gt; … -&gt; top+(top-1)+...1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Independent - top -&gt; top-1 -&gt; top-2 … -&gt; 1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Assessed the Saliency maps using: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Visual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HOG similarity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SSIM similarity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Randomization of labels</a:t>
            </a:r>
            <a:endParaRPr sz="18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“..method insensitive to randomizing labels cannot possibly explain mechanisms that depend on the relationship between instances and labels present in the data generating process”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Assessed using Rank Correlation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Visual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373075" y="1560525"/>
            <a:ext cx="8229600" cy="52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Trained following models for both experiments on 3 datasets: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Imagenet - Inception v3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MNIST - MLP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Fashion MNIST - CNN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Methods tested: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Gradient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Gradient-SG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Gradient element-wise Input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Guided Backpropagation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Guided GradCAM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GradCAM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Integrated Gradients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Integrated Gradients-SG</a:t>
            </a:r>
            <a:endParaRPr sz="18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Data Summary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0" name="Google Shape;160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1" name="Google Shape;161;p9"/>
          <p:cNvSpPr txBox="1"/>
          <p:nvPr/>
        </p:nvSpPr>
        <p:spPr>
          <a:xfrm>
            <a:off x="468325" y="1709425"/>
            <a:ext cx="8016600" cy="4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Imagenet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MNIST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Fashion MNIST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Microsoft Macintosh PowerPoint</Application>
  <PresentationFormat>On-screen Show (4:3)</PresentationFormat>
  <Paragraphs>118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Georgia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1</cp:revision>
  <dcterms:created xsi:type="dcterms:W3CDTF">2009-01-05T15:07:26Z</dcterms:created>
  <dcterms:modified xsi:type="dcterms:W3CDTF">2021-06-17T20:35:55Z</dcterms:modified>
</cp:coreProperties>
</file>