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lXHoqcucI0DSYpaMrzhiFxZmj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90"/>
  </p:normalViewPr>
  <p:slideViewPr>
    <p:cSldViewPr snapToGrid="0">
      <p:cViewPr varScale="1">
        <p:scale>
          <a:sx n="99" d="100"/>
          <a:sy n="99" d="100"/>
        </p:scale>
        <p:origin x="137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f440387b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f440387b4_0_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replacing the main setup’s LSTM and attention parameters with a token-level affine hidden layer with tanh activation (forming an MLP), and forcing its output scores to be weighted by a pre-set, per-instance distribution, during both training and testing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6f440387b4_0_1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 Trained LSTM attention weights is better than MLP and better thanuniform weight -&gt;  token level module is useful, they learn some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Adversary later</a:t>
            </a:r>
            <a:endParaRPr/>
          </a:p>
        </p:txBody>
      </p:sp>
      <p:sp>
        <p:nvSpPr>
          <p:cNvPr id="169" name="Google Shape;169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Here, we make the claim of this project.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f440387b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f440387b4_0_6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6f440387b4_0_6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f440387b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f440387b4_0_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457200" lvl="0" indent="-317500" algn="l" rtl="0">
              <a:spcBef>
                <a:spcPts val="36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J&amp;W found a adversarial distribution which resulted a similar prediction result, neglect the linkage between other layers(the learning process). Only using attention score to generate distribution is meaningless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36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Attention score is an possible explanation, but not the explanation.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Middle layer may contains outputs with large dimensions but the classification class might be small, leaving the reduce dimension function a very large degree of freedom (binary classification in this setup)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6f440387b4_0_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f440387b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f440387b4_0_2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457200" lvl="0" indent="-317500" algn="l" rtl="0">
              <a:spcBef>
                <a:spcPts val="36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In very simple task, attention parameter is not used. Without the Att, we can also obtain some good result. Then it is not plausible at start. </a:t>
            </a:r>
            <a:endParaRPr/>
          </a:p>
        </p:txBody>
      </p:sp>
      <p:sp>
        <p:nvSpPr>
          <p:cNvPr id="122" name="Google Shape;122;g6f440387b4_0_2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Attention is not explanation if we don’t need it. Thus for further datasets, we mainly focus previous 4. </a:t>
            </a:r>
            <a:endParaRPr/>
          </a:p>
        </p:txBody>
      </p:sp>
      <p:sp>
        <p:nvSpPr>
          <p:cNvPr id="129" name="Google Shape;129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f440387b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6" name="Google Shape;136;g6f440387b4_0_3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exceed the baseline would consider to be unnormal (non-adversarial distribution, only noisy )</a:t>
            </a:r>
            <a:endParaRPr/>
          </a:p>
        </p:txBody>
      </p:sp>
      <p:sp>
        <p:nvSpPr>
          <p:cNvPr id="137" name="Google Shape;137;g6f440387b4_0_3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f440387b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f440387b4_0_4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Focusing on SST dataset, adversary distribution is unnormal. SST is robust to random seed change</a:t>
            </a:r>
            <a:endParaRPr/>
          </a:p>
        </p:txBody>
      </p:sp>
      <p:sp>
        <p:nvSpPr>
          <p:cNvPr id="144" name="Google Shape;144;g6f440387b4_0_4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f440387b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f440387b4_0_4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6f440387b4_0_4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/>
        </p:nvSpPr>
        <p:spPr>
          <a:xfrm>
            <a:off x="152400" y="2590800"/>
            <a:ext cx="8839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Attention is not not Explanation </a:t>
            </a:r>
            <a:endParaRPr sz="3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52400" y="3962400"/>
            <a:ext cx="8839200" cy="227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By Sarah </a:t>
            </a:r>
            <a:r>
              <a:rPr lang="en-US" sz="2200" dirty="0" err="1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Wiegreffe</a:t>
            </a:r>
            <a:r>
              <a:rPr lang="en-US" sz="22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Yuval Pinter</a:t>
            </a:r>
            <a:endParaRPr sz="1200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000080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Presenter: </a:t>
            </a:r>
            <a:r>
              <a:rPr lang="en-US" sz="2200" dirty="0" err="1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Zijie</a:t>
            </a:r>
            <a:r>
              <a:rPr lang="en-US" sz="22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Pan</a:t>
            </a:r>
          </a:p>
          <a:p>
            <a:pPr algn="ctr"/>
            <a:r>
              <a:rPr lang="en-US" sz="2400" dirty="0">
                <a:highlight>
                  <a:srgbClr val="FFFF00"/>
                </a:highlight>
              </a:rPr>
              <a:t>https://</a:t>
            </a:r>
            <a:r>
              <a:rPr lang="en-US" sz="2400" dirty="0" err="1">
                <a:highlight>
                  <a:srgbClr val="FFFF00"/>
                </a:highlight>
              </a:rPr>
              <a:t>qdata.github.io</a:t>
            </a:r>
            <a:r>
              <a:rPr lang="en-US" sz="2400" dirty="0">
                <a:highlight>
                  <a:srgbClr val="FFFF00"/>
                </a:highlight>
              </a:rPr>
              <a:t>/deep2Read/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02/21/2020</a:t>
            </a:r>
            <a:r>
              <a:rPr lang="en-US" sz="2200" b="0" i="0" u="none" strike="noStrike" cap="none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dirty="0"/>
          </a:p>
        </p:txBody>
      </p:sp>
      <p:sp>
        <p:nvSpPr>
          <p:cNvPr id="96" name="Google Shape;96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f440387b4_0_15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/>
              <a:t>Experiment Setup </a:t>
            </a:r>
            <a:endParaRPr/>
          </a:p>
        </p:txBody>
      </p:sp>
      <p:sp>
        <p:nvSpPr>
          <p:cNvPr id="162" name="Google Shape;162;g6f440387b4_0_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63" name="Google Shape;163;g6f440387b4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300" y="3614025"/>
            <a:ext cx="3733500" cy="281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f440387b4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75" y="1499425"/>
            <a:ext cx="4534025" cy="2313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g6f440387b4_0_15"/>
          <p:cNvCxnSpPr>
            <a:stCxn id="164" idx="3"/>
            <a:endCxn id="163" idx="0"/>
          </p:cNvCxnSpPr>
          <p:nvPr/>
        </p:nvCxnSpPr>
        <p:spPr>
          <a:xfrm>
            <a:off x="4572000" y="2656112"/>
            <a:ext cx="2248200" cy="9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</a:rPr>
              <a:t>Results</a:t>
            </a:r>
            <a:endParaRPr sz="32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2" name="Google Shape;17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73" name="Google Shape;17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50" y="1037375"/>
            <a:ext cx="776287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"/>
          <p:cNvSpPr/>
          <p:nvPr/>
        </p:nvSpPr>
        <p:spPr>
          <a:xfrm>
            <a:off x="905775" y="2424025"/>
            <a:ext cx="7013400" cy="3624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</a:rPr>
              <a:t>Training an Adversary 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82" name="Google Shape;182;p5"/>
          <p:cNvSpPr txBox="1"/>
          <p:nvPr/>
        </p:nvSpPr>
        <p:spPr>
          <a:xfrm>
            <a:off x="232925" y="1725275"/>
            <a:ext cx="8454000" cy="43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Model-consistent training protocol for finding adversarial attention distribution, which can be used in faithful explainability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To train model a to provide similar prediction scores for each instance as base model b,but distance its attention distribution from that of model 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Loss function: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TVD and JSD tradeoff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/>
          </a:p>
        </p:txBody>
      </p:sp>
      <p:pic>
        <p:nvPicPr>
          <p:cNvPr id="183" name="Google Shape;18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500" y="3517250"/>
            <a:ext cx="5500997" cy="50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025" y="4605600"/>
            <a:ext cx="79819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/>
          <p:nvPr/>
        </p:nvSpPr>
        <p:spPr>
          <a:xfrm>
            <a:off x="373063" y="152400"/>
            <a:ext cx="8770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Explainability has many Definitions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92" name="Google Shape;192;p6"/>
          <p:cNvSpPr txBox="1"/>
          <p:nvPr/>
        </p:nvSpPr>
        <p:spPr>
          <a:xfrm>
            <a:off x="465825" y="1561375"/>
            <a:ext cx="8220900" cy="46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Explainable AI: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transparency, explainability, interpretability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Plausible or faithful or both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Adversarial found distributions confirmed and indicate not a faithful interpretation of the model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493575" y="2008900"/>
            <a:ext cx="8052900" cy="20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1">
                <a:latin typeface="Times New Roman"/>
                <a:ea typeface="Times New Roman"/>
                <a:cs typeface="Times New Roman"/>
                <a:sym typeface="Times New Roman"/>
              </a:rPr>
              <a:t>Attention is </a:t>
            </a:r>
            <a:r>
              <a:rPr lang="en-US" sz="3000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Explanation</a:t>
            </a:r>
            <a:r>
              <a:rPr lang="en-US" sz="3000"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is overstating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Key points in previous paper: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Attention weights should correlate with feature importance measures.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Counterfactually, attention weight configurations ought to yield corresponding changes in prediction (and if they do not then are equally plausible as explanations)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f440387b4_0_65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Feature erase method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Generate alternative weight distribution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6f440387b4_0_6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f440387b4_0_5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US" b="1"/>
              <a:t>Attention Distribution is not a Primitive</a:t>
            </a:r>
            <a:endParaRPr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i="1"/>
              <a:t>“ From a modeling perspective, detaching the attention scores obtained by parts of the model degrades the model itself ”</a:t>
            </a:r>
            <a:endParaRPr i="1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US" b="1"/>
              <a:t>Existence does not Entail Exclusivity</a:t>
            </a:r>
            <a:endParaRPr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6f440387b4_0_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f440387b4_0_21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/>
              <a:t>Uniform as the Adversary</a:t>
            </a:r>
            <a:endParaRPr b="1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Examine whether attention is necessary in every dataset (ex. very simple task)</a:t>
            </a:r>
            <a:endParaRPr sz="24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Uniform Model Variant (attention weight distribution is frozen to uniform weights while training)</a:t>
            </a:r>
            <a:endParaRPr sz="24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Expectation: Large drop of performance if attention is a necessary component</a:t>
            </a:r>
            <a:endParaRPr sz="2400"/>
          </a:p>
        </p:txBody>
      </p:sp>
      <p:sp>
        <p:nvSpPr>
          <p:cNvPr id="125" name="Google Shape;125;g6f440387b4_0_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/>
          <p:nvPr/>
        </p:nvSpPr>
        <p:spPr>
          <a:xfrm>
            <a:off x="373063" y="20415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</a:rPr>
              <a:t>Uniform as the Adversary Results</a:t>
            </a:r>
            <a:endParaRPr sz="3200" b="1">
              <a:solidFill>
                <a:schemeClr val="dk1"/>
              </a:solidFill>
            </a:endParaRPr>
          </a:p>
        </p:txBody>
      </p:sp>
      <p:pic>
        <p:nvPicPr>
          <p:cNvPr id="132" name="Google Shape;13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400" y="1347150"/>
            <a:ext cx="7124700" cy="46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"/>
          <p:cNvSpPr/>
          <p:nvPr/>
        </p:nvSpPr>
        <p:spPr>
          <a:xfrm>
            <a:off x="1112800" y="3562700"/>
            <a:ext cx="6573300" cy="6987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f440387b4_0_32"/>
          <p:cNvSpPr/>
          <p:nvPr/>
        </p:nvSpPr>
        <p:spPr>
          <a:xfrm>
            <a:off x="373063" y="20415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-US" sz="3200" b="1">
                <a:solidFill>
                  <a:schemeClr val="dk1"/>
                </a:solidFill>
              </a:rPr>
              <a:t>Variance with a Model</a:t>
            </a:r>
            <a:endParaRPr sz="3200" b="1">
              <a:solidFill>
                <a:schemeClr val="dk1"/>
              </a:solidFill>
            </a:endParaRPr>
          </a:p>
        </p:txBody>
      </p:sp>
      <p:sp>
        <p:nvSpPr>
          <p:cNvPr id="140" name="Google Shape;140;g6f440387b4_0_32"/>
          <p:cNvSpPr txBox="1"/>
          <p:nvPr/>
        </p:nvSpPr>
        <p:spPr>
          <a:xfrm>
            <a:off x="0" y="1347150"/>
            <a:ext cx="8669700" cy="6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To test whether the variances (J&amp;W) between trained attention scores and adversarially-obtained ones are unusual.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Different initialization random seeds -&gt; variance of attention distribution (baseline variance)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f440387b4_0_41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Variance with a Model Results</a:t>
            </a:r>
            <a:endParaRPr/>
          </a:p>
        </p:txBody>
      </p:sp>
      <p:sp>
        <p:nvSpPr>
          <p:cNvPr id="147" name="Google Shape;147;g6f440387b4_0_4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48" name="Google Shape;148;g6f440387b4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2129"/>
            <a:ext cx="9144002" cy="5298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f440387b4_0_48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Diagnosing Attention Distributions by Guiding Simpler Models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complementary approach to (J&amp;W)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Mitigate the contextual influence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Replace LSTM with MLP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Four weight settings: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Uniform weights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not freezing weights layer and train with MLP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Base LSTM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Weights found adversarially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g6f440387b4_0_4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Microsoft Macintosh PowerPoint</Application>
  <PresentationFormat>On-screen Show (4:3)</PresentationFormat>
  <Paragraphs>100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Georgia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Qi, Yanjun (yq2h)</cp:lastModifiedBy>
  <cp:revision>2</cp:revision>
  <dcterms:created xsi:type="dcterms:W3CDTF">2009-01-05T15:07:26Z</dcterms:created>
  <dcterms:modified xsi:type="dcterms:W3CDTF">2021-06-17T20:29:43Z</dcterms:modified>
</cp:coreProperties>
</file>