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HSLB8jSPnyP4iAP1V5anKJldP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90"/>
  </p:normalViewPr>
  <p:slideViewPr>
    <p:cSldViewPr snapToGrid="0">
      <p:cViewPr varScale="1">
        <p:scale>
          <a:sx n="99" d="100"/>
          <a:sy n="99" d="100"/>
        </p:scale>
        <p:origin x="137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91" name="Google Shape;91;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67" name="Google Shape;167;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75" name="Google Shape;175;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100" name="Google Shape;100;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The motivation of this project</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 name="Google Shape;10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9" name="Google Shape;10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
        <p:nvSpPr>
          <p:cNvPr id="116" name="Google Shape;116;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5: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
        <p:nvSpPr>
          <p:cNvPr id="124" name="Google Shape;12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Google Shape;133;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t>Here is our proposed solution. </a:t>
            </a:r>
            <a:endParaRPr/>
          </a:p>
        </p:txBody>
      </p:sp>
      <p:sp>
        <p:nvSpPr>
          <p:cNvPr id="134" name="Google Shape;134;p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
        <p:nvSpPr>
          <p:cNvPr id="142" name="Google Shape;142;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
        <p:nvSpPr>
          <p:cNvPr id="151" name="Google Shape;151;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p9: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
        <p:nvSpPr>
          <p:cNvPr id="159" name="Google Shape;159;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1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8" name="Google Shape;18;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2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4" name="Google Shape;74;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2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2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16"/>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1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1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5" name="Google Shape;35;p1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8" name="Google Shape;48;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9" name="Google Shape;49;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0" name="Google Shape;50;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1" name="Google Shape;51;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6" name="Google Shape;66;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7" name="Google Shape;67;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
          <p:cNvSpPr txBox="1"/>
          <p:nvPr/>
        </p:nvSpPr>
        <p:spPr>
          <a:xfrm>
            <a:off x="1371600" y="2379625"/>
            <a:ext cx="6400800" cy="6414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3600">
                <a:solidFill>
                  <a:srgbClr val="4D4D4D"/>
                </a:solidFill>
                <a:latin typeface="Georgia"/>
                <a:ea typeface="Georgia"/>
                <a:cs typeface="Georgia"/>
                <a:sym typeface="Georgia"/>
              </a:rPr>
              <a:t>Interpretation of Neural Networks Is Fragile</a:t>
            </a:r>
            <a:endParaRPr sz="3600">
              <a:solidFill>
                <a:srgbClr val="4D4D4D"/>
              </a:solidFill>
              <a:latin typeface="Georgia"/>
              <a:ea typeface="Georgia"/>
              <a:cs typeface="Georgia"/>
              <a:sym typeface="Georgia"/>
            </a:endParaRPr>
          </a:p>
          <a:p>
            <a:pPr marL="0" marR="0" lvl="0" indent="0" algn="ctr" rtl="0">
              <a:spcBef>
                <a:spcPts val="0"/>
              </a:spcBef>
              <a:spcAft>
                <a:spcPts val="0"/>
              </a:spcAft>
              <a:buNone/>
            </a:pPr>
            <a:endParaRPr sz="3600">
              <a:solidFill>
                <a:srgbClr val="4D4D4D"/>
              </a:solidFill>
              <a:latin typeface="Georgia"/>
              <a:ea typeface="Georgia"/>
              <a:cs typeface="Georgia"/>
              <a:sym typeface="Georgia"/>
            </a:endParaRPr>
          </a:p>
        </p:txBody>
      </p:sp>
      <p:sp>
        <p:nvSpPr>
          <p:cNvPr id="95" name="Google Shape;95;p1"/>
          <p:cNvSpPr txBox="1"/>
          <p:nvPr/>
        </p:nvSpPr>
        <p:spPr>
          <a:xfrm>
            <a:off x="76200" y="4846638"/>
            <a:ext cx="8839200" cy="1046400"/>
          </a:xfrm>
          <a:prstGeom prst="rect">
            <a:avLst/>
          </a:prstGeom>
          <a:noFill/>
          <a:ln>
            <a:noFill/>
          </a:ln>
        </p:spPr>
        <p:txBody>
          <a:bodyPr spcFirstLastPara="1" wrap="square" lIns="91425" tIns="45700" rIns="91425" bIns="45700" anchor="t" anchorCtr="0">
            <a:spAutoFit/>
          </a:bodyPr>
          <a:lstStyle/>
          <a:p>
            <a:pPr lvl="0" algn="ctr"/>
            <a:r>
              <a:rPr lang="en-US" sz="2000" dirty="0">
                <a:solidFill>
                  <a:srgbClr val="4D4D4D"/>
                </a:solidFill>
                <a:latin typeface="Georgia"/>
                <a:ea typeface="Georgia"/>
                <a:cs typeface="Georgia"/>
                <a:sym typeface="Georgia"/>
              </a:rPr>
              <a:t>Presenter: </a:t>
            </a:r>
            <a:r>
              <a:rPr lang="en-US" sz="2000" dirty="0" err="1">
                <a:solidFill>
                  <a:srgbClr val="4D4D4D"/>
                </a:solidFill>
                <a:latin typeface="Georgia"/>
                <a:ea typeface="Georgia"/>
                <a:cs typeface="Georgia"/>
                <a:sym typeface="Georgia"/>
              </a:rPr>
              <a:t>Zijie</a:t>
            </a:r>
            <a:r>
              <a:rPr lang="en-US" sz="2000" dirty="0">
                <a:solidFill>
                  <a:srgbClr val="4D4D4D"/>
                </a:solidFill>
                <a:latin typeface="Georgia"/>
                <a:ea typeface="Georgia"/>
                <a:cs typeface="Georgia"/>
                <a:sym typeface="Georgia"/>
              </a:rPr>
              <a:t> Pan</a:t>
            </a:r>
          </a:p>
          <a:p>
            <a:pPr algn="ctr"/>
            <a:r>
              <a:rPr lang="en-US" sz="2000" dirty="0">
                <a:highlight>
                  <a:srgbClr val="FFFF00"/>
                </a:highlight>
              </a:rPr>
              <a:t>https://</a:t>
            </a:r>
            <a:r>
              <a:rPr lang="en-US" sz="2000" dirty="0" err="1">
                <a:highlight>
                  <a:srgbClr val="FFFF00"/>
                </a:highlight>
              </a:rPr>
              <a:t>qdata.github.io</a:t>
            </a:r>
            <a:r>
              <a:rPr lang="en-US" sz="2000" dirty="0">
                <a:highlight>
                  <a:srgbClr val="FFFF00"/>
                </a:highlight>
              </a:rPr>
              <a:t>/deep2Read/</a:t>
            </a:r>
          </a:p>
          <a:p>
            <a:pPr marL="0" marR="0" lvl="0" indent="0" algn="ctr" rtl="0">
              <a:spcBef>
                <a:spcPts val="0"/>
              </a:spcBef>
              <a:spcAft>
                <a:spcPts val="0"/>
              </a:spcAft>
              <a:buNone/>
            </a:pPr>
            <a:r>
              <a:rPr lang="en-US" sz="2200" b="0" i="0" u="none" strike="noStrike" cap="none" dirty="0">
                <a:solidFill>
                  <a:srgbClr val="4D4D4D"/>
                </a:solidFill>
                <a:latin typeface="Georgia"/>
                <a:ea typeface="Georgia"/>
                <a:cs typeface="Georgia"/>
                <a:sym typeface="Georgia"/>
              </a:rPr>
              <a:t>	</a:t>
            </a:r>
            <a:endParaRPr dirty="0"/>
          </a:p>
        </p:txBody>
      </p:sp>
      <p:sp>
        <p:nvSpPr>
          <p:cNvPr id="96" name="Google Shape;96;p1"/>
          <p:cNvSpPr txBox="1"/>
          <p:nvPr/>
        </p:nvSpPr>
        <p:spPr>
          <a:xfrm>
            <a:off x="76200" y="4419600"/>
            <a:ext cx="8839200" cy="4270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a:solidFill>
                  <a:srgbClr val="4D4D4D"/>
                </a:solidFill>
                <a:latin typeface="Georgia"/>
                <a:ea typeface="Georgia"/>
                <a:cs typeface="Georgia"/>
                <a:sym typeface="Georgia"/>
              </a:rPr>
              <a:t>01/24/2020</a:t>
            </a:r>
            <a:endParaRPr/>
          </a:p>
        </p:txBody>
      </p:sp>
      <p:sp>
        <p:nvSpPr>
          <p:cNvPr id="97" name="Google Shape;97;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rgbClr val="4D4D4D"/>
                </a:solidFill>
                <a:latin typeface="Georgia"/>
                <a:ea typeface="Georgia"/>
                <a:cs typeface="Georgia"/>
                <a:sym typeface="Georgia"/>
              </a:rPr>
              <a:t>Conclusion and Future Work</a:t>
            </a:r>
            <a:endParaRPr sz="3600">
              <a:solidFill>
                <a:srgbClr val="4D4D4D"/>
              </a:solidFill>
              <a:latin typeface="Georgia"/>
              <a:ea typeface="Georgia"/>
              <a:cs typeface="Georgia"/>
              <a:sym typeface="Georgia"/>
            </a:endParaRPr>
          </a:p>
        </p:txBody>
      </p:sp>
      <p:sp>
        <p:nvSpPr>
          <p:cNvPr id="170" name="Google Shape;170;p12"/>
          <p:cNvSpPr txBox="1"/>
          <p:nvPr/>
        </p:nvSpPr>
        <p:spPr>
          <a:xfrm>
            <a:off x="9525" y="1752600"/>
            <a:ext cx="9067800" cy="3810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endParaRPr sz="2000">
              <a:solidFill>
                <a:srgbClr val="4D4D4D"/>
              </a:solidFill>
              <a:latin typeface="Georgia"/>
              <a:ea typeface="Georgia"/>
              <a:cs typeface="Georgia"/>
              <a:sym typeface="Georgia"/>
            </a:endParaRPr>
          </a:p>
        </p:txBody>
      </p:sp>
      <p:sp>
        <p:nvSpPr>
          <p:cNvPr id="171" name="Google Shape;171;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72" name="Google Shape;172;p12"/>
          <p:cNvSpPr txBox="1"/>
          <p:nvPr/>
        </p:nvSpPr>
        <p:spPr>
          <a:xfrm>
            <a:off x="338925" y="2080000"/>
            <a:ext cx="7994400" cy="28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Interpretations are vulnerable to perturbation</a:t>
            </a:r>
            <a:endParaRPr/>
          </a:p>
          <a:p>
            <a:pPr marL="0" lvl="0" indent="0" algn="l" rtl="0">
              <a:spcBef>
                <a:spcPts val="0"/>
              </a:spcBef>
              <a:spcAft>
                <a:spcPts val="0"/>
              </a:spcAft>
              <a:buNone/>
            </a:pPr>
            <a:endParaRPr/>
          </a:p>
          <a:p>
            <a:pPr marL="0" lvl="0" indent="0" algn="l" rtl="0">
              <a:spcBef>
                <a:spcPts val="0"/>
              </a:spcBef>
              <a:spcAft>
                <a:spcPts val="0"/>
              </a:spcAft>
              <a:buNone/>
            </a:pPr>
            <a:r>
              <a:rPr lang="en-US"/>
              <a:t>Interpretation arises as a consequence of high dimensionality and non-linearity</a:t>
            </a:r>
            <a:endParaRPr/>
          </a:p>
          <a:p>
            <a:pPr marL="0" lvl="0" indent="0" algn="l" rtl="0">
              <a:spcBef>
                <a:spcPts val="0"/>
              </a:spcBef>
              <a:spcAft>
                <a:spcPts val="0"/>
              </a:spcAft>
              <a:buNone/>
            </a:pPr>
            <a:endParaRPr/>
          </a:p>
          <a:p>
            <a:pPr marL="0" lvl="0" indent="0" algn="l" rtl="0">
              <a:spcBef>
                <a:spcPts val="0"/>
              </a:spcBef>
              <a:spcAft>
                <a:spcPts val="0"/>
              </a:spcAft>
              <a:buNone/>
            </a:pPr>
            <a:r>
              <a:rPr lang="en-US"/>
              <a:t>Apply not only on image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rgbClr val="4D4D4D"/>
                </a:solidFill>
                <a:latin typeface="Georgia"/>
                <a:ea typeface="Georgia"/>
                <a:cs typeface="Georgia"/>
                <a:sym typeface="Georgia"/>
              </a:rPr>
              <a:t>References</a:t>
            </a:r>
            <a:endParaRPr sz="3600">
              <a:solidFill>
                <a:srgbClr val="4D4D4D"/>
              </a:solidFill>
              <a:latin typeface="Georgia"/>
              <a:ea typeface="Georgia"/>
              <a:cs typeface="Georgia"/>
              <a:sym typeface="Georgia"/>
            </a:endParaRPr>
          </a:p>
        </p:txBody>
      </p:sp>
      <p:sp>
        <p:nvSpPr>
          <p:cNvPr id="178" name="Google Shape;178;p13"/>
          <p:cNvSpPr txBox="1"/>
          <p:nvPr/>
        </p:nvSpPr>
        <p:spPr>
          <a:xfrm>
            <a:off x="9525" y="1752600"/>
            <a:ext cx="9067800" cy="3810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endParaRPr sz="2000">
              <a:solidFill>
                <a:srgbClr val="4D4D4D"/>
              </a:solidFill>
              <a:latin typeface="Georgia"/>
              <a:ea typeface="Georgia"/>
              <a:cs typeface="Georgia"/>
              <a:sym typeface="Georgia"/>
            </a:endParaRPr>
          </a:p>
        </p:txBody>
      </p:sp>
      <p:sp>
        <p:nvSpPr>
          <p:cNvPr id="179" name="Google Shape;179;p1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Motivation</a:t>
            </a:r>
            <a:endParaRPr sz="3600" b="0" i="0" u="none" strike="noStrike" cap="none">
              <a:solidFill>
                <a:srgbClr val="4D4D4D"/>
              </a:solidFill>
              <a:latin typeface="Georgia"/>
              <a:ea typeface="Georgia"/>
              <a:cs typeface="Georgia"/>
              <a:sym typeface="Georgia"/>
            </a:endParaRPr>
          </a:p>
        </p:txBody>
      </p:sp>
      <p:sp>
        <p:nvSpPr>
          <p:cNvPr id="104" name="Google Shape;104;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2"/>
          <p:cNvSpPr txBox="1"/>
          <p:nvPr/>
        </p:nvSpPr>
        <p:spPr>
          <a:xfrm>
            <a:off x="239225" y="1621475"/>
            <a:ext cx="8447700" cy="42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Prediction made by learning algorithm is important. Interpretations are needed to gain trusts. However, the robustness of interpretations are considered. It is disconcerting that indistinguishable images having very different salient features are classified as the same.</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Related Work</a:t>
            </a:r>
            <a:endParaRPr/>
          </a:p>
        </p:txBody>
      </p:sp>
      <p:sp>
        <p:nvSpPr>
          <p:cNvPr id="112" name="Google Shape;112;p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13" name="Google Shape;113;p4"/>
          <p:cNvSpPr txBox="1"/>
          <p:nvPr/>
        </p:nvSpPr>
        <p:spPr>
          <a:xfrm>
            <a:off x="-19925" y="1461975"/>
            <a:ext cx="9290100" cy="19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Prediction side, instead of interpretation side:</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r>
              <a:rPr lang="en-US" sz="1800">
                <a:solidFill>
                  <a:schemeClr val="dk1"/>
                </a:solidFill>
              </a:rPr>
              <a:t>Szegedy et al. 2013</a:t>
            </a:r>
            <a:r>
              <a:rPr lang="en-US" sz="1800"/>
              <a:t>): indistinguishable images, different predictions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Interpretation Side:</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Feature Importance Interpretation: Simple gradient method, Integrated gradients, DeepLIFT  (Testing sample)</a:t>
            </a:r>
            <a:endParaRPr sz="1800"/>
          </a:p>
          <a:p>
            <a:pPr marL="457200" lvl="0" indent="-342900" algn="l" rtl="0">
              <a:spcBef>
                <a:spcPts val="0"/>
              </a:spcBef>
              <a:spcAft>
                <a:spcPts val="0"/>
              </a:spcAft>
              <a:buSzPts val="1800"/>
              <a:buChar char="-"/>
            </a:pPr>
            <a:r>
              <a:rPr lang="en-US" sz="1800"/>
              <a:t>Sample Importance Interpretation (Training Samples)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Quantify Similarity of Interpretation:</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Spearman’s rank order correlation</a:t>
            </a:r>
            <a:endParaRPr sz="1800"/>
          </a:p>
          <a:p>
            <a:pPr marL="457200" lvl="0" indent="-342900" algn="l" rtl="0">
              <a:spcBef>
                <a:spcPts val="0"/>
              </a:spcBef>
              <a:spcAft>
                <a:spcPts val="0"/>
              </a:spcAft>
              <a:buSzPts val="1800"/>
              <a:buChar char="-"/>
            </a:pPr>
            <a:r>
              <a:rPr lang="en-US" sz="1800"/>
              <a:t>Top-k intersection</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Claim / Target Task</a:t>
            </a:r>
            <a:endParaRPr sz="3600" b="0" i="0" u="none" strike="noStrike" cap="none">
              <a:solidFill>
                <a:srgbClr val="4D4D4D"/>
              </a:solidFill>
              <a:latin typeface="Georgia"/>
              <a:ea typeface="Georgia"/>
              <a:cs typeface="Georgia"/>
              <a:sym typeface="Georgia"/>
            </a:endParaRPr>
          </a:p>
        </p:txBody>
      </p:sp>
      <p:sp>
        <p:nvSpPr>
          <p:cNvPr id="120" name="Google Shape;120;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21" name="Google Shape;121;p5"/>
          <p:cNvSpPr txBox="1"/>
          <p:nvPr/>
        </p:nvSpPr>
        <p:spPr>
          <a:xfrm>
            <a:off x="0" y="1600025"/>
            <a:ext cx="9144000" cy="46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sz="2400"/>
              <a:t>Introduce a notion of adversarial perturbation to neural network.</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Define fragile: </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For a given neural network: indistinguish images with same predictions, yet very different interpretation.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p:nvPr/>
        </p:nvSpPr>
        <p:spPr>
          <a:xfrm>
            <a:off x="373063" y="152400"/>
            <a:ext cx="87709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An Intuitive Figure Showing WHY Claim</a:t>
            </a:r>
            <a:endParaRPr sz="3600" b="0" i="0" u="none" strike="noStrike" cap="none">
              <a:solidFill>
                <a:srgbClr val="4D4D4D"/>
              </a:solidFill>
              <a:latin typeface="Georgia"/>
              <a:ea typeface="Georgia"/>
              <a:cs typeface="Georgia"/>
              <a:sym typeface="Georgia"/>
            </a:endParaRPr>
          </a:p>
        </p:txBody>
      </p:sp>
      <p:sp>
        <p:nvSpPr>
          <p:cNvPr id="128" name="Google Shape;128;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pic>
        <p:nvPicPr>
          <p:cNvPr id="129" name="Google Shape;129;p6"/>
          <p:cNvPicPr preferRelativeResize="0"/>
          <p:nvPr/>
        </p:nvPicPr>
        <p:blipFill>
          <a:blip r:embed="rId3">
            <a:alphaModFix/>
          </a:blip>
          <a:stretch>
            <a:fillRect/>
          </a:stretch>
        </p:blipFill>
        <p:spPr>
          <a:xfrm>
            <a:off x="790188" y="3535326"/>
            <a:ext cx="7936703" cy="3406551"/>
          </a:xfrm>
          <a:prstGeom prst="rect">
            <a:avLst/>
          </a:prstGeom>
          <a:noFill/>
          <a:ln>
            <a:noFill/>
          </a:ln>
        </p:spPr>
      </p:pic>
      <p:pic>
        <p:nvPicPr>
          <p:cNvPr id="130" name="Google Shape;130;p6"/>
          <p:cNvPicPr preferRelativeResize="0"/>
          <p:nvPr/>
        </p:nvPicPr>
        <p:blipFill>
          <a:blip r:embed="rId4">
            <a:alphaModFix/>
          </a:blip>
          <a:stretch>
            <a:fillRect/>
          </a:stretch>
        </p:blipFill>
        <p:spPr>
          <a:xfrm>
            <a:off x="2783950" y="1447800"/>
            <a:ext cx="3247764" cy="1935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Proposed Solution</a:t>
            </a:r>
            <a:endParaRPr sz="3600" b="0" i="0" u="none" strike="noStrike" cap="none">
              <a:solidFill>
                <a:srgbClr val="4D4D4D"/>
              </a:solidFill>
              <a:latin typeface="Georgia"/>
              <a:ea typeface="Georgia"/>
              <a:cs typeface="Georgia"/>
              <a:sym typeface="Georgia"/>
            </a:endParaRPr>
          </a:p>
        </p:txBody>
      </p:sp>
      <p:sp>
        <p:nvSpPr>
          <p:cNvPr id="137" name="Google Shape;137;p7" descr="Inline image 1"/>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descr="https://www.uni-marburg.de/sprachenzentrum/sprachen-tandem/icons/classic-timer-icon"/>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txBox="1"/>
          <p:nvPr/>
        </p:nvSpPr>
        <p:spPr>
          <a:xfrm>
            <a:off x="159500" y="1614825"/>
            <a:ext cx="8273400" cy="5382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Random Sign Perturbation </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Iterative attacks against feature importance methods</a:t>
            </a:r>
            <a:endParaRPr sz="1800"/>
          </a:p>
          <a:p>
            <a:pPr marL="0" lvl="0" indent="0" algn="l" rtl="0">
              <a:spcBef>
                <a:spcPts val="0"/>
              </a:spcBef>
              <a:spcAft>
                <a:spcPts val="0"/>
              </a:spcAft>
              <a:buNone/>
            </a:pPr>
            <a:endParaRPr sz="1800"/>
          </a:p>
          <a:p>
            <a:pPr marL="914400" lvl="0" indent="-342900" algn="l" rtl="0">
              <a:spcBef>
                <a:spcPts val="0"/>
              </a:spcBef>
              <a:spcAft>
                <a:spcPts val="0"/>
              </a:spcAft>
              <a:buSzPts val="1800"/>
              <a:buChar char="-"/>
            </a:pPr>
            <a:r>
              <a:rPr lang="en-US" sz="1800"/>
              <a:t>Top-k : decreasing the relative importance of the k initially most important input features</a:t>
            </a:r>
            <a:endParaRPr sz="1800"/>
          </a:p>
          <a:p>
            <a:pPr marL="914400" lvl="0" indent="-342900" algn="l" rtl="0">
              <a:spcBef>
                <a:spcPts val="0"/>
              </a:spcBef>
              <a:spcAft>
                <a:spcPts val="0"/>
              </a:spcAft>
              <a:buSzPts val="1800"/>
              <a:buChar char="-"/>
            </a:pPr>
            <a:r>
              <a:rPr lang="en-US" sz="1800"/>
              <a:t>Maximum spatial displacement of mass-center images</a:t>
            </a:r>
            <a:endParaRPr sz="1800"/>
          </a:p>
          <a:p>
            <a:pPr marL="914400" lvl="0" indent="-342900" algn="l" rtl="0">
              <a:spcBef>
                <a:spcPts val="0"/>
              </a:spcBef>
              <a:spcAft>
                <a:spcPts val="0"/>
              </a:spcAft>
              <a:buSzPts val="1800"/>
              <a:buChar char="-"/>
            </a:pPr>
            <a:r>
              <a:rPr lang="en-US" sz="1800"/>
              <a:t>Semantically meaningful:targeted attacks: increase the concentration of feature importance scores in the predefined region of input image</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Gradient sign attack against influence functions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3600">
                <a:solidFill>
                  <a:srgbClr val="4D4D4D"/>
                </a:solidFill>
                <a:latin typeface="Georgia"/>
                <a:ea typeface="Georgia"/>
                <a:cs typeface="Georgia"/>
                <a:sym typeface="Georgia"/>
              </a:rPr>
              <a:t>Implementation</a:t>
            </a:r>
            <a:endParaRPr/>
          </a:p>
        </p:txBody>
      </p:sp>
      <p:sp>
        <p:nvSpPr>
          <p:cNvPr id="146" name="Google Shape;146;p8"/>
          <p:cNvSpPr txBox="1">
            <a:spLocks noGrp="1"/>
          </p:cNvSpPr>
          <p:nvPr>
            <p:ph type="body" idx="1"/>
          </p:nvPr>
        </p:nvSpPr>
        <p:spPr>
          <a:xfrm>
            <a:off x="533400" y="1447800"/>
            <a:ext cx="8229600" cy="4419600"/>
          </a:xfrm>
          <a:prstGeom prst="rect">
            <a:avLst/>
          </a:prstGeom>
          <a:noFill/>
          <a:ln>
            <a:noFill/>
          </a:ln>
        </p:spPr>
        <p:txBody>
          <a:bodyPr spcFirstLastPara="1" wrap="square" lIns="91425" tIns="45700" rIns="91425" bIns="45700" anchor="t" anchorCtr="0">
            <a:noAutofit/>
          </a:bodyPr>
          <a:lstStyle/>
          <a:p>
            <a:pPr marL="342900" lvl="0" indent="-215900" algn="l" rtl="0">
              <a:lnSpc>
                <a:spcPct val="150000"/>
              </a:lnSpc>
              <a:spcBef>
                <a:spcPts val="0"/>
              </a:spcBef>
              <a:spcAft>
                <a:spcPts val="0"/>
              </a:spcAft>
              <a:buClr>
                <a:schemeClr val="dk1"/>
              </a:buClr>
              <a:buSzPts val="2000"/>
              <a:buFont typeface="Noto Sans Symbols"/>
              <a:buNone/>
            </a:pPr>
            <a:endParaRPr sz="2000">
              <a:solidFill>
                <a:srgbClr val="4D4D4D"/>
              </a:solidFill>
              <a:latin typeface="Georgia"/>
              <a:ea typeface="Georgia"/>
              <a:cs typeface="Georgia"/>
              <a:sym typeface="Georgia"/>
            </a:endParaRPr>
          </a:p>
        </p:txBody>
      </p:sp>
      <p:sp>
        <p:nvSpPr>
          <p:cNvPr id="147" name="Google Shape;147;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pic>
        <p:nvPicPr>
          <p:cNvPr id="148" name="Google Shape;148;p8"/>
          <p:cNvPicPr preferRelativeResize="0"/>
          <p:nvPr/>
        </p:nvPicPr>
        <p:blipFill>
          <a:blip r:embed="rId3">
            <a:alphaModFix/>
          </a:blip>
          <a:stretch>
            <a:fillRect/>
          </a:stretch>
        </p:blipFill>
        <p:spPr>
          <a:xfrm>
            <a:off x="3399878" y="8"/>
            <a:ext cx="5574024" cy="67185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3600">
                <a:solidFill>
                  <a:srgbClr val="4D4D4D"/>
                </a:solidFill>
                <a:latin typeface="Georgia"/>
                <a:ea typeface="Georgia"/>
                <a:cs typeface="Georgia"/>
                <a:sym typeface="Georgia"/>
              </a:rPr>
              <a:t>Data Summary</a:t>
            </a:r>
            <a:endParaRPr sz="3600">
              <a:solidFill>
                <a:srgbClr val="4D4D4D"/>
              </a:solidFill>
              <a:latin typeface="Georgia"/>
              <a:ea typeface="Georgia"/>
              <a:cs typeface="Georgia"/>
              <a:sym typeface="Georgia"/>
            </a:endParaRPr>
          </a:p>
        </p:txBody>
      </p:sp>
      <p:sp>
        <p:nvSpPr>
          <p:cNvPr id="155" name="Google Shape;155;p9"/>
          <p:cNvSpPr txBox="1">
            <a:spLocks noGrp="1"/>
          </p:cNvSpPr>
          <p:nvPr>
            <p:ph type="body" idx="1"/>
          </p:nvPr>
        </p:nvSpPr>
        <p:spPr>
          <a:xfrm>
            <a:off x="533400" y="1447800"/>
            <a:ext cx="8229600" cy="4419600"/>
          </a:xfrm>
          <a:prstGeom prst="rect">
            <a:avLst/>
          </a:prstGeom>
          <a:noFill/>
          <a:ln>
            <a:noFill/>
          </a:ln>
        </p:spPr>
        <p:txBody>
          <a:bodyPr spcFirstLastPara="1" wrap="square" lIns="91425" tIns="45700" rIns="91425" bIns="45700" anchor="t" anchorCtr="0">
            <a:noAutofit/>
          </a:bodyPr>
          <a:lstStyle/>
          <a:p>
            <a:pPr marL="342900" lvl="0" indent="-215900" algn="l" rtl="0">
              <a:lnSpc>
                <a:spcPct val="150000"/>
              </a:lnSpc>
              <a:spcBef>
                <a:spcPts val="0"/>
              </a:spcBef>
              <a:spcAft>
                <a:spcPts val="0"/>
              </a:spcAft>
              <a:buClr>
                <a:schemeClr val="dk1"/>
              </a:buClr>
              <a:buSzPts val="2000"/>
              <a:buFont typeface="Noto Sans Symbols"/>
              <a:buNone/>
            </a:pPr>
            <a:endParaRPr sz="2000">
              <a:solidFill>
                <a:srgbClr val="4D4D4D"/>
              </a:solidFill>
              <a:latin typeface="Georgia"/>
              <a:ea typeface="Georgia"/>
              <a:cs typeface="Georgia"/>
              <a:sym typeface="Georgia"/>
            </a:endParaRPr>
          </a:p>
          <a:p>
            <a:pPr marL="342900" lvl="0" indent="-215900" algn="l" rtl="0">
              <a:lnSpc>
                <a:spcPct val="150000"/>
              </a:lnSpc>
              <a:spcBef>
                <a:spcPts val="0"/>
              </a:spcBef>
              <a:spcAft>
                <a:spcPts val="0"/>
              </a:spcAft>
              <a:buClr>
                <a:schemeClr val="dk1"/>
              </a:buClr>
              <a:buSzPts val="2000"/>
              <a:buFont typeface="Noto Sans Symbols"/>
              <a:buNone/>
            </a:pPr>
            <a:r>
              <a:rPr lang="en-US" sz="2000">
                <a:solidFill>
                  <a:srgbClr val="4D4D4D"/>
                </a:solidFill>
                <a:latin typeface="Georgia"/>
                <a:ea typeface="Georgia"/>
                <a:cs typeface="Georgia"/>
                <a:sym typeface="Georgia"/>
              </a:rPr>
              <a:t>Image net</a:t>
            </a:r>
            <a:endParaRPr sz="2000">
              <a:solidFill>
                <a:srgbClr val="4D4D4D"/>
              </a:solidFill>
              <a:latin typeface="Georgia"/>
              <a:ea typeface="Georgia"/>
              <a:cs typeface="Georgia"/>
              <a:sym typeface="Georgia"/>
            </a:endParaRPr>
          </a:p>
          <a:p>
            <a:pPr marL="342900" lvl="0" indent="-215900" algn="l" rtl="0">
              <a:lnSpc>
                <a:spcPct val="150000"/>
              </a:lnSpc>
              <a:spcBef>
                <a:spcPts val="0"/>
              </a:spcBef>
              <a:spcAft>
                <a:spcPts val="0"/>
              </a:spcAft>
              <a:buClr>
                <a:schemeClr val="dk1"/>
              </a:buClr>
              <a:buSzPts val="2000"/>
              <a:buFont typeface="Noto Sans Symbols"/>
              <a:buNone/>
            </a:pPr>
            <a:endParaRPr sz="2000">
              <a:solidFill>
                <a:srgbClr val="4D4D4D"/>
              </a:solidFill>
              <a:latin typeface="Georgia"/>
              <a:ea typeface="Georgia"/>
              <a:cs typeface="Georgia"/>
              <a:sym typeface="Georgia"/>
            </a:endParaRPr>
          </a:p>
          <a:p>
            <a:pPr marL="342900" lvl="0" indent="-215900" algn="l" rtl="0">
              <a:lnSpc>
                <a:spcPct val="150000"/>
              </a:lnSpc>
              <a:spcBef>
                <a:spcPts val="0"/>
              </a:spcBef>
              <a:spcAft>
                <a:spcPts val="0"/>
              </a:spcAft>
              <a:buClr>
                <a:schemeClr val="dk1"/>
              </a:buClr>
              <a:buSzPts val="2000"/>
              <a:buFont typeface="Noto Sans Symbols"/>
              <a:buNone/>
            </a:pPr>
            <a:r>
              <a:rPr lang="en-US" sz="2000">
                <a:solidFill>
                  <a:srgbClr val="4D4D4D"/>
                </a:solidFill>
                <a:latin typeface="Georgia"/>
                <a:ea typeface="Georgia"/>
                <a:cs typeface="Georgia"/>
                <a:sym typeface="Georgia"/>
              </a:rPr>
              <a:t>CIFAR-10</a:t>
            </a:r>
            <a:endParaRPr sz="2000">
              <a:solidFill>
                <a:srgbClr val="4D4D4D"/>
              </a:solidFill>
              <a:latin typeface="Georgia"/>
              <a:ea typeface="Georgia"/>
              <a:cs typeface="Georgia"/>
              <a:sym typeface="Georgia"/>
            </a:endParaRPr>
          </a:p>
        </p:txBody>
      </p:sp>
      <p:sp>
        <p:nvSpPr>
          <p:cNvPr id="156" name="Google Shape;156;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3600">
                <a:solidFill>
                  <a:srgbClr val="4D4D4D"/>
                </a:solidFill>
                <a:latin typeface="Georgia"/>
                <a:ea typeface="Georgia"/>
                <a:cs typeface="Georgia"/>
                <a:sym typeface="Georgia"/>
              </a:rPr>
              <a:t>Experimental Results</a:t>
            </a:r>
            <a:endParaRPr sz="3600">
              <a:solidFill>
                <a:srgbClr val="4D4D4D"/>
              </a:solidFill>
              <a:latin typeface="Georgia"/>
              <a:ea typeface="Georgia"/>
              <a:cs typeface="Georgia"/>
              <a:sym typeface="Georgia"/>
            </a:endParaRPr>
          </a:p>
        </p:txBody>
      </p:sp>
      <p:sp>
        <p:nvSpPr>
          <p:cNvPr id="163" name="Google Shape;163;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pic>
        <p:nvPicPr>
          <p:cNvPr id="164" name="Google Shape;164;p10"/>
          <p:cNvPicPr preferRelativeResize="0"/>
          <p:nvPr/>
        </p:nvPicPr>
        <p:blipFill>
          <a:blip r:embed="rId3">
            <a:alphaModFix/>
          </a:blip>
          <a:stretch>
            <a:fillRect/>
          </a:stretch>
        </p:blipFill>
        <p:spPr>
          <a:xfrm>
            <a:off x="1288750" y="1447800"/>
            <a:ext cx="6400803" cy="3674868"/>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349</Words>
  <Application>Microsoft Macintosh PowerPoint</Application>
  <PresentationFormat>On-screen Show (4:3)</PresentationFormat>
  <Paragraphs>84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Noto Sans Symbols</vt:lpstr>
      <vt:lpstr>Arial</vt:lpstr>
      <vt:lpstr>Georgia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Qi, Yanjun (yq2h)</cp:lastModifiedBy>
  <cp:revision>1</cp:revision>
  <dcterms:created xsi:type="dcterms:W3CDTF">2009-01-05T15:07:26Z</dcterms:created>
  <dcterms:modified xsi:type="dcterms:W3CDTF">2021-06-17T20:29:58Z</dcterms:modified>
</cp:coreProperties>
</file>