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c152dd6b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ec152dd6b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c2aec77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c2aec77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c2aec77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c2aec77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c152dd6b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c152dd6b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c152dd6b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c152dd6b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c152dd6b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c152dd6b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c152dd6b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c152dd6b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c152dd6b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c152dd6b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ec152dd6b_6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ec152dd6b_6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c152dd6b_6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ec152dd6b_6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c2aec77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c2aec77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c152dd6b_6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ec152dd6b_6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c152dd6b_6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ec152dd6b_6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c2aec77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6c2aec77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6c2aec77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6c2aec77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c152dd6b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c152dd6b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c152dd6b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ec152dd6b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ec152dd6b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ec152dd6b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c152dd6b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c152dd6b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ec152dd6b_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ec152dd6b_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ec152dd6b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ec152dd6b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c2aec77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c2aec77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ec152dd6b_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ec152dd6b_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ec152dd6b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ec152dd6b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ec152dd6b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ec152dd6b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6c2aec77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6c2aec77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6c2aec77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6c2aec77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ec152dd6b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ec152dd6b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ec152dd6b_1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ec152dd6b_1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ec152dd6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ec152dd6b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ec152dd6b_1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ec152dd6b_1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6c2aec77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6c2aec77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c152dd6b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c152dd6b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6c2aec77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6c2aec77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ec152dd6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ec152dd6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ec152dd6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ec152dd6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ec152dd6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ec152dd6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ec152dd6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ec152dd6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ec152dd6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ec152dd6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ec152dd6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ec152dd6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ec152dd6b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ec152dd6b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ec152dd6b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ec152dd6b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6c2aec77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6c2aec77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c2aec77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c2aec77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6c2aec77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6c2aec77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6c2aec77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6c2aec77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6c2aec77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6c2aec77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c2aec77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c2aec77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c152dd6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c152dd6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c152dd6b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c152dd6b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c152dd6b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c152dd6b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446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Natural Language Processing (Almost) from Scratch</a:t>
            </a:r>
            <a:endParaRPr sz="24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634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Collobert</a:t>
            </a:r>
            <a:r>
              <a:rPr lang="en" dirty="0"/>
              <a:t> et al., 2011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EC6BFD-B8FA-B547-943C-954E68407B34}"/>
              </a:ext>
            </a:extLst>
          </p:cNvPr>
          <p:cNvSpPr/>
          <p:nvPr/>
        </p:nvSpPr>
        <p:spPr>
          <a:xfrm>
            <a:off x="2087217" y="354259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dirty="0">
                <a:solidFill>
                  <a:srgbClr val="666666"/>
                </a:solidFill>
                <a:highlight>
                  <a:srgbClr val="FFFF00"/>
                </a:highlight>
              </a:rPr>
              <a:t>presentation by </a:t>
            </a:r>
            <a:r>
              <a:rPr lang="en-US" b="1" dirty="0">
                <a:solidFill>
                  <a:srgbClr val="666666"/>
                </a:solidFill>
                <a:highlight>
                  <a:srgbClr val="FFFF00"/>
                </a:highlight>
              </a:rPr>
              <a:t>Jack Morris</a:t>
            </a:r>
          </a:p>
          <a:p>
            <a:pPr lvl="0" algn="ctr"/>
            <a:r>
              <a:rPr lang="en-US" dirty="0">
                <a:solidFill>
                  <a:srgbClr val="666666"/>
                </a:solidFill>
                <a:highlight>
                  <a:srgbClr val="FFFF00"/>
                </a:highlight>
              </a:rPr>
              <a:t>12/1/19</a:t>
            </a:r>
          </a:p>
          <a:p>
            <a:pPr lvl="0" algn="ctr"/>
            <a:endParaRPr lang="en-US" dirty="0">
              <a:solidFill>
                <a:srgbClr val="666666"/>
              </a:solidFill>
              <a:highlight>
                <a:srgbClr val="FFFF00"/>
              </a:highlight>
            </a:endParaRPr>
          </a:p>
          <a:p>
            <a:pPr algn="ctr"/>
            <a:r>
              <a:rPr lang="en-US" dirty="0">
                <a:highlight>
                  <a:srgbClr val="FFFF00"/>
                </a:highlight>
              </a:rPr>
              <a:t>https://</a:t>
            </a:r>
            <a:r>
              <a:rPr lang="en-US" dirty="0" err="1">
                <a:highlight>
                  <a:srgbClr val="FFFF00"/>
                </a:highlight>
              </a:rPr>
              <a:t>qdata.github.io</a:t>
            </a:r>
            <a:r>
              <a:rPr lang="en-US" dirty="0">
                <a:highlight>
                  <a:srgbClr val="FFFF00"/>
                </a:highlight>
              </a:rPr>
              <a:t>/deep2Read/</a:t>
            </a:r>
          </a:p>
          <a:p>
            <a:pPr lvl="0" algn="ctr"/>
            <a:endParaRPr lang="en-US" b="1" dirty="0">
              <a:solidFill>
                <a:srgbClr val="666666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2.4: Semantic Role Labeling</a:t>
            </a:r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Assigns a role to each syntactic constituent in a text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assigns roles between ARG0 and 5 to each argument of a verb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“John ate the apple” would be tagged as ARG0, verb, ARG1.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system: Koomen et al. (2005)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77.92% F1 Score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Winnow-like classifiers along with a decoding stage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CoNLL 2005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557825" y="414600"/>
            <a:ext cx="81624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1 Introduction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2 The Benchmark Tasks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D9D9D9"/>
                </a:solidFill>
              </a:rPr>
              <a:t>Section 3 The Networks</a:t>
            </a:r>
            <a:endParaRPr sz="1800" b="1" u="sng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4 Lots of Unlabeled Data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5 Multi-Task Learning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6 The Temptation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7 Critical Discussion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8 Conclusion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3: The Networks</a:t>
            </a: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 approach: hand-design task-specific features, feed to SVM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 selection is task-dependent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Complex feature have high computational cost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approach: pre-process as little as possible, train NN in E2E fashion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NN learns feature extraction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Features automatically trained to be relevant to task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3.1: Notation</a:t>
            </a:r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NN as a composition of functions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matrix A, [A]</a:t>
            </a:r>
            <a:r>
              <a:rPr lang="en" baseline="-25000"/>
              <a:t>i,j</a:t>
            </a:r>
            <a:r>
              <a:rPr lang="en"/>
              <a:t> is value at row i, column j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of size d</a:t>
            </a:r>
            <a:r>
              <a:rPr lang="en" baseline="30000"/>
              <a:t>win</a:t>
            </a:r>
            <a:r>
              <a:rPr lang="en"/>
              <a:t> around column 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of {x</a:t>
            </a:r>
            <a:r>
              <a:rPr lang="en" baseline="-25000"/>
              <a:t>1</a:t>
            </a:r>
            <a:r>
              <a:rPr lang="en"/>
              <a:t>,x</a:t>
            </a:r>
            <a:r>
              <a:rPr lang="en" baseline="-25000"/>
              <a:t>2</a:t>
            </a:r>
            <a:r>
              <a:rPr lang="en"/>
              <a:t>,...,x</a:t>
            </a:r>
            <a:r>
              <a:rPr lang="en" baseline="-25000"/>
              <a:t>T</a:t>
            </a:r>
            <a:r>
              <a:rPr lang="en"/>
              <a:t>} written as [x]</a:t>
            </a:r>
            <a:r>
              <a:rPr lang="en" baseline="-25000"/>
              <a:t>1</a:t>
            </a:r>
            <a:r>
              <a:rPr lang="en" baseline="30000"/>
              <a:t>T</a:t>
            </a:r>
            <a:endParaRPr baseline="30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338" y="1639374"/>
            <a:ext cx="403533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75" y="2886576"/>
            <a:ext cx="8616049" cy="6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3.3.1: Window Approach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088" y="989725"/>
            <a:ext cx="262982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HardTanh Layer</a:t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575" y="1956663"/>
            <a:ext cx="4322850" cy="12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3.3.2: Sentence approach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463" y="1017725"/>
            <a:ext cx="24190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3.3.2: Sentence approach</a:t>
            </a:r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SRL, add features for relative distance to verb considered and word being tagged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150" y="1861775"/>
            <a:ext cx="5569700" cy="28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3.4: Training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Word-level Log-likelihood (WLL): Cross-entropy loss, we have covered that before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Sentence-level Log-likelihood (SLL): Consider which “tag paths” are valid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Construct transition matrix representing validity of jumping from tag i to tag j in successive words. This is trained along with network.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 transition scores, network scores when scoring tag paths.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using Stochastic Gradient Ascent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3.5: Supervised Training Results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380075"/>
            <a:ext cx="78676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57825" y="414600"/>
            <a:ext cx="81624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D9D9D9"/>
                </a:solidFill>
              </a:rPr>
              <a:t>Section 1 Introduction</a:t>
            </a:r>
            <a:endParaRPr sz="1800" b="1" u="sng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2 The Benchmark Tasks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3 The Networks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4 Lots of Unlabeled Data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5 Multi-Task Learning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6 The Temptation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7 Critical Discussion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8 Conclusion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3.5: Supervised Training Results</a:t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366075"/>
            <a:ext cx="79057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3.5: Supervised Training Results</a:t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50" y="1017725"/>
            <a:ext cx="77075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557825" y="414600"/>
            <a:ext cx="81624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1 Introduction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9D9D9"/>
                </a:solidFill>
              </a:rPr>
              <a:t>Section 2 The Benchmark Tasks</a:t>
            </a:r>
            <a:endParaRPr sz="1800" b="1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3 The Networks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D9D9D9"/>
                </a:solidFill>
              </a:rPr>
              <a:t>Section 4 Lots of Unlabeled Data</a:t>
            </a:r>
            <a:endParaRPr sz="1800" b="1" u="sng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5 Multi-Task Learning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6 The Temptation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7 Critical Discussion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8 Conclusion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4: Lots of Unlabeled Data</a:t>
            </a:r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word embeddings with more information than the ones in the table of the SRL neural network in 3.5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see how to improve our poor embeddings using large unlabeled data 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embeddings to make new word lookup tables for our networks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4.1: Data Sets</a:t>
            </a:r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Entire English Wikipedia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all paragraphs non-Roman characters and markups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Tokenized, 631 million 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Dictionary of 100,000 words from Wall Street Journal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Reuters RCV1 data 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221 million 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Extended dictionary to 130,000 words adding the 30,000 most common words in Reuters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determine if adding this data set can yield improvements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4.2: Ranking Criterion vs. Entropy Criterion</a:t>
            </a:r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data sets to train language models that output scores for text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trainable parameters are in the lookup tables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works: Bengio and Ducharme (2001), Schwenk and Gauvain (2002)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 the probability of a word given previous words in the sentence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Suggests cross-entropy criterion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Computing normalization term is demanding given large dictionary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Neither work gave significant word embeddings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can’t really use the 0.2 bit/character entropy difference between humans and n-gram models to learn grammar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Entropy criterion lacks dynamical range because its value is mostly determined by the most frequent phrases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learn syntax, rare but legal phrases are no less significant than common phrases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4.2: Ranking Criterion vs. Entropy Criterion</a:t>
            </a:r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propose a pairwise ranking approach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 not want to emphasize a common phrase over a rare but legal phrase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 network approach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Okanohara and Tsujii (2007) used a similar approach but with binary classifications and a kernel classifier, not with word embeddings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Smith and Eisner (2005), “negative” neighborhood</a:t>
            </a:r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186250"/>
            <a:ext cx="47625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4.3: Training Language Models</a:t>
            </a:r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SGD of the ranking criterion, sampling sentence-word pairs each iteration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tune global hyperparameters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networks with embeddings from earlier networks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succession of networks using increasingly large dictionaries, each network being initialized with the embeddings of the previous network (sizes and switching times arbitrary)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Breeding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Child networks initialized with parent’s embeddings and different training parameters based on past generation’s success (learning rate, word embedding dimensions, # of hidden dimensions, etc.)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4.3: Training Language Models</a:t>
            </a:r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LM1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 size 11, hidden layer with 100 units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on Wikipedia with dictionary sizes of 5k, 10k, 30k, 50k, and 100k most common Wall Street Journal 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weeks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LM2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Initialized with LM1 embeddings, same dimensions as LM1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for another 3 weeks on Wikipedia+Reuters with 130k-word dictionary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4.4: Embeddings (Before)</a:t>
            </a:r>
            <a:endParaRPr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75" y="1205413"/>
            <a:ext cx="8520599" cy="316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1.1 - Background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NLP representation: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Task-specific representations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Simplified, intermediate representation based on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Syntactic information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Semantic information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Benchmark corpora, manually annotated, to evaluate performance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Drawback: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Representation not generally applicable across different corpora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Reveals little about how to improve future natural language representation in general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4.4: Embeddings (After - LM1)</a:t>
            </a:r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346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4.5: Semi-supervised Benchmark Results</a:t>
            </a:r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Semi-supervised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 hoc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Self-training (pseudo-labels)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Parameter-sharing</a:t>
            </a:r>
            <a:endParaRPr/>
          </a:p>
        </p:txBody>
      </p:sp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375" y="2412475"/>
            <a:ext cx="5161249" cy="24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4.6: Ranking and Language</a:t>
            </a:r>
            <a:endParaRPr/>
          </a:p>
        </p:txBody>
      </p:sp>
      <p:sp>
        <p:nvSpPr>
          <p:cNvPr id="242" name="Google Shape;24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is a prerequisite for semantic role labeling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Existing semantic role labeling systems use parse trees, parsers know prior info about syntax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can’t use parse trees with unlabeled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see how ranking criterion can obtain this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Ranking similar to operator grammars (Harris, 1968), which defines a ranking criterion when testing if two sentences are semantically related by a transformation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conclude that ranking criterion has the potential to extract strong syntactic and semantic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language models are too restrictive for our goals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/>
        </p:nvSpPr>
        <p:spPr>
          <a:xfrm>
            <a:off x="557825" y="414600"/>
            <a:ext cx="81624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1 Introduction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2 The Benchmark Tasks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3 The Networks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4 Lots of Unlabeled Data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D9D9D9"/>
                </a:solidFill>
              </a:rPr>
              <a:t>Section 5 Multi-Task Learning</a:t>
            </a:r>
            <a:endParaRPr sz="1800" b="1" u="sng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6 The Temptation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7 Critical Discussion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8 Conclusion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Multi-Task Learning</a:t>
            </a:r>
            <a:endParaRPr/>
          </a:p>
        </p:txBody>
      </p:sp>
      <p:sp>
        <p:nvSpPr>
          <p:cNvPr id="253" name="Google Shape;253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trained for one task can be useful for related tasks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Already seen this with unsupervised word embeddings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since become very popular in Computer Vision and RL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seen as a form of regularization</a:t>
            </a:r>
            <a:endParaRPr/>
          </a:p>
        </p:txBody>
      </p:sp>
      <p:pic>
        <p:nvPicPr>
          <p:cNvPr id="254" name="Google Shape;2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62925"/>
            <a:ext cx="4243174" cy="2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Joint Decoding versus Joint Training</a:t>
            </a:r>
            <a:endParaRPr/>
          </a:p>
        </p:txBody>
      </p:sp>
      <p:sp>
        <p:nvSpPr>
          <p:cNvPr id="260" name="Google Shape;26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Decoding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Probabilistic framework for inference across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multi-modal domains like speech recognition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Joint Decoding versus Joint Training</a:t>
            </a:r>
            <a:endParaRPr/>
          </a:p>
        </p:txBody>
      </p:sp>
      <p:sp>
        <p:nvSpPr>
          <p:cNvPr id="266" name="Google Shape;266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Training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network with multiple outputs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labels for each task for every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as linear combination of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do when labels correspond to different training sets?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Iterative gradient updates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Theoretically unstable, but works in practice</a:t>
            </a:r>
            <a:endParaRPr/>
          </a:p>
        </p:txBody>
      </p:sp>
      <p:pic>
        <p:nvPicPr>
          <p:cNvPr id="267" name="Google Shape;2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475" y="1152476"/>
            <a:ext cx="4623825" cy="36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 Multi-Task Benchmark Results</a:t>
            </a:r>
            <a:endParaRPr/>
          </a:p>
        </p:txBody>
      </p:sp>
      <p:sp>
        <p:nvSpPr>
          <p:cNvPr id="273" name="Google Shape;27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work specifically: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lookup tables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first linear layer in window architecture, first conv layer in sentence architecture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Alternate between tasks for gradient updates</a:t>
            </a:r>
            <a:endParaRPr/>
          </a:p>
        </p:txBody>
      </p:sp>
      <p:pic>
        <p:nvPicPr>
          <p:cNvPr id="274" name="Google Shape;2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700" y="2348200"/>
            <a:ext cx="5154602" cy="27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 Multi-Task Benchmark Results</a:t>
            </a:r>
            <a:endParaRPr/>
          </a:p>
        </p:txBody>
      </p:sp>
      <p:pic>
        <p:nvPicPr>
          <p:cNvPr id="280" name="Google Shape;2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38" y="1072525"/>
            <a:ext cx="865752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/>
        </p:nvSpPr>
        <p:spPr>
          <a:xfrm>
            <a:off x="557825" y="414600"/>
            <a:ext cx="81624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1 Introduction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2 The Benchmark Tasks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3 The Networks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4 Lots of Unlabeled Data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5 Multi-Task Learning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D9D9D9"/>
                </a:solidFill>
              </a:rPr>
              <a:t>Section 6 The Temptation</a:t>
            </a:r>
            <a:endParaRPr sz="1800" b="1" u="sng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7 Critical Discussion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8 Conclusion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Goal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 on benchmark without task-specific engineering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Proposing: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Intermediate representation extracted from large unlabeled dataset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single learning system.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general than any benchmarks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no large body of linguistic knowledge is involved.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 called “almost from scratch”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so far have been (almost*) from scratch, as originally intended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</a:t>
            </a:r>
            <a:r>
              <a:rPr lang="en" b="1" i="1"/>
              <a:t>almost</a:t>
            </a:r>
            <a:r>
              <a:rPr lang="en"/>
              <a:t>: since we preprocessed the data into raw words-- if we really worked from scratch, we would start from characters (or pictures of characters!)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has disregarded a large amount of linguistic knowledge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shown that, by using large unlabeled datasets, we can still get near state-of-the-art performance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how much better can we get if we increase “task-specific engineering” using known techniques from NLP literature?</a:t>
            </a:r>
            <a:endParaRPr/>
          </a:p>
        </p:txBody>
      </p:sp>
      <p:sp>
        <p:nvSpPr>
          <p:cNvPr id="291" name="Google Shape;29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6: </a:t>
            </a:r>
            <a:r>
              <a:rPr lang="en" b="1" i="1"/>
              <a:t>The Temptation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Statistically, </a:t>
            </a:r>
            <a:r>
              <a:rPr lang="en" b="1"/>
              <a:t>suffixes</a:t>
            </a:r>
            <a:r>
              <a:rPr lang="en"/>
              <a:t> are strong predictors of word syntactic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useful for part-of-speech taggers (the “POS system”)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add discrete word features that represent the last two characters of each 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 of suffix dictionary: </a:t>
            </a:r>
            <a:r>
              <a:rPr lang="en" b="1"/>
              <a:t>455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POS tagging score from </a:t>
            </a:r>
            <a:r>
              <a:rPr lang="en" b="1"/>
              <a:t>97.20</a:t>
            </a:r>
            <a:r>
              <a:rPr lang="en"/>
              <a:t> to </a:t>
            </a:r>
            <a:r>
              <a:rPr lang="en" b="1"/>
              <a:t>97.29 + (</a:t>
            </a:r>
            <a:r>
              <a:rPr lang="en" b="1" u="sng"/>
              <a:t>0.09</a:t>
            </a:r>
            <a:r>
              <a:rPr lang="en" b="1"/>
              <a:t>)</a:t>
            </a:r>
            <a:endParaRPr b="1"/>
          </a:p>
        </p:txBody>
      </p:sp>
      <p:sp>
        <p:nvSpPr>
          <p:cNvPr id="297" name="Google Shape;29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6.1: Suffixes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 b="1"/>
              <a:t>“gazetteer”</a:t>
            </a:r>
            <a:r>
              <a:rPr lang="en"/>
              <a:t> is a dictionary containing well-known named entities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might imagine, this is useful for the </a:t>
            </a:r>
            <a:r>
              <a:rPr lang="en" b="1"/>
              <a:t>named entity recognition (NER) task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gazetteer categories: (1) locations, (2) person names, (3) organizations, (4) miscellaneous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4 additional feature for each word that are “on” and “off” if the word is found in each of four categories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NER score from </a:t>
            </a:r>
            <a:r>
              <a:rPr lang="en" b="1"/>
              <a:t>88.67</a:t>
            </a:r>
            <a:r>
              <a:rPr lang="en"/>
              <a:t> to </a:t>
            </a:r>
            <a:r>
              <a:rPr lang="en" b="1"/>
              <a:t>89.59</a:t>
            </a:r>
            <a:r>
              <a:rPr lang="en"/>
              <a:t> </a:t>
            </a:r>
            <a:r>
              <a:rPr lang="en" b="1"/>
              <a:t>(</a:t>
            </a:r>
            <a:r>
              <a:rPr lang="en" b="1" u="sng"/>
              <a:t>+0.92</a:t>
            </a:r>
            <a:r>
              <a:rPr lang="en" b="1"/>
              <a:t>)</a:t>
            </a:r>
            <a:endParaRPr b="1"/>
          </a:p>
        </p:txBody>
      </p:sp>
      <p:sp>
        <p:nvSpPr>
          <p:cNvPr id="303" name="Google Shape;30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6.2 Gazetteers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631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u="sng"/>
              <a:t>Cascading</a:t>
            </a:r>
            <a:r>
              <a:rPr lang="en"/>
              <a:t>: using features outputted by one task as input for another task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“Conventional NLP systems often use features obtained from the output of other preexisting NLP systems”</a:t>
            </a:r>
            <a:endParaRPr i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improve CHUNK and NER tasks by adding POS tags as features?</a:t>
            </a:r>
            <a:endParaRPr i="1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Yes! Improvement on CHUNK from 93.63 to 94.32 (+</a:t>
            </a:r>
            <a:r>
              <a:rPr lang="en" b="1" u="sng"/>
              <a:t>0.69</a:t>
            </a:r>
            <a:r>
              <a:rPr lang="en"/>
              <a:t>)</a:t>
            </a:r>
            <a:endParaRPr/>
          </a:p>
        </p:txBody>
      </p:sp>
      <p:sp>
        <p:nvSpPr>
          <p:cNvPr id="309" name="Google Shape;30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6.3 Cascading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631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u="sng"/>
              <a:t>Ensemble models</a:t>
            </a:r>
            <a:r>
              <a:rPr lang="en"/>
              <a:t> combine the predictions of multiple diverse models to predict an outcome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Constructing ensembles of classifiers is the best way to trade computational efficiency for generalization performance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NLP systems achieve state-of-the-art performance by combining the outputs of multiple classifiers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Because neural networks are nonconvex, training runs with different initializations usually give different solutions</a:t>
            </a:r>
            <a:endParaRPr/>
          </a:p>
        </p:txBody>
      </p:sp>
      <p:sp>
        <p:nvSpPr>
          <p:cNvPr id="315" name="Google Shape;31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6.3 Ensembles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631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ten training runs on each POS, CHUNK, NER task, with ten different initializations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Voting leads to a small improvement (.1 to .3) in average network performance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also tried adding a linear layer to the outputs of the classifiers and training that way: this did not outperform the simple voting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Performance variability among the networks is not very large, anyway</a:t>
            </a:r>
            <a:endParaRPr/>
          </a:p>
        </p:txBody>
      </p:sp>
      <p:sp>
        <p:nvSpPr>
          <p:cNvPr id="321" name="Google Shape;32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6.3 Ensembles [cont’d]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631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past researchers have argued that syntactic parsing is </a:t>
            </a:r>
            <a:r>
              <a:rPr lang="en" i="1"/>
              <a:t>necessary</a:t>
            </a:r>
            <a:r>
              <a:rPr lang="en"/>
              <a:t> for the SRL (semantic role labeling) task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far, we’ve gotten close to state-of-the-art on SRL without parse trees at all 😲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Add parse tree features to the system: </a:t>
            </a:r>
            <a:br>
              <a:rPr lang="en"/>
            </a:br>
            <a:r>
              <a:rPr lang="en"/>
              <a:t>	Increase score from </a:t>
            </a:r>
            <a:r>
              <a:rPr lang="en" b="1" u="sng"/>
              <a:t>74.15</a:t>
            </a:r>
            <a:r>
              <a:rPr lang="en"/>
              <a:t> to </a:t>
            </a:r>
            <a:r>
              <a:rPr lang="en" b="1" u="sng"/>
              <a:t>77.92</a:t>
            </a:r>
            <a:r>
              <a:rPr lang="en"/>
              <a:t> (+</a:t>
            </a:r>
            <a:r>
              <a:rPr lang="en" b="1" u="sng"/>
              <a:t>3.8%</a:t>
            </a:r>
            <a:r>
              <a:rPr lang="en"/>
              <a:t>)</a:t>
            </a:r>
            <a:endParaRPr/>
          </a:p>
        </p:txBody>
      </p:sp>
      <p:sp>
        <p:nvSpPr>
          <p:cNvPr id="327" name="Google Shape;32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6.5 Parsing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631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created their word embeddings via language modelling, instead of using previously established algorithms (like “Brown clustering”)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natural question: how to these embeddings compare? Is one more useful than the other?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Answer: the new word embeddings do better! (very slightly)</a:t>
            </a:r>
            <a:endParaRPr/>
          </a:p>
        </p:txBody>
      </p:sp>
      <p:sp>
        <p:nvSpPr>
          <p:cNvPr id="333" name="Google Shape;333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6.6 Word Features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631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standalone version of the architecture and just try to get the best scores possible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They engineered their system from scratch and it’s over 200x faster than the SOTA system and uses much less RAM</a:t>
            </a:r>
            <a:endParaRPr/>
          </a:p>
        </p:txBody>
      </p:sp>
      <p:sp>
        <p:nvSpPr>
          <p:cNvPr id="339" name="Google Shape;339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6.7 Engineering a Sweet Spot</a:t>
            </a:r>
            <a:endParaRPr/>
          </a:p>
        </p:txBody>
      </p:sp>
      <p:pic>
        <p:nvPicPr>
          <p:cNvPr id="340" name="Google Shape;34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375" y="2805375"/>
            <a:ext cx="3411075" cy="17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0"/>
          <p:cNvSpPr txBox="1"/>
          <p:nvPr/>
        </p:nvSpPr>
        <p:spPr>
          <a:xfrm>
            <a:off x="5844450" y="3316375"/>
            <a:ext cx="7401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00FF00"/>
                </a:solidFill>
              </a:rPr>
              <a:t>wow</a:t>
            </a:r>
            <a:endParaRPr b="1" i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1"/>
          <p:cNvSpPr txBox="1"/>
          <p:nvPr/>
        </p:nvSpPr>
        <p:spPr>
          <a:xfrm>
            <a:off x="557825" y="414600"/>
            <a:ext cx="81624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1 Introduction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2 The Benchmark Tasks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3 The Networks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4 Lots of Unlabeled Data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5 Multi-Task Learning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6 The Temptation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D9D9D9"/>
                </a:solidFill>
              </a:rPr>
              <a:t>Section 7 Critical Discussion</a:t>
            </a:r>
            <a:endParaRPr sz="1800" b="1" u="sng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8 Conclusion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57825" y="414600"/>
            <a:ext cx="81624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1 Introduction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D9D9D9"/>
                </a:solidFill>
              </a:rPr>
              <a:t>Section 2 The Benchmark Tasks</a:t>
            </a:r>
            <a:endParaRPr sz="1800" b="1" u="sng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3 The Networks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4 Lots of Unlabeled Data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5 Multi-Task Learning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6 The Temptation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7 Critical Discussion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8 Conclusion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7: Critical Discussion</a:t>
            </a:r>
            <a:endParaRPr/>
          </a:p>
        </p:txBody>
      </p:sp>
      <p:sp>
        <p:nvSpPr>
          <p:cNvPr id="352" name="Google Shape;352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abandon all the pre-existing knowledge of engineering NLP features and instead pursue end-to-end learning?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Task-specific features do not transfer well to other tasks → Cannot have a method that generalize well to all tasks.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 something generalizable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neural networks?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able to learn hidden representation of words.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algorithm scales linearly, which allows it to take advantage of hardware advancements.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/>
        </p:nvSpPr>
        <p:spPr>
          <a:xfrm>
            <a:off x="557825" y="414600"/>
            <a:ext cx="8162400" cy="4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1 Introduction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2 The Benchmark Tasks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3 The Networks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4 Lots of Unlabeled Data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5 Multi-Task Learning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6 The Temptation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Section 7 Critical Discussion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D9D9D9"/>
                </a:solidFill>
              </a:rPr>
              <a:t>Section 8 Conclusion</a:t>
            </a:r>
            <a:endParaRPr sz="1800" b="1" u="sng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8: Conclusion</a:t>
            </a:r>
            <a:endParaRPr/>
          </a:p>
        </p:txBody>
      </p:sp>
      <p:sp>
        <p:nvSpPr>
          <p:cNvPr id="363" name="Google Shape;363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Multilayer neural network that can learn to handle a number of NLP tasks with both speed and accuracy.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broadly, an end-to-end learning system that can learn useful features from unlabeled data set instead of relying on engineered features.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2: Benchmark Tasks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Part-Of-Speech Tagging (POS)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Chunking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Entity Recognition (NES)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Role Labeling (SRL)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each task, the state-of-the-art system that did </a:t>
            </a:r>
            <a:r>
              <a:rPr lang="en" b="1"/>
              <a:t>not</a:t>
            </a:r>
            <a:r>
              <a:rPr lang="en"/>
              <a:t> use external </a:t>
            </a:r>
            <a:r>
              <a:rPr lang="en" b="1"/>
              <a:t>labelled</a:t>
            </a:r>
            <a:r>
              <a:rPr lang="en"/>
              <a:t> data was chosen as the benchmark system in order to have a fair comparison based on the quality of a system and not the data used for the system.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 a task becomes more complex, more engineered features are needed to train on.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2.1: Part-Of-Speech Tagging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each word in a text with its syntactic role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“He sat on the desk” would be labelled as singular noun, past tense verb, preposition, article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system: Toutanova et al. (2003)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97.24% per-word 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maximum entropy classifiers and inference in bidirectional dependency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Wall Street Journal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2.2: Chunking (Shallow Parsing)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segments of a sentence with syntactic constituents (parts of a sentence that act as a single unit), then label words as in a chunk or begin a chunk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“The tall basketball player jumped over his smaller opponent” would have three chunks, two noun-phrases and a verb-phrase.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system: Sha and Pereira (2003)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94.29% F1 Score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second-order random fields and a variety of features such as part-of-speech tags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CoNLL 2000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2.3: Named Entity Recognition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 elements in a text with a category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“Kevin lives in Seattle” would be labelled as person, other, other, location.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system: Ando and Zhang (2005)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89.31% F1 Score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a model on NER and two auxiliary unsupervised tasks while permoign Viterbi decoding when testing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Dataset: CoNLL 2003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Microsoft Macintosh PowerPoint</Application>
  <PresentationFormat>On-screen Show (16:9)</PresentationFormat>
  <Paragraphs>295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Arial</vt:lpstr>
      <vt:lpstr>Simple Dark</vt:lpstr>
      <vt:lpstr>Natural Language Processing (Almost) from Scratch</vt:lpstr>
      <vt:lpstr>PowerPoint Presentation</vt:lpstr>
      <vt:lpstr>1.1 - Background </vt:lpstr>
      <vt:lpstr>1.2 Goal</vt:lpstr>
      <vt:lpstr>PowerPoint Presentation</vt:lpstr>
      <vt:lpstr>Section 2: Benchmark Tasks</vt:lpstr>
      <vt:lpstr>2.1: Part-Of-Speech Tagging</vt:lpstr>
      <vt:lpstr>2.2: Chunking (Shallow Parsing)</vt:lpstr>
      <vt:lpstr>2.3: Named Entity Recognition</vt:lpstr>
      <vt:lpstr>2.4: Semantic Role Labeling</vt:lpstr>
      <vt:lpstr>PowerPoint Presentation</vt:lpstr>
      <vt:lpstr>Section 3: The Networks</vt:lpstr>
      <vt:lpstr>3.1: Notation</vt:lpstr>
      <vt:lpstr>3.3.1: Window Approach</vt:lpstr>
      <vt:lpstr>HardTanh Layer</vt:lpstr>
      <vt:lpstr>3.3.2: Sentence approach</vt:lpstr>
      <vt:lpstr>3.3.2: Sentence approach</vt:lpstr>
      <vt:lpstr>3.4: Training</vt:lpstr>
      <vt:lpstr>3.5: Supervised Training Results</vt:lpstr>
      <vt:lpstr>3.5: Supervised Training Results</vt:lpstr>
      <vt:lpstr>3.5: Supervised Training Results</vt:lpstr>
      <vt:lpstr>PowerPoint Presentation</vt:lpstr>
      <vt:lpstr>Section 4: Lots of Unlabeled Data</vt:lpstr>
      <vt:lpstr>4.1: Data Sets</vt:lpstr>
      <vt:lpstr>4.2: Ranking Criterion vs. Entropy Criterion</vt:lpstr>
      <vt:lpstr>4.2: Ranking Criterion vs. Entropy Criterion</vt:lpstr>
      <vt:lpstr>4.3: Training Language Models</vt:lpstr>
      <vt:lpstr>4.3: Training Language Models</vt:lpstr>
      <vt:lpstr>4.4: Embeddings (Before)</vt:lpstr>
      <vt:lpstr>4.4: Embeddings (After - LM1)</vt:lpstr>
      <vt:lpstr>4.5: Semi-supervised Benchmark Results</vt:lpstr>
      <vt:lpstr>4.6: Ranking and Language</vt:lpstr>
      <vt:lpstr>PowerPoint Presentation</vt:lpstr>
      <vt:lpstr>5. Multi-Task Learning</vt:lpstr>
      <vt:lpstr>5.1 Joint Decoding versus Joint Training</vt:lpstr>
      <vt:lpstr>5.1 Joint Decoding versus Joint Training</vt:lpstr>
      <vt:lpstr>5.2 Multi-Task Benchmark Results</vt:lpstr>
      <vt:lpstr>5.2 Multi-Task Benchmark Results</vt:lpstr>
      <vt:lpstr>PowerPoint Presentation</vt:lpstr>
      <vt:lpstr>Section 6: The Temptation</vt:lpstr>
      <vt:lpstr>6.1: Suffixes</vt:lpstr>
      <vt:lpstr>6.2 Gazetteers</vt:lpstr>
      <vt:lpstr>6.3 Cascading</vt:lpstr>
      <vt:lpstr>6.3 Ensembles</vt:lpstr>
      <vt:lpstr>6.3 Ensembles [cont’d]</vt:lpstr>
      <vt:lpstr>6.5 Parsing</vt:lpstr>
      <vt:lpstr>6.6 Word Features</vt:lpstr>
      <vt:lpstr>6.7 Engineering a Sweet Spot</vt:lpstr>
      <vt:lpstr>PowerPoint Presentation</vt:lpstr>
      <vt:lpstr>Section 7: Critical Discussion</vt:lpstr>
      <vt:lpstr>PowerPoint Presentation</vt:lpstr>
      <vt:lpstr>Section 8: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(Almost) from Scratch</dc:title>
  <cp:lastModifiedBy>Qi, Yanjun (yq2h)</cp:lastModifiedBy>
  <cp:revision>2</cp:revision>
  <dcterms:modified xsi:type="dcterms:W3CDTF">2021-06-17T14:20:44Z</dcterms:modified>
</cp:coreProperties>
</file>