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4"/>
      <p:bold r:id="rId35"/>
    </p:embeddedFont>
    <p:embeddedFont>
      <p:font typeface="Roboto Slab" pitchFamily="2" charset="0"/>
      <p:regular r:id="rId36"/>
      <p:bold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39873a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39873a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39873ae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39873ae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39873ae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39873ae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39873a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39873a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39873ae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39873ae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39873ae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39873ae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39873a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39873a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39873ae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39873ae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39873ae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39873ae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39873a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39873a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39873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39873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39873ae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39873ae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39873a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039873a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39873a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39873a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39873ae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039873ae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39873ae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39873ae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39873ae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39873ae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39873ae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039873ae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39873ae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039873ae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039873ae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039873ae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39873ae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039873ae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9873a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9873a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39873ae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39873ae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39873ae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39873ae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39873ae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39873ae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39873ae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39873ae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39873a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39873a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39873a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39873a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39873a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39873a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39873a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39873a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4" y="1991850"/>
            <a:ext cx="735635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>
                <a:solidFill>
                  <a:srgbClr val="1C4587"/>
                </a:solidFill>
              </a:rPr>
              <a:t>Statistical Modeling: </a:t>
            </a:r>
            <a:br>
              <a:rPr lang="en" sz="3000" dirty="0">
                <a:solidFill>
                  <a:srgbClr val="1C4587"/>
                </a:solidFill>
              </a:rPr>
            </a:br>
            <a:r>
              <a:rPr lang="en" sz="3000" dirty="0">
                <a:solidFill>
                  <a:srgbClr val="1C4587"/>
                </a:solidFill>
              </a:rPr>
              <a:t>The Two Cultures</a:t>
            </a:r>
            <a:br>
              <a:rPr lang="en" sz="3000" dirty="0"/>
            </a:br>
            <a:r>
              <a:rPr lang="en" sz="3000" dirty="0">
                <a:solidFill>
                  <a:srgbClr val="3D85C6"/>
                </a:solidFill>
              </a:rPr>
              <a:t>by Leo </a:t>
            </a:r>
            <a:r>
              <a:rPr lang="en" sz="3000" dirty="0" err="1">
                <a:solidFill>
                  <a:srgbClr val="3D85C6"/>
                </a:solidFill>
              </a:rPr>
              <a:t>Breiman</a:t>
            </a:r>
            <a:br>
              <a:rPr lang="en" sz="3000" dirty="0">
                <a:solidFill>
                  <a:srgbClr val="A1EFFF"/>
                </a:solidFill>
              </a:rPr>
            </a:br>
            <a:br>
              <a:rPr lang="en" sz="3000" dirty="0">
                <a:solidFill>
                  <a:srgbClr val="A1EFFF"/>
                </a:solidFill>
              </a:rPr>
            </a:br>
            <a:r>
              <a:rPr lang="en" sz="3000" dirty="0">
                <a:solidFill>
                  <a:srgbClr val="607D8B"/>
                </a:solidFill>
              </a:rPr>
              <a:t>presented by Jack Morris</a:t>
            </a:r>
            <a:br>
              <a:rPr lang="en" sz="3000" dirty="0">
                <a:solidFill>
                  <a:srgbClr val="607D8B"/>
                </a:solidFill>
              </a:rPr>
            </a:br>
            <a:br>
              <a:rPr lang="en" sz="3000" dirty="0">
                <a:solidFill>
                  <a:srgbClr val="607D8B"/>
                </a:solidFill>
              </a:rPr>
            </a:br>
            <a:r>
              <a:rPr lang="en-US" sz="3200" dirty="0"/>
              <a:t>https://</a:t>
            </a:r>
            <a:r>
              <a:rPr lang="en-US" sz="3200" dirty="0" err="1"/>
              <a:t>qdata.github.io</a:t>
            </a:r>
            <a:r>
              <a:rPr lang="en-US" sz="3200" dirty="0"/>
              <a:t>/deep2Read/</a:t>
            </a:r>
            <a:br>
              <a:rPr lang="en-US" sz="3200" dirty="0"/>
            </a:br>
            <a:endParaRPr sz="3000" dirty="0">
              <a:solidFill>
                <a:srgbClr val="607D8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75" y="777395"/>
            <a:ext cx="7693248" cy="382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data model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modeling: discerning the model that truly produces the data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famous (also infamous) example: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y is a function of x with corresponding weights + random error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i="1"/>
              <a:t>is the rent of some apartments really normally distributed? 🤔</a:t>
            </a:r>
            <a:endParaRPr i="1"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905000"/>
            <a:ext cx="42481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modeling: typical assumptions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data are generated by a specific stochastic model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often assumes linearity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requires lots of data analysis + expert understanding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modeling: problems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Conclusions are made about the model (</a:t>
            </a:r>
            <a:r>
              <a:rPr lang="en" u="sng"/>
              <a:t>not</a:t>
            </a:r>
            <a:r>
              <a:rPr lang="en"/>
              <a:t> about nature)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Assumptions are often (always?) violated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Often no real model evaluation– and once the model is released, its predictions are considered gospel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Focus is on analysis, not prediction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Data models always fail in areas like image and speech recognition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517650" y="510450"/>
            <a:ext cx="8108700" cy="4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Roadmap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 Modeling Culture [Statistics]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Algorithmic Modeling Culture [</a:t>
            </a:r>
            <a:r>
              <a:rPr lang="en" sz="2400" b="1" u="sng"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  <a:endParaRPr sz="24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Principles of Statistical Learning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Summary + Leo’s Advice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75" y="1010725"/>
            <a:ext cx="4413400" cy="3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singular goal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190916" y="1373051"/>
            <a:ext cx="2807839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find a function </a:t>
            </a:r>
            <a:r>
              <a:rPr lang="en" i="1" dirty="0"/>
              <a:t>f(X) </a:t>
            </a:r>
            <a:r>
              <a:rPr lang="en" dirty="0"/>
              <a:t>that minimizes the loss </a:t>
            </a:r>
            <a:r>
              <a:rPr lang="en" i="1" dirty="0"/>
              <a:t>L(Y, f(X))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that’s it.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modeling: major differences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786150" y="12782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 target is not to find (or understand) the true data-generating mechanism– but to use an algorithm that imitates the mechanism as effectively as possible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This is machine learning culture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Summary: data modeling culture tries to find the true data-generating mechanism. Algorithmic modeling culture is comfortable approximating the mechanism as closely as possible.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modeling: major differences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786150" y="12782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 target is not to find (or understand) the true data-generating mechanism– but to use an algorithm that imitates the mechanism as effectively as possible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This is machine learning culture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86150" y="12782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Summary: data modeling culture tries to find the true data-generating mechanism. Algorithmic modeling culture is comfortable approximating the mechanism as closely as possible.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once you relax your goal– and aspire solely for minimal prediction error– you open a door to a whole host of new algorithms...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vs. Data Modeling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86150" y="12782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Boosting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Support Vector Machines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Neural networks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Random forests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Hidden markov models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Bayesian networks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... many other things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Algorithmic Models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517650" y="510450"/>
            <a:ext cx="8108700" cy="4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Roadmap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 Modeling Culture [Statistics]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Algorithmic Modeling Culture [Machine Learning]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Principles of Statistical Learning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Summary + Leo’s Advice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40734-CD75-9C45-B0E1-35CE2A3CE09F}"/>
              </a:ext>
            </a:extLst>
          </p:cNvPr>
          <p:cNvSpPr/>
          <p:nvPr/>
        </p:nvSpPr>
        <p:spPr>
          <a:xfrm>
            <a:off x="6125850" y="-9616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vs neural networks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“</a:t>
            </a:r>
            <a:r>
              <a:rPr lang="en" b="1"/>
              <a:t>Random forests are A+ predictors”</a:t>
            </a:r>
            <a:r>
              <a:rPr lang="en"/>
              <a:t> – in a comparison of 18 different classifiers (neural networks, CART, linear regression, nearest, neighbor, etc), random forests placed </a:t>
            </a:r>
            <a:r>
              <a:rPr lang="en" b="1"/>
              <a:t>1 out of 18</a:t>
            </a:r>
            <a:r>
              <a:rPr lang="en"/>
              <a:t> over four datasets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Fifth dataset: 16x16 pixel grayscale depictions of handwritten numerals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/>
              <a:t>a neural net </a:t>
            </a:r>
            <a:r>
              <a:rPr lang="en"/>
              <a:t>...got </a:t>
            </a:r>
            <a:r>
              <a:rPr lang="en" b="1"/>
              <a:t>5.1% error</a:t>
            </a:r>
            <a:r>
              <a:rPr lang="en"/>
              <a:t> (vs 6.2% for random forest)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remember this was 2001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517650" y="510450"/>
            <a:ext cx="8108700" cy="4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Roadmap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 Modeling Culture [Statistics]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Algorithmic Modeling Culture [Machine Learning]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Principles of Statistical Learning</a:t>
            </a:r>
            <a:endParaRPr sz="24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Summary + Leo’s Advice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Rashomon</a:t>
            </a:r>
            <a:r>
              <a:rPr lang="en"/>
              <a:t>: there are many equally good models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Occam:</a:t>
            </a:r>
            <a:r>
              <a:rPr lang="en"/>
              <a:t> there is a conflict between simplicity and accuracy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Bellman:</a:t>
            </a:r>
            <a:r>
              <a:rPr lang="en"/>
              <a:t> dimensionality is a blessing and a curse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most important lessons from algorithmic modeling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Rashomon is a Japanese movie where four witnesses see a crime from very different angles (but equal accuracy?)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Models can–and do–have totally different interpretations (@”Attention is not Explanation”)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Algorithmic modelers </a:t>
            </a:r>
            <a:r>
              <a:rPr lang="en" u="sng"/>
              <a:t>exploit</a:t>
            </a:r>
            <a:r>
              <a:rPr lang="en"/>
              <a:t> the Rashomon effect by aggregating the predictions of many models</a:t>
            </a:r>
            <a:endParaRPr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is what Random Forests do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[1] Rashomon Effect</a:t>
            </a:r>
            <a:endParaRPr b="1"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“The simplest solution is best” (or something like that) –Occam</a:t>
            </a:r>
            <a:endParaRPr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(“Everything should be made as simple as possible, and no simpler” –Einstein)</a:t>
            </a:r>
            <a:br>
              <a:rPr lang="en"/>
            </a:b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b="1"/>
              <a:t>There is a natural tradeoff between predictive accuracy and interpretability</a:t>
            </a:r>
            <a:endParaRPr b="1"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[2] Occam’s Razor</a:t>
            </a:r>
            <a:endParaRPr b="1"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Models that are good at prediction are (often) more complex</a:t>
            </a:r>
            <a:endParaRPr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models that are easy to interpret are simple, and therefore, worse predictors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Decision Trees are super intuitive, but can’t model complex processes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Random Forests have excellent prediction accuracy, but are basically impossible to interpret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Prediction vs. Interpetation</a:t>
            </a:r>
            <a:endParaRPr b="1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Prediction vs. Interpretation</a:t>
            </a:r>
            <a:endParaRPr b="1"/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81195"/>
            <a:ext cx="8839200" cy="1845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669475" y="3641475"/>
            <a:ext cx="30189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Source Sans Pro"/>
                <a:ea typeface="Source Sans Pro"/>
                <a:cs typeface="Source Sans Pro"/>
                <a:sym typeface="Source Sans Pro"/>
              </a:rPr>
              <a:t>Decision Trees</a:t>
            </a:r>
            <a:endParaRPr sz="2000" b="1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 sz="2000" b="1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6329350" y="1531275"/>
            <a:ext cx="30189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Source Sans Pro"/>
                <a:ea typeface="Source Sans Pro"/>
                <a:cs typeface="Source Sans Pro"/>
                <a:sym typeface="Source Sans Pro"/>
              </a:rPr>
              <a:t>Random Forests</a:t>
            </a:r>
            <a:br>
              <a:rPr lang="en" sz="2000" b="1" i="1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000" b="1" i="1">
                <a:latin typeface="Source Sans Pro"/>
                <a:ea typeface="Source Sans Pro"/>
                <a:cs typeface="Source Sans Pro"/>
                <a:sym typeface="Source Sans Pro"/>
              </a:rPr>
              <a:t>Neural Networks</a:t>
            </a:r>
            <a:endParaRPr sz="2000" b="1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 higher the dimensionality of the data (# covariates), the more difficult it is to separate signal from noise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i="1"/>
              <a:t>Common practice in data modeling</a:t>
            </a:r>
            <a:r>
              <a:rPr lang="en"/>
              <a:t>: variable selection (done by experts or data analysts) and dimensionality reduction (PCA)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i="1"/>
              <a:t>Common practice in algorithmic modeling</a:t>
            </a:r>
            <a:r>
              <a:rPr lang="en"/>
              <a:t>: engineering extra features (more covariates!) to increase predictive accuracy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[3] Bellman and the Curse of Dimensionality</a:t>
            </a:r>
            <a:endParaRPr b="1"/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517650" y="510450"/>
            <a:ext cx="8108700" cy="4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Roadmap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 Modeling Culture [Statistics]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Algorithmic Modeling Culture [</a:t>
            </a:r>
            <a:r>
              <a:rPr lang="en" sz="2400" u="sng"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Principles of Statistical Learning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Summary + Leo’s Advice</a:t>
            </a:r>
            <a:endParaRPr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pieces of advice for statistical analysis</a:t>
            </a:r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Focus on finding a good solution to the problem. That’s what you’re paid for.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Live with the data before you plunge into modeling. (!)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Search for a model that gives a good solution, be it algorithmic or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Predictive accuracy on test sets is *the* criterion for how good your model is (at prediction).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Computers are an indispensable partner.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724025"/>
            <a:ext cx="63246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“A model does not have to be simple to provide reliable information about the relationship between x and y... </a:t>
            </a:r>
            <a:r>
              <a:rPr lang="en" b="1"/>
              <a:t>the goal is not </a:t>
            </a:r>
            <a:r>
              <a:rPr lang="en" b="1" u="sng"/>
              <a:t>interpretability</a:t>
            </a:r>
            <a:r>
              <a:rPr lang="en" b="1"/>
              <a:t>, but accurate </a:t>
            </a:r>
            <a:r>
              <a:rPr lang="en" b="1" u="sng"/>
              <a:t>information</a:t>
            </a:r>
            <a:r>
              <a:rPr lang="en" b="1"/>
              <a:t>.</a:t>
            </a:r>
            <a:r>
              <a:rPr lang="en"/>
              <a:t>”</a:t>
            </a:r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from a black box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[1] Higher predictive accuracy --&gt; more reliable information about the underlying data mechanism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weaker predictive accuracy --&gt; questionable conclusions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[2] Algorithmic models can give better predictive accuracy than data models </a:t>
            </a:r>
            <a:r>
              <a:rPr lang="en" i="1"/>
              <a:t>and</a:t>
            </a:r>
            <a:r>
              <a:rPr lang="en"/>
              <a:t> provide better information about the underlying mechanism</a:t>
            </a: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goals of statistics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Prediction: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predict responses for future input variables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Information: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extract some information about what </a:t>
            </a:r>
            <a:r>
              <a:rPr lang="en" u="sng"/>
              <a:t>nature is actually doing</a:t>
            </a:r>
            <a:endParaRPr u="sng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86150" y="-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cultures: Data models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86136" y="708900"/>
            <a:ext cx="7920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a stochastic model is </a:t>
            </a:r>
            <a:r>
              <a:rPr lang="en" i="1"/>
              <a:t>actually happening </a:t>
            </a:r>
            <a:r>
              <a:rPr lang="en"/>
              <a:t>inside the black box. This means that if we figure out the model, we can figure out what nature is doing!</a:t>
            </a:r>
            <a:br>
              <a:rPr lang="en"/>
            </a:br>
            <a:br>
              <a:rPr lang="en"/>
            </a:br>
            <a:r>
              <a:rPr lang="en" u="sng"/>
              <a:t>Popular tools:</a:t>
            </a:r>
            <a:r>
              <a:rPr lang="en"/>
              <a:t> Linear regression, logistic regression, Cox model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Validation technique:</a:t>
            </a:r>
            <a:r>
              <a:rPr lang="en"/>
              <a:t> examining residuals, testing model fit, etc.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Estimated population of statisticians (in 2001)</a:t>
            </a:r>
            <a:r>
              <a:rPr lang="en"/>
              <a:t>: 98%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43075" y="-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cultures: Algorithmic models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700016" y="708900"/>
            <a:ext cx="7657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don’t know (or care) what’s happening inside the black box. It’s complex–and fundamentally unknowable. We just want to find some function f(x) that can predict 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Popular tools:</a:t>
            </a:r>
            <a:r>
              <a:rPr lang="en"/>
              <a:t> decision trees, neural networks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Validation technique:</a:t>
            </a:r>
            <a:r>
              <a:rPr lang="en"/>
              <a:t> predictive accuracy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Estimated population of statisticians (in 2001)</a:t>
            </a:r>
            <a:r>
              <a:rPr lang="en"/>
              <a:t>: 2%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Simons: The Ultimate Algorithmic Modelist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00" y="1571570"/>
            <a:ext cx="63436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54175" y="1414625"/>
            <a:ext cx="62418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 Black"/>
                <a:ea typeface="Arial Black"/>
                <a:cs typeface="Arial Black"/>
                <a:sym typeface="Arial Black"/>
              </a:rPr>
              <a:t>“I don’t know why planets orbit the sun. That doesn’t mean I can’t predict them.” –Jim Simons</a:t>
            </a:r>
            <a:endParaRPr sz="3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68775" y="3908450"/>
            <a:ext cx="52794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rgbClr val="38761D"/>
                </a:solidFill>
                <a:latin typeface="Arial Black"/>
                <a:ea typeface="Arial Black"/>
                <a:cs typeface="Arial Black"/>
                <a:sym typeface="Arial Black"/>
              </a:rPr>
              <a:t>net worth $15.5 billion</a:t>
            </a:r>
            <a:endParaRPr u="sng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517650" y="510450"/>
            <a:ext cx="8108700" cy="4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Roadmap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Data Modeling Culture [</a:t>
            </a:r>
            <a:r>
              <a:rPr lang="en" sz="2400" b="1" u="sng">
                <a:latin typeface="Source Sans Pro"/>
                <a:ea typeface="Source Sans Pro"/>
                <a:cs typeface="Source Sans Pro"/>
                <a:sym typeface="Source Sans Pro"/>
              </a:rPr>
              <a:t>Statistics</a:t>
            </a:r>
            <a:r>
              <a:rPr lang="en" sz="2400" b="1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  <a:endParaRPr sz="24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Algorithmic Modeling Culture [Machine Learning]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Principles of Statistical Learning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Summary + Leo’s Advice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Culture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86119" y="1200150"/>
            <a:ext cx="5543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As of the time of writing, most of the statistics field was focused on creating </a:t>
            </a:r>
            <a:r>
              <a:rPr lang="en" b="1"/>
              <a:t>data models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Data models give statisticians a job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they require lots of data analysis to develop hypotheses about how nature is actually functioning... and then model it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data models </a:t>
            </a:r>
            <a:r>
              <a:rPr lang="en" b="1"/>
              <a:t>extract information about the underlying mechanism producing the data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1291</Words>
  <Application>Microsoft Macintosh PowerPoint</Application>
  <PresentationFormat>On-screen Show (16:9)</PresentationFormat>
  <Paragraphs>183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Roboto Slab</vt:lpstr>
      <vt:lpstr>Source Sans Pro</vt:lpstr>
      <vt:lpstr>Arial Black</vt:lpstr>
      <vt:lpstr>Arial</vt:lpstr>
      <vt:lpstr>Cordelia template</vt:lpstr>
      <vt:lpstr>Statistical Modeling:  The Two Cultures by Leo Breiman  presented by Jack Morris  https://qdata.github.io/deep2Read/ </vt:lpstr>
      <vt:lpstr>PowerPoint Presentation</vt:lpstr>
      <vt:lpstr>PowerPoint Presentation</vt:lpstr>
      <vt:lpstr>Two goals of statistics</vt:lpstr>
      <vt:lpstr>The two cultures: Data models</vt:lpstr>
      <vt:lpstr>The two cultures: Algorithmic models</vt:lpstr>
      <vt:lpstr>Jim Simons: The Ultimate Algorithmic Modelist</vt:lpstr>
      <vt:lpstr>PowerPoint Presentation</vt:lpstr>
      <vt:lpstr>Data Modeling Culture</vt:lpstr>
      <vt:lpstr>A typical data model</vt:lpstr>
      <vt:lpstr>Data modeling: discerning the model that truly produces the data</vt:lpstr>
      <vt:lpstr>Data modeling: typical assumptions</vt:lpstr>
      <vt:lpstr>Data modeling: problems</vt:lpstr>
      <vt:lpstr>PowerPoint Presentation</vt:lpstr>
      <vt:lpstr>A singular goal</vt:lpstr>
      <vt:lpstr>Algorithmic modeling: major differences</vt:lpstr>
      <vt:lpstr>Algorithmic modeling: major differences</vt:lpstr>
      <vt:lpstr>Algorithmic vs. Data Modeling</vt:lpstr>
      <vt:lpstr>Examples of Algorithmic Models</vt:lpstr>
      <vt:lpstr>Random forests vs neural networks</vt:lpstr>
      <vt:lpstr>PowerPoint Presentation</vt:lpstr>
      <vt:lpstr>Three most important lessons from algorithmic modeling</vt:lpstr>
      <vt:lpstr>[1] Rashomon Effect</vt:lpstr>
      <vt:lpstr>[2] Occam’s Razor</vt:lpstr>
      <vt:lpstr>Prediction vs. Interpetation</vt:lpstr>
      <vt:lpstr>Prediction vs. Interpretation</vt:lpstr>
      <vt:lpstr>[3] Bellman and the Curse of Dimensionality</vt:lpstr>
      <vt:lpstr>PowerPoint Presentation</vt:lpstr>
      <vt:lpstr>Five pieces of advice for statistical analysis</vt:lpstr>
      <vt:lpstr>Information from a black box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Modeling:  The Two Cultures by Leo Breiman  presented by Jack Morris  https://qdata.github.io/deep2Read/ </dc:title>
  <cp:lastModifiedBy>Qi, Yanjun (yq2h)</cp:lastModifiedBy>
  <cp:revision>3</cp:revision>
  <dcterms:modified xsi:type="dcterms:W3CDTF">2021-06-17T14:24:34Z</dcterms:modified>
</cp:coreProperties>
</file>