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5" r:id="rId3"/>
    <p:sldId id="257" r:id="rId4"/>
    <p:sldId id="258" r:id="rId5"/>
    <p:sldId id="259" r:id="rId6"/>
    <p:sldId id="262" r:id="rId7"/>
    <p:sldId id="263" r:id="rId8"/>
    <p:sldId id="264" r:id="rId9"/>
    <p:sldId id="266" r:id="rId10"/>
    <p:sldId id="260" r:id="rId11"/>
    <p:sldId id="261" r:id="rId12"/>
    <p:sldId id="267" r:id="rId13"/>
    <p:sldId id="269" r:id="rId14"/>
    <p:sldId id="283" r:id="rId15"/>
    <p:sldId id="268" r:id="rId16"/>
    <p:sldId id="270" r:id="rId17"/>
    <p:sldId id="271" r:id="rId18"/>
    <p:sldId id="285" r:id="rId19"/>
    <p:sldId id="274" r:id="rId20"/>
    <p:sldId id="275" r:id="rId21"/>
    <p:sldId id="276" r:id="rId22"/>
    <p:sldId id="277" r:id="rId23"/>
    <p:sldId id="278" r:id="rId24"/>
    <p:sldId id="279" r:id="rId25"/>
    <p:sldId id="282"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4660"/>
  </p:normalViewPr>
  <p:slideViewPr>
    <p:cSldViewPr snapToGrid="0">
      <p:cViewPr varScale="1">
        <p:scale>
          <a:sx n="69" d="100"/>
          <a:sy n="69" d="100"/>
        </p:scale>
        <p:origin x="73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F03104-59D0-4BAE-81B5-35744FC88603}" type="datetimeFigureOut">
              <a:rPr lang="en-US" smtClean="0"/>
              <a:t>5/7/2025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70B0F-D8F9-4119-A867-64555C9B8A19}" type="slidenum">
              <a:rPr lang="en-US" smtClean="0"/>
              <a:t>‹#›</a:t>
            </a:fld>
            <a:endParaRPr lang="en-US"/>
          </a:p>
        </p:txBody>
      </p:sp>
    </p:spTree>
    <p:extLst>
      <p:ext uri="{BB962C8B-B14F-4D97-AF65-F5344CB8AC3E}">
        <p14:creationId xmlns:p14="http://schemas.microsoft.com/office/powerpoint/2010/main" val="3698385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270B0F-D8F9-4119-A867-64555C9B8A19}" type="slidenum">
              <a:rPr lang="en-US" smtClean="0"/>
              <a:t>25</a:t>
            </a:fld>
            <a:endParaRPr lang="en-US"/>
          </a:p>
        </p:txBody>
      </p:sp>
    </p:spTree>
    <p:extLst>
      <p:ext uri="{BB962C8B-B14F-4D97-AF65-F5344CB8AC3E}">
        <p14:creationId xmlns:p14="http://schemas.microsoft.com/office/powerpoint/2010/main" val="1881457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7BBA-2D6A-E90F-757F-14CCE3313E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50F8CB-A393-6CBD-0F17-BB4868CB1A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76F728-B7D1-7E48-FEDD-1D6044C64498}"/>
              </a:ext>
            </a:extLst>
          </p:cNvPr>
          <p:cNvSpPr>
            <a:spLocks noGrp="1"/>
          </p:cNvSpPr>
          <p:nvPr>
            <p:ph type="dt" sz="half" idx="10"/>
          </p:nvPr>
        </p:nvSpPr>
        <p:spPr/>
        <p:txBody>
          <a:bodyPr/>
          <a:lstStyle/>
          <a:p>
            <a:fld id="{ABFF9D74-802F-4E68-AD22-ABE5C36F2339}" type="datetimeFigureOut">
              <a:rPr lang="en-IN" smtClean="0"/>
              <a:t>07-05-2025</a:t>
            </a:fld>
            <a:endParaRPr lang="en-IN"/>
          </a:p>
        </p:txBody>
      </p:sp>
      <p:sp>
        <p:nvSpPr>
          <p:cNvPr id="5" name="Footer Placeholder 4">
            <a:extLst>
              <a:ext uri="{FF2B5EF4-FFF2-40B4-BE49-F238E27FC236}">
                <a16:creationId xmlns:a16="http://schemas.microsoft.com/office/drawing/2014/main" id="{61E154B6-5C9C-536B-C808-304956428F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6FDD7D-FFD5-12D2-541F-86BF59EF9A7A}"/>
              </a:ext>
            </a:extLst>
          </p:cNvPr>
          <p:cNvSpPr>
            <a:spLocks noGrp="1"/>
          </p:cNvSpPr>
          <p:nvPr>
            <p:ph type="sldNum" sz="quarter" idx="12"/>
          </p:nvPr>
        </p:nvSpPr>
        <p:spPr/>
        <p:txBody>
          <a:bodyPr/>
          <a:lstStyle/>
          <a:p>
            <a:fld id="{7E2E6C4F-6833-4D49-ADD3-1A1B6DC30C62}" type="slidenum">
              <a:rPr lang="en-IN" smtClean="0"/>
              <a:t>‹#›</a:t>
            </a:fld>
            <a:endParaRPr lang="en-IN"/>
          </a:p>
        </p:txBody>
      </p:sp>
    </p:spTree>
    <p:extLst>
      <p:ext uri="{BB962C8B-B14F-4D97-AF65-F5344CB8AC3E}">
        <p14:creationId xmlns:p14="http://schemas.microsoft.com/office/powerpoint/2010/main" val="2384808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B6B6-36D1-B8E3-691A-124B08EF4B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A074FA-A871-ED56-3366-28AF4DAABC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4DE57C-44F2-4BF5-64B4-0BBEB3004743}"/>
              </a:ext>
            </a:extLst>
          </p:cNvPr>
          <p:cNvSpPr>
            <a:spLocks noGrp="1"/>
          </p:cNvSpPr>
          <p:nvPr>
            <p:ph type="dt" sz="half" idx="10"/>
          </p:nvPr>
        </p:nvSpPr>
        <p:spPr/>
        <p:txBody>
          <a:bodyPr/>
          <a:lstStyle/>
          <a:p>
            <a:fld id="{ABFF9D74-802F-4E68-AD22-ABE5C36F2339}" type="datetimeFigureOut">
              <a:rPr lang="en-IN" smtClean="0"/>
              <a:t>07-05-2025</a:t>
            </a:fld>
            <a:endParaRPr lang="en-IN"/>
          </a:p>
        </p:txBody>
      </p:sp>
      <p:sp>
        <p:nvSpPr>
          <p:cNvPr id="5" name="Footer Placeholder 4">
            <a:extLst>
              <a:ext uri="{FF2B5EF4-FFF2-40B4-BE49-F238E27FC236}">
                <a16:creationId xmlns:a16="http://schemas.microsoft.com/office/drawing/2014/main" id="{BD46CFE5-3DFF-21A8-E1E8-88081D4BF7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D2368-C5A0-C140-8AB4-F3DF791505E3}"/>
              </a:ext>
            </a:extLst>
          </p:cNvPr>
          <p:cNvSpPr>
            <a:spLocks noGrp="1"/>
          </p:cNvSpPr>
          <p:nvPr>
            <p:ph type="sldNum" sz="quarter" idx="12"/>
          </p:nvPr>
        </p:nvSpPr>
        <p:spPr/>
        <p:txBody>
          <a:bodyPr/>
          <a:lstStyle/>
          <a:p>
            <a:fld id="{7E2E6C4F-6833-4D49-ADD3-1A1B6DC30C62}" type="slidenum">
              <a:rPr lang="en-IN" smtClean="0"/>
              <a:t>‹#›</a:t>
            </a:fld>
            <a:endParaRPr lang="en-IN"/>
          </a:p>
        </p:txBody>
      </p:sp>
    </p:spTree>
    <p:extLst>
      <p:ext uri="{BB962C8B-B14F-4D97-AF65-F5344CB8AC3E}">
        <p14:creationId xmlns:p14="http://schemas.microsoft.com/office/powerpoint/2010/main" val="2220281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B5B757-D01A-D25F-1CB7-D9F14C2131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D7494D-DC72-87BB-C933-BA523AE58F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A6DE7F-1F22-2CED-AB5F-C37A60B2713F}"/>
              </a:ext>
            </a:extLst>
          </p:cNvPr>
          <p:cNvSpPr>
            <a:spLocks noGrp="1"/>
          </p:cNvSpPr>
          <p:nvPr>
            <p:ph type="dt" sz="half" idx="10"/>
          </p:nvPr>
        </p:nvSpPr>
        <p:spPr/>
        <p:txBody>
          <a:bodyPr/>
          <a:lstStyle/>
          <a:p>
            <a:fld id="{ABFF9D74-802F-4E68-AD22-ABE5C36F2339}" type="datetimeFigureOut">
              <a:rPr lang="en-IN" smtClean="0"/>
              <a:t>07-05-2025</a:t>
            </a:fld>
            <a:endParaRPr lang="en-IN"/>
          </a:p>
        </p:txBody>
      </p:sp>
      <p:sp>
        <p:nvSpPr>
          <p:cNvPr id="5" name="Footer Placeholder 4">
            <a:extLst>
              <a:ext uri="{FF2B5EF4-FFF2-40B4-BE49-F238E27FC236}">
                <a16:creationId xmlns:a16="http://schemas.microsoft.com/office/drawing/2014/main" id="{1C0A78F3-36C4-1E71-7B82-06F30A629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1EFDE9-CC0D-F0DE-9B51-B0A63A9AB82F}"/>
              </a:ext>
            </a:extLst>
          </p:cNvPr>
          <p:cNvSpPr>
            <a:spLocks noGrp="1"/>
          </p:cNvSpPr>
          <p:nvPr>
            <p:ph type="sldNum" sz="quarter" idx="12"/>
          </p:nvPr>
        </p:nvSpPr>
        <p:spPr/>
        <p:txBody>
          <a:bodyPr/>
          <a:lstStyle/>
          <a:p>
            <a:fld id="{7E2E6C4F-6833-4D49-ADD3-1A1B6DC30C62}" type="slidenum">
              <a:rPr lang="en-IN" smtClean="0"/>
              <a:t>‹#›</a:t>
            </a:fld>
            <a:endParaRPr lang="en-IN"/>
          </a:p>
        </p:txBody>
      </p:sp>
    </p:spTree>
    <p:extLst>
      <p:ext uri="{BB962C8B-B14F-4D97-AF65-F5344CB8AC3E}">
        <p14:creationId xmlns:p14="http://schemas.microsoft.com/office/powerpoint/2010/main" val="1123012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83BE-743E-D4A0-F8C0-3848620B62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BFDC87-C1AC-BC22-0B10-C2A8D86287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2DFA7F-A9FC-E9A2-5E1D-19544B15F430}"/>
              </a:ext>
            </a:extLst>
          </p:cNvPr>
          <p:cNvSpPr>
            <a:spLocks noGrp="1"/>
          </p:cNvSpPr>
          <p:nvPr>
            <p:ph type="dt" sz="half" idx="10"/>
          </p:nvPr>
        </p:nvSpPr>
        <p:spPr/>
        <p:txBody>
          <a:bodyPr/>
          <a:lstStyle/>
          <a:p>
            <a:fld id="{ABFF9D74-802F-4E68-AD22-ABE5C36F2339}" type="datetimeFigureOut">
              <a:rPr lang="en-IN" smtClean="0"/>
              <a:t>07-05-2025</a:t>
            </a:fld>
            <a:endParaRPr lang="en-IN"/>
          </a:p>
        </p:txBody>
      </p:sp>
      <p:sp>
        <p:nvSpPr>
          <p:cNvPr id="5" name="Footer Placeholder 4">
            <a:extLst>
              <a:ext uri="{FF2B5EF4-FFF2-40B4-BE49-F238E27FC236}">
                <a16:creationId xmlns:a16="http://schemas.microsoft.com/office/drawing/2014/main" id="{D7F39571-CD93-CABD-7547-59D7EF010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2D523F-DEF4-AF70-2FCC-8A05744DFF04}"/>
              </a:ext>
            </a:extLst>
          </p:cNvPr>
          <p:cNvSpPr>
            <a:spLocks noGrp="1"/>
          </p:cNvSpPr>
          <p:nvPr>
            <p:ph type="sldNum" sz="quarter" idx="12"/>
          </p:nvPr>
        </p:nvSpPr>
        <p:spPr/>
        <p:txBody>
          <a:bodyPr/>
          <a:lstStyle/>
          <a:p>
            <a:fld id="{7E2E6C4F-6833-4D49-ADD3-1A1B6DC30C62}" type="slidenum">
              <a:rPr lang="en-IN" smtClean="0"/>
              <a:t>‹#›</a:t>
            </a:fld>
            <a:endParaRPr lang="en-IN"/>
          </a:p>
        </p:txBody>
      </p:sp>
    </p:spTree>
    <p:extLst>
      <p:ext uri="{BB962C8B-B14F-4D97-AF65-F5344CB8AC3E}">
        <p14:creationId xmlns:p14="http://schemas.microsoft.com/office/powerpoint/2010/main" val="801990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90D6-CFCF-7510-1D59-C26835BD14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93B109-B677-FFF4-64B4-B08DF41533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BA298E-C03E-4865-D8A2-1C72D6E805FF}"/>
              </a:ext>
            </a:extLst>
          </p:cNvPr>
          <p:cNvSpPr>
            <a:spLocks noGrp="1"/>
          </p:cNvSpPr>
          <p:nvPr>
            <p:ph type="dt" sz="half" idx="10"/>
          </p:nvPr>
        </p:nvSpPr>
        <p:spPr/>
        <p:txBody>
          <a:bodyPr/>
          <a:lstStyle/>
          <a:p>
            <a:fld id="{ABFF9D74-802F-4E68-AD22-ABE5C36F2339}" type="datetimeFigureOut">
              <a:rPr lang="en-IN" smtClean="0"/>
              <a:t>07-05-2025</a:t>
            </a:fld>
            <a:endParaRPr lang="en-IN"/>
          </a:p>
        </p:txBody>
      </p:sp>
      <p:sp>
        <p:nvSpPr>
          <p:cNvPr id="5" name="Footer Placeholder 4">
            <a:extLst>
              <a:ext uri="{FF2B5EF4-FFF2-40B4-BE49-F238E27FC236}">
                <a16:creationId xmlns:a16="http://schemas.microsoft.com/office/drawing/2014/main" id="{2E2AEB18-04FA-4475-DE37-EAB471A02E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0BADFF-EEF2-F89C-7D96-9D2243A1F626}"/>
              </a:ext>
            </a:extLst>
          </p:cNvPr>
          <p:cNvSpPr>
            <a:spLocks noGrp="1"/>
          </p:cNvSpPr>
          <p:nvPr>
            <p:ph type="sldNum" sz="quarter" idx="12"/>
          </p:nvPr>
        </p:nvSpPr>
        <p:spPr/>
        <p:txBody>
          <a:bodyPr/>
          <a:lstStyle/>
          <a:p>
            <a:fld id="{7E2E6C4F-6833-4D49-ADD3-1A1B6DC30C62}" type="slidenum">
              <a:rPr lang="en-IN" smtClean="0"/>
              <a:t>‹#›</a:t>
            </a:fld>
            <a:endParaRPr lang="en-IN"/>
          </a:p>
        </p:txBody>
      </p:sp>
    </p:spTree>
    <p:extLst>
      <p:ext uri="{BB962C8B-B14F-4D97-AF65-F5344CB8AC3E}">
        <p14:creationId xmlns:p14="http://schemas.microsoft.com/office/powerpoint/2010/main" val="333607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BD04-47A9-6D09-6D65-49B6970352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FAED0E-8A6D-3F5F-A983-C47AA99174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ABD2B0-939F-D559-6C3E-29EDD47D41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695695-831F-70F0-3439-82EA7F7FEDB0}"/>
              </a:ext>
            </a:extLst>
          </p:cNvPr>
          <p:cNvSpPr>
            <a:spLocks noGrp="1"/>
          </p:cNvSpPr>
          <p:nvPr>
            <p:ph type="dt" sz="half" idx="10"/>
          </p:nvPr>
        </p:nvSpPr>
        <p:spPr/>
        <p:txBody>
          <a:bodyPr/>
          <a:lstStyle/>
          <a:p>
            <a:fld id="{ABFF9D74-802F-4E68-AD22-ABE5C36F2339}" type="datetimeFigureOut">
              <a:rPr lang="en-IN" smtClean="0"/>
              <a:t>07-05-2025</a:t>
            </a:fld>
            <a:endParaRPr lang="en-IN"/>
          </a:p>
        </p:txBody>
      </p:sp>
      <p:sp>
        <p:nvSpPr>
          <p:cNvPr id="6" name="Footer Placeholder 5">
            <a:extLst>
              <a:ext uri="{FF2B5EF4-FFF2-40B4-BE49-F238E27FC236}">
                <a16:creationId xmlns:a16="http://schemas.microsoft.com/office/drawing/2014/main" id="{F5926699-836E-2995-7D7F-BEB033606B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26980C-83C0-7A59-79B0-F7DF7BD4D2D5}"/>
              </a:ext>
            </a:extLst>
          </p:cNvPr>
          <p:cNvSpPr>
            <a:spLocks noGrp="1"/>
          </p:cNvSpPr>
          <p:nvPr>
            <p:ph type="sldNum" sz="quarter" idx="12"/>
          </p:nvPr>
        </p:nvSpPr>
        <p:spPr/>
        <p:txBody>
          <a:bodyPr/>
          <a:lstStyle/>
          <a:p>
            <a:fld id="{7E2E6C4F-6833-4D49-ADD3-1A1B6DC30C62}" type="slidenum">
              <a:rPr lang="en-IN" smtClean="0"/>
              <a:t>‹#›</a:t>
            </a:fld>
            <a:endParaRPr lang="en-IN"/>
          </a:p>
        </p:txBody>
      </p:sp>
    </p:spTree>
    <p:extLst>
      <p:ext uri="{BB962C8B-B14F-4D97-AF65-F5344CB8AC3E}">
        <p14:creationId xmlns:p14="http://schemas.microsoft.com/office/powerpoint/2010/main" val="83466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A151-C37B-6FAD-B1ED-DD58775A68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827BAB-6BB2-0A7D-03B6-A7C37DA561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39500F-244D-C457-865B-560498552F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D51DD6-2579-8D8F-DD50-0AEA8AEB6C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F80540-4E8A-5818-F8D6-6211E6873E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3784E5-F616-FEA8-74AA-3E2E9DA39557}"/>
              </a:ext>
            </a:extLst>
          </p:cNvPr>
          <p:cNvSpPr>
            <a:spLocks noGrp="1"/>
          </p:cNvSpPr>
          <p:nvPr>
            <p:ph type="dt" sz="half" idx="10"/>
          </p:nvPr>
        </p:nvSpPr>
        <p:spPr/>
        <p:txBody>
          <a:bodyPr/>
          <a:lstStyle/>
          <a:p>
            <a:fld id="{ABFF9D74-802F-4E68-AD22-ABE5C36F2339}" type="datetimeFigureOut">
              <a:rPr lang="en-IN" smtClean="0"/>
              <a:t>07-05-2025</a:t>
            </a:fld>
            <a:endParaRPr lang="en-IN"/>
          </a:p>
        </p:txBody>
      </p:sp>
      <p:sp>
        <p:nvSpPr>
          <p:cNvPr id="8" name="Footer Placeholder 7">
            <a:extLst>
              <a:ext uri="{FF2B5EF4-FFF2-40B4-BE49-F238E27FC236}">
                <a16:creationId xmlns:a16="http://schemas.microsoft.com/office/drawing/2014/main" id="{A4613B1A-2DEE-672E-5FBC-7B213C6145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701796-096F-003F-07C5-7DE5E6E09130}"/>
              </a:ext>
            </a:extLst>
          </p:cNvPr>
          <p:cNvSpPr>
            <a:spLocks noGrp="1"/>
          </p:cNvSpPr>
          <p:nvPr>
            <p:ph type="sldNum" sz="quarter" idx="12"/>
          </p:nvPr>
        </p:nvSpPr>
        <p:spPr/>
        <p:txBody>
          <a:bodyPr/>
          <a:lstStyle/>
          <a:p>
            <a:fld id="{7E2E6C4F-6833-4D49-ADD3-1A1B6DC30C62}" type="slidenum">
              <a:rPr lang="en-IN" smtClean="0"/>
              <a:t>‹#›</a:t>
            </a:fld>
            <a:endParaRPr lang="en-IN"/>
          </a:p>
        </p:txBody>
      </p:sp>
    </p:spTree>
    <p:extLst>
      <p:ext uri="{BB962C8B-B14F-4D97-AF65-F5344CB8AC3E}">
        <p14:creationId xmlns:p14="http://schemas.microsoft.com/office/powerpoint/2010/main" val="824773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EF06-8309-4AD9-163E-7051C9376A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FD090B-E512-759E-0C6A-68761B2A2C3A}"/>
              </a:ext>
            </a:extLst>
          </p:cNvPr>
          <p:cNvSpPr>
            <a:spLocks noGrp="1"/>
          </p:cNvSpPr>
          <p:nvPr>
            <p:ph type="dt" sz="half" idx="10"/>
          </p:nvPr>
        </p:nvSpPr>
        <p:spPr/>
        <p:txBody>
          <a:bodyPr/>
          <a:lstStyle/>
          <a:p>
            <a:fld id="{ABFF9D74-802F-4E68-AD22-ABE5C36F2339}" type="datetimeFigureOut">
              <a:rPr lang="en-IN" smtClean="0"/>
              <a:t>07-05-2025</a:t>
            </a:fld>
            <a:endParaRPr lang="en-IN"/>
          </a:p>
        </p:txBody>
      </p:sp>
      <p:sp>
        <p:nvSpPr>
          <p:cNvPr id="4" name="Footer Placeholder 3">
            <a:extLst>
              <a:ext uri="{FF2B5EF4-FFF2-40B4-BE49-F238E27FC236}">
                <a16:creationId xmlns:a16="http://schemas.microsoft.com/office/drawing/2014/main" id="{70771389-06FA-BDA6-EC79-AB6C9D1DF4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28C5A0-DA4A-B163-AC58-9AFFC6F5A509}"/>
              </a:ext>
            </a:extLst>
          </p:cNvPr>
          <p:cNvSpPr>
            <a:spLocks noGrp="1"/>
          </p:cNvSpPr>
          <p:nvPr>
            <p:ph type="sldNum" sz="quarter" idx="12"/>
          </p:nvPr>
        </p:nvSpPr>
        <p:spPr/>
        <p:txBody>
          <a:bodyPr/>
          <a:lstStyle/>
          <a:p>
            <a:fld id="{7E2E6C4F-6833-4D49-ADD3-1A1B6DC30C62}" type="slidenum">
              <a:rPr lang="en-IN" smtClean="0"/>
              <a:t>‹#›</a:t>
            </a:fld>
            <a:endParaRPr lang="en-IN"/>
          </a:p>
        </p:txBody>
      </p:sp>
    </p:spTree>
    <p:extLst>
      <p:ext uri="{BB962C8B-B14F-4D97-AF65-F5344CB8AC3E}">
        <p14:creationId xmlns:p14="http://schemas.microsoft.com/office/powerpoint/2010/main" val="229277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AAA6D-8D69-67D1-5E09-FA2080D3C83B}"/>
              </a:ext>
            </a:extLst>
          </p:cNvPr>
          <p:cNvSpPr>
            <a:spLocks noGrp="1"/>
          </p:cNvSpPr>
          <p:nvPr>
            <p:ph type="dt" sz="half" idx="10"/>
          </p:nvPr>
        </p:nvSpPr>
        <p:spPr/>
        <p:txBody>
          <a:bodyPr/>
          <a:lstStyle/>
          <a:p>
            <a:fld id="{ABFF9D74-802F-4E68-AD22-ABE5C36F2339}" type="datetimeFigureOut">
              <a:rPr lang="en-IN" smtClean="0"/>
              <a:t>07-05-2025</a:t>
            </a:fld>
            <a:endParaRPr lang="en-IN"/>
          </a:p>
        </p:txBody>
      </p:sp>
      <p:sp>
        <p:nvSpPr>
          <p:cNvPr id="3" name="Footer Placeholder 2">
            <a:extLst>
              <a:ext uri="{FF2B5EF4-FFF2-40B4-BE49-F238E27FC236}">
                <a16:creationId xmlns:a16="http://schemas.microsoft.com/office/drawing/2014/main" id="{8F4A8523-894C-4E91-0ACF-EB392ABDFD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7EBDDF-121F-4F80-BC24-0F9872DCB5D6}"/>
              </a:ext>
            </a:extLst>
          </p:cNvPr>
          <p:cNvSpPr>
            <a:spLocks noGrp="1"/>
          </p:cNvSpPr>
          <p:nvPr>
            <p:ph type="sldNum" sz="quarter" idx="12"/>
          </p:nvPr>
        </p:nvSpPr>
        <p:spPr/>
        <p:txBody>
          <a:bodyPr/>
          <a:lstStyle/>
          <a:p>
            <a:fld id="{7E2E6C4F-6833-4D49-ADD3-1A1B6DC30C62}" type="slidenum">
              <a:rPr lang="en-IN" smtClean="0"/>
              <a:t>‹#›</a:t>
            </a:fld>
            <a:endParaRPr lang="en-IN"/>
          </a:p>
        </p:txBody>
      </p:sp>
    </p:spTree>
    <p:extLst>
      <p:ext uri="{BB962C8B-B14F-4D97-AF65-F5344CB8AC3E}">
        <p14:creationId xmlns:p14="http://schemas.microsoft.com/office/powerpoint/2010/main" val="203745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7221C-9098-4904-D21F-6AFB67E695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D1DB1D-80F7-3B4B-38C7-B4B70BD0AB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CB608D-0ABD-480E-8300-8405F4F2D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6E2D9F-7E48-294D-9FCC-1F316DA1760E}"/>
              </a:ext>
            </a:extLst>
          </p:cNvPr>
          <p:cNvSpPr>
            <a:spLocks noGrp="1"/>
          </p:cNvSpPr>
          <p:nvPr>
            <p:ph type="dt" sz="half" idx="10"/>
          </p:nvPr>
        </p:nvSpPr>
        <p:spPr/>
        <p:txBody>
          <a:bodyPr/>
          <a:lstStyle/>
          <a:p>
            <a:fld id="{ABFF9D74-802F-4E68-AD22-ABE5C36F2339}" type="datetimeFigureOut">
              <a:rPr lang="en-IN" smtClean="0"/>
              <a:t>07-05-2025</a:t>
            </a:fld>
            <a:endParaRPr lang="en-IN"/>
          </a:p>
        </p:txBody>
      </p:sp>
      <p:sp>
        <p:nvSpPr>
          <p:cNvPr id="6" name="Footer Placeholder 5">
            <a:extLst>
              <a:ext uri="{FF2B5EF4-FFF2-40B4-BE49-F238E27FC236}">
                <a16:creationId xmlns:a16="http://schemas.microsoft.com/office/drawing/2014/main" id="{DD506233-C8E2-D31F-865A-0A953A4E97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EB1641-98F9-8C73-29CF-F20DE1C9ED88}"/>
              </a:ext>
            </a:extLst>
          </p:cNvPr>
          <p:cNvSpPr>
            <a:spLocks noGrp="1"/>
          </p:cNvSpPr>
          <p:nvPr>
            <p:ph type="sldNum" sz="quarter" idx="12"/>
          </p:nvPr>
        </p:nvSpPr>
        <p:spPr/>
        <p:txBody>
          <a:bodyPr/>
          <a:lstStyle/>
          <a:p>
            <a:fld id="{7E2E6C4F-6833-4D49-ADD3-1A1B6DC30C62}" type="slidenum">
              <a:rPr lang="en-IN" smtClean="0"/>
              <a:t>‹#›</a:t>
            </a:fld>
            <a:endParaRPr lang="en-IN"/>
          </a:p>
        </p:txBody>
      </p:sp>
    </p:spTree>
    <p:extLst>
      <p:ext uri="{BB962C8B-B14F-4D97-AF65-F5344CB8AC3E}">
        <p14:creationId xmlns:p14="http://schemas.microsoft.com/office/powerpoint/2010/main" val="60506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186A-6D1D-65C8-8C0F-84DB7E5F72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8CC121-C081-2422-F3BC-AD0889272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487465-FB04-BCD3-EEFD-F3D5E8BBB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164C8A-607A-D047-CA5F-6B9DBB16F3B3}"/>
              </a:ext>
            </a:extLst>
          </p:cNvPr>
          <p:cNvSpPr>
            <a:spLocks noGrp="1"/>
          </p:cNvSpPr>
          <p:nvPr>
            <p:ph type="dt" sz="half" idx="10"/>
          </p:nvPr>
        </p:nvSpPr>
        <p:spPr/>
        <p:txBody>
          <a:bodyPr/>
          <a:lstStyle/>
          <a:p>
            <a:fld id="{ABFF9D74-802F-4E68-AD22-ABE5C36F2339}" type="datetimeFigureOut">
              <a:rPr lang="en-IN" smtClean="0"/>
              <a:t>07-05-2025</a:t>
            </a:fld>
            <a:endParaRPr lang="en-IN"/>
          </a:p>
        </p:txBody>
      </p:sp>
      <p:sp>
        <p:nvSpPr>
          <p:cNvPr id="6" name="Footer Placeholder 5">
            <a:extLst>
              <a:ext uri="{FF2B5EF4-FFF2-40B4-BE49-F238E27FC236}">
                <a16:creationId xmlns:a16="http://schemas.microsoft.com/office/drawing/2014/main" id="{2FCA73AE-43D2-1E30-B37D-CC6E1C0AF9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6005FB-F3F6-E935-4A21-1F1BB723D84E}"/>
              </a:ext>
            </a:extLst>
          </p:cNvPr>
          <p:cNvSpPr>
            <a:spLocks noGrp="1"/>
          </p:cNvSpPr>
          <p:nvPr>
            <p:ph type="sldNum" sz="quarter" idx="12"/>
          </p:nvPr>
        </p:nvSpPr>
        <p:spPr/>
        <p:txBody>
          <a:bodyPr/>
          <a:lstStyle/>
          <a:p>
            <a:fld id="{7E2E6C4F-6833-4D49-ADD3-1A1B6DC30C62}" type="slidenum">
              <a:rPr lang="en-IN" smtClean="0"/>
              <a:t>‹#›</a:t>
            </a:fld>
            <a:endParaRPr lang="en-IN"/>
          </a:p>
        </p:txBody>
      </p:sp>
    </p:spTree>
    <p:extLst>
      <p:ext uri="{BB962C8B-B14F-4D97-AF65-F5344CB8AC3E}">
        <p14:creationId xmlns:p14="http://schemas.microsoft.com/office/powerpoint/2010/main" val="7350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45A90-AA38-4884-A5C1-1902A9539D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D624AE-0F28-1614-6AE5-213539E350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D0A307-AA0D-D80E-8019-FFCCB5FF3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F9D74-802F-4E68-AD22-ABE5C36F2339}" type="datetimeFigureOut">
              <a:rPr lang="en-IN" smtClean="0"/>
              <a:t>07-05-2025</a:t>
            </a:fld>
            <a:endParaRPr lang="en-IN"/>
          </a:p>
        </p:txBody>
      </p:sp>
      <p:sp>
        <p:nvSpPr>
          <p:cNvPr id="5" name="Footer Placeholder 4">
            <a:extLst>
              <a:ext uri="{FF2B5EF4-FFF2-40B4-BE49-F238E27FC236}">
                <a16:creationId xmlns:a16="http://schemas.microsoft.com/office/drawing/2014/main" id="{A4964DE8-9A0D-BE56-A538-DCB5F7DC12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9891C2-4FAD-AF01-E0EF-FAC02B3B7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E6C4F-6833-4D49-ADD3-1A1B6DC30C62}" type="slidenum">
              <a:rPr lang="en-IN" smtClean="0"/>
              <a:t>‹#›</a:t>
            </a:fld>
            <a:endParaRPr lang="en-IN"/>
          </a:p>
        </p:txBody>
      </p:sp>
    </p:spTree>
    <p:extLst>
      <p:ext uri="{BB962C8B-B14F-4D97-AF65-F5344CB8AC3E}">
        <p14:creationId xmlns:p14="http://schemas.microsoft.com/office/powerpoint/2010/main" val="878627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EA9361-1289-2CB6-958A-4117AF84FE13}"/>
              </a:ext>
            </a:extLst>
          </p:cNvPr>
          <p:cNvSpPr>
            <a:spLocks noGrp="1"/>
          </p:cNvSpPr>
          <p:nvPr>
            <p:ph type="subTitle" idx="1"/>
          </p:nvPr>
        </p:nvSpPr>
        <p:spPr>
          <a:xfrm>
            <a:off x="1648689" y="1205345"/>
            <a:ext cx="9144000" cy="1333831"/>
          </a:xfrm>
        </p:spPr>
        <p:txBody>
          <a:bodyPr>
            <a:noAutofit/>
          </a:bodyPr>
          <a:lstStyle/>
          <a:p>
            <a:pPr algn="l"/>
            <a:r>
              <a:rPr lang="en-US" dirty="0" smtClean="0">
                <a:latin typeface="Arial Black" panose="020B0A04020102020204" pitchFamily="34" charset="0"/>
              </a:rPr>
              <a:t>                                   </a:t>
            </a:r>
            <a:r>
              <a:rPr lang="en-US" sz="2800" dirty="0" smtClean="0">
                <a:latin typeface="Arial Black" panose="020B0A04020102020204" pitchFamily="34" charset="0"/>
              </a:rPr>
              <a:t>PHASE – 1</a:t>
            </a:r>
          </a:p>
          <a:p>
            <a:pPr algn="l"/>
            <a:r>
              <a:rPr lang="en-US" sz="2000" dirty="0" smtClean="0">
                <a:latin typeface="Arial Black" panose="020B0A04020102020204" pitchFamily="34" charset="0"/>
              </a:rPr>
              <a:t>PROJECT TITLE : </a:t>
            </a:r>
            <a:r>
              <a:rPr lang="en-US" sz="1600" dirty="0" smtClean="0">
                <a:latin typeface="Arial Black" panose="020B0A04020102020204" pitchFamily="34" charset="0"/>
              </a:rPr>
              <a:t>OPTIMIZING SUPPLY CHAIN LOGISTICS WITH DEMAND  </a:t>
            </a:r>
          </a:p>
          <a:p>
            <a:pPr algn="l"/>
            <a:r>
              <a:rPr lang="en-US" sz="1600" dirty="0" smtClean="0">
                <a:latin typeface="Arial Black" panose="020B0A04020102020204" pitchFamily="34" charset="0"/>
              </a:rPr>
              <a:t>                                     FORECASTING ANDROUTE OPTIMIZATION</a:t>
            </a:r>
          </a:p>
          <a:p>
            <a:pPr algn="l"/>
            <a:endParaRPr lang="en-US" sz="1600" dirty="0" smtClean="0">
              <a:latin typeface="Arial Black" panose="020B0A04020102020204" pitchFamily="34" charset="0"/>
            </a:endParaRPr>
          </a:p>
          <a:p>
            <a:pPr algn="l"/>
            <a:r>
              <a:rPr lang="en-US" sz="1600" dirty="0" smtClean="0">
                <a:latin typeface="Arial Black" panose="020B0A04020102020204" pitchFamily="34" charset="0"/>
              </a:rPr>
              <a:t>STUDENT NAME:NITHESH.L</a:t>
            </a:r>
            <a:endParaRPr lang="en-US" sz="1600" dirty="0">
              <a:latin typeface="Arial Black" panose="020B0A04020102020204" pitchFamily="34" charset="0"/>
            </a:endParaRPr>
          </a:p>
          <a:p>
            <a:pPr algn="l"/>
            <a:endParaRPr lang="en-US" sz="1600" dirty="0">
              <a:latin typeface="Arial Black" panose="020B0A04020102020204" pitchFamily="34" charset="0"/>
            </a:endParaRPr>
          </a:p>
          <a:p>
            <a:pPr algn="l"/>
            <a:r>
              <a:rPr lang="en-US" sz="1600" dirty="0">
                <a:latin typeface="Arial Black" panose="020B0A04020102020204" pitchFamily="34" charset="0"/>
              </a:rPr>
              <a:t>REGISTER </a:t>
            </a:r>
            <a:r>
              <a:rPr lang="en-US" sz="1600" dirty="0" smtClean="0">
                <a:latin typeface="Arial Black" panose="020B0A04020102020204" pitchFamily="34" charset="0"/>
              </a:rPr>
              <a:t>NUMBER:411823205026</a:t>
            </a:r>
            <a:endParaRPr lang="en-US" sz="1600" dirty="0">
              <a:latin typeface="Arial Black" panose="020B0A04020102020204" pitchFamily="34" charset="0"/>
            </a:endParaRPr>
          </a:p>
          <a:p>
            <a:pPr algn="l"/>
            <a:endParaRPr lang="en-US" sz="1600" b="1" dirty="0">
              <a:latin typeface="Arial Black" panose="020B0A04020102020204" pitchFamily="34" charset="0"/>
            </a:endParaRPr>
          </a:p>
          <a:p>
            <a:pPr algn="l"/>
            <a:r>
              <a:rPr lang="en-US" sz="1600" dirty="0" smtClean="0">
                <a:latin typeface="Arial Black" panose="020B0A04020102020204" pitchFamily="34" charset="0"/>
              </a:rPr>
              <a:t>INSTITUTION:RRASE COLLEGE OF ENGINEERING</a:t>
            </a:r>
            <a:endParaRPr lang="en-US" sz="1600" dirty="0">
              <a:latin typeface="Arial Black" panose="020B0A04020102020204" pitchFamily="34" charset="0"/>
            </a:endParaRPr>
          </a:p>
          <a:p>
            <a:pPr algn="l"/>
            <a:endParaRPr lang="en-US" sz="1600" dirty="0">
              <a:latin typeface="Arial Black" panose="020B0A04020102020204" pitchFamily="34" charset="0"/>
            </a:endParaRPr>
          </a:p>
          <a:p>
            <a:pPr algn="l"/>
            <a:r>
              <a:rPr lang="en-US" sz="1600" dirty="0" smtClean="0">
                <a:latin typeface="Arial Black" panose="020B0A04020102020204" pitchFamily="34" charset="0"/>
              </a:rPr>
              <a:t>DEPARTMENT:B.TECH INFORMATION TECHNOLOGY</a:t>
            </a:r>
            <a:endParaRPr lang="en-US" sz="1600" dirty="0">
              <a:latin typeface="Arial Black" panose="020B0A04020102020204" pitchFamily="34" charset="0"/>
            </a:endParaRPr>
          </a:p>
          <a:p>
            <a:pPr algn="l"/>
            <a:endParaRPr lang="en-US" sz="1600" dirty="0">
              <a:latin typeface="Arial Black" panose="020B0A04020102020204" pitchFamily="34" charset="0"/>
            </a:endParaRPr>
          </a:p>
          <a:p>
            <a:pPr algn="l"/>
            <a:r>
              <a:rPr lang="en-US" sz="1600" dirty="0">
                <a:latin typeface="Arial Black" panose="020B0A04020102020204" pitchFamily="34" charset="0"/>
              </a:rPr>
              <a:t>DATE OF </a:t>
            </a:r>
            <a:r>
              <a:rPr lang="en-US" sz="1600" dirty="0" smtClean="0">
                <a:latin typeface="Arial Black" panose="020B0A04020102020204" pitchFamily="34" charset="0"/>
              </a:rPr>
              <a:t>SUBMISSION:06/04/2025</a:t>
            </a:r>
          </a:p>
          <a:p>
            <a:pPr algn="l"/>
            <a:r>
              <a:rPr lang="en-US" sz="1600" dirty="0">
                <a:latin typeface="Arial Black" panose="020B0A04020102020204" pitchFamily="34" charset="0"/>
              </a:rPr>
              <a:t> </a:t>
            </a:r>
            <a:r>
              <a:rPr lang="en-US" sz="1600" dirty="0" smtClean="0">
                <a:latin typeface="Arial Black" panose="020B0A04020102020204" pitchFamily="34" charset="0"/>
              </a:rPr>
              <a:t>                        </a:t>
            </a:r>
          </a:p>
          <a:p>
            <a:pPr algn="l"/>
            <a:r>
              <a:rPr lang="en-US" sz="3200" dirty="0" smtClean="0">
                <a:latin typeface="Arial Black" panose="020B0A04020102020204" pitchFamily="34" charset="0"/>
              </a:rPr>
              <a:t>                 </a:t>
            </a:r>
          </a:p>
        </p:txBody>
      </p:sp>
    </p:spTree>
    <p:extLst>
      <p:ext uri="{BB962C8B-B14F-4D97-AF65-F5344CB8AC3E}">
        <p14:creationId xmlns:p14="http://schemas.microsoft.com/office/powerpoint/2010/main" val="2162974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73DDB-31AF-25A4-F0DC-14F14ABAF6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C90170-E99E-8DD3-3D97-B94D04A21A2B}"/>
              </a:ext>
            </a:extLst>
          </p:cNvPr>
          <p:cNvSpPr>
            <a:spLocks noGrp="1"/>
          </p:cNvSpPr>
          <p:nvPr>
            <p:ph type="ctrTitle"/>
          </p:nvPr>
        </p:nvSpPr>
        <p:spPr>
          <a:xfrm>
            <a:off x="1162702" y="-1577242"/>
            <a:ext cx="9645445" cy="2387600"/>
          </a:xfrm>
        </p:spPr>
        <p:txBody>
          <a:bodyPr>
            <a:normAutofit/>
          </a:bodyPr>
          <a:lstStyle/>
          <a:p>
            <a:r>
              <a:rPr lang="en-US" sz="1400" dirty="0">
                <a:latin typeface="Bodoni MT Black" panose="02070A03080606020203" pitchFamily="18" charset="0"/>
              </a:rPr>
              <a:t>High level methodology:</a:t>
            </a:r>
            <a:endParaRPr lang="en-IN" sz="1400" dirty="0">
              <a:latin typeface="Bodoni MT Black" panose="02070A03080606020203" pitchFamily="18" charset="0"/>
            </a:endParaRPr>
          </a:p>
        </p:txBody>
      </p:sp>
      <p:sp>
        <p:nvSpPr>
          <p:cNvPr id="3" name="Subtitle 2">
            <a:extLst>
              <a:ext uri="{FF2B5EF4-FFF2-40B4-BE49-F238E27FC236}">
                <a16:creationId xmlns:a16="http://schemas.microsoft.com/office/drawing/2014/main" id="{B4B5C094-07EF-3BEF-DD5A-07DCB2515E39}"/>
              </a:ext>
            </a:extLst>
          </p:cNvPr>
          <p:cNvSpPr>
            <a:spLocks noGrp="1"/>
          </p:cNvSpPr>
          <p:nvPr>
            <p:ph type="subTitle" idx="1"/>
          </p:nvPr>
        </p:nvSpPr>
        <p:spPr>
          <a:xfrm>
            <a:off x="1413424" y="938177"/>
            <a:ext cx="9144000" cy="1655762"/>
          </a:xfrm>
        </p:spPr>
        <p:txBody>
          <a:bodyPr>
            <a:noAutofit/>
          </a:bodyPr>
          <a:lstStyle/>
          <a:p>
            <a:pPr>
              <a:buNone/>
            </a:pPr>
            <a:endParaRPr lang="en-US" sz="1400" b="1" dirty="0"/>
          </a:p>
          <a:p>
            <a:pPr>
              <a:buFont typeface="+mj-lt"/>
              <a:buAutoNum type="arabicPeriod"/>
            </a:pPr>
            <a:r>
              <a:rPr lang="en-US" sz="1400" b="1" dirty="0"/>
              <a:t>Data Collection and Preprocessing</a:t>
            </a:r>
            <a:endParaRPr lang="en-US" sz="1400" dirty="0"/>
          </a:p>
          <a:p>
            <a:pPr marL="742950" lvl="1" indent="-285750">
              <a:buFont typeface="+mj-lt"/>
              <a:buAutoNum type="arabicPeriod"/>
            </a:pPr>
            <a:r>
              <a:rPr lang="en-US" sz="1400" dirty="0"/>
              <a:t>Gather historical sales, inventory, and transportation data.</a:t>
            </a:r>
          </a:p>
          <a:p>
            <a:pPr marL="742950" lvl="1" indent="-285750">
              <a:buFont typeface="+mj-lt"/>
              <a:buAutoNum type="arabicPeriod"/>
            </a:pPr>
            <a:r>
              <a:rPr lang="en-US" sz="1400" dirty="0"/>
              <a:t>Clean and normalize datasets.</a:t>
            </a:r>
          </a:p>
          <a:p>
            <a:pPr>
              <a:buFont typeface="+mj-lt"/>
              <a:buAutoNum type="arabicPeriod"/>
            </a:pPr>
            <a:r>
              <a:rPr lang="en-US" sz="1400" b="1" dirty="0"/>
              <a:t>Demand Forecasting</a:t>
            </a:r>
            <a:endParaRPr lang="en-US" sz="1400" dirty="0"/>
          </a:p>
          <a:p>
            <a:pPr marL="742950" lvl="1" indent="-285750">
              <a:buFont typeface="+mj-lt"/>
              <a:buAutoNum type="arabicPeriod"/>
            </a:pPr>
            <a:r>
              <a:rPr lang="en-US" sz="1400" dirty="0"/>
              <a:t>Analyze trends, seasonality, and patterns.</a:t>
            </a:r>
          </a:p>
          <a:p>
            <a:pPr marL="742950" lvl="1" indent="-285750">
              <a:buFont typeface="+mj-lt"/>
              <a:buAutoNum type="arabicPeriod"/>
            </a:pPr>
            <a:r>
              <a:rPr lang="en-US" sz="1400" dirty="0"/>
              <a:t>Develop forecasting models (e.g., Time Series, ML models).</a:t>
            </a:r>
          </a:p>
          <a:p>
            <a:pPr marL="742950" lvl="1" indent="-285750">
              <a:buFont typeface="+mj-lt"/>
              <a:buAutoNum type="arabicPeriod"/>
            </a:pPr>
            <a:r>
              <a:rPr lang="en-US" sz="1400" dirty="0"/>
              <a:t>Validate accuracy using error metrics like MAE, RMSE.</a:t>
            </a:r>
          </a:p>
          <a:p>
            <a:pPr>
              <a:buFont typeface="+mj-lt"/>
              <a:buAutoNum type="arabicPeriod"/>
            </a:pPr>
            <a:r>
              <a:rPr lang="en-US" sz="1400" b="1" dirty="0"/>
              <a:t>Route Optimization</a:t>
            </a:r>
            <a:endParaRPr lang="en-US" sz="1400" dirty="0"/>
          </a:p>
          <a:p>
            <a:pPr marL="742950" lvl="1" indent="-285750">
              <a:buFont typeface="+mj-lt"/>
              <a:buAutoNum type="arabicPeriod"/>
            </a:pPr>
            <a:r>
              <a:rPr lang="en-US" sz="1400" dirty="0"/>
              <a:t>Define constraints (vehicle capacity, delivery time windows, etc.).</a:t>
            </a:r>
          </a:p>
          <a:p>
            <a:pPr marL="742950" lvl="1" indent="-285750">
              <a:buFont typeface="+mj-lt"/>
              <a:buAutoNum type="arabicPeriod"/>
            </a:pPr>
            <a:r>
              <a:rPr lang="en-US" sz="1400" dirty="0"/>
              <a:t>Apply routing algorithms (e.g., VRP solutions).</a:t>
            </a:r>
          </a:p>
          <a:p>
            <a:pPr marL="742950" lvl="1" indent="-285750">
              <a:buFont typeface="+mj-lt"/>
              <a:buAutoNum type="arabicPeriod"/>
            </a:pPr>
            <a:r>
              <a:rPr lang="en-US" sz="1400" dirty="0"/>
              <a:t>Compare routes based on cost and time.</a:t>
            </a:r>
          </a:p>
          <a:p>
            <a:pPr>
              <a:buFont typeface="+mj-lt"/>
              <a:buAutoNum type="arabicPeriod"/>
            </a:pPr>
            <a:r>
              <a:rPr lang="en-US" sz="1400" b="1" dirty="0"/>
              <a:t>Integration and Simulation</a:t>
            </a:r>
            <a:endParaRPr lang="en-US" sz="1400" dirty="0"/>
          </a:p>
          <a:p>
            <a:pPr marL="742950" lvl="1" indent="-285750">
              <a:buFont typeface="+mj-lt"/>
              <a:buAutoNum type="arabicPeriod"/>
            </a:pPr>
            <a:r>
              <a:rPr lang="en-US" sz="1400" dirty="0"/>
              <a:t>Combine forecasted demand with routing outputs.</a:t>
            </a:r>
          </a:p>
          <a:p>
            <a:pPr marL="742950" lvl="1" indent="-285750">
              <a:buFont typeface="+mj-lt"/>
              <a:buAutoNum type="arabicPeriod"/>
            </a:pPr>
            <a:r>
              <a:rPr lang="en-US" sz="1400" dirty="0"/>
              <a:t>Simulate supply chain scenarios under varying conditions.</a:t>
            </a:r>
          </a:p>
          <a:p>
            <a:pPr>
              <a:buFont typeface="+mj-lt"/>
              <a:buAutoNum type="arabicPeriod"/>
            </a:pPr>
            <a:r>
              <a:rPr lang="en-US" sz="1400" b="1" dirty="0"/>
              <a:t>Evaluation and Reporting</a:t>
            </a:r>
            <a:endParaRPr lang="en-US" sz="1400" dirty="0"/>
          </a:p>
          <a:p>
            <a:pPr marL="742950" lvl="1" indent="-285750">
              <a:buFont typeface="+mj-lt"/>
              <a:buAutoNum type="arabicPeriod"/>
            </a:pPr>
            <a:r>
              <a:rPr lang="en-US" sz="1400" dirty="0"/>
              <a:t>Measure performance improvements.</a:t>
            </a:r>
          </a:p>
          <a:p>
            <a:pPr marL="742950" lvl="1" indent="-285750">
              <a:buFont typeface="+mj-lt"/>
              <a:buAutoNum type="arabicPeriod"/>
            </a:pPr>
            <a:r>
              <a:rPr lang="en-US" sz="1400" dirty="0"/>
              <a:t>Provide insights and recommendations.</a:t>
            </a:r>
          </a:p>
        </p:txBody>
      </p:sp>
    </p:spTree>
    <p:extLst>
      <p:ext uri="{BB962C8B-B14F-4D97-AF65-F5344CB8AC3E}">
        <p14:creationId xmlns:p14="http://schemas.microsoft.com/office/powerpoint/2010/main" val="3166883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36775-441E-741F-5B72-988E7754A1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FBB67C-68AA-1521-AF63-0A8FEDC02726}"/>
              </a:ext>
            </a:extLst>
          </p:cNvPr>
          <p:cNvSpPr>
            <a:spLocks noGrp="1"/>
          </p:cNvSpPr>
          <p:nvPr>
            <p:ph type="ctrTitle"/>
          </p:nvPr>
        </p:nvSpPr>
        <p:spPr>
          <a:xfrm>
            <a:off x="1091381" y="-1577242"/>
            <a:ext cx="9144000" cy="2387600"/>
          </a:xfrm>
        </p:spPr>
        <p:txBody>
          <a:bodyPr>
            <a:normAutofit/>
          </a:bodyPr>
          <a:lstStyle/>
          <a:p>
            <a:r>
              <a:rPr lang="en-US" sz="1600" dirty="0">
                <a:latin typeface="Bodoni MT Black" panose="02070A03080606020203" pitchFamily="18" charset="0"/>
              </a:rPr>
              <a:t>Tools and technologies:</a:t>
            </a:r>
            <a:endParaRPr lang="en-IN" sz="1600" dirty="0">
              <a:latin typeface="Bodoni MT Black" panose="02070A03080606020203" pitchFamily="18" charset="0"/>
            </a:endParaRPr>
          </a:p>
        </p:txBody>
      </p:sp>
      <p:graphicFrame>
        <p:nvGraphicFramePr>
          <p:cNvPr id="4" name="Table 3">
            <a:extLst>
              <a:ext uri="{FF2B5EF4-FFF2-40B4-BE49-F238E27FC236}">
                <a16:creationId xmlns:a16="http://schemas.microsoft.com/office/drawing/2014/main" id="{44A497E7-04B9-2C98-427E-D74558A28DDA}"/>
              </a:ext>
            </a:extLst>
          </p:cNvPr>
          <p:cNvGraphicFramePr>
            <a:graphicFrameLocks noGrp="1"/>
          </p:cNvGraphicFramePr>
          <p:nvPr>
            <p:extLst>
              <p:ext uri="{D42A27DB-BD31-4B8C-83A1-F6EECF244321}">
                <p14:modId xmlns:p14="http://schemas.microsoft.com/office/powerpoint/2010/main" val="958281454"/>
              </p:ext>
            </p:extLst>
          </p:nvPr>
        </p:nvGraphicFramePr>
        <p:xfrm>
          <a:off x="961142" y="1506482"/>
          <a:ext cx="10891570" cy="3616122"/>
        </p:xfrm>
        <a:graphic>
          <a:graphicData uri="http://schemas.openxmlformats.org/drawingml/2006/table">
            <a:tbl>
              <a:tblPr/>
              <a:tblGrid>
                <a:gridCol w="5445785">
                  <a:extLst>
                    <a:ext uri="{9D8B030D-6E8A-4147-A177-3AD203B41FA5}">
                      <a16:colId xmlns:a16="http://schemas.microsoft.com/office/drawing/2014/main" val="1225181940"/>
                    </a:ext>
                  </a:extLst>
                </a:gridCol>
                <a:gridCol w="5445785">
                  <a:extLst>
                    <a:ext uri="{9D8B030D-6E8A-4147-A177-3AD203B41FA5}">
                      <a16:colId xmlns:a16="http://schemas.microsoft.com/office/drawing/2014/main" val="1927797175"/>
                    </a:ext>
                  </a:extLst>
                </a:gridCol>
              </a:tblGrid>
              <a:tr h="425426">
                <a:tc>
                  <a:txBody>
                    <a:bodyPr/>
                    <a:lstStyle/>
                    <a:p>
                      <a:r>
                        <a:rPr lang="en-IN" dirty="0"/>
                        <a:t>Category</a:t>
                      </a:r>
                    </a:p>
                  </a:txBody>
                  <a:tcPr anchor="ctr">
                    <a:lnL>
                      <a:noFill/>
                    </a:lnL>
                    <a:lnR>
                      <a:noFill/>
                    </a:lnR>
                    <a:lnT>
                      <a:noFill/>
                    </a:lnT>
                    <a:lnB>
                      <a:noFill/>
                    </a:lnB>
                    <a:noFill/>
                  </a:tcPr>
                </a:tc>
                <a:tc>
                  <a:txBody>
                    <a:bodyPr/>
                    <a:lstStyle/>
                    <a:p>
                      <a:r>
                        <a:rPr lang="en-IN"/>
                        <a:t>Tools/Technologies</a:t>
                      </a:r>
                    </a:p>
                  </a:txBody>
                  <a:tcPr anchor="ctr">
                    <a:lnL>
                      <a:noFill/>
                    </a:lnL>
                    <a:lnR>
                      <a:noFill/>
                    </a:lnR>
                    <a:lnT>
                      <a:noFill/>
                    </a:lnT>
                    <a:lnB>
                      <a:noFill/>
                    </a:lnB>
                    <a:noFill/>
                  </a:tcPr>
                </a:tc>
                <a:extLst>
                  <a:ext uri="{0D108BD9-81ED-4DB2-BD59-A6C34878D82A}">
                    <a16:rowId xmlns:a16="http://schemas.microsoft.com/office/drawing/2014/main" val="895871467"/>
                  </a:ext>
                </a:extLst>
              </a:tr>
              <a:tr h="425426">
                <a:tc>
                  <a:txBody>
                    <a:bodyPr/>
                    <a:lstStyle/>
                    <a:p>
                      <a:r>
                        <a:rPr lang="en-IN" b="1"/>
                        <a:t>Programming Languages</a:t>
                      </a:r>
                      <a:endParaRPr lang="en-IN"/>
                    </a:p>
                  </a:txBody>
                  <a:tcPr anchor="ctr">
                    <a:lnL>
                      <a:noFill/>
                    </a:lnL>
                    <a:lnR>
                      <a:noFill/>
                    </a:lnR>
                    <a:lnT>
                      <a:noFill/>
                    </a:lnT>
                    <a:lnB>
                      <a:noFill/>
                    </a:lnB>
                    <a:noFill/>
                  </a:tcPr>
                </a:tc>
                <a:tc>
                  <a:txBody>
                    <a:bodyPr/>
                    <a:lstStyle/>
                    <a:p>
                      <a:r>
                        <a:rPr lang="en-IN"/>
                        <a:t>Python, R</a:t>
                      </a:r>
                    </a:p>
                  </a:txBody>
                  <a:tcPr anchor="ctr">
                    <a:lnL>
                      <a:noFill/>
                    </a:lnL>
                    <a:lnR>
                      <a:noFill/>
                    </a:lnR>
                    <a:lnT>
                      <a:noFill/>
                    </a:lnT>
                    <a:lnB>
                      <a:noFill/>
                    </a:lnB>
                    <a:noFill/>
                  </a:tcPr>
                </a:tc>
                <a:extLst>
                  <a:ext uri="{0D108BD9-81ED-4DB2-BD59-A6C34878D82A}">
                    <a16:rowId xmlns:a16="http://schemas.microsoft.com/office/drawing/2014/main" val="1803348137"/>
                  </a:ext>
                </a:extLst>
              </a:tr>
              <a:tr h="744496">
                <a:tc>
                  <a:txBody>
                    <a:bodyPr/>
                    <a:lstStyle/>
                    <a:p>
                      <a:r>
                        <a:rPr lang="en-IN" b="1"/>
                        <a:t>Data Analysis &amp; Forecasting</a:t>
                      </a:r>
                      <a:endParaRPr lang="en-IN"/>
                    </a:p>
                  </a:txBody>
                  <a:tcPr anchor="ctr">
                    <a:lnL>
                      <a:noFill/>
                    </a:lnL>
                    <a:lnR>
                      <a:noFill/>
                    </a:lnR>
                    <a:lnT>
                      <a:noFill/>
                    </a:lnT>
                    <a:lnB>
                      <a:noFill/>
                    </a:lnB>
                    <a:noFill/>
                  </a:tcPr>
                </a:tc>
                <a:tc>
                  <a:txBody>
                    <a:bodyPr/>
                    <a:lstStyle/>
                    <a:p>
                      <a:r>
                        <a:rPr lang="en-IN"/>
                        <a:t>Pandas, NumPy, scikit-learn, Prophet, ARIMA, TensorFlow/Keras</a:t>
                      </a:r>
                    </a:p>
                  </a:txBody>
                  <a:tcPr anchor="ctr">
                    <a:lnL>
                      <a:noFill/>
                    </a:lnL>
                    <a:lnR>
                      <a:noFill/>
                    </a:lnR>
                    <a:lnT>
                      <a:noFill/>
                    </a:lnT>
                    <a:lnB>
                      <a:noFill/>
                    </a:lnB>
                    <a:noFill/>
                  </a:tcPr>
                </a:tc>
                <a:extLst>
                  <a:ext uri="{0D108BD9-81ED-4DB2-BD59-A6C34878D82A}">
                    <a16:rowId xmlns:a16="http://schemas.microsoft.com/office/drawing/2014/main" val="1422135839"/>
                  </a:ext>
                </a:extLst>
              </a:tr>
              <a:tr h="744496">
                <a:tc>
                  <a:txBody>
                    <a:bodyPr/>
                    <a:lstStyle/>
                    <a:p>
                      <a:r>
                        <a:rPr lang="en-IN" b="1"/>
                        <a:t>Route Optimization</a:t>
                      </a:r>
                      <a:endParaRPr lang="en-IN"/>
                    </a:p>
                  </a:txBody>
                  <a:tcPr anchor="ctr">
                    <a:lnL>
                      <a:noFill/>
                    </a:lnL>
                    <a:lnR>
                      <a:noFill/>
                    </a:lnR>
                    <a:lnT>
                      <a:noFill/>
                    </a:lnT>
                    <a:lnB>
                      <a:noFill/>
                    </a:lnB>
                    <a:noFill/>
                  </a:tcPr>
                </a:tc>
                <a:tc>
                  <a:txBody>
                    <a:bodyPr/>
                    <a:lstStyle/>
                    <a:p>
                      <a:r>
                        <a:rPr lang="en-US"/>
                        <a:t>Google OR-Tools, NetworkX, PuLP, Gurobi (optional), OpenStreetMap API</a:t>
                      </a:r>
                    </a:p>
                  </a:txBody>
                  <a:tcPr anchor="ctr">
                    <a:lnL>
                      <a:noFill/>
                    </a:lnL>
                    <a:lnR>
                      <a:noFill/>
                    </a:lnR>
                    <a:lnT>
                      <a:noFill/>
                    </a:lnT>
                    <a:lnB>
                      <a:noFill/>
                    </a:lnB>
                    <a:noFill/>
                  </a:tcPr>
                </a:tc>
                <a:extLst>
                  <a:ext uri="{0D108BD9-81ED-4DB2-BD59-A6C34878D82A}">
                    <a16:rowId xmlns:a16="http://schemas.microsoft.com/office/drawing/2014/main" val="1570048512"/>
                  </a:ext>
                </a:extLst>
              </a:tr>
              <a:tr h="425426">
                <a:tc>
                  <a:txBody>
                    <a:bodyPr/>
                    <a:lstStyle/>
                    <a:p>
                      <a:r>
                        <a:rPr lang="en-IN" b="1" dirty="0"/>
                        <a:t>Visualization &amp; Reporting</a:t>
                      </a:r>
                      <a:endParaRPr lang="en-IN" dirty="0"/>
                    </a:p>
                  </a:txBody>
                  <a:tcPr anchor="ctr">
                    <a:lnL>
                      <a:noFill/>
                    </a:lnL>
                    <a:lnR>
                      <a:noFill/>
                    </a:lnR>
                    <a:lnT>
                      <a:noFill/>
                    </a:lnT>
                    <a:lnB>
                      <a:noFill/>
                    </a:lnB>
                    <a:noFill/>
                  </a:tcPr>
                </a:tc>
                <a:tc>
                  <a:txBody>
                    <a:bodyPr/>
                    <a:lstStyle/>
                    <a:p>
                      <a:r>
                        <a:rPr lang="en-IN" dirty="0"/>
                        <a:t>Tableau, Power BI, Matplotlib, Seaborn</a:t>
                      </a:r>
                    </a:p>
                  </a:txBody>
                  <a:tcPr anchor="ctr">
                    <a:lnL>
                      <a:noFill/>
                    </a:lnL>
                    <a:lnR>
                      <a:noFill/>
                    </a:lnR>
                    <a:lnT>
                      <a:noFill/>
                    </a:lnT>
                    <a:lnB>
                      <a:noFill/>
                    </a:lnB>
                    <a:noFill/>
                  </a:tcPr>
                </a:tc>
                <a:extLst>
                  <a:ext uri="{0D108BD9-81ED-4DB2-BD59-A6C34878D82A}">
                    <a16:rowId xmlns:a16="http://schemas.microsoft.com/office/drawing/2014/main" val="2109185136"/>
                  </a:ext>
                </a:extLst>
              </a:tr>
              <a:tr h="425426">
                <a:tc>
                  <a:txBody>
                    <a:bodyPr/>
                    <a:lstStyle/>
                    <a:p>
                      <a:r>
                        <a:rPr lang="en-IN" b="1"/>
                        <a:t>Database</a:t>
                      </a:r>
                      <a:endParaRPr lang="en-IN"/>
                    </a:p>
                  </a:txBody>
                  <a:tcPr anchor="ctr">
                    <a:lnL>
                      <a:noFill/>
                    </a:lnL>
                    <a:lnR>
                      <a:noFill/>
                    </a:lnR>
                    <a:lnT>
                      <a:noFill/>
                    </a:lnT>
                    <a:lnB>
                      <a:noFill/>
                    </a:lnB>
                    <a:noFill/>
                  </a:tcPr>
                </a:tc>
                <a:tc>
                  <a:txBody>
                    <a:bodyPr/>
                    <a:lstStyle/>
                    <a:p>
                      <a:r>
                        <a:rPr lang="en-IN"/>
                        <a:t>SQL, PostgreSQL</a:t>
                      </a:r>
                    </a:p>
                  </a:txBody>
                  <a:tcPr anchor="ctr">
                    <a:lnL>
                      <a:noFill/>
                    </a:lnL>
                    <a:lnR>
                      <a:noFill/>
                    </a:lnR>
                    <a:lnT>
                      <a:noFill/>
                    </a:lnT>
                    <a:lnB>
                      <a:noFill/>
                    </a:lnB>
                    <a:noFill/>
                  </a:tcPr>
                </a:tc>
                <a:extLst>
                  <a:ext uri="{0D108BD9-81ED-4DB2-BD59-A6C34878D82A}">
                    <a16:rowId xmlns:a16="http://schemas.microsoft.com/office/drawing/2014/main" val="1008631612"/>
                  </a:ext>
                </a:extLst>
              </a:tr>
              <a:tr h="425426">
                <a:tc>
                  <a:txBody>
                    <a:bodyPr/>
                    <a:lstStyle/>
                    <a:p>
                      <a:r>
                        <a:rPr lang="en-IN" b="1"/>
                        <a:t>Simulation</a:t>
                      </a:r>
                      <a:endParaRPr lang="en-IN"/>
                    </a:p>
                  </a:txBody>
                  <a:tcPr anchor="ctr">
                    <a:lnL>
                      <a:noFill/>
                    </a:lnL>
                    <a:lnR>
                      <a:noFill/>
                    </a:lnR>
                    <a:lnT>
                      <a:noFill/>
                    </a:lnT>
                    <a:lnB>
                      <a:noFill/>
                    </a:lnB>
                    <a:noFill/>
                  </a:tcPr>
                </a:tc>
                <a:tc>
                  <a:txBody>
                    <a:bodyPr/>
                    <a:lstStyle/>
                    <a:p>
                      <a:r>
                        <a:rPr lang="en-IN" dirty="0" err="1"/>
                        <a:t>AnyLogic</a:t>
                      </a:r>
                      <a:r>
                        <a:rPr lang="en-IN" dirty="0"/>
                        <a:t>, </a:t>
                      </a:r>
                      <a:r>
                        <a:rPr lang="en-IN" dirty="0" err="1"/>
                        <a:t>SimPy</a:t>
                      </a:r>
                      <a:endParaRPr lang="en-IN" dirty="0"/>
                    </a:p>
                  </a:txBody>
                  <a:tcPr anchor="ctr">
                    <a:lnL>
                      <a:noFill/>
                    </a:lnL>
                    <a:lnR>
                      <a:noFill/>
                    </a:lnR>
                    <a:lnT>
                      <a:noFill/>
                    </a:lnT>
                    <a:lnB>
                      <a:noFill/>
                    </a:lnB>
                    <a:noFill/>
                  </a:tcPr>
                </a:tc>
                <a:extLst>
                  <a:ext uri="{0D108BD9-81ED-4DB2-BD59-A6C34878D82A}">
                    <a16:rowId xmlns:a16="http://schemas.microsoft.com/office/drawing/2014/main" val="3667341766"/>
                  </a:ext>
                </a:extLst>
              </a:tr>
            </a:tbl>
          </a:graphicData>
        </a:graphic>
      </p:graphicFrame>
    </p:spTree>
    <p:extLst>
      <p:ext uri="{BB962C8B-B14F-4D97-AF65-F5344CB8AC3E}">
        <p14:creationId xmlns:p14="http://schemas.microsoft.com/office/powerpoint/2010/main" val="112836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7E4A7-0600-969C-9D60-D1CE19742A2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4EDF9C5-72A9-BF23-0D4A-A12D4DDF2CBE}"/>
              </a:ext>
            </a:extLst>
          </p:cNvPr>
          <p:cNvSpPr>
            <a:spLocks noGrp="1"/>
          </p:cNvSpPr>
          <p:nvPr>
            <p:ph type="subTitle" idx="1"/>
          </p:nvPr>
        </p:nvSpPr>
        <p:spPr>
          <a:xfrm>
            <a:off x="1607127" y="2673784"/>
            <a:ext cx="9144000" cy="1655762"/>
          </a:xfrm>
        </p:spPr>
        <p:txBody>
          <a:bodyPr>
            <a:normAutofit/>
          </a:bodyPr>
          <a:lstStyle/>
          <a:p>
            <a:r>
              <a:rPr lang="en-IN" sz="1800" dirty="0" smtClean="0">
                <a:latin typeface="Arial Black" panose="020B0A04020102020204" pitchFamily="34" charset="0"/>
              </a:rPr>
              <a:t>KEERTHIPRIYA.C</a:t>
            </a:r>
          </a:p>
          <a:p>
            <a:r>
              <a:rPr lang="en-IN" sz="1800" dirty="0" smtClean="0">
                <a:latin typeface="Arial Black" panose="020B0A04020102020204" pitchFamily="34" charset="0"/>
              </a:rPr>
              <a:t>MAHALAKSHMI.B</a:t>
            </a:r>
          </a:p>
          <a:p>
            <a:r>
              <a:rPr lang="en-IN" sz="1800" dirty="0" smtClean="0">
                <a:latin typeface="Arial Black" panose="020B0A04020102020204" pitchFamily="34" charset="0"/>
              </a:rPr>
              <a:t>MOHAMED ASHETH M Y</a:t>
            </a:r>
          </a:p>
          <a:p>
            <a:r>
              <a:rPr lang="en-IN" sz="1800" dirty="0" smtClean="0">
                <a:latin typeface="Arial Black" panose="020B0A04020102020204" pitchFamily="34" charset="0"/>
              </a:rPr>
              <a:t>NITHESH.L</a:t>
            </a:r>
            <a:endParaRPr lang="en-IN" sz="1800" dirty="0">
              <a:latin typeface="Arial Black" panose="020B0A04020102020204" pitchFamily="34" charset="0"/>
            </a:endParaRPr>
          </a:p>
        </p:txBody>
      </p:sp>
    </p:spTree>
    <p:extLst>
      <p:ext uri="{BB962C8B-B14F-4D97-AF65-F5344CB8AC3E}">
        <p14:creationId xmlns:p14="http://schemas.microsoft.com/office/powerpoint/2010/main" val="2188994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8473" y="1122363"/>
            <a:ext cx="9379527" cy="2387600"/>
          </a:xfrm>
        </p:spPr>
        <p:txBody>
          <a:bodyPr>
            <a:normAutofit/>
          </a:bodyPr>
          <a:lstStyle/>
          <a:p>
            <a:pPr algn="l"/>
            <a:r>
              <a:rPr lang="en-US" sz="2800" dirty="0" smtClean="0">
                <a:latin typeface="Algerian" panose="04020705040A02060702" pitchFamily="82" charset="0"/>
              </a:rPr>
              <a:t>                                          PHASE – 2</a:t>
            </a:r>
            <a:br>
              <a:rPr lang="en-US" sz="2800" dirty="0" smtClean="0">
                <a:latin typeface="Algerian" panose="04020705040A02060702" pitchFamily="82" charset="0"/>
              </a:rPr>
            </a:br>
            <a:r>
              <a:rPr lang="en-US" sz="2800" dirty="0" smtClean="0">
                <a:latin typeface="Algerian" panose="04020705040A02060702" pitchFamily="82" charset="0"/>
              </a:rPr>
              <a:t/>
            </a:r>
            <a:br>
              <a:rPr lang="en-US" sz="2800" dirty="0" smtClean="0">
                <a:latin typeface="Algerian" panose="04020705040A02060702" pitchFamily="82" charset="0"/>
              </a:rPr>
            </a:br>
            <a:r>
              <a:rPr lang="en-US" sz="2800" dirty="0" smtClean="0">
                <a:latin typeface="Algerian" panose="04020705040A02060702" pitchFamily="82" charset="0"/>
              </a:rPr>
              <a:t>        </a:t>
            </a:r>
            <a:r>
              <a:rPr lang="en-US" sz="1800" dirty="0" smtClean="0">
                <a:latin typeface="Arial Black" panose="020B0A04020102020204" pitchFamily="34" charset="0"/>
              </a:rPr>
              <a:t>PROJECT </a:t>
            </a:r>
            <a:r>
              <a:rPr lang="en-US" sz="1800" dirty="0">
                <a:latin typeface="Arial Black" panose="020B0A04020102020204" pitchFamily="34" charset="0"/>
              </a:rPr>
              <a:t>TITLE </a:t>
            </a:r>
            <a:r>
              <a:rPr lang="en-US" sz="1800" dirty="0">
                <a:latin typeface="Arial Black" panose="020B0A04020102020204" pitchFamily="34" charset="0"/>
                <a:cs typeface="Arial" panose="020B0604020202020204" pitchFamily="34" charset="0"/>
              </a:rPr>
              <a:t>: OPTIMIZING SUPPLY CHAIN LOGISTICS </a:t>
            </a:r>
            <a:r>
              <a:rPr lang="en-US" sz="1800" dirty="0" smtClean="0">
                <a:latin typeface="Arial Black" panose="020B0A04020102020204" pitchFamily="34" charset="0"/>
                <a:cs typeface="Arial" panose="020B0604020202020204" pitchFamily="34" charset="0"/>
              </a:rPr>
              <a:t>WITH  </a:t>
            </a:r>
            <a:br>
              <a:rPr lang="en-US" sz="1800" dirty="0" smtClean="0">
                <a:latin typeface="Arial Black" panose="020B0A04020102020204" pitchFamily="34" charset="0"/>
                <a:cs typeface="Arial" panose="020B0604020202020204" pitchFamily="34" charset="0"/>
              </a:rPr>
            </a:br>
            <a:r>
              <a:rPr lang="en-US" sz="1800" dirty="0">
                <a:latin typeface="Arial Black" panose="020B0A04020102020204" pitchFamily="34" charset="0"/>
                <a:cs typeface="Arial" panose="020B0604020202020204" pitchFamily="34" charset="0"/>
              </a:rPr>
              <a:t/>
            </a:r>
            <a:br>
              <a:rPr lang="en-US" sz="1800" dirty="0">
                <a:latin typeface="Arial Black" panose="020B0A04020102020204" pitchFamily="34" charset="0"/>
                <a:cs typeface="Arial" panose="020B0604020202020204" pitchFamily="34" charset="0"/>
              </a:rPr>
            </a:br>
            <a:r>
              <a:rPr lang="en-US" sz="1800" dirty="0" smtClean="0">
                <a:latin typeface="Arial Black" panose="020B0A04020102020204" pitchFamily="34" charset="0"/>
                <a:cs typeface="Arial" panose="020B0604020202020204" pitchFamily="34" charset="0"/>
              </a:rPr>
              <a:t>                         DEMAND FORECASTING </a:t>
            </a:r>
            <a:r>
              <a:rPr lang="en-US" sz="1800" dirty="0">
                <a:latin typeface="Arial Black" panose="020B0A04020102020204" pitchFamily="34" charset="0"/>
                <a:cs typeface="Arial" panose="020B0604020202020204" pitchFamily="34" charset="0"/>
              </a:rPr>
              <a:t>ANDROUTE OPTIMIZATION</a:t>
            </a:r>
            <a:br>
              <a:rPr lang="en-US" sz="1800" dirty="0">
                <a:latin typeface="Arial Black" panose="020B0A04020102020204" pitchFamily="34" charset="0"/>
                <a:cs typeface="Arial" panose="020B0604020202020204" pitchFamily="34" charset="0"/>
              </a:rPr>
            </a:br>
            <a:r>
              <a:rPr lang="en-US" sz="2800" dirty="0" smtClean="0">
                <a:latin typeface="Arial Black" panose="020B0A04020102020204" pitchFamily="34" charset="0"/>
              </a:rPr>
              <a:t> </a:t>
            </a:r>
            <a:endParaRPr lang="en-US" sz="2800" dirty="0">
              <a:latin typeface="Arial Black" panose="020B0A04020102020204" pitchFamily="34" charset="0"/>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18115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32364" y="1787092"/>
            <a:ext cx="9144000" cy="1655762"/>
          </a:xfrm>
        </p:spPr>
        <p:txBody>
          <a:bodyPr>
            <a:noAutofit/>
          </a:bodyPr>
          <a:lstStyle/>
          <a:p>
            <a:pPr algn="l"/>
            <a:r>
              <a:rPr lang="en-US" sz="1600" dirty="0">
                <a:latin typeface="Arial Black" panose="020B0A04020102020204" pitchFamily="34" charset="0"/>
              </a:rPr>
              <a:t>PROBLEM STATEMENT</a:t>
            </a:r>
            <a:br>
              <a:rPr lang="en-US" sz="1600" dirty="0">
                <a:latin typeface="Arial Black" panose="020B0A04020102020204" pitchFamily="34" charset="0"/>
              </a:rPr>
            </a:br>
            <a:r>
              <a:rPr lang="en-US" sz="1600" dirty="0">
                <a:latin typeface="Arial Black" panose="020B0A04020102020204" pitchFamily="34" charset="0"/>
              </a:rPr>
              <a:t/>
            </a:r>
            <a:br>
              <a:rPr lang="en-US" sz="1600" dirty="0">
                <a:latin typeface="Arial Black" panose="020B0A04020102020204" pitchFamily="34" charset="0"/>
              </a:rPr>
            </a:br>
            <a:r>
              <a:rPr lang="en-US" sz="1600" dirty="0">
                <a:latin typeface="Arial Black" panose="020B0A04020102020204" pitchFamily="34" charset="0"/>
              </a:rPr>
              <a:t>PROJECT OBJECTIVES</a:t>
            </a:r>
            <a:br>
              <a:rPr lang="en-US" sz="1600" dirty="0">
                <a:latin typeface="Arial Black" panose="020B0A04020102020204" pitchFamily="34" charset="0"/>
              </a:rPr>
            </a:br>
            <a:r>
              <a:rPr lang="en-US" sz="1600" dirty="0">
                <a:latin typeface="Arial Black" panose="020B0A04020102020204" pitchFamily="34" charset="0"/>
              </a:rPr>
              <a:t/>
            </a:r>
            <a:br>
              <a:rPr lang="en-US" sz="1600" dirty="0">
                <a:latin typeface="Arial Black" panose="020B0A04020102020204" pitchFamily="34" charset="0"/>
              </a:rPr>
            </a:br>
            <a:r>
              <a:rPr lang="en-US" sz="1600" dirty="0">
                <a:latin typeface="Arial Black" panose="020B0A04020102020204" pitchFamily="34" charset="0"/>
              </a:rPr>
              <a:t>FLOWCHART OF THE PROJECT WORKFLOW</a:t>
            </a:r>
            <a:br>
              <a:rPr lang="en-US" sz="1600" dirty="0">
                <a:latin typeface="Arial Black" panose="020B0A04020102020204" pitchFamily="34" charset="0"/>
              </a:rPr>
            </a:br>
            <a:r>
              <a:rPr lang="en-US" sz="1600" dirty="0">
                <a:latin typeface="Arial Black" panose="020B0A04020102020204" pitchFamily="34" charset="0"/>
              </a:rPr>
              <a:t/>
            </a:r>
            <a:br>
              <a:rPr lang="en-US" sz="1600" dirty="0">
                <a:latin typeface="Arial Black" panose="020B0A04020102020204" pitchFamily="34" charset="0"/>
              </a:rPr>
            </a:br>
            <a:r>
              <a:rPr lang="en-US" sz="1600" dirty="0">
                <a:latin typeface="Arial Black" panose="020B0A04020102020204" pitchFamily="34" charset="0"/>
              </a:rPr>
              <a:t>DATA DESCRIPTION</a:t>
            </a:r>
            <a:br>
              <a:rPr lang="en-US" sz="1600" dirty="0">
                <a:latin typeface="Arial Black" panose="020B0A04020102020204" pitchFamily="34" charset="0"/>
              </a:rPr>
            </a:br>
            <a:r>
              <a:rPr lang="en-US" sz="1600" dirty="0">
                <a:latin typeface="Arial Black" panose="020B0A04020102020204" pitchFamily="34" charset="0"/>
              </a:rPr>
              <a:t/>
            </a:r>
            <a:br>
              <a:rPr lang="en-US" sz="1600" dirty="0">
                <a:latin typeface="Arial Black" panose="020B0A04020102020204" pitchFamily="34" charset="0"/>
              </a:rPr>
            </a:br>
            <a:r>
              <a:rPr lang="en-US" sz="1600" dirty="0">
                <a:latin typeface="Arial Black" panose="020B0A04020102020204" pitchFamily="34" charset="0"/>
              </a:rPr>
              <a:t>DATA PREPROCESSING</a:t>
            </a:r>
            <a:br>
              <a:rPr lang="en-US" sz="1600" dirty="0">
                <a:latin typeface="Arial Black" panose="020B0A04020102020204" pitchFamily="34" charset="0"/>
              </a:rPr>
            </a:br>
            <a:r>
              <a:rPr lang="en-US" sz="1600" dirty="0">
                <a:latin typeface="Arial Black" panose="020B0A04020102020204" pitchFamily="34" charset="0"/>
              </a:rPr>
              <a:t/>
            </a:r>
            <a:br>
              <a:rPr lang="en-US" sz="1600" dirty="0">
                <a:latin typeface="Arial Black" panose="020B0A04020102020204" pitchFamily="34" charset="0"/>
              </a:rPr>
            </a:br>
            <a:r>
              <a:rPr lang="en-US" sz="1600" dirty="0">
                <a:latin typeface="Arial Black" panose="020B0A04020102020204" pitchFamily="34" charset="0"/>
              </a:rPr>
              <a:t>EXPLORATORY DATA ANALYSIS(EDA)</a:t>
            </a:r>
            <a:br>
              <a:rPr lang="en-US" sz="1600" dirty="0">
                <a:latin typeface="Arial Black" panose="020B0A04020102020204" pitchFamily="34" charset="0"/>
              </a:rPr>
            </a:br>
            <a:r>
              <a:rPr lang="en-US" sz="1600" dirty="0">
                <a:latin typeface="Arial Black" panose="020B0A04020102020204" pitchFamily="34" charset="0"/>
              </a:rPr>
              <a:t/>
            </a:r>
            <a:br>
              <a:rPr lang="en-US" sz="1600" dirty="0">
                <a:latin typeface="Arial Black" panose="020B0A04020102020204" pitchFamily="34" charset="0"/>
              </a:rPr>
            </a:br>
            <a:r>
              <a:rPr lang="en-US" sz="1600" dirty="0">
                <a:latin typeface="Arial Black" panose="020B0A04020102020204" pitchFamily="34" charset="0"/>
              </a:rPr>
              <a:t>FEATURE ENGINEERING</a:t>
            </a:r>
            <a:br>
              <a:rPr lang="en-US" sz="1600" dirty="0">
                <a:latin typeface="Arial Black" panose="020B0A04020102020204" pitchFamily="34" charset="0"/>
              </a:rPr>
            </a:br>
            <a:r>
              <a:rPr lang="en-US" sz="1600" dirty="0">
                <a:latin typeface="Arial Black" panose="020B0A04020102020204" pitchFamily="34" charset="0"/>
              </a:rPr>
              <a:t/>
            </a:r>
            <a:br>
              <a:rPr lang="en-US" sz="1600" dirty="0">
                <a:latin typeface="Arial Black" panose="020B0A04020102020204" pitchFamily="34" charset="0"/>
              </a:rPr>
            </a:br>
            <a:r>
              <a:rPr lang="en-US" sz="1600" dirty="0">
                <a:latin typeface="Arial Black" panose="020B0A04020102020204" pitchFamily="34" charset="0"/>
              </a:rPr>
              <a:t>MODEL BUILDING</a:t>
            </a:r>
            <a:br>
              <a:rPr lang="en-US" sz="1600" dirty="0">
                <a:latin typeface="Arial Black" panose="020B0A04020102020204" pitchFamily="34" charset="0"/>
              </a:rPr>
            </a:br>
            <a:r>
              <a:rPr lang="en-US" sz="1600" dirty="0">
                <a:latin typeface="Arial Black" panose="020B0A04020102020204" pitchFamily="34" charset="0"/>
              </a:rPr>
              <a:t/>
            </a:r>
            <a:br>
              <a:rPr lang="en-US" sz="1600" dirty="0">
                <a:latin typeface="Arial Black" panose="020B0A04020102020204" pitchFamily="34" charset="0"/>
              </a:rPr>
            </a:br>
            <a:r>
              <a:rPr lang="en-US" sz="1600" dirty="0">
                <a:latin typeface="Arial Black" panose="020B0A04020102020204" pitchFamily="34" charset="0"/>
              </a:rPr>
              <a:t>VISUALIZATION OF RESULTS AND MODEL INSIGTS</a:t>
            </a:r>
            <a:br>
              <a:rPr lang="en-US" sz="1600" dirty="0">
                <a:latin typeface="Arial Black" panose="020B0A04020102020204" pitchFamily="34" charset="0"/>
              </a:rPr>
            </a:br>
            <a:r>
              <a:rPr lang="en-US" sz="1600" dirty="0">
                <a:latin typeface="Arial Black" panose="020B0A04020102020204" pitchFamily="34" charset="0"/>
              </a:rPr>
              <a:t/>
            </a:r>
            <a:br>
              <a:rPr lang="en-US" sz="1600" dirty="0">
                <a:latin typeface="Arial Black" panose="020B0A04020102020204" pitchFamily="34" charset="0"/>
              </a:rPr>
            </a:br>
            <a:r>
              <a:rPr lang="en-US" sz="1600" dirty="0">
                <a:latin typeface="Arial Black" panose="020B0A04020102020204" pitchFamily="34" charset="0"/>
              </a:rPr>
              <a:t>TOOLS AND TECHNOLOGY USED</a:t>
            </a:r>
            <a:br>
              <a:rPr lang="en-US" sz="1600" dirty="0">
                <a:latin typeface="Arial Black" panose="020B0A04020102020204" pitchFamily="34" charset="0"/>
              </a:rPr>
            </a:br>
            <a:endParaRPr lang="en-US" sz="1600" dirty="0"/>
          </a:p>
        </p:txBody>
      </p:sp>
    </p:spTree>
    <p:extLst>
      <p:ext uri="{BB962C8B-B14F-4D97-AF65-F5344CB8AC3E}">
        <p14:creationId xmlns:p14="http://schemas.microsoft.com/office/powerpoint/2010/main" val="3208595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B836C-6F3E-AD9A-16B1-D2A83C14C44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182AEF1-F654-C9A9-7AAA-463231859E82}"/>
              </a:ext>
            </a:extLst>
          </p:cNvPr>
          <p:cNvSpPr>
            <a:spLocks noGrp="1"/>
          </p:cNvSpPr>
          <p:nvPr>
            <p:ph type="subTitle" idx="1"/>
          </p:nvPr>
        </p:nvSpPr>
        <p:spPr>
          <a:xfrm>
            <a:off x="1348807" y="1049672"/>
            <a:ext cx="9144000" cy="1655762"/>
          </a:xfrm>
        </p:spPr>
        <p:txBody>
          <a:bodyPr>
            <a:noAutofit/>
          </a:bodyPr>
          <a:lstStyle/>
          <a:p>
            <a:pPr marL="457200" indent="-457200">
              <a:buAutoNum type="arabicPeriod"/>
            </a:pPr>
            <a:r>
              <a:rPr lang="en-US" dirty="0" smtClean="0">
                <a:latin typeface="Arial Black" panose="020B0A04020102020204" pitchFamily="34" charset="0"/>
              </a:rPr>
              <a:t>Problem Statement</a:t>
            </a:r>
          </a:p>
          <a:p>
            <a:pPr marL="457200" indent="-457200">
              <a:buAutoNum type="arabicPeriod"/>
            </a:pPr>
            <a:endParaRPr lang="en-US" dirty="0">
              <a:latin typeface="Arial Black" panose="020B0A04020102020204" pitchFamily="34" charset="0"/>
            </a:endParaRPr>
          </a:p>
          <a:p>
            <a:r>
              <a:rPr lang="en-US" sz="1800" dirty="0">
                <a:latin typeface="Arial" panose="020B0604020202020204" pitchFamily="34" charset="0"/>
                <a:cs typeface="Arial" panose="020B0604020202020204" pitchFamily="34" charset="0"/>
              </a:rPr>
              <a:t>Predicting student academic performance is a critical challenge in the educational </a:t>
            </a:r>
            <a:r>
              <a:rPr lang="en-US" sz="1800" dirty="0" smtClean="0">
                <a:latin typeface="Arial" panose="020B0604020202020204" pitchFamily="34" charset="0"/>
                <a:cs typeface="Arial" panose="020B0604020202020204" pitchFamily="34" charset="0"/>
              </a:rPr>
              <a:t>sector</a:t>
            </a:r>
            <a:r>
              <a:rPr lang="en-US" sz="1800" dirty="0">
                <a:latin typeface="Arial" panose="020B0604020202020204" pitchFamily="34" charset="0"/>
                <a:cs typeface="Arial" panose="020B0604020202020204" pitchFamily="34" charset="0"/>
              </a:rPr>
              <a:t>. The goal is to estimate students' final grades based on a combination of </a:t>
            </a:r>
            <a:r>
              <a:rPr lang="en-US" sz="1800" dirty="0" smtClean="0">
                <a:latin typeface="Arial" panose="020B0604020202020204" pitchFamily="34" charset="0"/>
                <a:cs typeface="Arial" panose="020B0604020202020204" pitchFamily="34" charset="0"/>
              </a:rPr>
              <a:t>academic </a:t>
            </a:r>
            <a:r>
              <a:rPr lang="en-US" sz="1800" dirty="0">
                <a:latin typeface="Arial" panose="020B0604020202020204" pitchFamily="34" charset="0"/>
                <a:cs typeface="Arial" panose="020B0604020202020204" pitchFamily="34" charset="0"/>
              </a:rPr>
              <a:t>history, demographic background, and behavioral indicators. Early prediction of low performance can enable timely intervention by teachers, parents, and institutions </a:t>
            </a:r>
            <a:r>
              <a:rPr lang="en-US" sz="1800" dirty="0" smtClean="0">
                <a:latin typeface="Arial" panose="020B0604020202020204" pitchFamily="34" charset="0"/>
                <a:cs typeface="Arial" panose="020B0604020202020204" pitchFamily="34" charset="0"/>
              </a:rPr>
              <a:t>to </a:t>
            </a:r>
            <a:r>
              <a:rPr lang="en-US" sz="1800" dirty="0">
                <a:latin typeface="Arial" panose="020B0604020202020204" pitchFamily="34" charset="0"/>
                <a:cs typeface="Arial" panose="020B0604020202020204" pitchFamily="34" charset="0"/>
              </a:rPr>
              <a:t>improve student outcomes.</a:t>
            </a:r>
          </a:p>
          <a:p>
            <a:endParaRPr lang="en-US" sz="1800" dirty="0" smtClean="0">
              <a:latin typeface="Arial" panose="020B0604020202020204" pitchFamily="34" charset="0"/>
              <a:cs typeface="Arial" panose="020B0604020202020204" pitchFamily="34" charset="0"/>
            </a:endParaRPr>
          </a:p>
          <a:p>
            <a:r>
              <a:rPr lang="en-US" sz="1800" dirty="0" smtClean="0">
                <a:latin typeface="Arial" panose="020B0604020202020204" pitchFamily="34" charset="0"/>
                <a:cs typeface="Arial" panose="020B0604020202020204" pitchFamily="34" charset="0"/>
              </a:rPr>
              <a:t>This </a:t>
            </a:r>
            <a:r>
              <a:rPr lang="en-US" sz="1800" dirty="0">
                <a:latin typeface="Arial" panose="020B0604020202020204" pitchFamily="34" charset="0"/>
                <a:cs typeface="Arial" panose="020B0604020202020204" pitchFamily="34" charset="0"/>
              </a:rPr>
              <a:t>project focuses on building a predictive model that uses real-world student data to estimate their final grade (G3). The problem type is regression, as the target variable (G3) is a continuous numeric score ranging from 0 to 20</a:t>
            </a:r>
            <a:r>
              <a:rPr lang="en-US" sz="1800" dirty="0" smtClean="0">
                <a:latin typeface="Arial" panose="020B0604020202020204" pitchFamily="34" charset="0"/>
                <a:cs typeface="Arial" panose="020B0604020202020204" pitchFamily="34" charset="0"/>
              </a:rPr>
              <a:t>.</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significance of solving this problem lies in its potential application for academic advising, performance monitoring, scholarship consideration, and dropout prevention.</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2012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1491" y="2870200"/>
            <a:ext cx="9144000" cy="2387600"/>
          </a:xfrm>
        </p:spPr>
        <p:txBody>
          <a:bodyPr>
            <a:noAutofit/>
          </a:bodyPr>
          <a:lstStyle/>
          <a:p>
            <a:pPr algn="l"/>
            <a:r>
              <a:rPr lang="en-US" sz="1800" b="1" dirty="0" smtClean="0"/>
              <a:t>                                                                        </a:t>
            </a:r>
            <a:r>
              <a:rPr lang="en-US" sz="1800" b="1" dirty="0" smtClean="0">
                <a:latin typeface="Arial Black" panose="020B0A04020102020204" pitchFamily="34" charset="0"/>
              </a:rPr>
              <a:t>Project </a:t>
            </a:r>
            <a:r>
              <a:rPr lang="en-US" sz="1800" b="1" dirty="0">
                <a:latin typeface="Arial Black" panose="020B0A04020102020204" pitchFamily="34" charset="0"/>
              </a:rPr>
              <a:t>Objectives</a:t>
            </a:r>
            <a:r>
              <a:rPr lang="en-US" sz="1800" b="1" dirty="0" smtClean="0">
                <a:latin typeface="Arial Black" panose="020B0A04020102020204" pitchFamily="34" charset="0"/>
              </a:rPr>
              <a:t>:</a:t>
            </a:r>
            <a:br>
              <a:rPr lang="en-US" sz="1800" b="1" dirty="0" smtClean="0">
                <a:latin typeface="Arial Black" panose="020B0A04020102020204" pitchFamily="34" charset="0"/>
              </a:rPr>
            </a:br>
            <a:r>
              <a:rPr lang="en-US" sz="1800" b="1" dirty="0">
                <a:latin typeface="Arial Black" panose="020B0A04020102020204" pitchFamily="34" charset="0"/>
              </a:rPr>
              <a:t/>
            </a:r>
            <a:br>
              <a:rPr lang="en-US" sz="1800" b="1" dirty="0">
                <a:latin typeface="Arial Black" panose="020B0A04020102020204" pitchFamily="34" charset="0"/>
              </a:rPr>
            </a:br>
            <a:r>
              <a:rPr lang="en-US" sz="1800" b="1" dirty="0"/>
              <a:t>Forecast Product Demand:</a:t>
            </a:r>
            <a:r>
              <a:rPr lang="en-US" sz="1800" dirty="0"/>
              <a:t> Develop time series or regression models to predict future demand at each distribution center or retail location</a:t>
            </a:r>
            <a:r>
              <a:rPr lang="en-US" sz="1800" dirty="0" smtClean="0"/>
              <a:t>.</a:t>
            </a:r>
            <a:br>
              <a:rPr lang="en-US" sz="1800" dirty="0" smtClean="0"/>
            </a:br>
            <a:r>
              <a:rPr lang="en-US" sz="1800" dirty="0"/>
              <a:t/>
            </a:r>
            <a:br>
              <a:rPr lang="en-US" sz="1800" dirty="0"/>
            </a:br>
            <a:r>
              <a:rPr lang="en-US" sz="1800" b="1" dirty="0" smtClean="0"/>
              <a:t>Optimize Delivery Routes:</a:t>
            </a:r>
            <a:r>
              <a:rPr lang="en-US" sz="1800" dirty="0" smtClean="0"/>
              <a:t> Use </a:t>
            </a:r>
            <a:r>
              <a:rPr lang="en-US" sz="1800" dirty="0"/>
              <a:t>route optimization algorithms (e.g., Vehicle Routing Problem solvers) to minimize travel time, fuel consumption, and cost</a:t>
            </a:r>
            <a:r>
              <a:rPr lang="en-US" sz="1800" dirty="0" smtClean="0"/>
              <a:t>.</a:t>
            </a:r>
            <a:br>
              <a:rPr lang="en-US" sz="1800" dirty="0" smtClean="0"/>
            </a:br>
            <a:r>
              <a:rPr lang="en-US" sz="1800" dirty="0"/>
              <a:t/>
            </a:r>
            <a:br>
              <a:rPr lang="en-US" sz="1800" dirty="0"/>
            </a:br>
            <a:r>
              <a:rPr lang="en-US" sz="1800" b="1" dirty="0" smtClean="0"/>
              <a:t>Improve Inventory Planning:</a:t>
            </a:r>
            <a:r>
              <a:rPr lang="en-US" sz="1800" dirty="0" smtClean="0"/>
              <a:t> </a:t>
            </a:r>
            <a:r>
              <a:rPr lang="en-US" sz="1800" dirty="0"/>
              <a:t>Align inventory distribution with demand forecasts</a:t>
            </a:r>
            <a:r>
              <a:rPr lang="en-US" sz="1800" dirty="0" smtClean="0"/>
              <a:t>.</a:t>
            </a:r>
            <a:br>
              <a:rPr lang="en-US" sz="1800" dirty="0" smtClean="0"/>
            </a:br>
            <a:r>
              <a:rPr lang="en-US" sz="1800" dirty="0"/>
              <a:t/>
            </a:r>
            <a:br>
              <a:rPr lang="en-US" sz="1800" dirty="0"/>
            </a:br>
            <a:r>
              <a:rPr lang="en-US" sz="1800" b="1" dirty="0"/>
              <a:t>Reduce Logistics Costs:</a:t>
            </a:r>
            <a:r>
              <a:rPr lang="en-US" sz="1800" dirty="0"/>
              <a:t> Decrease overall operational costs through better planning and routing</a:t>
            </a:r>
            <a:r>
              <a:rPr lang="en-US" sz="1800" dirty="0" smtClean="0"/>
              <a:t>.</a:t>
            </a:r>
            <a:br>
              <a:rPr lang="en-US" sz="1800" dirty="0" smtClean="0"/>
            </a:br>
            <a:r>
              <a:rPr lang="en-US" sz="1800" dirty="0"/>
              <a:t/>
            </a:r>
            <a:br>
              <a:rPr lang="en-US" sz="1800" dirty="0"/>
            </a:br>
            <a:r>
              <a:rPr lang="en-US" sz="1800" b="1" dirty="0"/>
              <a:t>Visualize Insights:</a:t>
            </a:r>
            <a:r>
              <a:rPr lang="en-US" sz="1800" dirty="0"/>
              <a:t> Create dashboards and visualizations for demand patterns and optimized </a:t>
            </a:r>
            <a:r>
              <a:rPr lang="en-US" sz="1800" dirty="0" smtClean="0"/>
              <a:t/>
            </a:r>
            <a:br>
              <a:rPr lang="en-US" sz="1800" dirty="0" smtClean="0"/>
            </a:br>
            <a:r>
              <a:rPr lang="en-US" sz="1800" dirty="0" smtClean="0"/>
              <a:t>routes</a:t>
            </a:r>
            <a:r>
              <a:rPr lang="en-US" sz="1800" dirty="0"/>
              <a:t>.</a:t>
            </a:r>
            <a:br>
              <a:rPr lang="en-US" sz="1800" dirty="0"/>
            </a:br>
            <a:endParaRPr lang="en-US" sz="1800" dirty="0"/>
          </a:p>
        </p:txBody>
      </p:sp>
      <p:sp>
        <p:nvSpPr>
          <p:cNvPr id="3" name="Subtitle 2"/>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3501892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9417" y="4079081"/>
            <a:ext cx="9144000" cy="2387600"/>
          </a:xfrm>
        </p:spPr>
        <p:txBody>
          <a:bodyPr>
            <a:noAutofit/>
          </a:bodyPr>
          <a:lstStyle/>
          <a:p>
            <a:r>
              <a:rPr lang="en-US" sz="1800" b="1" dirty="0">
                <a:latin typeface="Arial Black" panose="020B0A04020102020204" pitchFamily="34" charset="0"/>
              </a:rPr>
              <a:t>Data Description</a:t>
            </a:r>
            <a:r>
              <a:rPr lang="en-US" sz="1800" b="1" dirty="0" smtClean="0">
                <a:latin typeface="Arial Black" panose="020B0A04020102020204" pitchFamily="34" charset="0"/>
              </a:rPr>
              <a:t>:</a:t>
            </a:r>
            <a:br>
              <a:rPr lang="en-US" sz="1800" b="1" dirty="0" smtClean="0">
                <a:latin typeface="Arial Black" panose="020B0A04020102020204" pitchFamily="34" charset="0"/>
              </a:rPr>
            </a:br>
            <a:r>
              <a:rPr lang="en-US" sz="1600" b="1" dirty="0"/>
              <a:t/>
            </a:r>
            <a:br>
              <a:rPr lang="en-US" sz="1600" b="1" dirty="0"/>
            </a:br>
            <a:r>
              <a:rPr lang="en-US" sz="1600" b="1" dirty="0"/>
              <a:t/>
            </a:r>
            <a:br>
              <a:rPr lang="en-US" sz="1600" b="1" dirty="0"/>
            </a:br>
            <a:r>
              <a:rPr lang="en-US" sz="1800" b="1" dirty="0"/>
              <a:t>Historical Sales Data:</a:t>
            </a:r>
            <a:r>
              <a:rPr lang="en-US" sz="1800" dirty="0"/>
              <a:t/>
            </a:r>
            <a:br>
              <a:rPr lang="en-US" sz="1800" dirty="0"/>
            </a:br>
            <a:r>
              <a:rPr lang="en-US" sz="1600" dirty="0"/>
              <a:t>Date</a:t>
            </a:r>
            <a:br>
              <a:rPr lang="en-US" sz="1600" dirty="0"/>
            </a:br>
            <a:r>
              <a:rPr lang="en-US" sz="1600" dirty="0"/>
              <a:t>Product ID</a:t>
            </a:r>
            <a:br>
              <a:rPr lang="en-US" sz="1600" dirty="0"/>
            </a:br>
            <a:r>
              <a:rPr lang="en-US" sz="1600" dirty="0"/>
              <a:t>Quantity Sold</a:t>
            </a:r>
            <a:br>
              <a:rPr lang="en-US" sz="1600" dirty="0"/>
            </a:br>
            <a:r>
              <a:rPr lang="en-US" sz="1600" dirty="0"/>
              <a:t>Location (store or region</a:t>
            </a:r>
            <a:r>
              <a:rPr lang="en-US" sz="1600" dirty="0" smtClean="0"/>
              <a:t>)</a:t>
            </a:r>
            <a:br>
              <a:rPr lang="en-US" sz="1600" dirty="0" smtClean="0"/>
            </a:br>
            <a:r>
              <a:rPr lang="en-US" sz="1600" dirty="0"/>
              <a:t/>
            </a:r>
            <a:br>
              <a:rPr lang="en-US" sz="1600" dirty="0"/>
            </a:br>
            <a:r>
              <a:rPr lang="en-US" sz="1800" b="1" dirty="0"/>
              <a:t>Inventory Data:</a:t>
            </a:r>
            <a:r>
              <a:rPr lang="en-US" sz="1600" dirty="0"/>
              <a:t/>
            </a:r>
            <a:br>
              <a:rPr lang="en-US" sz="1600" dirty="0"/>
            </a:br>
            <a:r>
              <a:rPr lang="en-US" sz="1600" dirty="0"/>
              <a:t>Stock Levels</a:t>
            </a:r>
            <a:br>
              <a:rPr lang="en-US" sz="1600" dirty="0"/>
            </a:br>
            <a:r>
              <a:rPr lang="en-US" sz="1600" dirty="0"/>
              <a:t>Reorder </a:t>
            </a:r>
            <a:r>
              <a:rPr lang="en-US" sz="1600" dirty="0" smtClean="0"/>
              <a:t>Thresholds</a:t>
            </a:r>
            <a:br>
              <a:rPr lang="en-US" sz="1600" dirty="0" smtClean="0"/>
            </a:br>
            <a:r>
              <a:rPr lang="en-US" sz="1600" dirty="0"/>
              <a:t/>
            </a:r>
            <a:br>
              <a:rPr lang="en-US" sz="1600" dirty="0"/>
            </a:br>
            <a:r>
              <a:rPr lang="en-US" sz="1800" b="1" dirty="0"/>
              <a:t>Transportation Data</a:t>
            </a:r>
            <a:r>
              <a:rPr lang="en-US" sz="1800" b="1" dirty="0" smtClean="0"/>
              <a:t>:</a:t>
            </a:r>
            <a:br>
              <a:rPr lang="en-US" sz="1800" b="1" dirty="0" smtClean="0"/>
            </a:br>
            <a:r>
              <a:rPr lang="en-US" sz="1600" dirty="0" smtClean="0"/>
              <a:t>Delivery </a:t>
            </a:r>
            <a:r>
              <a:rPr lang="en-US" sz="1600" dirty="0"/>
              <a:t>Vehicle Info (capacity, speed, cost per km)</a:t>
            </a:r>
            <a:br>
              <a:rPr lang="en-US" sz="1600" dirty="0"/>
            </a:br>
            <a:r>
              <a:rPr lang="en-US" sz="1600" dirty="0"/>
              <a:t>Routes (start, end, waypoints)</a:t>
            </a:r>
            <a:br>
              <a:rPr lang="en-US" sz="1600" dirty="0"/>
            </a:br>
            <a:r>
              <a:rPr lang="en-US" sz="1600" dirty="0"/>
              <a:t>Distances and Traffic Data (optional: historical or estimated</a:t>
            </a:r>
            <a:r>
              <a:rPr lang="en-US" sz="1600" dirty="0" smtClean="0"/>
              <a:t>)</a:t>
            </a:r>
            <a:br>
              <a:rPr lang="en-US" sz="1600" dirty="0" smtClean="0"/>
            </a:br>
            <a:r>
              <a:rPr lang="en-US" sz="1600" dirty="0"/>
              <a:t/>
            </a:r>
            <a:br>
              <a:rPr lang="en-US" sz="1600" dirty="0"/>
            </a:br>
            <a:r>
              <a:rPr lang="en-US" sz="1800" b="1" dirty="0"/>
              <a:t>Location Data:</a:t>
            </a:r>
            <a:r>
              <a:rPr lang="en-US" sz="1800" dirty="0"/>
              <a:t/>
            </a:r>
            <a:br>
              <a:rPr lang="en-US" sz="1800" dirty="0"/>
            </a:br>
            <a:r>
              <a:rPr lang="en-US" sz="1600" dirty="0"/>
              <a:t>Coordinates of warehouses and </a:t>
            </a:r>
            <a:r>
              <a:rPr lang="en-US" sz="1600" dirty="0" smtClean="0"/>
              <a:t>stores</a:t>
            </a:r>
            <a:br>
              <a:rPr lang="en-US" sz="1600" dirty="0" smtClean="0"/>
            </a:br>
            <a:r>
              <a:rPr lang="en-US" sz="1600" dirty="0"/>
              <a:t/>
            </a:r>
            <a:br>
              <a:rPr lang="en-US" sz="1600" dirty="0"/>
            </a:br>
            <a:r>
              <a:rPr lang="en-US" sz="1600" b="1" dirty="0"/>
              <a:t>External Data (optional):</a:t>
            </a:r>
            <a:r>
              <a:rPr lang="en-US" sz="1600" dirty="0"/>
              <a:t/>
            </a:r>
            <a:br>
              <a:rPr lang="en-US" sz="1600" dirty="0"/>
            </a:br>
            <a:r>
              <a:rPr lang="en-US" sz="1600" dirty="0"/>
              <a:t>Weather conditions</a:t>
            </a:r>
            <a:br>
              <a:rPr lang="en-US" sz="1600" dirty="0"/>
            </a:br>
            <a:r>
              <a:rPr lang="en-US" sz="1600" dirty="0"/>
              <a:t>Holiday Calendar</a:t>
            </a:r>
            <a:br>
              <a:rPr lang="en-US" sz="1600" dirty="0"/>
            </a:br>
            <a:r>
              <a:rPr lang="en-US" sz="1600" dirty="0"/>
              <a:t>Promotions/Discounts</a:t>
            </a:r>
            <a:br>
              <a:rPr lang="en-US" sz="1600" dirty="0"/>
            </a:br>
            <a:endParaRPr lang="en-US" sz="1600" dirty="0"/>
          </a:p>
        </p:txBody>
      </p:sp>
    </p:spTree>
    <p:extLst>
      <p:ext uri="{BB962C8B-B14F-4D97-AF65-F5344CB8AC3E}">
        <p14:creationId xmlns:p14="http://schemas.microsoft.com/office/powerpoint/2010/main" val="1538424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5474" y="381004"/>
            <a:ext cx="2583874" cy="6927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a:t>
            </a:r>
            <a:endParaRPr lang="en-US" dirty="0"/>
          </a:p>
        </p:txBody>
      </p:sp>
      <p:cxnSp>
        <p:nvCxnSpPr>
          <p:cNvPr id="7" name="Straight Arrow Connector 6"/>
          <p:cNvCxnSpPr/>
          <p:nvPr/>
        </p:nvCxnSpPr>
        <p:spPr>
          <a:xfrm>
            <a:off x="2144002" y="1239987"/>
            <a:ext cx="3461" cy="36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68936" y="1967352"/>
            <a:ext cx="2580412" cy="914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COLLECT HISTORICAL DATA</a:t>
            </a:r>
            <a:endParaRPr lang="en-US" dirty="0"/>
          </a:p>
        </p:txBody>
      </p:sp>
      <p:cxnSp>
        <p:nvCxnSpPr>
          <p:cNvPr id="13" name="Straight Arrow Connector 12"/>
          <p:cNvCxnSpPr/>
          <p:nvPr/>
        </p:nvCxnSpPr>
        <p:spPr>
          <a:xfrm>
            <a:off x="2157856" y="3048008"/>
            <a:ext cx="0" cy="512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68936" y="3754590"/>
            <a:ext cx="2580412" cy="92825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PROCESSING</a:t>
            </a:r>
            <a:endParaRPr lang="en-US" dirty="0"/>
          </a:p>
        </p:txBody>
      </p:sp>
      <p:cxnSp>
        <p:nvCxnSpPr>
          <p:cNvPr id="18" name="Straight Arrow Connector 17"/>
          <p:cNvCxnSpPr/>
          <p:nvPr/>
        </p:nvCxnSpPr>
        <p:spPr>
          <a:xfrm>
            <a:off x="2144002" y="4904516"/>
            <a:ext cx="0" cy="471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68936" y="5555682"/>
            <a:ext cx="2580412" cy="9282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DEMAND FORECASTING</a:t>
            </a:r>
            <a:endParaRPr lang="en-US" dirty="0"/>
          </a:p>
        </p:txBody>
      </p:sp>
      <p:cxnSp>
        <p:nvCxnSpPr>
          <p:cNvPr id="21" name="Straight Arrow Connector 20"/>
          <p:cNvCxnSpPr/>
          <p:nvPr/>
        </p:nvCxnSpPr>
        <p:spPr>
          <a:xfrm>
            <a:off x="3413419" y="6064832"/>
            <a:ext cx="4400545" cy="38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914409" y="5638801"/>
            <a:ext cx="2531921" cy="9282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INVENTORY PLANNING</a:t>
            </a:r>
            <a:endParaRPr lang="en-US" dirty="0"/>
          </a:p>
        </p:txBody>
      </p:sp>
      <p:cxnSp>
        <p:nvCxnSpPr>
          <p:cNvPr id="26" name="Straight Arrow Connector 25"/>
          <p:cNvCxnSpPr/>
          <p:nvPr/>
        </p:nvCxnSpPr>
        <p:spPr>
          <a:xfrm flipV="1">
            <a:off x="9180367" y="4897582"/>
            <a:ext cx="1" cy="581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14406" y="3823855"/>
            <a:ext cx="2531921" cy="942109"/>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LOGISTICS &amp; ANALYZE PERFORMANCE</a:t>
            </a:r>
            <a:endParaRPr lang="en-US" dirty="0"/>
          </a:p>
        </p:txBody>
      </p:sp>
      <p:cxnSp>
        <p:nvCxnSpPr>
          <p:cNvPr id="30" name="Straight Arrow Connector 29"/>
          <p:cNvCxnSpPr/>
          <p:nvPr/>
        </p:nvCxnSpPr>
        <p:spPr>
          <a:xfrm flipV="1">
            <a:off x="9180366" y="3103418"/>
            <a:ext cx="0" cy="540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914406" y="2008915"/>
            <a:ext cx="2531921" cy="87283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LOGISTICS EXECUTION</a:t>
            </a:r>
            <a:endParaRPr lang="en-US" dirty="0"/>
          </a:p>
        </p:txBody>
      </p:sp>
      <p:cxnSp>
        <p:nvCxnSpPr>
          <p:cNvPr id="34" name="Straight Arrow Connector 33"/>
          <p:cNvCxnSpPr/>
          <p:nvPr/>
        </p:nvCxnSpPr>
        <p:spPr>
          <a:xfrm flipV="1">
            <a:off x="9180366" y="1323107"/>
            <a:ext cx="0" cy="58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914406" y="284022"/>
            <a:ext cx="2531921" cy="78970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a:t>
            </a:r>
            <a:endParaRPr lang="en-US" dirty="0"/>
          </a:p>
        </p:txBody>
      </p:sp>
      <p:sp>
        <p:nvSpPr>
          <p:cNvPr id="40" name="Rectangle 39"/>
          <p:cNvSpPr/>
          <p:nvPr/>
        </p:nvSpPr>
        <p:spPr>
          <a:xfrm>
            <a:off x="3710276" y="517366"/>
            <a:ext cx="4103688" cy="369332"/>
          </a:xfrm>
          <a:prstGeom prst="rect">
            <a:avLst/>
          </a:prstGeom>
        </p:spPr>
        <p:txBody>
          <a:bodyPr wrap="none">
            <a:spAutoFit/>
          </a:bodyPr>
          <a:lstStyle/>
          <a:p>
            <a:r>
              <a:rPr lang="en-US" dirty="0">
                <a:latin typeface="Arial Black" panose="020B0A04020102020204" pitchFamily="34" charset="0"/>
              </a:rPr>
              <a:t>FLOWCHART OF THE PROJECT</a:t>
            </a:r>
          </a:p>
        </p:txBody>
      </p:sp>
    </p:spTree>
    <p:extLst>
      <p:ext uri="{BB962C8B-B14F-4D97-AF65-F5344CB8AC3E}">
        <p14:creationId xmlns:p14="http://schemas.microsoft.com/office/powerpoint/2010/main" val="2665895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4327" y="2480109"/>
            <a:ext cx="9144000" cy="2387600"/>
          </a:xfrm>
        </p:spPr>
        <p:txBody>
          <a:bodyPr>
            <a:noAutofit/>
          </a:bodyPr>
          <a:lstStyle/>
          <a:p>
            <a:pPr algn="l"/>
            <a:r>
              <a:rPr lang="en-US" sz="1600" b="1" dirty="0" smtClean="0">
                <a:latin typeface="Arial Black" panose="020B0A04020102020204" pitchFamily="34" charset="0"/>
              </a:rPr>
              <a:t>                                  Data Processing:</a:t>
            </a:r>
            <a:br>
              <a:rPr lang="en-US" sz="1600" b="1" dirty="0" smtClean="0">
                <a:latin typeface="Arial Black" panose="020B0A04020102020204" pitchFamily="34" charset="0"/>
              </a:rPr>
            </a:br>
            <a:r>
              <a:rPr lang="en-US" sz="1600" b="1" dirty="0" smtClean="0">
                <a:latin typeface="Arial Black" panose="020B0A04020102020204" pitchFamily="34" charset="0"/>
              </a:rPr>
              <a:t/>
            </a:r>
            <a:br>
              <a:rPr lang="en-US" sz="1600" b="1" dirty="0" smtClean="0">
                <a:latin typeface="Arial Black" panose="020B0A04020102020204" pitchFamily="34" charset="0"/>
              </a:rPr>
            </a:br>
            <a:r>
              <a:rPr lang="en-US" sz="1600" b="1" dirty="0" smtClean="0">
                <a:latin typeface="Arial Black" panose="020B0A04020102020204" pitchFamily="34" charset="0"/>
              </a:rPr>
              <a:t/>
            </a:r>
            <a:br>
              <a:rPr lang="en-US" sz="1600" b="1" dirty="0" smtClean="0">
                <a:latin typeface="Arial Black" panose="020B0A04020102020204" pitchFamily="34" charset="0"/>
              </a:rPr>
            </a:br>
            <a:r>
              <a:rPr lang="en-US" sz="1600" b="1" dirty="0" smtClean="0">
                <a:latin typeface="Arial Black" panose="020B0A04020102020204" pitchFamily="34" charset="0"/>
              </a:rPr>
              <a:t/>
            </a:r>
            <a:br>
              <a:rPr lang="en-US" sz="1600" b="1" dirty="0" smtClean="0">
                <a:latin typeface="Arial Black" panose="020B0A04020102020204" pitchFamily="34" charset="0"/>
              </a:rPr>
            </a:br>
            <a:r>
              <a:rPr lang="en-US" sz="1600" b="1" dirty="0" smtClean="0">
                <a:latin typeface="Arial Black" panose="020B0A04020102020204" pitchFamily="34" charset="0"/>
              </a:rPr>
              <a:t>                   1. </a:t>
            </a:r>
            <a:r>
              <a:rPr lang="en-US" sz="1600" dirty="0" smtClean="0"/>
              <a:t>Handling missing values (e.g., imputing or removing)</a:t>
            </a:r>
            <a:br>
              <a:rPr lang="en-US" sz="1600" dirty="0" smtClean="0"/>
            </a:br>
            <a:r>
              <a:rPr lang="en-US" sz="1600" dirty="0" smtClean="0"/>
              <a:t/>
            </a:r>
            <a:br>
              <a:rPr lang="en-US" sz="1600" dirty="0" smtClean="0"/>
            </a:br>
            <a:r>
              <a:rPr lang="en-US" sz="1600" dirty="0" smtClean="0"/>
              <a:t>                             </a:t>
            </a:r>
            <a:r>
              <a:rPr lang="en-US" sz="1600" dirty="0" smtClean="0">
                <a:latin typeface="Arial Black" panose="020B0A04020102020204" pitchFamily="34" charset="0"/>
              </a:rPr>
              <a:t>2. </a:t>
            </a:r>
            <a:r>
              <a:rPr lang="en-US" sz="1600" dirty="0" smtClean="0"/>
              <a:t>Data type conversion (e.g., date-time parsing)</a:t>
            </a:r>
            <a:br>
              <a:rPr lang="en-US" sz="1600" dirty="0" smtClean="0"/>
            </a:br>
            <a:r>
              <a:rPr lang="en-US" sz="1600" dirty="0" smtClean="0"/>
              <a:t/>
            </a:r>
            <a:br>
              <a:rPr lang="en-US" sz="1600" dirty="0" smtClean="0"/>
            </a:br>
            <a:r>
              <a:rPr lang="en-US" sz="1600" dirty="0" smtClean="0"/>
              <a:t>                             </a:t>
            </a:r>
            <a:r>
              <a:rPr lang="en-US" sz="1600" dirty="0" smtClean="0">
                <a:latin typeface="Arial Black" panose="020B0A04020102020204" pitchFamily="34" charset="0"/>
              </a:rPr>
              <a:t>3. </a:t>
            </a:r>
            <a:r>
              <a:rPr lang="en-US" sz="1600" dirty="0" smtClean="0"/>
              <a:t>Data normalization/scaling (especially for model training)</a:t>
            </a:r>
            <a:br>
              <a:rPr lang="en-US" sz="1600" dirty="0" smtClean="0"/>
            </a:br>
            <a:r>
              <a:rPr lang="en-US" sz="1600" dirty="0" smtClean="0"/>
              <a:t/>
            </a:r>
            <a:br>
              <a:rPr lang="en-US" sz="1600" dirty="0" smtClean="0"/>
            </a:br>
            <a:r>
              <a:rPr lang="en-US" sz="1600" dirty="0" smtClean="0"/>
              <a:t>                             </a:t>
            </a:r>
            <a:r>
              <a:rPr lang="en-US" sz="1600" dirty="0" smtClean="0">
                <a:latin typeface="Arial Black" panose="020B0A04020102020204" pitchFamily="34" charset="0"/>
              </a:rPr>
              <a:t>4. </a:t>
            </a:r>
            <a:r>
              <a:rPr lang="en-US" sz="1600" dirty="0" smtClean="0"/>
              <a:t> Aggregating time-series data (e.g., daily → weekly demand)</a:t>
            </a:r>
            <a:br>
              <a:rPr lang="en-US" sz="1600" dirty="0" smtClean="0"/>
            </a:br>
            <a:r>
              <a:rPr lang="en-US" sz="1600" dirty="0" smtClean="0"/>
              <a:t/>
            </a:r>
            <a:br>
              <a:rPr lang="en-US" sz="1600" dirty="0" smtClean="0"/>
            </a:br>
            <a:r>
              <a:rPr lang="en-US" sz="1600" dirty="0" smtClean="0"/>
              <a:t>                             </a:t>
            </a:r>
            <a:r>
              <a:rPr lang="en-US" sz="1600" dirty="0" smtClean="0">
                <a:latin typeface="Arial Black" panose="020B0A04020102020204" pitchFamily="34" charset="0"/>
              </a:rPr>
              <a:t>5.</a:t>
            </a:r>
            <a:r>
              <a:rPr lang="en-US" sz="1600" dirty="0" smtClean="0"/>
              <a:t> Removing outliers and anomalies (e.g., bulk purchases, holidays)</a:t>
            </a:r>
            <a:br>
              <a:rPr lang="en-US" sz="1600" dirty="0" smtClean="0"/>
            </a:br>
            <a:endParaRPr lang="en-US" sz="1600" dirty="0"/>
          </a:p>
        </p:txBody>
      </p:sp>
    </p:spTree>
    <p:extLst>
      <p:ext uri="{BB962C8B-B14F-4D97-AF65-F5344CB8AC3E}">
        <p14:creationId xmlns:p14="http://schemas.microsoft.com/office/powerpoint/2010/main" val="403468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EC209-4FFB-0DA9-FEED-0013609B26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BB63B6-EA47-FA12-5C91-8ED752518F55}"/>
              </a:ext>
            </a:extLst>
          </p:cNvPr>
          <p:cNvSpPr>
            <a:spLocks noGrp="1"/>
          </p:cNvSpPr>
          <p:nvPr>
            <p:ph type="ctrTitle"/>
          </p:nvPr>
        </p:nvSpPr>
        <p:spPr>
          <a:xfrm>
            <a:off x="1524000" y="-1375031"/>
            <a:ext cx="9144000" cy="2387600"/>
          </a:xfrm>
        </p:spPr>
        <p:txBody>
          <a:bodyPr>
            <a:normAutofit/>
          </a:bodyPr>
          <a:lstStyle/>
          <a:p>
            <a:r>
              <a:rPr lang="en-US" sz="1400" dirty="0">
                <a:latin typeface="Bodoni MT Black" panose="02070A03080606020203" pitchFamily="18" charset="0"/>
              </a:rPr>
              <a:t>TITLES FOR THIS PROJECT:</a:t>
            </a:r>
            <a:endParaRPr lang="en-IN" sz="1400" dirty="0">
              <a:latin typeface="Bodoni MT Black" panose="02070A03080606020203" pitchFamily="18" charset="0"/>
            </a:endParaRPr>
          </a:p>
        </p:txBody>
      </p:sp>
      <p:sp>
        <p:nvSpPr>
          <p:cNvPr id="3" name="Subtitle 2">
            <a:extLst>
              <a:ext uri="{FF2B5EF4-FFF2-40B4-BE49-F238E27FC236}">
                <a16:creationId xmlns:a16="http://schemas.microsoft.com/office/drawing/2014/main" id="{56299B5A-AD05-EB8A-EE01-030673CB1BBF}"/>
              </a:ext>
            </a:extLst>
          </p:cNvPr>
          <p:cNvSpPr>
            <a:spLocks noGrp="1"/>
          </p:cNvSpPr>
          <p:nvPr>
            <p:ph type="subTitle" idx="1"/>
          </p:nvPr>
        </p:nvSpPr>
        <p:spPr>
          <a:xfrm>
            <a:off x="4680156" y="1989541"/>
            <a:ext cx="9910916" cy="3487020"/>
          </a:xfrm>
        </p:spPr>
        <p:txBody>
          <a:bodyPr>
            <a:normAutofit/>
          </a:bodyPr>
          <a:lstStyle/>
          <a:p>
            <a:pPr marL="342900" indent="-342900" algn="l">
              <a:buFont typeface="+mj-lt"/>
              <a:buAutoNum type="arabicParenR"/>
            </a:pPr>
            <a:r>
              <a:rPr lang="en-US" sz="1600" dirty="0"/>
              <a:t>PROBLEM STATEMENT</a:t>
            </a:r>
          </a:p>
          <a:p>
            <a:pPr marL="342900" indent="-342900" algn="l">
              <a:buFont typeface="+mj-lt"/>
              <a:buAutoNum type="arabicParenR"/>
            </a:pPr>
            <a:r>
              <a:rPr lang="en-US" sz="1600" dirty="0"/>
              <a:t>OBECTIVES OF THE PROJECT</a:t>
            </a:r>
          </a:p>
          <a:p>
            <a:pPr marL="342900" indent="-342900" algn="l">
              <a:buFont typeface="+mj-lt"/>
              <a:buAutoNum type="arabicParenR"/>
            </a:pPr>
            <a:r>
              <a:rPr lang="en-US" sz="1600" dirty="0"/>
              <a:t>SCOPE OF THE PROJECT</a:t>
            </a:r>
          </a:p>
          <a:p>
            <a:pPr marL="342900" indent="-342900" algn="l">
              <a:buFont typeface="+mj-lt"/>
              <a:buAutoNum type="arabicParenR"/>
            </a:pPr>
            <a:r>
              <a:rPr lang="en-US" sz="1600" dirty="0"/>
              <a:t>DATA SOURCES</a:t>
            </a:r>
          </a:p>
          <a:p>
            <a:pPr marL="342900" indent="-342900" algn="l">
              <a:buFont typeface="+mj-lt"/>
              <a:buAutoNum type="arabicParenR"/>
            </a:pPr>
            <a:r>
              <a:rPr lang="en-US" sz="1600" dirty="0"/>
              <a:t>HIGH LEVEL METHODOLOGY</a:t>
            </a:r>
          </a:p>
          <a:p>
            <a:pPr marL="342900" indent="-342900" algn="l">
              <a:buFont typeface="+mj-lt"/>
              <a:buAutoNum type="arabicParenR"/>
            </a:pPr>
            <a:r>
              <a:rPr lang="en-US" sz="1600" dirty="0"/>
              <a:t>TOOLS AND TECHNOLOGIES</a:t>
            </a:r>
          </a:p>
          <a:p>
            <a:pPr marL="342900" indent="-342900" algn="l">
              <a:buFont typeface="+mj-lt"/>
              <a:buAutoNum type="arabicParenR"/>
            </a:pPr>
            <a:r>
              <a:rPr lang="en-US" sz="1600" dirty="0"/>
              <a:t>TEAM MEMBERS</a:t>
            </a:r>
            <a:endParaRPr lang="en-IN" sz="1600" dirty="0"/>
          </a:p>
        </p:txBody>
      </p:sp>
    </p:spTree>
    <p:extLst>
      <p:ext uri="{BB962C8B-B14F-4D97-AF65-F5344CB8AC3E}">
        <p14:creationId xmlns:p14="http://schemas.microsoft.com/office/powerpoint/2010/main" val="1702123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7054" y="2784908"/>
            <a:ext cx="9144000" cy="2387600"/>
          </a:xfrm>
        </p:spPr>
        <p:txBody>
          <a:bodyPr>
            <a:normAutofit fontScale="90000"/>
          </a:bodyPr>
          <a:lstStyle/>
          <a:p>
            <a:pPr algn="l"/>
            <a:r>
              <a:rPr lang="en-US" sz="1800" b="1" dirty="0"/>
              <a:t/>
            </a:r>
            <a:br>
              <a:rPr lang="en-US" sz="1800" b="1" dirty="0"/>
            </a:br>
            <a:r>
              <a:rPr lang="en-US" sz="1800" b="1" dirty="0" smtClean="0"/>
              <a:t/>
            </a:r>
            <a:br>
              <a:rPr lang="en-US" sz="1800" b="1" dirty="0" smtClean="0"/>
            </a:br>
            <a:r>
              <a:rPr lang="en-US" sz="1800" b="1" dirty="0"/>
              <a:t/>
            </a:r>
            <a:br>
              <a:rPr lang="en-US" sz="1800" b="1" dirty="0"/>
            </a:br>
            <a:r>
              <a:rPr lang="en-US" sz="1800" b="1" dirty="0" smtClean="0"/>
              <a:t>   </a:t>
            </a:r>
            <a:r>
              <a:rPr lang="en-US" sz="1800" b="1" dirty="0" smtClean="0">
                <a:latin typeface="Arial Black" panose="020B0A04020102020204" pitchFamily="34" charset="0"/>
              </a:rPr>
              <a:t>Exploratory </a:t>
            </a:r>
            <a:r>
              <a:rPr lang="en-US" sz="1800" b="1" dirty="0">
                <a:latin typeface="Arial Black" panose="020B0A04020102020204" pitchFamily="34" charset="0"/>
              </a:rPr>
              <a:t>Data Analysis (EDA</a:t>
            </a:r>
            <a:r>
              <a:rPr lang="en-US" sz="1800" b="1" dirty="0" smtClean="0">
                <a:latin typeface="Arial Black" panose="020B0A04020102020204" pitchFamily="34" charset="0"/>
              </a:rPr>
              <a:t>):</a:t>
            </a:r>
            <a:br>
              <a:rPr lang="en-US" sz="1800" b="1" dirty="0" smtClean="0">
                <a:latin typeface="Arial Black" panose="020B0A04020102020204" pitchFamily="34" charset="0"/>
              </a:rPr>
            </a:br>
            <a:r>
              <a:rPr lang="en-US" sz="1800" b="1" dirty="0"/>
              <a:t/>
            </a:r>
            <a:br>
              <a:rPr lang="en-US" sz="1800" b="1" dirty="0"/>
            </a:br>
            <a:r>
              <a:rPr lang="en-US" sz="1800" b="1" dirty="0" smtClean="0"/>
              <a:t/>
            </a:r>
            <a:br>
              <a:rPr lang="en-US" sz="1800" b="1" dirty="0" smtClean="0"/>
            </a:br>
            <a:r>
              <a:rPr lang="en-US" sz="1800" b="1" dirty="0" smtClean="0"/>
              <a:t/>
            </a:r>
            <a:br>
              <a:rPr lang="en-US" sz="1800" b="1" dirty="0" smtClean="0"/>
            </a:br>
            <a:r>
              <a:rPr lang="en-US" sz="1800" b="1" dirty="0"/>
              <a:t/>
            </a:r>
            <a:br>
              <a:rPr lang="en-US" sz="1800" b="1" dirty="0"/>
            </a:br>
            <a:r>
              <a:rPr lang="en-US" sz="1800" b="1" dirty="0" smtClean="0">
                <a:latin typeface="Arial Black" panose="020B0A04020102020204" pitchFamily="34" charset="0"/>
              </a:rPr>
              <a:t>1. </a:t>
            </a:r>
            <a:r>
              <a:rPr lang="en-US" sz="1800" dirty="0" smtClean="0"/>
              <a:t>Trend analysis of product demand over time</a:t>
            </a:r>
            <a:br>
              <a:rPr lang="en-US" sz="1800" dirty="0" smtClean="0"/>
            </a:br>
            <a:r>
              <a:rPr lang="en-US" sz="1800" dirty="0"/>
              <a:t/>
            </a:r>
            <a:br>
              <a:rPr lang="en-US" sz="1800" dirty="0"/>
            </a:br>
            <a:r>
              <a:rPr lang="en-US" sz="1800" dirty="0" smtClean="0">
                <a:latin typeface="Arial Black" panose="020B0A04020102020204" pitchFamily="34" charset="0"/>
              </a:rPr>
              <a:t>2. </a:t>
            </a:r>
            <a:r>
              <a:rPr lang="en-US" sz="1800" dirty="0" smtClean="0"/>
              <a:t>Seasonality </a:t>
            </a:r>
            <a:r>
              <a:rPr lang="en-US" sz="1800" dirty="0"/>
              <a:t>and cyclic </a:t>
            </a:r>
            <a:r>
              <a:rPr lang="en-US" sz="1800" dirty="0" smtClean="0"/>
              <a:t>patterns</a:t>
            </a:r>
            <a:br>
              <a:rPr lang="en-US" sz="1800" dirty="0" smtClean="0"/>
            </a:br>
            <a:r>
              <a:rPr lang="en-US" sz="1800" dirty="0"/>
              <a:t/>
            </a:r>
            <a:br>
              <a:rPr lang="en-US" sz="1800" dirty="0"/>
            </a:br>
            <a:r>
              <a:rPr lang="en-US" sz="1800" dirty="0" smtClean="0">
                <a:latin typeface="Arial Black" panose="020B0A04020102020204" pitchFamily="34" charset="0"/>
              </a:rPr>
              <a:t>3. </a:t>
            </a:r>
            <a:r>
              <a:rPr lang="en-US" sz="1800" dirty="0" smtClean="0"/>
              <a:t>Distribution </a:t>
            </a:r>
            <a:r>
              <a:rPr lang="en-US" sz="1800" dirty="0"/>
              <a:t>of demand across </a:t>
            </a:r>
            <a:r>
              <a:rPr lang="en-US" sz="1800" dirty="0" smtClean="0"/>
              <a:t>locations</a:t>
            </a:r>
            <a:br>
              <a:rPr lang="en-US" sz="1800" dirty="0" smtClean="0"/>
            </a:br>
            <a:r>
              <a:rPr lang="en-US" sz="1800" dirty="0"/>
              <a:t/>
            </a:r>
            <a:br>
              <a:rPr lang="en-US" sz="1800" dirty="0"/>
            </a:br>
            <a:r>
              <a:rPr lang="en-US" sz="1800" dirty="0" smtClean="0">
                <a:latin typeface="Arial Black" panose="020B0A04020102020204" pitchFamily="34" charset="0"/>
              </a:rPr>
              <a:t>4. </a:t>
            </a:r>
            <a:r>
              <a:rPr lang="en-US" sz="1800" dirty="0" smtClean="0"/>
              <a:t>Vehicle </a:t>
            </a:r>
            <a:r>
              <a:rPr lang="en-US" sz="1800" dirty="0"/>
              <a:t>utilization and travel distance </a:t>
            </a:r>
            <a:r>
              <a:rPr lang="en-US" sz="1800" dirty="0" smtClean="0"/>
              <a:t>statistics</a:t>
            </a:r>
            <a:br>
              <a:rPr lang="en-US" sz="1800" dirty="0" smtClean="0"/>
            </a:br>
            <a:r>
              <a:rPr lang="en-US" sz="1800" dirty="0"/>
              <a:t/>
            </a:r>
            <a:br>
              <a:rPr lang="en-US" sz="1800" dirty="0"/>
            </a:br>
            <a:r>
              <a:rPr lang="en-US" sz="1800" dirty="0" smtClean="0">
                <a:latin typeface="Arial Black" panose="020B0A04020102020204" pitchFamily="34" charset="0"/>
              </a:rPr>
              <a:t>5. </a:t>
            </a:r>
            <a:r>
              <a:rPr lang="en-US" sz="1800" dirty="0" err="1" smtClean="0"/>
              <a:t>Heatmap</a:t>
            </a:r>
            <a:r>
              <a:rPr lang="en-US" sz="1800" dirty="0" smtClean="0"/>
              <a:t> </a:t>
            </a:r>
            <a:r>
              <a:rPr lang="en-US" sz="1800" dirty="0"/>
              <a:t>of delivery frequency by </a:t>
            </a:r>
            <a:r>
              <a:rPr lang="en-US" sz="1800" dirty="0" smtClean="0"/>
              <a:t>location</a:t>
            </a:r>
            <a:br>
              <a:rPr lang="en-US" sz="1800" dirty="0" smtClean="0"/>
            </a:br>
            <a:r>
              <a:rPr lang="en-US" sz="1800" dirty="0"/>
              <a:t/>
            </a:r>
            <a:br>
              <a:rPr lang="en-US" sz="1800" dirty="0"/>
            </a:br>
            <a:r>
              <a:rPr lang="en-US" sz="1800" dirty="0" smtClean="0">
                <a:latin typeface="Arial Black" panose="020B0A04020102020204" pitchFamily="34" charset="0"/>
              </a:rPr>
              <a:t>6. </a:t>
            </a:r>
            <a:r>
              <a:rPr lang="en-US" sz="1800" dirty="0" smtClean="0"/>
              <a:t>Correlation </a:t>
            </a:r>
            <a:r>
              <a:rPr lang="en-US" sz="1800" dirty="0"/>
              <a:t>between variables (e.g., sales and weather)</a:t>
            </a:r>
            <a:br>
              <a:rPr lang="en-US" sz="1800" dirty="0"/>
            </a:br>
            <a:endParaRPr lang="en-US" sz="1800" dirty="0"/>
          </a:p>
        </p:txBody>
      </p:sp>
    </p:spTree>
    <p:extLst>
      <p:ext uri="{BB962C8B-B14F-4D97-AF65-F5344CB8AC3E}">
        <p14:creationId xmlns:p14="http://schemas.microsoft.com/office/powerpoint/2010/main" val="1006102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854181"/>
            <a:ext cx="9144000" cy="2387600"/>
          </a:xfrm>
        </p:spPr>
        <p:txBody>
          <a:bodyPr>
            <a:normAutofit fontScale="90000"/>
          </a:bodyPr>
          <a:lstStyle/>
          <a:p>
            <a:pPr algn="l"/>
            <a:r>
              <a:rPr lang="en-US" sz="1800" b="1" dirty="0" smtClean="0">
                <a:latin typeface="Arial Black" panose="020B0A04020102020204" pitchFamily="34" charset="0"/>
              </a:rPr>
              <a:t>                  Feature Engineering:</a:t>
            </a:r>
            <a:br>
              <a:rPr lang="en-US" sz="1800" b="1" dirty="0" smtClean="0">
                <a:latin typeface="Arial Black" panose="020B0A04020102020204" pitchFamily="34" charset="0"/>
              </a:rPr>
            </a:br>
            <a:r>
              <a:rPr lang="en-US" sz="1800" b="1" dirty="0">
                <a:latin typeface="Arial Black" panose="020B0A04020102020204" pitchFamily="34" charset="0"/>
              </a:rPr>
              <a:t/>
            </a:r>
            <a:br>
              <a:rPr lang="en-US" sz="1800" b="1" dirty="0">
                <a:latin typeface="Arial Black" panose="020B0A04020102020204" pitchFamily="34" charset="0"/>
              </a:rPr>
            </a:br>
            <a:r>
              <a:rPr lang="en-US" sz="1800" b="1" dirty="0" smtClean="0">
                <a:latin typeface="Arial Black" panose="020B0A04020102020204" pitchFamily="34" charset="0"/>
              </a:rPr>
              <a:t/>
            </a:r>
            <a:br>
              <a:rPr lang="en-US" sz="1800" b="1" dirty="0" smtClean="0">
                <a:latin typeface="Arial Black" panose="020B0A04020102020204" pitchFamily="34" charset="0"/>
              </a:rPr>
            </a:br>
            <a:r>
              <a:rPr lang="en-US" sz="1800" b="1" dirty="0" smtClean="0">
                <a:latin typeface="Arial Black" panose="020B0A04020102020204" pitchFamily="34" charset="0"/>
              </a:rPr>
              <a:t/>
            </a:r>
            <a:br>
              <a:rPr lang="en-US" sz="1800" b="1" dirty="0" smtClean="0">
                <a:latin typeface="Arial Black" panose="020B0A04020102020204" pitchFamily="34" charset="0"/>
              </a:rPr>
            </a:br>
            <a:r>
              <a:rPr lang="en-US" sz="1800" b="1" dirty="0">
                <a:latin typeface="Arial Black" panose="020B0A04020102020204" pitchFamily="34" charset="0"/>
              </a:rPr>
              <a:t/>
            </a:r>
            <a:br>
              <a:rPr lang="en-US" sz="1800" b="1" dirty="0">
                <a:latin typeface="Arial Black" panose="020B0A04020102020204" pitchFamily="34" charset="0"/>
              </a:rPr>
            </a:br>
            <a:r>
              <a:rPr lang="en-US" sz="1800" dirty="0" smtClean="0"/>
              <a:t>Lag </a:t>
            </a:r>
            <a:r>
              <a:rPr lang="en-US" sz="1800" dirty="0"/>
              <a:t>features (e.g., demand of past 7 days</a:t>
            </a:r>
            <a:r>
              <a:rPr lang="en-US" sz="1800" dirty="0" smtClean="0"/>
              <a:t>)</a:t>
            </a:r>
            <a:br>
              <a:rPr lang="en-US" sz="1800" dirty="0" smtClean="0"/>
            </a:br>
            <a:r>
              <a:rPr lang="en-US" sz="1800" dirty="0"/>
              <a:t/>
            </a:r>
            <a:br>
              <a:rPr lang="en-US" sz="1800" dirty="0"/>
            </a:br>
            <a:r>
              <a:rPr lang="en-US" sz="1800" dirty="0"/>
              <a:t>Rolling statistics (e.g., moving average demand</a:t>
            </a:r>
            <a:r>
              <a:rPr lang="en-US" sz="1800" dirty="0" smtClean="0"/>
              <a:t>)</a:t>
            </a:r>
            <a:br>
              <a:rPr lang="en-US" sz="1800" dirty="0" smtClean="0"/>
            </a:br>
            <a:r>
              <a:rPr lang="en-US" sz="1800" dirty="0"/>
              <a:t/>
            </a:r>
            <a:br>
              <a:rPr lang="en-US" sz="1800" dirty="0"/>
            </a:br>
            <a:r>
              <a:rPr lang="en-US" sz="1800" dirty="0"/>
              <a:t>Categorical encoding (e.g., one-hot encoding of location</a:t>
            </a:r>
            <a:r>
              <a:rPr lang="en-US" sz="1800" dirty="0" smtClean="0"/>
              <a:t>)</a:t>
            </a:r>
            <a:br>
              <a:rPr lang="en-US" sz="1800" dirty="0" smtClean="0"/>
            </a:br>
            <a:r>
              <a:rPr lang="en-US" sz="1800" dirty="0"/>
              <a:t/>
            </a:r>
            <a:br>
              <a:rPr lang="en-US" sz="1800" dirty="0"/>
            </a:br>
            <a:r>
              <a:rPr lang="en-US" sz="1800" dirty="0"/>
              <a:t>Time features (day of week, month, holiday flag</a:t>
            </a:r>
            <a:r>
              <a:rPr lang="en-US" sz="1800" dirty="0" smtClean="0"/>
              <a:t>)</a:t>
            </a:r>
            <a:br>
              <a:rPr lang="en-US" sz="1800" dirty="0" smtClean="0"/>
            </a:br>
            <a:r>
              <a:rPr lang="en-US" sz="1800" dirty="0"/>
              <a:t/>
            </a:r>
            <a:br>
              <a:rPr lang="en-US" sz="1800" dirty="0"/>
            </a:br>
            <a:r>
              <a:rPr lang="en-US" sz="1800" dirty="0"/>
              <a:t>Geospatial features (distance between warehouse and store)</a:t>
            </a:r>
            <a:br>
              <a:rPr lang="en-US" sz="1800" dirty="0"/>
            </a:br>
            <a:endParaRPr lang="en-US" sz="1800" dirty="0"/>
          </a:p>
        </p:txBody>
      </p:sp>
    </p:spTree>
    <p:extLst>
      <p:ext uri="{BB962C8B-B14F-4D97-AF65-F5344CB8AC3E}">
        <p14:creationId xmlns:p14="http://schemas.microsoft.com/office/powerpoint/2010/main" val="841232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76254" y="4322763"/>
            <a:ext cx="9144000" cy="2387600"/>
          </a:xfrm>
        </p:spPr>
        <p:txBody>
          <a:bodyPr>
            <a:noAutofit/>
          </a:bodyPr>
          <a:lstStyle/>
          <a:p>
            <a:pPr algn="l"/>
            <a:r>
              <a:rPr lang="en-US" sz="1800" b="1" dirty="0">
                <a:latin typeface="Arial Black" panose="020B0A04020102020204" pitchFamily="34" charset="0"/>
              </a:rPr>
              <a:t>Model Building</a:t>
            </a:r>
            <a:r>
              <a:rPr lang="en-US" sz="1800" b="1" dirty="0" smtClean="0">
                <a:latin typeface="Arial Black" panose="020B0A04020102020204" pitchFamily="34" charset="0"/>
              </a:rPr>
              <a:t>:</a:t>
            </a:r>
            <a:r>
              <a:rPr lang="en-US" sz="1800" b="1" dirty="0" smtClean="0"/>
              <a:t/>
            </a:r>
            <a:br>
              <a:rPr lang="en-US" sz="1800" b="1" dirty="0" smtClean="0"/>
            </a:br>
            <a:r>
              <a:rPr lang="en-US" sz="1800" b="1" dirty="0"/>
              <a:t/>
            </a:r>
            <a:br>
              <a:rPr lang="en-US" sz="1800" b="1" dirty="0"/>
            </a:br>
            <a:r>
              <a:rPr lang="en-US" sz="1800" b="1" dirty="0"/>
              <a:t/>
            </a:r>
            <a:br>
              <a:rPr lang="en-US" sz="1800" b="1" dirty="0"/>
            </a:br>
            <a:r>
              <a:rPr lang="en-US" sz="1800" b="1" dirty="0"/>
              <a:t>1. Demand Forecasting</a:t>
            </a:r>
            <a:r>
              <a:rPr lang="en-US" sz="1800" b="1" dirty="0" smtClean="0"/>
              <a:t>:</a:t>
            </a:r>
            <a:br>
              <a:rPr lang="en-US" sz="1800" b="1" dirty="0" smtClean="0"/>
            </a:br>
            <a:r>
              <a:rPr lang="en-US" sz="1800" b="1" dirty="0"/>
              <a:t/>
            </a:r>
            <a:br>
              <a:rPr lang="en-US" sz="1800" b="1" dirty="0"/>
            </a:br>
            <a:r>
              <a:rPr lang="en-US" sz="1800" dirty="0"/>
              <a:t>Models:</a:t>
            </a:r>
            <a:br>
              <a:rPr lang="en-US" sz="1800" dirty="0"/>
            </a:br>
            <a:r>
              <a:rPr lang="en-US" sz="1800" dirty="0"/>
              <a:t>ARIMA, SARIMA</a:t>
            </a:r>
            <a:br>
              <a:rPr lang="en-US" sz="1800" dirty="0"/>
            </a:br>
            <a:r>
              <a:rPr lang="en-US" sz="1800" dirty="0" err="1"/>
              <a:t>XGBoost</a:t>
            </a:r>
            <a:r>
              <a:rPr lang="en-US" sz="1800" dirty="0"/>
              <a:t>/</a:t>
            </a:r>
            <a:r>
              <a:rPr lang="en-US" sz="1800" dirty="0" err="1"/>
              <a:t>LightGBM</a:t>
            </a:r>
            <a:r>
              <a:rPr lang="en-US" sz="1800" dirty="0"/>
              <a:t/>
            </a:r>
            <a:br>
              <a:rPr lang="en-US" sz="1800" dirty="0"/>
            </a:br>
            <a:r>
              <a:rPr lang="en-US" sz="1800" dirty="0"/>
              <a:t>Prophet</a:t>
            </a:r>
            <a:br>
              <a:rPr lang="en-US" sz="1800" dirty="0"/>
            </a:br>
            <a:r>
              <a:rPr lang="en-US" sz="1800" dirty="0"/>
              <a:t>LSTM for time series</a:t>
            </a:r>
            <a:br>
              <a:rPr lang="en-US" sz="1800" dirty="0"/>
            </a:br>
            <a:r>
              <a:rPr lang="en-US" sz="1800" dirty="0"/>
              <a:t>Evaluation metrics:</a:t>
            </a:r>
            <a:br>
              <a:rPr lang="en-US" sz="1800" dirty="0"/>
            </a:br>
            <a:r>
              <a:rPr lang="en-US" sz="1800" dirty="0"/>
              <a:t>RMSE, MAE, </a:t>
            </a:r>
            <a:r>
              <a:rPr lang="en-US" sz="1800" dirty="0" smtClean="0"/>
              <a:t>MAPE</a:t>
            </a:r>
            <a:br>
              <a:rPr lang="en-US" sz="1800" dirty="0" smtClean="0"/>
            </a:br>
            <a:r>
              <a:rPr lang="en-US" sz="1800" dirty="0"/>
              <a:t/>
            </a:r>
            <a:br>
              <a:rPr lang="en-US" sz="1800" dirty="0"/>
            </a:br>
            <a:r>
              <a:rPr lang="en-US" sz="1800" b="1" dirty="0"/>
              <a:t>2. Route Optimization</a:t>
            </a:r>
            <a:r>
              <a:rPr lang="en-US" sz="1800" b="1" dirty="0" smtClean="0"/>
              <a:t>:</a:t>
            </a:r>
            <a:br>
              <a:rPr lang="en-US" sz="1800" b="1" dirty="0" smtClean="0"/>
            </a:br>
            <a:r>
              <a:rPr lang="en-US" sz="1800" b="1" dirty="0"/>
              <a:t/>
            </a:r>
            <a:br>
              <a:rPr lang="en-US" sz="1800" b="1" dirty="0"/>
            </a:br>
            <a:r>
              <a:rPr lang="en-US" sz="1800" dirty="0"/>
              <a:t>Algorithms:</a:t>
            </a:r>
            <a:br>
              <a:rPr lang="en-US" sz="1800" dirty="0"/>
            </a:br>
            <a:r>
              <a:rPr lang="en-US" sz="1800" dirty="0"/>
              <a:t>Clarke-Wright Savings Algorithm</a:t>
            </a:r>
            <a:br>
              <a:rPr lang="en-US" sz="1800" dirty="0"/>
            </a:br>
            <a:r>
              <a:rPr lang="en-US" sz="1800" dirty="0"/>
              <a:t>Genetic Algorithm</a:t>
            </a:r>
            <a:br>
              <a:rPr lang="en-US" sz="1800" dirty="0"/>
            </a:br>
            <a:r>
              <a:rPr lang="en-US" sz="1800" dirty="0"/>
              <a:t>Google OR-Tools (Vehicle Routing Problem Solver)</a:t>
            </a:r>
            <a:br>
              <a:rPr lang="en-US" sz="1800" dirty="0"/>
            </a:br>
            <a:r>
              <a:rPr lang="en-US" sz="1800" dirty="0"/>
              <a:t>A* Algorithm (for path finding)</a:t>
            </a:r>
            <a:br>
              <a:rPr lang="en-US" sz="1800" dirty="0"/>
            </a:br>
            <a:r>
              <a:rPr lang="en-US" sz="1800" dirty="0"/>
              <a:t>Constraints:</a:t>
            </a:r>
            <a:br>
              <a:rPr lang="en-US" sz="1800" dirty="0"/>
            </a:br>
            <a:r>
              <a:rPr lang="en-US" sz="1800" dirty="0"/>
              <a:t>Delivery windows</a:t>
            </a:r>
            <a:br>
              <a:rPr lang="en-US" sz="1800" dirty="0"/>
            </a:br>
            <a:r>
              <a:rPr lang="en-US" sz="1800" dirty="0"/>
              <a:t>Vehicle capacity</a:t>
            </a:r>
            <a:br>
              <a:rPr lang="en-US" sz="1800" dirty="0"/>
            </a:br>
            <a:r>
              <a:rPr lang="en-US" sz="1800" dirty="0"/>
              <a:t>Maximum route time</a:t>
            </a:r>
            <a:br>
              <a:rPr lang="en-US" sz="1800" dirty="0"/>
            </a:br>
            <a:endParaRPr lang="en-US" sz="1800" dirty="0"/>
          </a:p>
        </p:txBody>
      </p:sp>
    </p:spTree>
    <p:extLst>
      <p:ext uri="{BB962C8B-B14F-4D97-AF65-F5344CB8AC3E}">
        <p14:creationId xmlns:p14="http://schemas.microsoft.com/office/powerpoint/2010/main" val="3138401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72692" y="2475201"/>
            <a:ext cx="9144000" cy="2387600"/>
          </a:xfrm>
        </p:spPr>
        <p:txBody>
          <a:bodyPr>
            <a:normAutofit fontScale="90000"/>
          </a:bodyPr>
          <a:lstStyle/>
          <a:p>
            <a:pPr algn="l"/>
            <a:r>
              <a:rPr lang="en-US" sz="1800" b="1" dirty="0" smtClean="0">
                <a:latin typeface="Arial Black" panose="020B0A04020102020204" pitchFamily="34" charset="0"/>
              </a:rPr>
              <a:t>  Visualization </a:t>
            </a:r>
            <a:r>
              <a:rPr lang="en-US" sz="1800" b="1" dirty="0">
                <a:latin typeface="Arial Black" panose="020B0A04020102020204" pitchFamily="34" charset="0"/>
              </a:rPr>
              <a:t>of Results and Model Insights</a:t>
            </a:r>
            <a:r>
              <a:rPr lang="en-US" sz="1800" b="1" dirty="0" smtClean="0">
                <a:latin typeface="Arial Black" panose="020B0A04020102020204" pitchFamily="34" charset="0"/>
              </a:rPr>
              <a:t>:</a:t>
            </a:r>
            <a:br>
              <a:rPr lang="en-US" sz="1800" b="1" dirty="0" smtClean="0">
                <a:latin typeface="Arial Black" panose="020B0A04020102020204" pitchFamily="34" charset="0"/>
              </a:rPr>
            </a:br>
            <a:r>
              <a:rPr lang="en-US" sz="1800" b="1" dirty="0">
                <a:latin typeface="Arial Black" panose="020B0A04020102020204" pitchFamily="34" charset="0"/>
              </a:rPr>
              <a:t/>
            </a:r>
            <a:br>
              <a:rPr lang="en-US" sz="1800" b="1" dirty="0">
                <a:latin typeface="Arial Black" panose="020B0A04020102020204" pitchFamily="34" charset="0"/>
              </a:rPr>
            </a:br>
            <a:r>
              <a:rPr lang="en-US" sz="1800" b="1" dirty="0" smtClean="0"/>
              <a:t/>
            </a:r>
            <a:br>
              <a:rPr lang="en-US" sz="1800" b="1" dirty="0" smtClean="0"/>
            </a:br>
            <a:r>
              <a:rPr lang="en-US" sz="1800" b="1" dirty="0" smtClean="0"/>
              <a:t/>
            </a:r>
            <a:br>
              <a:rPr lang="en-US" sz="1800" b="1" dirty="0" smtClean="0"/>
            </a:br>
            <a:r>
              <a:rPr lang="en-US" sz="1800" b="1" dirty="0"/>
              <a:t/>
            </a:r>
            <a:br>
              <a:rPr lang="en-US" sz="1800" b="1" dirty="0"/>
            </a:br>
            <a:r>
              <a:rPr lang="en-US" sz="1800" dirty="0"/>
              <a:t>Forecasted vs. Actual demand line </a:t>
            </a:r>
            <a:r>
              <a:rPr lang="en-US" sz="1800" dirty="0" smtClean="0"/>
              <a:t>plots</a:t>
            </a:r>
            <a:br>
              <a:rPr lang="en-US" sz="1800" dirty="0" smtClean="0"/>
            </a:br>
            <a:r>
              <a:rPr lang="en-US" sz="1800" dirty="0"/>
              <a:t/>
            </a:r>
            <a:br>
              <a:rPr lang="en-US" sz="1800" dirty="0"/>
            </a:br>
            <a:r>
              <a:rPr lang="en-US" sz="1800" dirty="0"/>
              <a:t>Route maps with optimized delivery </a:t>
            </a:r>
            <a:r>
              <a:rPr lang="en-US" sz="1800" dirty="0" smtClean="0"/>
              <a:t>paths</a:t>
            </a:r>
            <a:br>
              <a:rPr lang="en-US" sz="1800" dirty="0" smtClean="0"/>
            </a:br>
            <a:r>
              <a:rPr lang="en-US" sz="1800" dirty="0"/>
              <a:t/>
            </a:r>
            <a:br>
              <a:rPr lang="en-US" sz="1800" dirty="0"/>
            </a:br>
            <a:r>
              <a:rPr lang="en-US" sz="1800" dirty="0"/>
              <a:t>Inventory </a:t>
            </a:r>
            <a:r>
              <a:rPr lang="en-US" sz="1800" dirty="0" err="1"/>
              <a:t>heatmaps</a:t>
            </a:r>
            <a:r>
              <a:rPr lang="en-US" sz="1800" dirty="0"/>
              <a:t> based on </a:t>
            </a:r>
            <a:r>
              <a:rPr lang="en-US" sz="1800" dirty="0" smtClean="0"/>
              <a:t>demand</a:t>
            </a:r>
            <a:br>
              <a:rPr lang="en-US" sz="1800" dirty="0" smtClean="0"/>
            </a:br>
            <a:r>
              <a:rPr lang="en-US" sz="1800" dirty="0"/>
              <a:t/>
            </a:r>
            <a:br>
              <a:rPr lang="en-US" sz="1800" dirty="0"/>
            </a:br>
            <a:r>
              <a:rPr lang="en-US" sz="1800" dirty="0"/>
              <a:t>Model performance dashboard (metrics over time</a:t>
            </a:r>
            <a:r>
              <a:rPr lang="en-US" sz="1800" dirty="0" smtClean="0"/>
              <a:t>)</a:t>
            </a:r>
            <a:br>
              <a:rPr lang="en-US" sz="1800" dirty="0" smtClean="0"/>
            </a:br>
            <a:r>
              <a:rPr lang="en-US" sz="1800" dirty="0"/>
              <a:t/>
            </a:r>
            <a:br>
              <a:rPr lang="en-US" sz="1800" dirty="0"/>
            </a:br>
            <a:r>
              <a:rPr lang="en-US" sz="1800" dirty="0"/>
              <a:t>Route optimization before and after comparison</a:t>
            </a:r>
            <a:br>
              <a:rPr lang="en-US" sz="1800" dirty="0"/>
            </a:br>
            <a:endParaRPr lang="en-US" sz="1800" dirty="0"/>
          </a:p>
        </p:txBody>
      </p:sp>
    </p:spTree>
    <p:extLst>
      <p:ext uri="{BB962C8B-B14F-4D97-AF65-F5344CB8AC3E}">
        <p14:creationId xmlns:p14="http://schemas.microsoft.com/office/powerpoint/2010/main" val="412530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bwMode="auto">
          <a:xfrm>
            <a:off x="2507673" y="1227087"/>
            <a:ext cx="625363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Tools and Technologies Used:</a:t>
            </a:r>
            <a:br>
              <a:rPr kumimoji="0" lang="en-US" altLang="en-US" sz="1800" b="1" i="0" u="none" strike="noStrike" cap="none" normalizeH="0" baseline="0" dirty="0" smtClean="0">
                <a:ln>
                  <a:noFill/>
                </a:ln>
                <a:solidFill>
                  <a:schemeClr val="tx1"/>
                </a:solidFill>
                <a:effectLst/>
                <a:latin typeface="Arial" panose="020B0604020202020204" pitchFamily="34" charset="0"/>
              </a:rPr>
            </a:br>
            <a:r>
              <a:rPr lang="en-US" altLang="en-US" sz="1800" b="1" dirty="0">
                <a:latin typeface="Arial" panose="020B0604020202020204" pitchFamily="34" charset="0"/>
              </a:rPr>
              <a:t/>
            </a:r>
            <a:br>
              <a:rPr lang="en-US" altLang="en-US" sz="1800" b="1" dirty="0">
                <a:latin typeface="Arial" panose="020B0604020202020204" pitchFamily="34" charset="0"/>
              </a:rPr>
            </a:br>
            <a:r>
              <a:rPr kumimoji="0" lang="en-US" altLang="en-US" sz="1800" b="1" i="0" u="none" strike="noStrike" cap="none" normalizeH="0" baseline="0" dirty="0" smtClean="0">
                <a:ln>
                  <a:noFill/>
                </a:ln>
                <a:solidFill>
                  <a:schemeClr val="tx1"/>
                </a:solidFill>
                <a:effectLst/>
                <a:latin typeface="Arial" panose="020B0604020202020204" pitchFamily="34" charset="0"/>
              </a:rPr>
              <a:t/>
            </a:r>
            <a:br>
              <a:rPr kumimoji="0" lang="en-US" altLang="en-US" sz="1800" b="1" i="0" u="none" strike="noStrike" cap="none" normalizeH="0" baseline="0" dirty="0" smtClean="0">
                <a:ln>
                  <a:noFill/>
                </a:ln>
                <a:solidFill>
                  <a:schemeClr val="tx1"/>
                </a:solidFill>
                <a:effectLst/>
                <a:latin typeface="Arial" panose="020B0604020202020204" pitchFamily="34" charset="0"/>
              </a:rPr>
            </a:b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Languages:</a:t>
            </a:r>
            <a:r>
              <a:rPr kumimoji="0" lang="en-US" altLang="en-US" sz="1600" b="0" i="0" u="none" strike="noStrike" cap="none" normalizeH="0" baseline="0" dirty="0" smtClean="0">
                <a:ln>
                  <a:noFill/>
                </a:ln>
                <a:solidFill>
                  <a:schemeClr val="tx1"/>
                </a:solidFill>
                <a:effectLst/>
                <a:latin typeface="Arial" panose="020B0604020202020204" pitchFamily="34" charset="0"/>
              </a:rPr>
              <a:t> Python</a:t>
            </a:r>
            <a:br>
              <a:rPr kumimoji="0" lang="en-US" altLang="en-US" sz="1600" b="0" i="0" u="none" strike="noStrike" cap="none" normalizeH="0" baseline="0" dirty="0" smtClean="0">
                <a:ln>
                  <a:noFill/>
                </a:ln>
                <a:solidFill>
                  <a:schemeClr val="tx1"/>
                </a:solidFill>
                <a:effectLst/>
                <a:latin typeface="Arial" panose="020B0604020202020204" pitchFamily="34" charset="0"/>
              </a:rPr>
            </a:b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Libraries: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Data Processing: </a:t>
            </a:r>
            <a:r>
              <a:rPr kumimoji="0" lang="en-US" altLang="en-US" sz="1600" b="0" i="0" u="none" strike="noStrike" cap="none" normalizeH="0" baseline="0" dirty="0" smtClean="0">
                <a:ln>
                  <a:noFill/>
                </a:ln>
                <a:solidFill>
                  <a:schemeClr val="tx1"/>
                </a:solidFill>
                <a:effectLst/>
                <a:latin typeface="Arial Unicode MS"/>
              </a:rPr>
              <a:t>pandas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a:rPr>
              <a:t>numpy</a:t>
            </a:r>
            <a:endParaRPr kumimoji="0" lang="en-US" altLang="en-US" sz="16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EDA: </a:t>
            </a:r>
            <a:r>
              <a:rPr kumimoji="0" lang="en-US" altLang="en-US" sz="1600" b="0" i="0" u="none" strike="noStrike" cap="none" normalizeH="0" baseline="0" dirty="0" err="1" smtClean="0">
                <a:ln>
                  <a:noFill/>
                </a:ln>
                <a:solidFill>
                  <a:schemeClr val="tx1"/>
                </a:solidFill>
                <a:effectLst/>
                <a:latin typeface="Arial Unicode MS"/>
              </a:rPr>
              <a:t>matplotlib</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a:rPr>
              <a:t>seaborn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a:rPr>
              <a:t>plotly</a:t>
            </a:r>
            <a:endParaRPr kumimoji="0" lang="en-US" altLang="en-US" sz="16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Forecasting: </a:t>
            </a:r>
            <a:r>
              <a:rPr kumimoji="0" lang="en-US" altLang="en-US" sz="1600" b="0" i="0" u="none" strike="noStrike" cap="none" normalizeH="0" baseline="0" dirty="0" err="1" smtClean="0">
                <a:ln>
                  <a:noFill/>
                </a:ln>
                <a:solidFill>
                  <a:schemeClr val="tx1"/>
                </a:solidFill>
                <a:effectLst/>
                <a:latin typeface="Arial Unicode MS"/>
              </a:rPr>
              <a:t>statsmodels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prophet</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a:rPr>
              <a:t>xgboost</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a:rPr>
              <a:t>tensorflow</a:t>
            </a:r>
            <a:r>
              <a:rPr kumimoji="0" lang="en-US" altLang="en-US" sz="1600" b="0" i="0" u="none" strike="noStrike" cap="none" normalizeH="0" baseline="0" dirty="0" smtClean="0">
                <a:ln>
                  <a:noFill/>
                </a:ln>
                <a:solidFill>
                  <a:schemeClr val="tx1"/>
                </a:solidFill>
                <a:effectLst/>
                <a:latin typeface="Arial Unicode MS"/>
              </a:rPr>
              <a:t>/</a:t>
            </a:r>
            <a:r>
              <a:rPr kumimoji="0" lang="en-US" altLang="en-US" sz="1600" b="0" i="0" u="none" strike="noStrike" cap="none" normalizeH="0" baseline="0" dirty="0" err="1" smtClean="0">
                <a:ln>
                  <a:noFill/>
                </a:ln>
                <a:solidFill>
                  <a:schemeClr val="tx1"/>
                </a:solidFill>
                <a:effectLst/>
                <a:latin typeface="Arial Unicode MS"/>
              </a:rPr>
              <a:t>keras</a:t>
            </a:r>
            <a:endParaRPr kumimoji="0" lang="en-US" altLang="en-US" sz="16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Route Optimization: </a:t>
            </a:r>
            <a:r>
              <a:rPr kumimoji="0" lang="en-US" altLang="en-US" sz="1600" b="0" i="0" u="none" strike="noStrike" cap="none" normalizeH="0" baseline="0" dirty="0" smtClean="0">
                <a:ln>
                  <a:noFill/>
                </a:ln>
                <a:solidFill>
                  <a:schemeClr val="tx1"/>
                </a:solidFill>
                <a:effectLst/>
                <a:latin typeface="Arial Unicode MS"/>
              </a:rPr>
              <a:t>Google OR-Tools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a:rPr>
              <a:t>networkx</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a:rPr>
              <a:t>scikit</a:t>
            </a:r>
            <a:r>
              <a:rPr kumimoji="0" lang="en-US" altLang="en-US" sz="1600" b="0" i="0" u="none" strike="noStrike" cap="none" normalizeH="0" baseline="0" dirty="0" smtClean="0">
                <a:ln>
                  <a:noFill/>
                </a:ln>
                <a:solidFill>
                  <a:schemeClr val="tx1"/>
                </a:solidFill>
                <a:effectLst/>
                <a:latin typeface="Arial Unicode MS"/>
              </a:rPr>
              <a:t>-opt</a:t>
            </a:r>
            <a:endParaRPr kumimoji="0" lang="en-US" altLang="en-US" sz="16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Geospatial: </a:t>
            </a:r>
            <a:r>
              <a:rPr kumimoji="0" lang="en-US" altLang="en-US" sz="1600" b="0" i="0" u="none" strike="noStrike" cap="none" normalizeH="0" baseline="0" dirty="0" err="1" smtClean="0">
                <a:ln>
                  <a:noFill/>
                </a:ln>
                <a:solidFill>
                  <a:schemeClr val="tx1"/>
                </a:solidFill>
                <a:effectLst/>
                <a:latin typeface="Arial Unicode MS"/>
              </a:rPr>
              <a:t>geopandas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folium</a:t>
            </a:r>
            <a:br>
              <a:rPr kumimoji="0" lang="en-US" altLang="en-US" sz="1600" b="0" i="0" u="none" strike="noStrike" cap="none" normalizeH="0" baseline="0" dirty="0" smtClean="0">
                <a:ln>
                  <a:noFill/>
                </a:ln>
                <a:solidFill>
                  <a:schemeClr val="tx1"/>
                </a:solidFill>
                <a:effectLst/>
                <a:latin typeface="Arial Unicode MS"/>
              </a:rPr>
            </a:br>
            <a:endParaRPr kumimoji="0" lang="en-US"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Platform:</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Jupyter</a:t>
            </a:r>
            <a:r>
              <a:rPr kumimoji="0" lang="en-US" altLang="en-US" sz="1600" b="0" i="0" u="none" strike="noStrike" cap="none" normalizeH="0" baseline="0" dirty="0" smtClean="0">
                <a:ln>
                  <a:noFill/>
                </a:ln>
                <a:solidFill>
                  <a:schemeClr val="tx1"/>
                </a:solidFill>
                <a:effectLst/>
                <a:latin typeface="Arial" panose="020B0604020202020204" pitchFamily="34" charset="0"/>
              </a:rPr>
              <a:t> Notebook or Google </a:t>
            </a:r>
            <a:r>
              <a:rPr kumimoji="0" lang="en-US" altLang="en-US" sz="1600" b="0" i="0" u="none" strike="noStrike" cap="none" normalizeH="0" baseline="0" dirty="0" err="1" smtClean="0">
                <a:ln>
                  <a:noFill/>
                </a:ln>
                <a:solidFill>
                  <a:schemeClr val="tx1"/>
                </a:solidFill>
                <a:effectLst/>
                <a:latin typeface="Arial" panose="020B0604020202020204" pitchFamily="34" charset="0"/>
              </a:rPr>
              <a:t>Colab</a:t>
            </a:r>
            <a:r>
              <a:rPr kumimoji="0" lang="en-US" altLang="en-US" sz="1600" b="0" i="0" u="none" strike="noStrike" cap="none" normalizeH="0" baseline="0" dirty="0" smtClean="0">
                <a:ln>
                  <a:noFill/>
                </a:ln>
                <a:solidFill>
                  <a:schemeClr val="tx1"/>
                </a:solidFill>
                <a:effectLst/>
                <a:latin typeface="Arial" panose="020B0604020202020204" pitchFamily="34" charset="0"/>
              </a:rPr>
              <a:t/>
            </a:r>
            <a:br>
              <a:rPr kumimoji="0" lang="en-US" altLang="en-US" sz="1600" b="0" i="0" u="none" strike="noStrike" cap="none" normalizeH="0" baseline="0" dirty="0" smtClean="0">
                <a:ln>
                  <a:noFill/>
                </a:ln>
                <a:solidFill>
                  <a:schemeClr val="tx1"/>
                </a:solidFill>
                <a:effectLst/>
                <a:latin typeface="Arial" panose="020B0604020202020204" pitchFamily="34" charset="0"/>
              </a:rPr>
            </a:b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Version Control:</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Git</a:t>
            </a:r>
            <a:r>
              <a:rPr kumimoji="0" lang="en-US" altLang="en-US" sz="1600" b="0" i="0" u="none" strike="noStrike" cap="none" normalizeH="0" baseline="0" dirty="0" smtClean="0">
                <a:ln>
                  <a:noFill/>
                </a:ln>
                <a:solidFill>
                  <a:schemeClr val="tx1"/>
                </a:solidFill>
                <a:effectLst/>
                <a:latin typeface="Arial" panose="020B0604020202020204" pitchFamily="34" charset="0"/>
              </a:rPr>
              <a:t>/GitHub</a:t>
            </a:r>
            <a:br>
              <a:rPr kumimoji="0" lang="en-US" altLang="en-US" sz="1600" b="0" i="0" u="none" strike="noStrike" cap="none" normalizeH="0" baseline="0" dirty="0" smtClean="0">
                <a:ln>
                  <a:noFill/>
                </a:ln>
                <a:solidFill>
                  <a:schemeClr val="tx1"/>
                </a:solidFill>
                <a:effectLst/>
                <a:latin typeface="Arial" panose="020B0604020202020204" pitchFamily="34" charset="0"/>
              </a:rPr>
            </a:b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Dashboarding</a:t>
            </a:r>
            <a:r>
              <a:rPr kumimoji="0" lang="en-US" altLang="en-US" sz="1600" b="1" i="0" u="none" strike="noStrike" cap="none" normalizeH="0" baseline="0" dirty="0" smtClean="0">
                <a:ln>
                  <a:noFill/>
                </a:ln>
                <a:solidFill>
                  <a:schemeClr val="tx1"/>
                </a:solidFill>
                <a:effectLst/>
                <a:latin typeface="Arial" panose="020B0604020202020204" pitchFamily="34" charset="0"/>
              </a:rPr>
              <a:t> (optional):</a:t>
            </a:r>
            <a:r>
              <a:rPr kumimoji="0" lang="en-US" altLang="en-US" sz="1600" b="0" i="0" u="none" strike="noStrike" cap="none" normalizeH="0" baseline="0" dirty="0" smtClean="0">
                <a:ln>
                  <a:noFill/>
                </a:ln>
                <a:solidFill>
                  <a:schemeClr val="tx1"/>
                </a:solidFill>
                <a:effectLst/>
                <a:latin typeface="Arial" panose="020B0604020202020204" pitchFamily="34" charset="0"/>
              </a:rPr>
              <a:t> Power BI, Tableau, or </a:t>
            </a:r>
            <a:r>
              <a:rPr kumimoji="0" lang="en-US" altLang="en-US" sz="1600" b="0" i="0" u="none" strike="noStrike" cap="none" normalizeH="0" baseline="0" dirty="0" err="1" smtClean="0">
                <a:ln>
                  <a:noFill/>
                </a:ln>
                <a:solidFill>
                  <a:schemeClr val="tx1"/>
                </a:solidFill>
                <a:effectLst/>
                <a:latin typeface="Arial" panose="020B0604020202020204" pitchFamily="34" charset="0"/>
              </a:rPr>
              <a:t>Streamlit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1746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11927" y="969675"/>
            <a:ext cx="9144000" cy="1655762"/>
          </a:xfrm>
        </p:spPr>
        <p:txBody>
          <a:bodyPr>
            <a:noAutofit/>
          </a:bodyPr>
          <a:lstStyle/>
          <a:p>
            <a:pPr algn="l"/>
            <a:r>
              <a:rPr lang="en-US" sz="1800" dirty="0" smtClean="0">
                <a:latin typeface="Arial Black" panose="020B0A04020102020204" pitchFamily="34" charset="0"/>
              </a:rPr>
              <a:t>                  TEAM MEMBERS AND CONTRIBUTIONS</a:t>
            </a:r>
          </a:p>
          <a:p>
            <a:pPr algn="l"/>
            <a:endParaRPr lang="en-US" sz="1800" dirty="0" smtClean="0">
              <a:latin typeface="Arial Black" panose="020B0A04020102020204" pitchFamily="34" charset="0"/>
            </a:endParaRPr>
          </a:p>
          <a:p>
            <a:pPr algn="l"/>
            <a:r>
              <a:rPr lang="en-US" sz="1800" dirty="0" smtClean="0">
                <a:latin typeface="Arial Black" panose="020B0A04020102020204" pitchFamily="34" charset="0"/>
              </a:rPr>
              <a:t>1. KEERTHIPRIYA.C </a:t>
            </a:r>
          </a:p>
          <a:p>
            <a:pPr algn="l"/>
            <a:r>
              <a:rPr lang="en-US" sz="1800" dirty="0" smtClean="0">
                <a:latin typeface="Arial" panose="020B0604020202020204" pitchFamily="34" charset="0"/>
                <a:cs typeface="Arial" panose="020B0604020202020204" pitchFamily="34" charset="0"/>
              </a:rPr>
              <a:t>                    DATA DESCRIPTION</a:t>
            </a:r>
          </a:p>
          <a:p>
            <a:pPr algn="l"/>
            <a:endParaRPr lang="en-US" sz="1800" dirty="0" smtClean="0">
              <a:latin typeface="Arial Black" panose="020B0A04020102020204" pitchFamily="34" charset="0"/>
            </a:endParaRPr>
          </a:p>
          <a:p>
            <a:pPr algn="l"/>
            <a:r>
              <a:rPr lang="en-US" sz="1800" dirty="0" smtClean="0">
                <a:latin typeface="Arial Black" panose="020B0A04020102020204" pitchFamily="34" charset="0"/>
              </a:rPr>
              <a:t>2. MAHALAKSHMI.B</a:t>
            </a:r>
          </a:p>
          <a:p>
            <a:pPr algn="l"/>
            <a:r>
              <a:rPr lang="en-US" sz="1800" dirty="0" smtClean="0">
                <a:latin typeface="Arial Black" panose="020B0A04020102020204" pitchFamily="34" charset="0"/>
              </a:rPr>
              <a:t>                  </a:t>
            </a:r>
            <a:r>
              <a:rPr lang="en-US" sz="1800" dirty="0" smtClean="0">
                <a:latin typeface="Arial" panose="020B0604020202020204" pitchFamily="34" charset="0"/>
                <a:cs typeface="Arial" panose="020B0604020202020204" pitchFamily="34" charset="0"/>
              </a:rPr>
              <a:t>DATA PROCESSING</a:t>
            </a:r>
          </a:p>
          <a:p>
            <a:pPr algn="l"/>
            <a:endParaRPr lang="en-US" sz="1800" dirty="0" smtClean="0">
              <a:latin typeface="Arial" panose="020B0604020202020204" pitchFamily="34" charset="0"/>
              <a:cs typeface="Arial" panose="020B0604020202020204" pitchFamily="34" charset="0"/>
            </a:endParaRPr>
          </a:p>
          <a:p>
            <a:pPr algn="l"/>
            <a:r>
              <a:rPr lang="en-US" sz="1800" dirty="0" smtClean="0">
                <a:latin typeface="Arial Black" panose="020B0A04020102020204" pitchFamily="34" charset="0"/>
              </a:rPr>
              <a:t>3. MOHAMED ASHETH M Y</a:t>
            </a:r>
          </a:p>
          <a:p>
            <a:pPr algn="l"/>
            <a:r>
              <a:rPr lang="en-US" sz="1800" dirty="0" smtClean="0">
                <a:latin typeface="Arial Black" panose="020B0A04020102020204" pitchFamily="34" charset="0"/>
              </a:rPr>
              <a:t>                 </a:t>
            </a:r>
            <a:r>
              <a:rPr lang="en-US" sz="1800" dirty="0" smtClean="0">
                <a:latin typeface="Arial" panose="020B0604020202020204" pitchFamily="34" charset="0"/>
                <a:cs typeface="Arial" panose="020B0604020202020204" pitchFamily="34" charset="0"/>
              </a:rPr>
              <a:t>EXPLORATORY DTA ANALYSIS(EDA)</a:t>
            </a:r>
          </a:p>
          <a:p>
            <a:pPr algn="l"/>
            <a:endParaRPr lang="en-US" sz="1800" dirty="0" smtClean="0">
              <a:latin typeface="Arial" panose="020B0604020202020204" pitchFamily="34" charset="0"/>
              <a:cs typeface="Arial" panose="020B0604020202020204" pitchFamily="34" charset="0"/>
            </a:endParaRPr>
          </a:p>
          <a:p>
            <a:pPr algn="l"/>
            <a:r>
              <a:rPr lang="en-US" sz="1800" dirty="0" smtClean="0">
                <a:latin typeface="Arial Black" panose="020B0A04020102020204" pitchFamily="34" charset="0"/>
              </a:rPr>
              <a:t>4. NITHESH.L</a:t>
            </a:r>
          </a:p>
          <a:p>
            <a:pPr algn="l"/>
            <a:r>
              <a:rPr lang="en-US" sz="1800" dirty="0" smtClean="0">
                <a:latin typeface="Arial Black" panose="020B0A04020102020204" pitchFamily="34" charset="0"/>
              </a:rPr>
              <a:t>                 </a:t>
            </a:r>
            <a:r>
              <a:rPr lang="en-US" sz="1800" dirty="0" smtClean="0">
                <a:latin typeface="Arial" panose="020B0604020202020204" pitchFamily="34" charset="0"/>
                <a:cs typeface="Arial" panose="020B0604020202020204" pitchFamily="34" charset="0"/>
              </a:rPr>
              <a:t>FEATURE ENGINEERING</a:t>
            </a:r>
          </a:p>
          <a:p>
            <a:pPr algn="l"/>
            <a:r>
              <a:rPr lang="en-US" sz="1800" dirty="0" smtClean="0">
                <a:latin typeface="Arial" panose="020B0604020202020204" pitchFamily="34" charset="0"/>
                <a:cs typeface="Arial" panose="020B0604020202020204" pitchFamily="34" charset="0"/>
              </a:rPr>
              <a:t>                    MODEL BUILDING</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0183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2437" y="2673784"/>
            <a:ext cx="9144000" cy="1655762"/>
          </a:xfrm>
        </p:spPr>
        <p:txBody>
          <a:bodyPr>
            <a:normAutofit/>
          </a:bodyPr>
          <a:lstStyle/>
          <a:p>
            <a:r>
              <a:rPr lang="en-US" sz="5400" dirty="0" smtClean="0">
                <a:latin typeface="Algerian" panose="04020705040A02060702" pitchFamily="82" charset="0"/>
              </a:rPr>
              <a:t>THANK YOU</a:t>
            </a:r>
            <a:endParaRPr lang="en-US" sz="5400" dirty="0">
              <a:latin typeface="Algerian" panose="04020705040A02060702" pitchFamily="82" charset="0"/>
            </a:endParaRPr>
          </a:p>
        </p:txBody>
      </p:sp>
    </p:spTree>
    <p:extLst>
      <p:ext uri="{BB962C8B-B14F-4D97-AF65-F5344CB8AC3E}">
        <p14:creationId xmlns:p14="http://schemas.microsoft.com/office/powerpoint/2010/main" val="391887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F275B-D8E1-9A2E-FECB-17D190B722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045C6-BD7B-847F-72D6-FA362E77A823}"/>
              </a:ext>
            </a:extLst>
          </p:cNvPr>
          <p:cNvSpPr>
            <a:spLocks noGrp="1"/>
          </p:cNvSpPr>
          <p:nvPr>
            <p:ph type="ctrTitle"/>
          </p:nvPr>
        </p:nvSpPr>
        <p:spPr>
          <a:xfrm>
            <a:off x="1061884" y="304800"/>
            <a:ext cx="8691717" cy="2132695"/>
          </a:xfrm>
        </p:spPr>
        <p:txBody>
          <a:bodyPr>
            <a:normAutofit/>
          </a:bodyPr>
          <a:lstStyle/>
          <a:p>
            <a:r>
              <a:rPr lang="en-US" sz="1400" dirty="0">
                <a:latin typeface="Bodoni MT Black" panose="02070A03080606020203" pitchFamily="18" charset="0"/>
              </a:rPr>
              <a:t>Problem statement:</a:t>
            </a:r>
            <a:br>
              <a:rPr lang="en-US" sz="1400" dirty="0">
                <a:latin typeface="Bodoni MT Black" panose="02070A03080606020203" pitchFamily="18" charset="0"/>
              </a:rPr>
            </a:br>
            <a:endParaRPr lang="en-IN" sz="1400" dirty="0">
              <a:latin typeface="Bodoni MT Black" panose="02070A03080606020203" pitchFamily="18" charset="0"/>
            </a:endParaRPr>
          </a:p>
        </p:txBody>
      </p:sp>
      <p:sp>
        <p:nvSpPr>
          <p:cNvPr id="3" name="Subtitle 2">
            <a:extLst>
              <a:ext uri="{FF2B5EF4-FFF2-40B4-BE49-F238E27FC236}">
                <a16:creationId xmlns:a16="http://schemas.microsoft.com/office/drawing/2014/main" id="{CCCEC793-B7CC-D1E8-0DA4-3D66A5C3E8F7}"/>
              </a:ext>
            </a:extLst>
          </p:cNvPr>
          <p:cNvSpPr>
            <a:spLocks noGrp="1"/>
          </p:cNvSpPr>
          <p:nvPr>
            <p:ph type="subTitle" idx="1"/>
          </p:nvPr>
        </p:nvSpPr>
        <p:spPr>
          <a:xfrm>
            <a:off x="911980" y="2528896"/>
            <a:ext cx="10638502" cy="1800208"/>
          </a:xfrm>
        </p:spPr>
        <p:txBody>
          <a:bodyPr>
            <a:normAutofit/>
          </a:bodyPr>
          <a:lstStyle/>
          <a:p>
            <a:pPr marL="285750" indent="-285750" algn="l">
              <a:buFont typeface="Arial" panose="020B0604020202020204" pitchFamily="34" charset="0"/>
              <a:buChar char="•"/>
            </a:pPr>
            <a:r>
              <a:rPr lang="en-US" sz="1400" dirty="0"/>
              <a:t>Efficient supply chain management is crucial for reducing operational costs, improving customer satisfaction, and maintaining competitiveness. However, many organizations struggle with:</a:t>
            </a:r>
          </a:p>
          <a:p>
            <a:pPr marL="285750" indent="-285750" algn="l">
              <a:buFont typeface="Arial" panose="020B0604020202020204" pitchFamily="34" charset="0"/>
              <a:buChar char="•"/>
            </a:pPr>
            <a:r>
              <a:rPr lang="en-US" sz="1400" dirty="0"/>
              <a:t>Inaccurate demand forecasting, leading to overstocking or stockouts.</a:t>
            </a:r>
          </a:p>
          <a:p>
            <a:pPr marL="285750" indent="-285750" algn="l">
              <a:buFont typeface="Arial" panose="020B0604020202020204" pitchFamily="34" charset="0"/>
              <a:buChar char="•"/>
            </a:pPr>
            <a:r>
              <a:rPr lang="en-US" sz="1400" dirty="0"/>
              <a:t>Inefficient routing of deliveries, resulting in increased fuel costs, delivery delays, and environmental impact.</a:t>
            </a:r>
          </a:p>
          <a:p>
            <a:pPr marL="285750" indent="-285750" algn="l">
              <a:buFont typeface="Arial" panose="020B0604020202020204" pitchFamily="34" charset="0"/>
              <a:buChar char="•"/>
            </a:pPr>
            <a:r>
              <a:rPr lang="en-US" sz="1400" dirty="0"/>
              <a:t>This project aims to optimize supply chain logistics by integrating accurate demand forecasting with intelligent route optimization.</a:t>
            </a:r>
          </a:p>
          <a:p>
            <a:pPr marL="285750" indent="-285750" algn="l">
              <a:buFont typeface="Arial" panose="020B0604020202020204" pitchFamily="34" charset="0"/>
              <a:buChar char="•"/>
            </a:pPr>
            <a:endParaRPr lang="en-IN" sz="1400" dirty="0"/>
          </a:p>
        </p:txBody>
      </p:sp>
    </p:spTree>
    <p:extLst>
      <p:ext uri="{BB962C8B-B14F-4D97-AF65-F5344CB8AC3E}">
        <p14:creationId xmlns:p14="http://schemas.microsoft.com/office/powerpoint/2010/main" val="2199580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BD9A-0069-1715-43F4-35E8603306A6}"/>
              </a:ext>
            </a:extLst>
          </p:cNvPr>
          <p:cNvSpPr>
            <a:spLocks noGrp="1"/>
          </p:cNvSpPr>
          <p:nvPr>
            <p:ph type="ctrTitle"/>
          </p:nvPr>
        </p:nvSpPr>
        <p:spPr>
          <a:xfrm>
            <a:off x="1258529" y="-1431223"/>
            <a:ext cx="9301316" cy="2387600"/>
          </a:xfrm>
        </p:spPr>
        <p:txBody>
          <a:bodyPr>
            <a:normAutofit/>
          </a:bodyPr>
          <a:lstStyle/>
          <a:p>
            <a:r>
              <a:rPr lang="en-US" sz="1400" dirty="0">
                <a:latin typeface="Bodoni MT Black" panose="02070A03080606020203" pitchFamily="18" charset="0"/>
              </a:rPr>
              <a:t>Objectives of the project:</a:t>
            </a:r>
            <a:endParaRPr lang="en-IN" sz="1400" dirty="0">
              <a:latin typeface="Bodoni MT Black" panose="02070A03080606020203" pitchFamily="18" charset="0"/>
            </a:endParaRPr>
          </a:p>
        </p:txBody>
      </p:sp>
      <p:sp>
        <p:nvSpPr>
          <p:cNvPr id="3" name="Subtitle 2">
            <a:extLst>
              <a:ext uri="{FF2B5EF4-FFF2-40B4-BE49-F238E27FC236}">
                <a16:creationId xmlns:a16="http://schemas.microsoft.com/office/drawing/2014/main" id="{39EA9361-1289-2CB6-958A-4117AF84FE13}"/>
              </a:ext>
            </a:extLst>
          </p:cNvPr>
          <p:cNvSpPr>
            <a:spLocks noGrp="1"/>
          </p:cNvSpPr>
          <p:nvPr>
            <p:ph type="subTitle" idx="1"/>
          </p:nvPr>
        </p:nvSpPr>
        <p:spPr>
          <a:xfrm>
            <a:off x="1337187" y="1368008"/>
            <a:ext cx="9144000" cy="1655762"/>
          </a:xfrm>
        </p:spPr>
        <p:txBody>
          <a:bodyPr>
            <a:noAutofit/>
          </a:bodyPr>
          <a:lstStyle/>
          <a:p>
            <a:pPr>
              <a:buNone/>
            </a:pPr>
            <a:endParaRPr lang="en-US" sz="1400" b="1" dirty="0"/>
          </a:p>
          <a:p>
            <a:pPr>
              <a:buFont typeface="+mj-lt"/>
              <a:buAutoNum type="arabicPeriod"/>
            </a:pPr>
            <a:r>
              <a:rPr lang="en-US" sz="1400" b="1" dirty="0"/>
              <a:t>Develop a Demand Forecasting Model</a:t>
            </a:r>
            <a:r>
              <a:rPr lang="en-US" sz="1400" dirty="0"/>
              <a:t/>
            </a:r>
            <a:br>
              <a:rPr lang="en-US" sz="1400" dirty="0"/>
            </a:br>
            <a:r>
              <a:rPr lang="en-US" sz="1400" dirty="0"/>
              <a:t>Use historical sales data to predict future demand accurately at various nodes in the supply chain (e.g., warehouses, retail outlets).</a:t>
            </a:r>
          </a:p>
          <a:p>
            <a:pPr>
              <a:buFont typeface="+mj-lt"/>
              <a:buAutoNum type="arabicPeriod"/>
            </a:pPr>
            <a:r>
              <a:rPr lang="en-US" sz="1400" b="1" dirty="0"/>
              <a:t>Implement Route Optimization Techniques</a:t>
            </a:r>
            <a:r>
              <a:rPr lang="en-US" sz="1400" dirty="0"/>
              <a:t/>
            </a:r>
            <a:br>
              <a:rPr lang="en-US" sz="1400" dirty="0"/>
            </a:br>
            <a:r>
              <a:rPr lang="en-US" sz="1400" dirty="0"/>
              <a:t>Minimize delivery costs and time using optimized transportation routes considering factors such as traffic, delivery windows, and fuel usage.</a:t>
            </a:r>
          </a:p>
          <a:p>
            <a:pPr>
              <a:buFont typeface="+mj-lt"/>
              <a:buAutoNum type="arabicPeriod"/>
            </a:pPr>
            <a:r>
              <a:rPr lang="en-US" sz="1400" b="1" dirty="0"/>
              <a:t>Reduce Operational Costs</a:t>
            </a:r>
            <a:r>
              <a:rPr lang="en-US" sz="1400" dirty="0"/>
              <a:t/>
            </a:r>
            <a:br>
              <a:rPr lang="en-US" sz="1400" dirty="0"/>
            </a:br>
            <a:r>
              <a:rPr lang="en-US" sz="1400" dirty="0"/>
              <a:t>Improve overall logistics efficiency by lowering transportation and inventory holding costs.</a:t>
            </a:r>
          </a:p>
          <a:p>
            <a:pPr>
              <a:buFont typeface="+mj-lt"/>
              <a:buAutoNum type="arabicPeriod"/>
            </a:pPr>
            <a:r>
              <a:rPr lang="en-US" sz="1400" b="1" dirty="0"/>
              <a:t>Enhance Customer Service Levels</a:t>
            </a:r>
            <a:r>
              <a:rPr lang="en-US" sz="1400" dirty="0"/>
              <a:t/>
            </a:r>
            <a:br>
              <a:rPr lang="en-US" sz="1400" dirty="0"/>
            </a:br>
            <a:r>
              <a:rPr lang="en-US" sz="1400" dirty="0"/>
              <a:t>Ensure timely and accurate deliveries to enhance customer satisfaction.</a:t>
            </a:r>
          </a:p>
          <a:p>
            <a:pPr>
              <a:buFont typeface="+mj-lt"/>
              <a:buAutoNum type="arabicPeriod"/>
            </a:pPr>
            <a:r>
              <a:rPr lang="en-US" sz="1400" b="1" dirty="0"/>
              <a:t>Scalability and Flexibility</a:t>
            </a:r>
            <a:r>
              <a:rPr lang="en-US" sz="1400" dirty="0"/>
              <a:t/>
            </a:r>
            <a:br>
              <a:rPr lang="en-US" sz="1400" dirty="0"/>
            </a:br>
            <a:r>
              <a:rPr lang="en-US" sz="1400" dirty="0"/>
              <a:t>Design the system to adapt to changes in demand patterns, geographical coverage, and business size.</a:t>
            </a:r>
          </a:p>
          <a:p>
            <a:endParaRPr lang="en-IN" sz="1400" dirty="0"/>
          </a:p>
        </p:txBody>
      </p:sp>
    </p:spTree>
    <p:extLst>
      <p:ext uri="{BB962C8B-B14F-4D97-AF65-F5344CB8AC3E}">
        <p14:creationId xmlns:p14="http://schemas.microsoft.com/office/powerpoint/2010/main" val="125191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9B094-E58B-A825-A580-6681553A49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3210FF-A075-BE79-A454-8F4C1A9EE443}"/>
              </a:ext>
            </a:extLst>
          </p:cNvPr>
          <p:cNvSpPr>
            <a:spLocks noGrp="1"/>
          </p:cNvSpPr>
          <p:nvPr>
            <p:ph type="ctrTitle"/>
          </p:nvPr>
        </p:nvSpPr>
        <p:spPr>
          <a:xfrm>
            <a:off x="1199537" y="-1376262"/>
            <a:ext cx="9144000" cy="2387600"/>
          </a:xfrm>
        </p:spPr>
        <p:txBody>
          <a:bodyPr>
            <a:normAutofit/>
          </a:bodyPr>
          <a:lstStyle/>
          <a:p>
            <a:r>
              <a:rPr lang="en-US" sz="1400" dirty="0">
                <a:latin typeface="Bodoni MT Black" panose="02070A03080606020203" pitchFamily="18" charset="0"/>
              </a:rPr>
              <a:t>Scope of the project:</a:t>
            </a:r>
            <a:endParaRPr lang="en-IN" sz="1400" dirty="0">
              <a:latin typeface="Bodoni MT Black" panose="02070A03080606020203" pitchFamily="18" charset="0"/>
            </a:endParaRPr>
          </a:p>
        </p:txBody>
      </p:sp>
      <p:sp>
        <p:nvSpPr>
          <p:cNvPr id="3" name="Subtitle 2">
            <a:extLst>
              <a:ext uri="{FF2B5EF4-FFF2-40B4-BE49-F238E27FC236}">
                <a16:creationId xmlns:a16="http://schemas.microsoft.com/office/drawing/2014/main" id="{3B26FA81-5DBD-262F-D3C9-4A465FFFB4D0}"/>
              </a:ext>
            </a:extLst>
          </p:cNvPr>
          <p:cNvSpPr>
            <a:spLocks noGrp="1"/>
          </p:cNvSpPr>
          <p:nvPr>
            <p:ph type="subTitle" idx="1"/>
          </p:nvPr>
        </p:nvSpPr>
        <p:spPr>
          <a:xfrm>
            <a:off x="1199537" y="1449338"/>
            <a:ext cx="10668000" cy="3428027"/>
          </a:xfrm>
        </p:spPr>
        <p:txBody>
          <a:bodyPr>
            <a:normAutofit/>
          </a:bodyPr>
          <a:lstStyle/>
          <a:p>
            <a:pPr algn="l">
              <a:buNone/>
            </a:pPr>
            <a:r>
              <a:rPr lang="en-US" sz="1400" b="1" dirty="0"/>
              <a:t>In Scope:</a:t>
            </a:r>
            <a:endParaRPr lang="en-US" sz="1400" dirty="0"/>
          </a:p>
          <a:p>
            <a:pPr marL="285750" indent="-285750" algn="l">
              <a:buFont typeface="Wingdings" panose="05000000000000000000" pitchFamily="2" charset="2"/>
              <a:buChar char="§"/>
            </a:pPr>
            <a:r>
              <a:rPr lang="en-US" sz="1400" dirty="0"/>
              <a:t>Historical data analysis for demand forecasting.</a:t>
            </a:r>
          </a:p>
          <a:p>
            <a:pPr marL="285750" indent="-285750" algn="l">
              <a:buFont typeface="Wingdings" panose="05000000000000000000" pitchFamily="2" charset="2"/>
              <a:buChar char="§"/>
            </a:pPr>
            <a:r>
              <a:rPr lang="en-US" sz="1400" dirty="0"/>
              <a:t>Development and validation of forecasting models (e.g., ARIMA, LSTM).</a:t>
            </a:r>
          </a:p>
          <a:p>
            <a:pPr marL="285750" indent="-285750" algn="l">
              <a:buFont typeface="Wingdings" panose="05000000000000000000" pitchFamily="2" charset="2"/>
              <a:buChar char="§"/>
            </a:pPr>
            <a:r>
              <a:rPr lang="en-US" sz="1400" dirty="0"/>
              <a:t>Route optimization using algorithms (e.g., Dijkstra, Genetic Algorithms, Google OR-Tools).</a:t>
            </a:r>
          </a:p>
          <a:p>
            <a:pPr marL="285750" indent="-285750" algn="l">
              <a:buFont typeface="Wingdings" panose="05000000000000000000" pitchFamily="2" charset="2"/>
              <a:buChar char="§"/>
            </a:pPr>
            <a:r>
              <a:rPr lang="en-US" sz="1400" dirty="0"/>
              <a:t>Simulation of optimized supply chain scenarios.</a:t>
            </a:r>
          </a:p>
          <a:p>
            <a:pPr marL="285750" indent="-285750" algn="l">
              <a:buFont typeface="Wingdings" panose="05000000000000000000" pitchFamily="2" charset="2"/>
              <a:buChar char="§"/>
            </a:pPr>
            <a:r>
              <a:rPr lang="en-US" sz="1400" dirty="0"/>
              <a:t>Performance metrics evaluation (cost, delivery time, service levels).</a:t>
            </a:r>
          </a:p>
          <a:p>
            <a:pPr algn="l">
              <a:buNone/>
            </a:pPr>
            <a:r>
              <a:rPr lang="en-US" sz="1400" b="1" dirty="0"/>
              <a:t>Out of Scope:</a:t>
            </a:r>
            <a:endParaRPr lang="en-US" sz="1400" dirty="0"/>
          </a:p>
          <a:p>
            <a:pPr marL="285750" indent="-285750" algn="l">
              <a:buFont typeface="Wingdings" panose="05000000000000000000" pitchFamily="2" charset="2"/>
              <a:buChar char="§"/>
            </a:pPr>
            <a:r>
              <a:rPr lang="en-US" sz="1400" dirty="0"/>
              <a:t>Real-time IoT-based tracking.</a:t>
            </a:r>
          </a:p>
          <a:p>
            <a:pPr marL="285750" indent="-285750" algn="l">
              <a:buFont typeface="Wingdings" panose="05000000000000000000" pitchFamily="2" charset="2"/>
              <a:buChar char="§"/>
            </a:pPr>
            <a:r>
              <a:rPr lang="en-US" sz="1400" dirty="0"/>
              <a:t>Procurement and production optimization.</a:t>
            </a:r>
          </a:p>
          <a:p>
            <a:pPr marL="285750" indent="-285750" algn="l">
              <a:buFont typeface="Wingdings" panose="05000000000000000000" pitchFamily="2" charset="2"/>
              <a:buChar char="§"/>
            </a:pPr>
            <a:r>
              <a:rPr lang="en-US" sz="1400" dirty="0"/>
              <a:t>Last-mile delivery integration with third-party services.</a:t>
            </a:r>
          </a:p>
          <a:p>
            <a:endParaRPr lang="en-IN" sz="1400" dirty="0"/>
          </a:p>
        </p:txBody>
      </p:sp>
    </p:spTree>
    <p:extLst>
      <p:ext uri="{BB962C8B-B14F-4D97-AF65-F5344CB8AC3E}">
        <p14:creationId xmlns:p14="http://schemas.microsoft.com/office/powerpoint/2010/main" val="3186272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02EB4-9CC6-F5A8-A340-F35EF212C0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0FE27C-0A4B-35D7-42F8-701808A48085}"/>
              </a:ext>
            </a:extLst>
          </p:cNvPr>
          <p:cNvSpPr>
            <a:spLocks noGrp="1"/>
          </p:cNvSpPr>
          <p:nvPr>
            <p:ph type="ctrTitle"/>
          </p:nvPr>
        </p:nvSpPr>
        <p:spPr>
          <a:xfrm>
            <a:off x="1317523" y="-1571676"/>
            <a:ext cx="9144000" cy="2387600"/>
          </a:xfrm>
        </p:spPr>
        <p:txBody>
          <a:bodyPr>
            <a:normAutofit/>
          </a:bodyPr>
          <a:lstStyle/>
          <a:p>
            <a:r>
              <a:rPr lang="en-US" sz="1400" dirty="0">
                <a:latin typeface="Bodoni MT Black" panose="02070A03080606020203" pitchFamily="18" charset="0"/>
              </a:rPr>
              <a:t>Data sources:</a:t>
            </a:r>
            <a:endParaRPr lang="en-IN" sz="1400" dirty="0">
              <a:latin typeface="Bodoni MT Black" panose="02070A03080606020203" pitchFamily="18" charset="0"/>
            </a:endParaRPr>
          </a:p>
        </p:txBody>
      </p:sp>
      <p:sp>
        <p:nvSpPr>
          <p:cNvPr id="3" name="Subtitle 2">
            <a:extLst>
              <a:ext uri="{FF2B5EF4-FFF2-40B4-BE49-F238E27FC236}">
                <a16:creationId xmlns:a16="http://schemas.microsoft.com/office/drawing/2014/main" id="{A74C35BA-0B1C-0354-E7CC-270198C911AC}"/>
              </a:ext>
            </a:extLst>
          </p:cNvPr>
          <p:cNvSpPr>
            <a:spLocks noGrp="1"/>
          </p:cNvSpPr>
          <p:nvPr>
            <p:ph type="subTitle" idx="1"/>
          </p:nvPr>
        </p:nvSpPr>
        <p:spPr>
          <a:xfrm>
            <a:off x="1317523" y="1120724"/>
            <a:ext cx="9144000" cy="1655762"/>
          </a:xfrm>
        </p:spPr>
        <p:txBody>
          <a:bodyPr>
            <a:noAutofit/>
          </a:bodyPr>
          <a:lstStyle/>
          <a:p>
            <a:pPr algn="l">
              <a:buNone/>
            </a:pPr>
            <a:r>
              <a:rPr lang="en-US" sz="1400" b="1" dirty="0"/>
              <a:t>1. Internal Data Sources (Organization-Specific)</a:t>
            </a:r>
          </a:p>
          <a:p>
            <a:pPr algn="l">
              <a:buNone/>
            </a:pPr>
            <a:r>
              <a:rPr lang="en-US" sz="1400" dirty="0"/>
              <a:t>These are the most valuable for real-world application since they reflect the company’s unique operations.</a:t>
            </a:r>
          </a:p>
          <a:p>
            <a:pPr algn="l">
              <a:buNone/>
            </a:pPr>
            <a:r>
              <a:rPr lang="en-US" sz="1400" b="1" dirty="0"/>
              <a:t>🔹 Sales Data</a:t>
            </a:r>
          </a:p>
          <a:p>
            <a:pPr algn="l">
              <a:buFont typeface="Arial" panose="020B0604020202020204" pitchFamily="34" charset="0"/>
              <a:buChar char="•"/>
            </a:pPr>
            <a:r>
              <a:rPr lang="en-US" sz="1400" dirty="0"/>
              <a:t>Historical sales transactions (daily/weekly/monthly)</a:t>
            </a:r>
          </a:p>
          <a:p>
            <a:pPr algn="l">
              <a:buFont typeface="Arial" panose="020B0604020202020204" pitchFamily="34" charset="0"/>
              <a:buChar char="•"/>
            </a:pPr>
            <a:r>
              <a:rPr lang="en-US" sz="1400" dirty="0"/>
              <a:t>Product-level and location-level sales</a:t>
            </a:r>
          </a:p>
          <a:p>
            <a:pPr algn="l">
              <a:buFont typeface="Arial" panose="020B0604020202020204" pitchFamily="34" charset="0"/>
              <a:buChar char="•"/>
            </a:pPr>
            <a:r>
              <a:rPr lang="en-US" sz="1400" dirty="0"/>
              <a:t>Promotion and discount history</a:t>
            </a:r>
          </a:p>
          <a:p>
            <a:pPr algn="l">
              <a:buNone/>
            </a:pPr>
            <a:r>
              <a:rPr lang="en-US" sz="1400" b="1" dirty="0"/>
              <a:t>🔹 Inventory Data</a:t>
            </a:r>
          </a:p>
          <a:p>
            <a:pPr algn="l">
              <a:buFont typeface="Arial" panose="020B0604020202020204" pitchFamily="34" charset="0"/>
              <a:buChar char="•"/>
            </a:pPr>
            <a:r>
              <a:rPr lang="en-US" sz="1400" dirty="0"/>
              <a:t>Stock levels at warehouses, distribution centers, and retail locations</a:t>
            </a:r>
          </a:p>
          <a:p>
            <a:pPr algn="l">
              <a:buFont typeface="Arial" panose="020B0604020202020204" pitchFamily="34" charset="0"/>
              <a:buChar char="•"/>
            </a:pPr>
            <a:r>
              <a:rPr lang="en-US" sz="1400" dirty="0"/>
              <a:t>Reorder levels and safety stock</a:t>
            </a:r>
          </a:p>
          <a:p>
            <a:pPr algn="l">
              <a:buFont typeface="Arial" panose="020B0604020202020204" pitchFamily="34" charset="0"/>
              <a:buChar char="•"/>
            </a:pPr>
            <a:r>
              <a:rPr lang="en-US" sz="1400" dirty="0"/>
              <a:t>Inventory turnover rates</a:t>
            </a:r>
          </a:p>
          <a:p>
            <a:pPr algn="l">
              <a:buNone/>
            </a:pPr>
            <a:r>
              <a:rPr lang="en-US" sz="1400" b="1" dirty="0"/>
              <a:t>🔹 Order and Shipment Data</a:t>
            </a:r>
          </a:p>
          <a:p>
            <a:pPr algn="l">
              <a:buFont typeface="Arial" panose="020B0604020202020204" pitchFamily="34" charset="0"/>
              <a:buChar char="•"/>
            </a:pPr>
            <a:r>
              <a:rPr lang="en-US" sz="1400" dirty="0"/>
              <a:t>Order dates, fulfillment dates</a:t>
            </a:r>
          </a:p>
          <a:p>
            <a:pPr algn="l">
              <a:buFont typeface="Arial" panose="020B0604020202020204" pitchFamily="34" charset="0"/>
              <a:buChar char="•"/>
            </a:pPr>
            <a:r>
              <a:rPr lang="en-US" sz="1400" dirty="0"/>
              <a:t>Delivery timelines and actual vs planned delivery times</a:t>
            </a:r>
          </a:p>
          <a:p>
            <a:pPr algn="l">
              <a:buFont typeface="Arial" panose="020B0604020202020204" pitchFamily="34" charset="0"/>
              <a:buChar char="•"/>
            </a:pPr>
            <a:r>
              <a:rPr lang="en-US" sz="1400" dirty="0"/>
              <a:t>Shipment tracking logs</a:t>
            </a:r>
          </a:p>
          <a:p>
            <a:pPr>
              <a:buNone/>
            </a:pPr>
            <a:endParaRPr lang="en-US" sz="1400" dirty="0"/>
          </a:p>
        </p:txBody>
      </p:sp>
    </p:spTree>
    <p:extLst>
      <p:ext uri="{BB962C8B-B14F-4D97-AF65-F5344CB8AC3E}">
        <p14:creationId xmlns:p14="http://schemas.microsoft.com/office/powerpoint/2010/main" val="3318104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25BCB-F7A5-0052-82C6-A7C3D3EB607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0F23217-B285-22A5-4B9F-B953F46856B9}"/>
              </a:ext>
            </a:extLst>
          </p:cNvPr>
          <p:cNvSpPr>
            <a:spLocks noGrp="1"/>
          </p:cNvSpPr>
          <p:nvPr>
            <p:ph type="subTitle" idx="1"/>
          </p:nvPr>
        </p:nvSpPr>
        <p:spPr>
          <a:xfrm>
            <a:off x="3206657" y="1350101"/>
            <a:ext cx="9144000" cy="1655762"/>
          </a:xfrm>
        </p:spPr>
        <p:txBody>
          <a:bodyPr>
            <a:noAutofit/>
          </a:bodyPr>
          <a:lstStyle/>
          <a:p>
            <a:pPr algn="l">
              <a:buNone/>
            </a:pPr>
            <a:r>
              <a:rPr lang="en-US" sz="1600" b="1" dirty="0"/>
              <a:t>🔹 Logistics and Transportation Data</a:t>
            </a:r>
          </a:p>
          <a:p>
            <a:pPr algn="l">
              <a:buFont typeface="Arial" panose="020B0604020202020204" pitchFamily="34" charset="0"/>
              <a:buChar char="•"/>
            </a:pPr>
            <a:r>
              <a:rPr lang="en-US" sz="1600" dirty="0"/>
              <a:t>Fleet details (capacity, type, cost per km, fuel efficiency)</a:t>
            </a:r>
          </a:p>
          <a:p>
            <a:pPr algn="l">
              <a:buFont typeface="Arial" panose="020B0604020202020204" pitchFamily="34" charset="0"/>
              <a:buChar char="•"/>
            </a:pPr>
            <a:r>
              <a:rPr lang="en-US" sz="1600" dirty="0"/>
              <a:t>Delivery routes and schedules</a:t>
            </a:r>
          </a:p>
          <a:p>
            <a:pPr algn="l">
              <a:buFont typeface="Arial" panose="020B0604020202020204" pitchFamily="34" charset="0"/>
              <a:buChar char="•"/>
            </a:pPr>
            <a:r>
              <a:rPr lang="en-US" sz="1600" dirty="0"/>
              <a:t>Vehicle availability and maintenance records</a:t>
            </a:r>
          </a:p>
          <a:p>
            <a:pPr algn="l">
              <a:buNone/>
            </a:pPr>
            <a:r>
              <a:rPr lang="en-US" sz="1600" b="1" dirty="0"/>
              <a:t>🔹 Customer Data</a:t>
            </a:r>
          </a:p>
          <a:p>
            <a:pPr algn="l">
              <a:buFont typeface="Arial" panose="020B0604020202020204" pitchFamily="34" charset="0"/>
              <a:buChar char="•"/>
            </a:pPr>
            <a:r>
              <a:rPr lang="en-US" sz="1600" dirty="0"/>
              <a:t>Customer locations and clusters</a:t>
            </a:r>
          </a:p>
          <a:p>
            <a:pPr algn="l">
              <a:buFont typeface="Arial" panose="020B0604020202020204" pitchFamily="34" charset="0"/>
              <a:buChar char="•"/>
            </a:pPr>
            <a:r>
              <a:rPr lang="en-US" sz="1600" dirty="0"/>
              <a:t>Order frequency and volume</a:t>
            </a:r>
          </a:p>
          <a:p>
            <a:pPr algn="l">
              <a:buFont typeface="Arial" panose="020B0604020202020204" pitchFamily="34" charset="0"/>
              <a:buChar char="•"/>
            </a:pPr>
            <a:r>
              <a:rPr lang="en-US" sz="1600" dirty="0"/>
              <a:t>Preferred delivery windows</a:t>
            </a:r>
          </a:p>
          <a:p>
            <a:pPr algn="l">
              <a:buNone/>
            </a:pPr>
            <a:r>
              <a:rPr lang="en-US" sz="1600" b="1" dirty="0"/>
              <a:t>🔹 Supplier Data</a:t>
            </a:r>
          </a:p>
          <a:p>
            <a:pPr algn="l">
              <a:buFont typeface="Arial" panose="020B0604020202020204" pitchFamily="34" charset="0"/>
              <a:buChar char="•"/>
            </a:pPr>
            <a:r>
              <a:rPr lang="en-US" sz="1600" dirty="0"/>
              <a:t>Lead times</a:t>
            </a:r>
          </a:p>
          <a:p>
            <a:pPr algn="l">
              <a:buFont typeface="Arial" panose="020B0604020202020204" pitchFamily="34" charset="0"/>
              <a:buChar char="•"/>
            </a:pPr>
            <a:r>
              <a:rPr lang="en-US" sz="1600" dirty="0"/>
              <a:t>Reliability and delay history</a:t>
            </a:r>
          </a:p>
          <a:p>
            <a:pPr algn="l">
              <a:buFont typeface="Arial" panose="020B0604020202020204" pitchFamily="34" charset="0"/>
              <a:buChar char="•"/>
            </a:pPr>
            <a:r>
              <a:rPr lang="en-US" sz="1600" dirty="0"/>
              <a:t>Supply frequency</a:t>
            </a:r>
          </a:p>
          <a:p>
            <a:pPr algn="l"/>
            <a:endParaRPr lang="en-IN" sz="1400" dirty="0"/>
          </a:p>
        </p:txBody>
      </p:sp>
    </p:spTree>
    <p:extLst>
      <p:ext uri="{BB962C8B-B14F-4D97-AF65-F5344CB8AC3E}">
        <p14:creationId xmlns:p14="http://schemas.microsoft.com/office/powerpoint/2010/main" val="428513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066EA-636B-DECD-6079-D1686A57AC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354BEF-3827-470A-7A0B-68DF7830D355}"/>
              </a:ext>
            </a:extLst>
          </p:cNvPr>
          <p:cNvSpPr>
            <a:spLocks noGrp="1"/>
          </p:cNvSpPr>
          <p:nvPr>
            <p:ph type="ctrTitle"/>
          </p:nvPr>
        </p:nvSpPr>
        <p:spPr>
          <a:xfrm>
            <a:off x="1524000" y="-1316037"/>
            <a:ext cx="9144000" cy="2387600"/>
          </a:xfrm>
        </p:spPr>
        <p:txBody>
          <a:bodyPr>
            <a:noAutofit/>
          </a:bodyPr>
          <a:lstStyle/>
          <a:p>
            <a:r>
              <a:rPr lang="en-IN" sz="1400" b="1" dirty="0">
                <a:latin typeface="Bodoni MT Black" panose="02070A03080606020203" pitchFamily="18" charset="0"/>
              </a:rPr>
              <a:t>2. External Data Sources (Public or API-Based)</a:t>
            </a:r>
            <a:br>
              <a:rPr lang="en-IN" sz="1400" b="1" dirty="0">
                <a:latin typeface="Bodoni MT Black" panose="02070A03080606020203" pitchFamily="18" charset="0"/>
              </a:rPr>
            </a:br>
            <a:endParaRPr lang="en-IN" sz="1400" dirty="0">
              <a:latin typeface="Bodoni MT Black" panose="02070A03080606020203" pitchFamily="18" charset="0"/>
            </a:endParaRPr>
          </a:p>
        </p:txBody>
      </p:sp>
      <p:sp>
        <p:nvSpPr>
          <p:cNvPr id="3" name="Subtitle 2">
            <a:extLst>
              <a:ext uri="{FF2B5EF4-FFF2-40B4-BE49-F238E27FC236}">
                <a16:creationId xmlns:a16="http://schemas.microsoft.com/office/drawing/2014/main" id="{28F1B7F4-CD2C-DAE6-DBEE-8380A9E457EC}"/>
              </a:ext>
            </a:extLst>
          </p:cNvPr>
          <p:cNvSpPr>
            <a:spLocks noGrp="1"/>
          </p:cNvSpPr>
          <p:nvPr>
            <p:ph type="subTitle" idx="1"/>
          </p:nvPr>
        </p:nvSpPr>
        <p:spPr>
          <a:xfrm>
            <a:off x="1730477" y="1448773"/>
            <a:ext cx="9615948" cy="2387600"/>
          </a:xfrm>
        </p:spPr>
        <p:txBody>
          <a:bodyPr>
            <a:noAutofit/>
          </a:bodyPr>
          <a:lstStyle/>
          <a:p>
            <a:pPr algn="l">
              <a:buNone/>
            </a:pPr>
            <a:r>
              <a:rPr lang="en-IN" sz="1400" dirty="0"/>
              <a:t>                        Useful for enriching internal data and improving model accuracy.</a:t>
            </a:r>
          </a:p>
          <a:p>
            <a:pPr algn="l">
              <a:buNone/>
            </a:pPr>
            <a:r>
              <a:rPr lang="en-IN" sz="1400" b="1" dirty="0"/>
              <a:t>Traffic and Map Data</a:t>
            </a:r>
          </a:p>
          <a:p>
            <a:pPr algn="l"/>
            <a:r>
              <a:rPr lang="en-IN" sz="1400" b="1" dirty="0"/>
              <a:t>      Google Maps API / OpenStreetMap (OSM)</a:t>
            </a:r>
            <a:r>
              <a:rPr lang="en-IN" sz="1400" dirty="0"/>
              <a:t> – for road networks, distances, travel time estimation, and route planning.</a:t>
            </a:r>
          </a:p>
          <a:p>
            <a:pPr algn="l"/>
            <a:r>
              <a:rPr lang="en-IN" sz="1400" b="1" dirty="0"/>
              <a:t>      TomTom or HERE APIs</a:t>
            </a:r>
            <a:r>
              <a:rPr lang="en-IN" sz="1400" dirty="0"/>
              <a:t> – real-time traffic and congestion data.</a:t>
            </a:r>
          </a:p>
          <a:p>
            <a:pPr algn="l">
              <a:buNone/>
            </a:pPr>
            <a:r>
              <a:rPr lang="en-IN" sz="1400" b="1" dirty="0"/>
              <a:t> Weather Data</a:t>
            </a:r>
          </a:p>
          <a:p>
            <a:pPr algn="l"/>
            <a:r>
              <a:rPr lang="en-IN" sz="1400" b="1" dirty="0"/>
              <a:t>       </a:t>
            </a:r>
            <a:r>
              <a:rPr lang="en-IN" sz="1400" b="1" dirty="0" err="1"/>
              <a:t>OpenWeatherMap</a:t>
            </a:r>
            <a:r>
              <a:rPr lang="en-IN" sz="1400" b="1" dirty="0"/>
              <a:t> API / NOAA</a:t>
            </a:r>
            <a:r>
              <a:rPr lang="en-IN" sz="1400" dirty="0"/>
              <a:t> – weather conditions affecting supply/delivery (e.g., storms, snowfall).</a:t>
            </a:r>
          </a:p>
          <a:p>
            <a:pPr algn="l">
              <a:buNone/>
            </a:pPr>
            <a:r>
              <a:rPr lang="en-IN" sz="1400" b="1" dirty="0"/>
              <a:t>      Macroeconomic Data</a:t>
            </a:r>
          </a:p>
          <a:p>
            <a:pPr algn="l"/>
            <a:r>
              <a:rPr lang="en-IN" sz="1400" dirty="0"/>
              <a:t>      Local or national economic indicators that may affect demand (e.g., GDP, inflation, consumer spending).</a:t>
            </a:r>
          </a:p>
          <a:p>
            <a:pPr algn="l"/>
            <a:r>
              <a:rPr lang="en-IN" sz="1400" dirty="0"/>
              <a:t>      Source: World Bank, OECD, local government data portals.</a:t>
            </a:r>
          </a:p>
          <a:p>
            <a:pPr algn="l">
              <a:buNone/>
            </a:pPr>
            <a:r>
              <a:rPr lang="en-IN" sz="1400" b="1" dirty="0"/>
              <a:t> Market Trends and Industry Reports</a:t>
            </a:r>
          </a:p>
          <a:p>
            <a:pPr algn="l"/>
            <a:r>
              <a:rPr lang="en-IN" sz="1400" dirty="0"/>
              <a:t>      Third-party reports for demand drivers in specific industries (e.g., Nielsen, Gartner, Statista).</a:t>
            </a:r>
          </a:p>
          <a:p>
            <a:pPr algn="l">
              <a:buNone/>
            </a:pPr>
            <a:r>
              <a:rPr lang="en-IN" sz="1400" b="1" dirty="0"/>
              <a:t> Calendar Data</a:t>
            </a:r>
          </a:p>
          <a:p>
            <a:pPr algn="l"/>
            <a:r>
              <a:rPr lang="en-IN" sz="1400" dirty="0"/>
              <a:t>    Public holidays, local festivals, major events (affecting demand and delivery logistics).</a:t>
            </a:r>
          </a:p>
          <a:p>
            <a:pPr algn="l"/>
            <a:r>
              <a:rPr lang="en-IN" sz="1400" dirty="0"/>
              <a:t>    Sources: Google Calendar API, local government websites.</a:t>
            </a:r>
          </a:p>
          <a:p>
            <a:pPr algn="l"/>
            <a:endParaRPr lang="en-IN" sz="1400" dirty="0"/>
          </a:p>
        </p:txBody>
      </p:sp>
    </p:spTree>
    <p:extLst>
      <p:ext uri="{BB962C8B-B14F-4D97-AF65-F5344CB8AC3E}">
        <p14:creationId xmlns:p14="http://schemas.microsoft.com/office/powerpoint/2010/main" val="752589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C7DCF-73DE-9BB5-687D-5186D0087EE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12D60FD-0450-8302-659C-3DA7D879E116}"/>
              </a:ext>
            </a:extLst>
          </p:cNvPr>
          <p:cNvSpPr>
            <a:spLocks noGrp="1"/>
          </p:cNvSpPr>
          <p:nvPr>
            <p:ph type="subTitle" idx="1"/>
          </p:nvPr>
        </p:nvSpPr>
        <p:spPr>
          <a:xfrm>
            <a:off x="1524000" y="2264851"/>
            <a:ext cx="9144000" cy="1655762"/>
          </a:xfrm>
        </p:spPr>
        <p:txBody>
          <a:bodyPr>
            <a:normAutofit lnSpcReduction="10000"/>
          </a:bodyPr>
          <a:lstStyle/>
          <a:p>
            <a:pPr>
              <a:buNone/>
            </a:pPr>
            <a:r>
              <a:rPr lang="en-US" b="1" dirty="0">
                <a:latin typeface="Bodoni MT Black" panose="02070A03080606020203" pitchFamily="18" charset="0"/>
              </a:rPr>
              <a:t> </a:t>
            </a:r>
            <a:r>
              <a:rPr lang="en-US" sz="1800" b="1" dirty="0">
                <a:latin typeface="Bodoni MT Black" panose="02070A03080606020203" pitchFamily="18" charset="0"/>
              </a:rPr>
              <a:t>Synthetic or Simulated Data (for academic or proof-of-concept projects)</a:t>
            </a:r>
          </a:p>
          <a:p>
            <a:pPr>
              <a:buNone/>
            </a:pPr>
            <a:r>
              <a:rPr lang="en-US" sz="1800" dirty="0"/>
              <a:t>If you're building a prototype or demo:</a:t>
            </a:r>
          </a:p>
          <a:p>
            <a:pPr>
              <a:buFont typeface="Arial" panose="020B0604020202020204" pitchFamily="34" charset="0"/>
              <a:buChar char="•"/>
            </a:pPr>
            <a:r>
              <a:rPr lang="en-US" sz="1800" dirty="0"/>
              <a:t>Use </a:t>
            </a:r>
            <a:r>
              <a:rPr lang="en-US" sz="1800" b="1" dirty="0"/>
              <a:t>Kaggle datasets</a:t>
            </a:r>
            <a:r>
              <a:rPr lang="en-US" sz="1800" dirty="0"/>
              <a:t> (e.g., Walmart Sales Forecasting, Supply Chain Logistics Datasets).</a:t>
            </a:r>
          </a:p>
          <a:p>
            <a:pPr>
              <a:buFont typeface="Arial" panose="020B0604020202020204" pitchFamily="34" charset="0"/>
              <a:buChar char="•"/>
            </a:pPr>
            <a:r>
              <a:rPr lang="en-US" sz="1800" dirty="0"/>
              <a:t>Simulate logistics and delivery data using </a:t>
            </a:r>
            <a:r>
              <a:rPr lang="en-US" sz="1800" b="1" dirty="0" err="1"/>
              <a:t>AnyLogic</a:t>
            </a:r>
            <a:r>
              <a:rPr lang="en-US" sz="1800" dirty="0"/>
              <a:t>, </a:t>
            </a:r>
            <a:r>
              <a:rPr lang="en-US" sz="1800" b="1" dirty="0" err="1"/>
              <a:t>SimPy</a:t>
            </a:r>
            <a:r>
              <a:rPr lang="en-US" sz="1800" dirty="0"/>
              <a:t>, or generate dummy data with Python.</a:t>
            </a:r>
          </a:p>
          <a:p>
            <a:endParaRPr lang="en-IN" dirty="0"/>
          </a:p>
        </p:txBody>
      </p:sp>
    </p:spTree>
    <p:extLst>
      <p:ext uri="{BB962C8B-B14F-4D97-AF65-F5344CB8AC3E}">
        <p14:creationId xmlns:p14="http://schemas.microsoft.com/office/powerpoint/2010/main" val="3650693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1794</Words>
  <Application>Microsoft Office PowerPoint</Application>
  <PresentationFormat>Widescreen</PresentationFormat>
  <Paragraphs>182</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Algerian</vt:lpstr>
      <vt:lpstr>Arial</vt:lpstr>
      <vt:lpstr>Arial Black</vt:lpstr>
      <vt:lpstr>Arial Unicode MS</vt:lpstr>
      <vt:lpstr>Bodoni MT Black</vt:lpstr>
      <vt:lpstr>Calibri</vt:lpstr>
      <vt:lpstr>Calibri Light</vt:lpstr>
      <vt:lpstr>Wingdings</vt:lpstr>
      <vt:lpstr>Office Theme</vt:lpstr>
      <vt:lpstr>PowerPoint Presentation</vt:lpstr>
      <vt:lpstr>TITLES FOR THIS PROJECT:</vt:lpstr>
      <vt:lpstr>Problem statement: </vt:lpstr>
      <vt:lpstr>Objectives of the project:</vt:lpstr>
      <vt:lpstr>Scope of the project:</vt:lpstr>
      <vt:lpstr>Data sources:</vt:lpstr>
      <vt:lpstr>PowerPoint Presentation</vt:lpstr>
      <vt:lpstr>2. External Data Sources (Public or API-Based) </vt:lpstr>
      <vt:lpstr>PowerPoint Presentation</vt:lpstr>
      <vt:lpstr>High level methodology:</vt:lpstr>
      <vt:lpstr>Tools and technologies:</vt:lpstr>
      <vt:lpstr>PowerPoint Presentation</vt:lpstr>
      <vt:lpstr>                                          PHASE – 2          PROJECT TITLE : OPTIMIZING SUPPLY CHAIN LOGISTICS WITH                             DEMAND FORECASTING ANDROUTE OPTIMIZATION  </vt:lpstr>
      <vt:lpstr>PowerPoint Presentation</vt:lpstr>
      <vt:lpstr>PowerPoint Presentation</vt:lpstr>
      <vt:lpstr>                                                                        Project Objectives:  Forecast Product Demand: Develop time series or regression models to predict future demand at each distribution center or retail location.  Optimize Delivery Routes: Use route optimization algorithms (e.g., Vehicle Routing Problem solvers) to minimize travel time, fuel consumption, and cost.  Improve Inventory Planning: Align inventory distribution with demand forecasts.  Reduce Logistics Costs: Decrease overall operational costs through better planning and routing.  Visualize Insights: Create dashboards and visualizations for demand patterns and optimized  routes. </vt:lpstr>
      <vt:lpstr>Data Description:   Historical Sales Data: Date Product ID Quantity Sold Location (store or region)  Inventory Data: Stock Levels Reorder Thresholds  Transportation Data: Delivery Vehicle Info (capacity, speed, cost per km) Routes (start, end, waypoints) Distances and Traffic Data (optional: historical or estimated)  Location Data: Coordinates of warehouses and stores  External Data (optional): Weather conditions Holiday Calendar Promotions/Discounts </vt:lpstr>
      <vt:lpstr>PowerPoint Presentation</vt:lpstr>
      <vt:lpstr>                                  Data Processing:                       1. Handling missing values (e.g., imputing or removing)                               2. Data type conversion (e.g., date-time parsing)                               3. Data normalization/scaling (especially for model training)                               4.  Aggregating time-series data (e.g., daily → weekly demand)                               5. Removing outliers and anomalies (e.g., bulk purchases, holidays) </vt:lpstr>
      <vt:lpstr>      Exploratory Data Analysis (EDA):     1. Trend analysis of product demand over time  2. Seasonality and cyclic patterns  3. Distribution of demand across locations  4. Vehicle utilization and travel distance statistics  5. Heatmap of delivery frequency by location  6. Correlation between variables (e.g., sales and weather) </vt:lpstr>
      <vt:lpstr>                  Feature Engineering:     Lag features (e.g., demand of past 7 days)  Rolling statistics (e.g., moving average demand)  Categorical encoding (e.g., one-hot encoding of location)  Time features (day of week, month, holiday flag)  Geospatial features (distance between warehouse and store) </vt:lpstr>
      <vt:lpstr>Model Building:   1. Demand Forecasting:  Models: ARIMA, SARIMA XGBoost/LightGBM Prophet LSTM for time series Evaluation metrics: RMSE, MAE, MAPE  2. Route Optimization:  Algorithms: Clarke-Wright Savings Algorithm Genetic Algorithm Google OR-Tools (Vehicle Routing Problem Solver) A* Algorithm (for path finding) Constraints: Delivery windows Vehicle capacity Maximum route time </vt:lpstr>
      <vt:lpstr>  Visualization of Results and Model Insights:     Forecasted vs. Actual demand line plots  Route maps with optimized delivery paths  Inventory heatmaps based on demand  Model performance dashboard (metrics over time)  Route optimization before and after comparison </vt:lpstr>
      <vt:lpstr>                      Tools and Technologies Used:    Languages: Python  Libraries: Data Processing: pandas, numpy EDA: matplotlib, seaborn, plotly Forecasting: statsmodels, prophet, xgboost, tensorflow/keras Route Optimization: Google OR-Tools, networkx, scikit-opt Geospatial: geopandas, folium  Platform: Jupyter Notebook or Google Colab  Version Control: Git/GitHub  Dashboarding (optional): Power BI, Tableau, or Streamlit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hagina s</dc:creator>
  <cp:lastModifiedBy>dhanush</cp:lastModifiedBy>
  <cp:revision>24</cp:revision>
  <dcterms:created xsi:type="dcterms:W3CDTF">2025-04-25T15:12:41Z</dcterms:created>
  <dcterms:modified xsi:type="dcterms:W3CDTF">2025-05-07T08:35:46Z</dcterms:modified>
</cp:coreProperties>
</file>