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5"/>
  </p:notesMasterIdLst>
  <p:sldIdLst>
    <p:sldId id="256" r:id="rId2"/>
    <p:sldId id="258" r:id="rId3"/>
    <p:sldId id="260" r:id="rId4"/>
    <p:sldId id="261" r:id="rId5"/>
    <p:sldId id="266" r:id="rId6"/>
    <p:sldId id="273" r:id="rId7"/>
    <p:sldId id="268" r:id="rId8"/>
    <p:sldId id="259" r:id="rId9"/>
    <p:sldId id="274" r:id="rId10"/>
    <p:sldId id="275" r:id="rId11"/>
    <p:sldId id="276" r:id="rId12"/>
    <p:sldId id="263" r:id="rId13"/>
    <p:sldId id="277" r:id="rId14"/>
    <p:sldId id="278" r:id="rId15"/>
    <p:sldId id="264" r:id="rId16"/>
    <p:sldId id="279" r:id="rId17"/>
    <p:sldId id="280" r:id="rId18"/>
    <p:sldId id="281" r:id="rId19"/>
    <p:sldId id="282" r:id="rId20"/>
    <p:sldId id="283" r:id="rId21"/>
    <p:sldId id="284" r:id="rId22"/>
    <p:sldId id="285" r:id="rId23"/>
    <p:sldId id="271" r:id="rId24"/>
  </p:sldIdLst>
  <p:sldSz cx="12192000" cy="6858000"/>
  <p:notesSz cx="6858000" cy="9144000"/>
  <p:embeddedFontLst>
    <p:embeddedFont>
      <p:font typeface="Abril Fatface" panose="02000503000000020003" pitchFamily="2" charset="0"/>
      <p:regular r:id="rId26"/>
    </p:embeddedFont>
    <p:embeddedFont>
      <p:font typeface="Bitter" panose="020B0604020202020204" charset="0"/>
      <p:regular r:id="rId27"/>
      <p:bold r:id="rId28"/>
      <p:italic r:id="rId29"/>
      <p:boldItalic r:id="rId30"/>
    </p:embeddedFont>
    <p:embeddedFont>
      <p:font typeface="Bitter SemiBold" panose="020B060402020202020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Ubuntu" panose="020B050403060203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F9B608-7DF5-42CA-AD06-1EF1F6B00994}">
  <a:tblStyle styleId="{3EF9B608-7DF5-42CA-AD06-1EF1F6B009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snapToGrid="0">
      <p:cViewPr varScale="1">
        <p:scale>
          <a:sx n="81" d="100"/>
          <a:sy n="81" d="100"/>
        </p:scale>
        <p:origin x="720"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172b07ab99_3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172b07ab99_3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172b07ab99_3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172b07ab99_3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640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005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770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172b07ab99_3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172b07ab99_3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929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172b07ab99_3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172b07ab99_3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995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172b07ab99_3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172b07ab99_3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431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058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172b07ab99_3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172b07ab99_3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975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172b07ab99_3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172b07ab99_3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119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172b07ab99_3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172b07ab99_3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338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597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11c3728c19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11c3728c19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60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1"/>
        <p:cNvGrpSpPr/>
        <p:nvPr/>
      </p:nvGrpSpPr>
      <p:grpSpPr>
        <a:xfrm>
          <a:off x="0" y="0"/>
          <a:ext cx="0" cy="0"/>
          <a:chOff x="0" y="0"/>
          <a:chExt cx="0" cy="0"/>
        </a:xfrm>
      </p:grpSpPr>
      <p:sp>
        <p:nvSpPr>
          <p:cNvPr id="12" name="Google Shape;12;p2"/>
          <p:cNvSpPr/>
          <p:nvPr/>
        </p:nvSpPr>
        <p:spPr>
          <a:xfrm>
            <a:off x="1384650" y="1546100"/>
            <a:ext cx="9575100" cy="30318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32250" y="1393800"/>
            <a:ext cx="9575100" cy="30318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subTitle" idx="1"/>
          </p:nvPr>
        </p:nvSpPr>
        <p:spPr>
          <a:xfrm>
            <a:off x="1232250" y="4877700"/>
            <a:ext cx="9727500" cy="586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lvl1pPr lvl="0" algn="ct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a:endParaRPr/>
          </a:p>
        </p:txBody>
      </p:sp>
      <p:sp>
        <p:nvSpPr>
          <p:cNvPr id="15" name="Google Shape;15;p2"/>
          <p:cNvSpPr txBox="1">
            <a:spLocks noGrp="1"/>
          </p:cNvSpPr>
          <p:nvPr>
            <p:ph type="title"/>
          </p:nvPr>
        </p:nvSpPr>
        <p:spPr>
          <a:xfrm>
            <a:off x="1411500" y="1646250"/>
            <a:ext cx="9369000" cy="2526900"/>
          </a:xfrm>
          <a:prstGeom prst="rect">
            <a:avLst/>
          </a:prstGeom>
        </p:spPr>
        <p:txBody>
          <a:bodyPr spcFirstLastPara="1" wrap="square" lIns="121900" tIns="121900" rIns="121900" bIns="121900" anchor="ctr" anchorCtr="0">
            <a:noAutofit/>
          </a:bodyPr>
          <a:lstStyle>
            <a:lvl1pPr marL="0" marR="0" lvl="0" indent="0" algn="ctr" rtl="0">
              <a:lnSpc>
                <a:spcPct val="80000"/>
              </a:lnSpc>
              <a:spcBef>
                <a:spcPts val="0"/>
              </a:spcBef>
              <a:spcAft>
                <a:spcPts val="0"/>
              </a:spcAft>
              <a:buClr>
                <a:schemeClr val="dk1"/>
              </a:buClr>
              <a:buSzPts val="9000"/>
              <a:buFont typeface="Aldrich"/>
              <a:buNone/>
              <a:defRPr sz="7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grpSp>
        <p:nvGrpSpPr>
          <p:cNvPr id="16" name="Google Shape;16;p2"/>
          <p:cNvGrpSpPr/>
          <p:nvPr/>
        </p:nvGrpSpPr>
        <p:grpSpPr>
          <a:xfrm>
            <a:off x="10449102" y="1489860"/>
            <a:ext cx="257023" cy="262801"/>
            <a:chOff x="7909625" y="886625"/>
            <a:chExt cx="94525" cy="96650"/>
          </a:xfrm>
        </p:grpSpPr>
        <p:sp>
          <p:nvSpPr>
            <p:cNvPr id="17" name="Google Shape;17;p2"/>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18" name="Google Shape;18;p2"/>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
        <p:nvSpPr>
          <p:cNvPr id="19" name="Google Shape;19;p2"/>
          <p:cNvSpPr/>
          <p:nvPr/>
        </p:nvSpPr>
        <p:spPr>
          <a:xfrm>
            <a:off x="10959750" y="26582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11045974" y="5827713"/>
            <a:ext cx="701339" cy="586427"/>
            <a:chOff x="10601749" y="5193301"/>
            <a:chExt cx="701339" cy="586427"/>
          </a:xfrm>
        </p:grpSpPr>
        <p:sp>
          <p:nvSpPr>
            <p:cNvPr id="21" name="Google Shape;21;p2"/>
            <p:cNvSpPr/>
            <p:nvPr/>
          </p:nvSpPr>
          <p:spPr>
            <a:xfrm rot="5400000">
              <a:off x="10407392" y="5389351"/>
              <a:ext cx="585600" cy="193500"/>
            </a:xfrm>
            <a:prstGeom prst="parallelogram">
              <a:avLst>
                <a:gd name="adj" fmla="val 39866"/>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10601749" y="5194688"/>
              <a:ext cx="701339" cy="78939"/>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0796943" y="5273628"/>
              <a:ext cx="506100" cy="506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633450" y="5583900"/>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rot="2536583">
            <a:off x="441581" y="368393"/>
            <a:ext cx="577793" cy="1025388"/>
            <a:chOff x="441575" y="368400"/>
            <a:chExt cx="577800" cy="1025400"/>
          </a:xfrm>
        </p:grpSpPr>
        <p:sp>
          <p:nvSpPr>
            <p:cNvPr id="26" name="Google Shape;26;p2"/>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1" name="Shape 50"/>
        <p:cNvGrpSpPr/>
        <p:nvPr/>
      </p:nvGrpSpPr>
      <p:grpSpPr>
        <a:xfrm>
          <a:off x="0" y="0"/>
          <a:ext cx="0" cy="0"/>
          <a:chOff x="0" y="0"/>
          <a:chExt cx="0" cy="0"/>
        </a:xfrm>
      </p:grpSpPr>
      <p:grpSp>
        <p:nvGrpSpPr>
          <p:cNvPr id="51" name="Google Shape;51;p4"/>
          <p:cNvGrpSpPr/>
          <p:nvPr/>
        </p:nvGrpSpPr>
        <p:grpSpPr>
          <a:xfrm>
            <a:off x="926255" y="530926"/>
            <a:ext cx="10339491" cy="5796147"/>
            <a:chOff x="926250" y="474400"/>
            <a:chExt cx="10339491" cy="5796147"/>
          </a:xfrm>
        </p:grpSpPr>
        <p:sp>
          <p:nvSpPr>
            <p:cNvPr id="52" name="Google Shape;52;p4"/>
            <p:cNvSpPr/>
            <p:nvPr/>
          </p:nvSpPr>
          <p:spPr>
            <a:xfrm>
              <a:off x="1088241" y="626800"/>
              <a:ext cx="10177500" cy="1067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926250" y="474400"/>
              <a:ext cx="10177500" cy="10671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a:off x="10908792" y="530352"/>
              <a:ext cx="137118" cy="140220"/>
              <a:chOff x="7909625" y="886625"/>
              <a:chExt cx="94525" cy="96650"/>
            </a:xfrm>
          </p:grpSpPr>
          <p:sp>
            <p:nvSpPr>
              <p:cNvPr id="55" name="Google Shape;55;p4"/>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56" name="Google Shape;56;p4"/>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
          <p:nvSpPr>
            <p:cNvPr id="57" name="Google Shape;57;p4"/>
            <p:cNvSpPr/>
            <p:nvPr/>
          </p:nvSpPr>
          <p:spPr>
            <a:xfrm>
              <a:off x="926250" y="1907650"/>
              <a:ext cx="10177500" cy="4192500"/>
            </a:xfrm>
            <a:prstGeom prst="rect">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088238" y="2078047"/>
              <a:ext cx="101775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4"/>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0" name="Google Shape;60;p4"/>
          <p:cNvSpPr txBox="1">
            <a:spLocks noGrp="1"/>
          </p:cNvSpPr>
          <p:nvPr>
            <p:ph type="body" idx="1"/>
          </p:nvPr>
        </p:nvSpPr>
        <p:spPr>
          <a:xfrm>
            <a:off x="1239400" y="3076634"/>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1" name="Google Shape;61;p4"/>
          <p:cNvSpPr txBox="1">
            <a:spLocks noGrp="1"/>
          </p:cNvSpPr>
          <p:nvPr>
            <p:ph type="body" idx="2"/>
          </p:nvPr>
        </p:nvSpPr>
        <p:spPr>
          <a:xfrm>
            <a:off x="4700226" y="3076634"/>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2" name="Google Shape;62;p4"/>
          <p:cNvSpPr txBox="1">
            <a:spLocks noGrp="1"/>
          </p:cNvSpPr>
          <p:nvPr>
            <p:ph type="body" idx="3"/>
          </p:nvPr>
        </p:nvSpPr>
        <p:spPr>
          <a:xfrm>
            <a:off x="1239400" y="4757057"/>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3" name="Google Shape;63;p4"/>
          <p:cNvSpPr txBox="1">
            <a:spLocks noGrp="1"/>
          </p:cNvSpPr>
          <p:nvPr>
            <p:ph type="body" idx="4"/>
          </p:nvPr>
        </p:nvSpPr>
        <p:spPr>
          <a:xfrm>
            <a:off x="4700226" y="4757057"/>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4" name="Google Shape;64;p4"/>
          <p:cNvSpPr txBox="1">
            <a:spLocks noGrp="1"/>
          </p:cNvSpPr>
          <p:nvPr>
            <p:ph type="title" idx="5"/>
          </p:nvPr>
        </p:nvSpPr>
        <p:spPr>
          <a:xfrm>
            <a:off x="1239400" y="2503800"/>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5" name="Google Shape;65;p4"/>
          <p:cNvSpPr txBox="1">
            <a:spLocks noGrp="1"/>
          </p:cNvSpPr>
          <p:nvPr>
            <p:ph type="title" idx="6"/>
          </p:nvPr>
        </p:nvSpPr>
        <p:spPr>
          <a:xfrm>
            <a:off x="4700226" y="2503800"/>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6" name="Google Shape;66;p4"/>
          <p:cNvSpPr txBox="1">
            <a:spLocks noGrp="1"/>
          </p:cNvSpPr>
          <p:nvPr>
            <p:ph type="title" idx="7"/>
          </p:nvPr>
        </p:nvSpPr>
        <p:spPr>
          <a:xfrm>
            <a:off x="1239400" y="4184223"/>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7" name="Google Shape;67;p4"/>
          <p:cNvSpPr txBox="1">
            <a:spLocks noGrp="1"/>
          </p:cNvSpPr>
          <p:nvPr>
            <p:ph type="title" idx="8"/>
          </p:nvPr>
        </p:nvSpPr>
        <p:spPr>
          <a:xfrm>
            <a:off x="4700226" y="4184223"/>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8" name="Google Shape;68;p4"/>
          <p:cNvSpPr txBox="1">
            <a:spLocks noGrp="1"/>
          </p:cNvSpPr>
          <p:nvPr>
            <p:ph type="body" idx="9"/>
          </p:nvPr>
        </p:nvSpPr>
        <p:spPr>
          <a:xfrm>
            <a:off x="8161053" y="3076634"/>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9" name="Google Shape;69;p4"/>
          <p:cNvSpPr txBox="1">
            <a:spLocks noGrp="1"/>
          </p:cNvSpPr>
          <p:nvPr>
            <p:ph type="body" idx="13"/>
          </p:nvPr>
        </p:nvSpPr>
        <p:spPr>
          <a:xfrm>
            <a:off x="8161053" y="4757057"/>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70" name="Google Shape;70;p4"/>
          <p:cNvSpPr txBox="1">
            <a:spLocks noGrp="1"/>
          </p:cNvSpPr>
          <p:nvPr>
            <p:ph type="title" idx="14"/>
          </p:nvPr>
        </p:nvSpPr>
        <p:spPr>
          <a:xfrm>
            <a:off x="8161053" y="2503800"/>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71" name="Google Shape;71;p4"/>
          <p:cNvSpPr txBox="1">
            <a:spLocks noGrp="1"/>
          </p:cNvSpPr>
          <p:nvPr>
            <p:ph type="title" idx="15"/>
          </p:nvPr>
        </p:nvSpPr>
        <p:spPr>
          <a:xfrm>
            <a:off x="8161053" y="4184223"/>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72" name="Google Shape;72;p4"/>
          <p:cNvSpPr/>
          <p:nvPr/>
        </p:nvSpPr>
        <p:spPr>
          <a:xfrm>
            <a:off x="334100" y="29077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11106700" y="5773113"/>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74"/>
        <p:cNvGrpSpPr/>
        <p:nvPr/>
      </p:nvGrpSpPr>
      <p:grpSpPr>
        <a:xfrm>
          <a:off x="0" y="0"/>
          <a:ext cx="0" cy="0"/>
          <a:chOff x="0" y="0"/>
          <a:chExt cx="0" cy="0"/>
        </a:xfrm>
      </p:grpSpPr>
      <p:sp>
        <p:nvSpPr>
          <p:cNvPr id="75" name="Google Shape;75;p5"/>
          <p:cNvSpPr/>
          <p:nvPr/>
        </p:nvSpPr>
        <p:spPr>
          <a:xfrm>
            <a:off x="1010194" y="980852"/>
            <a:ext cx="9416400" cy="41925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1207032" y="1227450"/>
            <a:ext cx="94164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1207032" y="1227450"/>
            <a:ext cx="9416400"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5"/>
          <p:cNvGrpSpPr/>
          <p:nvPr/>
        </p:nvGrpSpPr>
        <p:grpSpPr>
          <a:xfrm>
            <a:off x="1375575" y="1403100"/>
            <a:ext cx="822000" cy="212400"/>
            <a:chOff x="1367875" y="1812100"/>
            <a:chExt cx="822000" cy="212400"/>
          </a:xfrm>
        </p:grpSpPr>
        <p:sp>
          <p:nvSpPr>
            <p:cNvPr id="79" name="Google Shape;79;p5"/>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title"/>
          </p:nvPr>
        </p:nvSpPr>
        <p:spPr>
          <a:xfrm>
            <a:off x="1486950" y="2088250"/>
            <a:ext cx="7389300" cy="2066100"/>
          </a:xfrm>
          <a:prstGeom prst="rect">
            <a:avLst/>
          </a:prstGeom>
        </p:spPr>
        <p:txBody>
          <a:bodyPr spcFirstLastPara="1" wrap="square" lIns="121900" tIns="121900" rIns="121900" bIns="121900" anchor="ctr"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83" name="Google Shape;83;p5"/>
          <p:cNvSpPr txBox="1">
            <a:spLocks noGrp="1"/>
          </p:cNvSpPr>
          <p:nvPr>
            <p:ph type="body" idx="1"/>
          </p:nvPr>
        </p:nvSpPr>
        <p:spPr>
          <a:xfrm>
            <a:off x="1486950" y="417190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84" name="Google Shape;84;p5"/>
          <p:cNvSpPr/>
          <p:nvPr/>
        </p:nvSpPr>
        <p:spPr>
          <a:xfrm>
            <a:off x="8725750" y="225525"/>
            <a:ext cx="2710200" cy="30603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725754" y="225525"/>
            <a:ext cx="2710200" cy="3918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5"/>
          <p:cNvGrpSpPr/>
          <p:nvPr/>
        </p:nvGrpSpPr>
        <p:grpSpPr>
          <a:xfrm>
            <a:off x="8861375" y="324975"/>
            <a:ext cx="822000" cy="212400"/>
            <a:chOff x="1367875" y="1812100"/>
            <a:chExt cx="822000" cy="212400"/>
          </a:xfrm>
        </p:grpSpPr>
        <p:sp>
          <p:nvSpPr>
            <p:cNvPr id="87" name="Google Shape;87;p5"/>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5"/>
          <p:cNvSpPr/>
          <p:nvPr/>
        </p:nvSpPr>
        <p:spPr>
          <a:xfrm>
            <a:off x="8925400" y="835425"/>
            <a:ext cx="2310900" cy="22209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217125" y="29077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5"/>
          <p:cNvGrpSpPr/>
          <p:nvPr/>
        </p:nvGrpSpPr>
        <p:grpSpPr>
          <a:xfrm rot="2536583">
            <a:off x="639406" y="5636018"/>
            <a:ext cx="577793" cy="1025388"/>
            <a:chOff x="441575" y="368400"/>
            <a:chExt cx="577800" cy="1025400"/>
          </a:xfrm>
        </p:grpSpPr>
        <p:sp>
          <p:nvSpPr>
            <p:cNvPr id="93" name="Google Shape;93;p5"/>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p:nvPr/>
        </p:nvSpPr>
        <p:spPr>
          <a:xfrm>
            <a:off x="10989725" y="5773113"/>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5 Two columns">
  <p:cSld name="CUSTOM_4">
    <p:spTree>
      <p:nvGrpSpPr>
        <p:cNvPr id="1" name="Shape 96"/>
        <p:cNvGrpSpPr/>
        <p:nvPr/>
      </p:nvGrpSpPr>
      <p:grpSpPr>
        <a:xfrm>
          <a:off x="0" y="0"/>
          <a:ext cx="0" cy="0"/>
          <a:chOff x="0" y="0"/>
          <a:chExt cx="0" cy="0"/>
        </a:xfrm>
      </p:grpSpPr>
      <p:sp>
        <p:nvSpPr>
          <p:cNvPr id="97" name="Google Shape;97;p6"/>
          <p:cNvSpPr/>
          <p:nvPr/>
        </p:nvSpPr>
        <p:spPr>
          <a:xfrm>
            <a:off x="1088241" y="626800"/>
            <a:ext cx="10177500" cy="1067100"/>
          </a:xfrm>
          <a:prstGeom prst="rect">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26250" y="474400"/>
            <a:ext cx="10177500" cy="10671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6"/>
          <p:cNvGrpSpPr/>
          <p:nvPr/>
        </p:nvGrpSpPr>
        <p:grpSpPr>
          <a:xfrm>
            <a:off x="10908792" y="530352"/>
            <a:ext cx="137118" cy="140220"/>
            <a:chOff x="7909625" y="886625"/>
            <a:chExt cx="94525" cy="96650"/>
          </a:xfrm>
        </p:grpSpPr>
        <p:sp>
          <p:nvSpPr>
            <p:cNvPr id="100" name="Google Shape;100;p6"/>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101" name="Google Shape;101;p6"/>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
        <p:nvSpPr>
          <p:cNvPr id="102" name="Google Shape;102;p6"/>
          <p:cNvSpPr txBox="1">
            <a:spLocks noGrp="1"/>
          </p:cNvSpPr>
          <p:nvPr>
            <p:ph type="title"/>
          </p:nvPr>
        </p:nvSpPr>
        <p:spPr>
          <a:xfrm>
            <a:off x="985675" y="654800"/>
            <a:ext cx="100311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03" name="Google Shape;103;p6"/>
          <p:cNvSpPr/>
          <p:nvPr/>
        </p:nvSpPr>
        <p:spPr>
          <a:xfrm>
            <a:off x="6549727" y="2191103"/>
            <a:ext cx="4716000" cy="41925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6381168" y="1980500"/>
            <a:ext cx="47160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6381168" y="1980500"/>
            <a:ext cx="4716000"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6"/>
          <p:cNvGrpSpPr/>
          <p:nvPr/>
        </p:nvGrpSpPr>
        <p:grpSpPr>
          <a:xfrm>
            <a:off x="6549725" y="2156150"/>
            <a:ext cx="822000" cy="212400"/>
            <a:chOff x="1367875" y="1812100"/>
            <a:chExt cx="822000" cy="212400"/>
          </a:xfrm>
        </p:grpSpPr>
        <p:sp>
          <p:nvSpPr>
            <p:cNvPr id="107" name="Google Shape;107;p6"/>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6"/>
          <p:cNvSpPr/>
          <p:nvPr/>
        </p:nvSpPr>
        <p:spPr>
          <a:xfrm>
            <a:off x="926250" y="1980500"/>
            <a:ext cx="4716000" cy="44031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926258" y="1980500"/>
            <a:ext cx="4716000"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6"/>
          <p:cNvGrpSpPr/>
          <p:nvPr/>
        </p:nvGrpSpPr>
        <p:grpSpPr>
          <a:xfrm>
            <a:off x="1061875" y="2156150"/>
            <a:ext cx="822000" cy="212400"/>
            <a:chOff x="1367875" y="1812100"/>
            <a:chExt cx="822000" cy="212400"/>
          </a:xfrm>
        </p:grpSpPr>
        <p:sp>
          <p:nvSpPr>
            <p:cNvPr id="113" name="Google Shape;113;p6"/>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6"/>
          <p:cNvSpPr/>
          <p:nvPr/>
        </p:nvSpPr>
        <p:spPr>
          <a:xfrm>
            <a:off x="1146900" y="2777325"/>
            <a:ext cx="4265100" cy="33957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txBox="1">
            <a:spLocks noGrp="1"/>
          </p:cNvSpPr>
          <p:nvPr>
            <p:ph type="body" idx="1"/>
          </p:nvPr>
        </p:nvSpPr>
        <p:spPr>
          <a:xfrm>
            <a:off x="1268400" y="2830800"/>
            <a:ext cx="4022100" cy="32931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18" name="Google Shape;118;p6"/>
          <p:cNvSpPr txBox="1">
            <a:spLocks noGrp="1"/>
          </p:cNvSpPr>
          <p:nvPr>
            <p:ph type="body" idx="2"/>
          </p:nvPr>
        </p:nvSpPr>
        <p:spPr>
          <a:xfrm>
            <a:off x="6727515" y="2830800"/>
            <a:ext cx="4023300" cy="32931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119" name="Google Shape;119;p6"/>
          <p:cNvGrpSpPr/>
          <p:nvPr/>
        </p:nvGrpSpPr>
        <p:grpSpPr>
          <a:xfrm rot="758291">
            <a:off x="11444146" y="979011"/>
            <a:ext cx="577817" cy="1025430"/>
            <a:chOff x="441575" y="368400"/>
            <a:chExt cx="577800" cy="1025400"/>
          </a:xfrm>
        </p:grpSpPr>
        <p:sp>
          <p:nvSpPr>
            <p:cNvPr id="120" name="Google Shape;120;p6"/>
            <p:cNvSpPr/>
            <p:nvPr/>
          </p:nvSpPr>
          <p:spPr>
            <a:xfrm>
              <a:off x="441575" y="368400"/>
              <a:ext cx="577800" cy="909600"/>
            </a:xfrm>
            <a:prstGeom prst="triangle">
              <a:avLst>
                <a:gd name="adj" fmla="val 500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6"/>
          <p:cNvSpPr/>
          <p:nvPr/>
        </p:nvSpPr>
        <p:spPr>
          <a:xfrm>
            <a:off x="140675" y="585577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6"/>
          <p:cNvGrpSpPr/>
          <p:nvPr/>
        </p:nvGrpSpPr>
        <p:grpSpPr>
          <a:xfrm>
            <a:off x="64463" y="84138"/>
            <a:ext cx="701400" cy="586427"/>
            <a:chOff x="10601688" y="5193301"/>
            <a:chExt cx="701400" cy="586427"/>
          </a:xfrm>
        </p:grpSpPr>
        <p:sp>
          <p:nvSpPr>
            <p:cNvPr id="124" name="Google Shape;124;p6"/>
            <p:cNvSpPr/>
            <p:nvPr/>
          </p:nvSpPr>
          <p:spPr>
            <a:xfrm rot="5400000">
              <a:off x="10407392" y="5389351"/>
              <a:ext cx="585600" cy="193500"/>
            </a:xfrm>
            <a:prstGeom prst="parallelogram">
              <a:avLst>
                <a:gd name="adj" fmla="val 39866"/>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flipH="1">
              <a:off x="10601688" y="5194688"/>
              <a:ext cx="701400" cy="78900"/>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10796943" y="5273628"/>
              <a:ext cx="506100" cy="506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1" name="Shape 127"/>
        <p:cNvGrpSpPr/>
        <p:nvPr/>
      </p:nvGrpSpPr>
      <p:grpSpPr>
        <a:xfrm>
          <a:off x="0" y="0"/>
          <a:ext cx="0" cy="0"/>
          <a:chOff x="0" y="0"/>
          <a:chExt cx="0" cy="0"/>
        </a:xfrm>
      </p:grpSpPr>
      <p:sp>
        <p:nvSpPr>
          <p:cNvPr id="128" name="Google Shape;128;p7"/>
          <p:cNvSpPr/>
          <p:nvPr/>
        </p:nvSpPr>
        <p:spPr>
          <a:xfrm>
            <a:off x="1384650" y="732100"/>
            <a:ext cx="9575100" cy="10671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232250" y="579700"/>
            <a:ext cx="9575100" cy="10671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7"/>
          <p:cNvGrpSpPr/>
          <p:nvPr/>
        </p:nvGrpSpPr>
        <p:grpSpPr>
          <a:xfrm>
            <a:off x="10575901" y="657869"/>
            <a:ext cx="137118" cy="140220"/>
            <a:chOff x="7909625" y="886625"/>
            <a:chExt cx="94525" cy="96650"/>
          </a:xfrm>
        </p:grpSpPr>
        <p:sp>
          <p:nvSpPr>
            <p:cNvPr id="131" name="Google Shape;131;p7"/>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132" name="Google Shape;132;p7"/>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
        <p:nvSpPr>
          <p:cNvPr id="133" name="Google Shape;133;p7"/>
          <p:cNvSpPr/>
          <p:nvPr/>
        </p:nvSpPr>
        <p:spPr>
          <a:xfrm>
            <a:off x="1232250" y="1915403"/>
            <a:ext cx="9575100" cy="41925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384650" y="2085800"/>
            <a:ext cx="95751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6" name="Google Shape;136;p7"/>
          <p:cNvSpPr txBox="1">
            <a:spLocks noGrp="1"/>
          </p:cNvSpPr>
          <p:nvPr>
            <p:ph type="body" idx="1"/>
          </p:nvPr>
        </p:nvSpPr>
        <p:spPr>
          <a:xfrm>
            <a:off x="1650625" y="2793500"/>
            <a:ext cx="9062400" cy="3211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37" name="Google Shape;137;p7"/>
          <p:cNvSpPr/>
          <p:nvPr/>
        </p:nvSpPr>
        <p:spPr>
          <a:xfrm>
            <a:off x="1384650" y="2085800"/>
            <a:ext cx="9575100"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7"/>
          <p:cNvGrpSpPr/>
          <p:nvPr/>
        </p:nvGrpSpPr>
        <p:grpSpPr>
          <a:xfrm>
            <a:off x="9978475" y="2261450"/>
            <a:ext cx="822000" cy="212400"/>
            <a:chOff x="1367875" y="1812100"/>
            <a:chExt cx="822000" cy="212400"/>
          </a:xfrm>
        </p:grpSpPr>
        <p:sp>
          <p:nvSpPr>
            <p:cNvPr id="139" name="Google Shape;139;p7"/>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7"/>
          <p:cNvSpPr/>
          <p:nvPr/>
        </p:nvSpPr>
        <p:spPr>
          <a:xfrm>
            <a:off x="203600" y="28282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7"/>
          <p:cNvGrpSpPr/>
          <p:nvPr/>
        </p:nvGrpSpPr>
        <p:grpSpPr>
          <a:xfrm>
            <a:off x="340738" y="5521463"/>
            <a:ext cx="701400" cy="586427"/>
            <a:chOff x="10601688" y="5193301"/>
            <a:chExt cx="701400" cy="586427"/>
          </a:xfrm>
        </p:grpSpPr>
        <p:sp>
          <p:nvSpPr>
            <p:cNvPr id="144" name="Google Shape;144;p7"/>
            <p:cNvSpPr/>
            <p:nvPr/>
          </p:nvSpPr>
          <p:spPr>
            <a:xfrm rot="5400000">
              <a:off x="10407392" y="5389351"/>
              <a:ext cx="585600" cy="193500"/>
            </a:xfrm>
            <a:prstGeom prst="parallelogram">
              <a:avLst>
                <a:gd name="adj" fmla="val 39866"/>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flipH="1">
              <a:off x="10601688" y="5194688"/>
              <a:ext cx="701400" cy="78900"/>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10796943" y="5273628"/>
              <a:ext cx="506100" cy="506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7"/>
          <p:cNvGrpSpPr/>
          <p:nvPr/>
        </p:nvGrpSpPr>
        <p:grpSpPr>
          <a:xfrm rot="2536583">
            <a:off x="11344456" y="3002218"/>
            <a:ext cx="577793" cy="1025388"/>
            <a:chOff x="441575" y="368400"/>
            <a:chExt cx="577800" cy="1025400"/>
          </a:xfrm>
        </p:grpSpPr>
        <p:sp>
          <p:nvSpPr>
            <p:cNvPr id="148" name="Google Shape;148;p7"/>
            <p:cNvSpPr/>
            <p:nvPr/>
          </p:nvSpPr>
          <p:spPr>
            <a:xfrm>
              <a:off x="441575" y="368400"/>
              <a:ext cx="577800" cy="909600"/>
            </a:xfrm>
            <a:prstGeom prst="triangle">
              <a:avLst>
                <a:gd name="adj" fmla="val 500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441575" y="1189800"/>
              <a:ext cx="577800" cy="2040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7 Big Title">
  <p:cSld name="CUSTOM_6">
    <p:spTree>
      <p:nvGrpSpPr>
        <p:cNvPr id="1" name="Shape 150"/>
        <p:cNvGrpSpPr/>
        <p:nvPr/>
      </p:nvGrpSpPr>
      <p:grpSpPr>
        <a:xfrm>
          <a:off x="0" y="0"/>
          <a:ext cx="0" cy="0"/>
          <a:chOff x="0" y="0"/>
          <a:chExt cx="0" cy="0"/>
        </a:xfrm>
      </p:grpSpPr>
      <p:sp>
        <p:nvSpPr>
          <p:cNvPr id="151" name="Google Shape;151;p8"/>
          <p:cNvSpPr/>
          <p:nvPr/>
        </p:nvSpPr>
        <p:spPr>
          <a:xfrm flipH="1">
            <a:off x="1356012" y="628650"/>
            <a:ext cx="9480000" cy="5600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flipH="1">
            <a:off x="1356000" y="628650"/>
            <a:ext cx="9480000" cy="5886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8"/>
          <p:cNvGrpSpPr/>
          <p:nvPr/>
        </p:nvGrpSpPr>
        <p:grpSpPr>
          <a:xfrm flipH="1">
            <a:off x="1525813" y="804750"/>
            <a:ext cx="822000" cy="212400"/>
            <a:chOff x="1367875" y="1812100"/>
            <a:chExt cx="822000" cy="212400"/>
          </a:xfrm>
        </p:grpSpPr>
        <p:sp>
          <p:nvSpPr>
            <p:cNvPr id="154" name="Google Shape;154;p8"/>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flipH="1">
            <a:off x="1604375" y="1497750"/>
            <a:ext cx="8934300" cy="4379400"/>
          </a:xfrm>
          <a:prstGeom prst="rect">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txBox="1">
            <a:spLocks noGrp="1"/>
          </p:cNvSpPr>
          <p:nvPr>
            <p:ph type="title"/>
          </p:nvPr>
        </p:nvSpPr>
        <p:spPr>
          <a:xfrm>
            <a:off x="1976875" y="2025925"/>
            <a:ext cx="82767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159" name="Google Shape;159;p8"/>
          <p:cNvSpPr txBox="1">
            <a:spLocks noGrp="1"/>
          </p:cNvSpPr>
          <p:nvPr>
            <p:ph type="subTitle" idx="1"/>
          </p:nvPr>
        </p:nvSpPr>
        <p:spPr>
          <a:xfrm>
            <a:off x="1699950" y="5073350"/>
            <a:ext cx="87591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
        <p:nvSpPr>
          <p:cNvPr id="160" name="Google Shape;160;p8"/>
          <p:cNvSpPr/>
          <p:nvPr/>
        </p:nvSpPr>
        <p:spPr>
          <a:xfrm flipH="1">
            <a:off x="11106700" y="29077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8"/>
          <p:cNvGrpSpPr/>
          <p:nvPr/>
        </p:nvGrpSpPr>
        <p:grpSpPr>
          <a:xfrm rot="-2536583" flipH="1">
            <a:off x="10857825" y="5636018"/>
            <a:ext cx="577793" cy="1025388"/>
            <a:chOff x="441575" y="368400"/>
            <a:chExt cx="577800" cy="1025400"/>
          </a:xfrm>
        </p:grpSpPr>
        <p:sp>
          <p:nvSpPr>
            <p:cNvPr id="162" name="Google Shape;162;p8"/>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8"/>
          <p:cNvSpPr/>
          <p:nvPr/>
        </p:nvSpPr>
        <p:spPr>
          <a:xfrm flipH="1">
            <a:off x="334100" y="5773113"/>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8"/>
          <p:cNvGrpSpPr/>
          <p:nvPr/>
        </p:nvGrpSpPr>
        <p:grpSpPr>
          <a:xfrm>
            <a:off x="187813" y="218313"/>
            <a:ext cx="701400" cy="586427"/>
            <a:chOff x="10601688" y="5193301"/>
            <a:chExt cx="701400" cy="586427"/>
          </a:xfrm>
        </p:grpSpPr>
        <p:sp>
          <p:nvSpPr>
            <p:cNvPr id="166" name="Google Shape;166;p8"/>
            <p:cNvSpPr/>
            <p:nvPr/>
          </p:nvSpPr>
          <p:spPr>
            <a:xfrm rot="5400000">
              <a:off x="10407392" y="5389351"/>
              <a:ext cx="585600" cy="193500"/>
            </a:xfrm>
            <a:prstGeom prst="parallelogram">
              <a:avLst>
                <a:gd name="adj" fmla="val 39866"/>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flipH="1">
              <a:off x="10601688" y="5194688"/>
              <a:ext cx="701400" cy="78900"/>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10796943" y="5273628"/>
              <a:ext cx="506100" cy="5061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1" name="Shape 232"/>
        <p:cNvGrpSpPr/>
        <p:nvPr/>
      </p:nvGrpSpPr>
      <p:grpSpPr>
        <a:xfrm>
          <a:off x="0" y="0"/>
          <a:ext cx="0" cy="0"/>
          <a:chOff x="0" y="0"/>
          <a:chExt cx="0" cy="0"/>
        </a:xfrm>
      </p:grpSpPr>
      <p:grpSp>
        <p:nvGrpSpPr>
          <p:cNvPr id="233" name="Google Shape;233;p13"/>
          <p:cNvGrpSpPr/>
          <p:nvPr/>
        </p:nvGrpSpPr>
        <p:grpSpPr>
          <a:xfrm>
            <a:off x="1289381" y="980852"/>
            <a:ext cx="9613238" cy="4439098"/>
            <a:chOff x="1451593" y="980852"/>
            <a:chExt cx="9613238" cy="4439098"/>
          </a:xfrm>
        </p:grpSpPr>
        <p:sp>
          <p:nvSpPr>
            <p:cNvPr id="234" name="Google Shape;234;p13"/>
            <p:cNvSpPr/>
            <p:nvPr/>
          </p:nvSpPr>
          <p:spPr>
            <a:xfrm flipH="1">
              <a:off x="1648431" y="980852"/>
              <a:ext cx="9416400" cy="41925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flipH="1">
              <a:off x="1451593" y="1227450"/>
              <a:ext cx="94164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1451593" y="1227450"/>
              <a:ext cx="9416400"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3"/>
            <p:cNvGrpSpPr/>
            <p:nvPr/>
          </p:nvGrpSpPr>
          <p:grpSpPr>
            <a:xfrm flipH="1">
              <a:off x="9877450" y="1403100"/>
              <a:ext cx="822000" cy="212400"/>
              <a:chOff x="1367875" y="1812100"/>
              <a:chExt cx="822000" cy="212400"/>
            </a:xfrm>
          </p:grpSpPr>
          <p:sp>
            <p:nvSpPr>
              <p:cNvPr id="238" name="Google Shape;238;p13"/>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1" name="Google Shape;241;p13"/>
          <p:cNvSpPr txBox="1">
            <a:spLocks noGrp="1"/>
          </p:cNvSpPr>
          <p:nvPr>
            <p:ph type="title"/>
          </p:nvPr>
        </p:nvSpPr>
        <p:spPr>
          <a:xfrm>
            <a:off x="3279525" y="1936175"/>
            <a:ext cx="7469400" cy="855300"/>
          </a:xfrm>
          <a:prstGeom prst="rect">
            <a:avLst/>
          </a:prstGeom>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42" name="Google Shape;242;p13"/>
          <p:cNvSpPr txBox="1">
            <a:spLocks noGrp="1"/>
          </p:cNvSpPr>
          <p:nvPr>
            <p:ph type="body" idx="1"/>
          </p:nvPr>
        </p:nvSpPr>
        <p:spPr>
          <a:xfrm>
            <a:off x="4009425" y="2936500"/>
            <a:ext cx="6739500" cy="2236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243" name="Google Shape;243;p13"/>
          <p:cNvSpPr/>
          <p:nvPr/>
        </p:nvSpPr>
        <p:spPr>
          <a:xfrm rot="10800000" flipH="1">
            <a:off x="187813" y="5898740"/>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13"/>
          <p:cNvGrpSpPr/>
          <p:nvPr/>
        </p:nvGrpSpPr>
        <p:grpSpPr>
          <a:xfrm rot="8263417" flipH="1">
            <a:off x="610095" y="279309"/>
            <a:ext cx="577793" cy="1025388"/>
            <a:chOff x="441575" y="368400"/>
            <a:chExt cx="577800" cy="1025400"/>
          </a:xfrm>
        </p:grpSpPr>
        <p:sp>
          <p:nvSpPr>
            <p:cNvPr id="245" name="Google Shape;245;p13"/>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3"/>
          <p:cNvSpPr/>
          <p:nvPr/>
        </p:nvSpPr>
        <p:spPr>
          <a:xfrm rot="10800000" flipH="1">
            <a:off x="10960413" y="416403"/>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13"/>
          <p:cNvGrpSpPr/>
          <p:nvPr/>
        </p:nvGrpSpPr>
        <p:grpSpPr>
          <a:xfrm flipH="1">
            <a:off x="11156500" y="6135975"/>
            <a:ext cx="701400" cy="586427"/>
            <a:chOff x="10601688" y="5193301"/>
            <a:chExt cx="701400" cy="586427"/>
          </a:xfrm>
        </p:grpSpPr>
        <p:sp>
          <p:nvSpPr>
            <p:cNvPr id="249" name="Google Shape;249;p13"/>
            <p:cNvSpPr/>
            <p:nvPr/>
          </p:nvSpPr>
          <p:spPr>
            <a:xfrm rot="5400000">
              <a:off x="10407392" y="5389351"/>
              <a:ext cx="585600" cy="193500"/>
            </a:xfrm>
            <a:prstGeom prst="parallelogram">
              <a:avLst>
                <a:gd name="adj" fmla="val 39866"/>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flipH="1">
              <a:off x="10601688" y="5194688"/>
              <a:ext cx="701400" cy="78900"/>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10796943" y="5273628"/>
              <a:ext cx="506100" cy="5061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0 Timeline">
  <p:cSld name="010 Timeline">
    <p:spTree>
      <p:nvGrpSpPr>
        <p:cNvPr id="1" name="Shape 195"/>
        <p:cNvGrpSpPr/>
        <p:nvPr/>
      </p:nvGrpSpPr>
      <p:grpSpPr>
        <a:xfrm>
          <a:off x="0" y="0"/>
          <a:ext cx="0" cy="0"/>
          <a:chOff x="0" y="0"/>
          <a:chExt cx="0" cy="0"/>
        </a:xfrm>
      </p:grpSpPr>
      <p:sp>
        <p:nvSpPr>
          <p:cNvPr id="196" name="Google Shape;196;p11"/>
          <p:cNvSpPr/>
          <p:nvPr/>
        </p:nvSpPr>
        <p:spPr>
          <a:xfrm>
            <a:off x="678413" y="563875"/>
            <a:ext cx="11149200" cy="1067100"/>
          </a:xfrm>
          <a:prstGeom prst="rect">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526013" y="386300"/>
            <a:ext cx="11108700" cy="10671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txBox="1">
            <a:spLocks noGrp="1"/>
          </p:cNvSpPr>
          <p:nvPr>
            <p:ph type="subTitle" idx="1"/>
          </p:nvPr>
        </p:nvSpPr>
        <p:spPr>
          <a:xfrm>
            <a:off x="418513" y="2468400"/>
            <a:ext cx="1935000" cy="469800"/>
          </a:xfrm>
          <a:prstGeom prst="rect">
            <a:avLst/>
          </a:prstGeom>
        </p:spPr>
        <p:txBody>
          <a:bodyPr spcFirstLastPara="1" wrap="square" lIns="121900" tIns="121900" rIns="121900" bIns="121900" anchor="ctr" anchorCtr="0">
            <a:noAutofit/>
          </a:bodyPr>
          <a:lstStyle>
            <a:lvl1pPr lvl="0" algn="r" rtl="0">
              <a:spcBef>
                <a:spcPts val="0"/>
              </a:spcBef>
              <a:spcAft>
                <a:spcPts val="0"/>
              </a:spcAft>
              <a:buSzPts val="2200"/>
              <a:buNone/>
              <a:defRPr sz="2200">
                <a:latin typeface="Bitter"/>
                <a:ea typeface="Bitter"/>
                <a:cs typeface="Bitter"/>
                <a:sym typeface="Bitter"/>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99" name="Google Shape;199;p11"/>
          <p:cNvSpPr txBox="1">
            <a:spLocks noGrp="1"/>
          </p:cNvSpPr>
          <p:nvPr>
            <p:ph type="subTitle" idx="2"/>
          </p:nvPr>
        </p:nvSpPr>
        <p:spPr>
          <a:xfrm>
            <a:off x="2704049" y="1858800"/>
            <a:ext cx="1935000" cy="469800"/>
          </a:xfrm>
          <a:prstGeom prst="rect">
            <a:avLst/>
          </a:prstGeom>
        </p:spPr>
        <p:txBody>
          <a:bodyPr spcFirstLastPara="1" wrap="square" lIns="121900" tIns="121900" rIns="121900" bIns="121900" anchor="ctr" anchorCtr="0">
            <a:noAutofit/>
          </a:bodyPr>
          <a:lstStyle>
            <a:lvl1pPr lvl="0" algn="r" rtl="0">
              <a:spcBef>
                <a:spcPts val="0"/>
              </a:spcBef>
              <a:spcAft>
                <a:spcPts val="0"/>
              </a:spcAft>
              <a:buSzPts val="2200"/>
              <a:buNone/>
              <a:defRPr sz="2200">
                <a:latin typeface="Bitter"/>
                <a:ea typeface="Bitter"/>
                <a:cs typeface="Bitter"/>
                <a:sym typeface="Bitter"/>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200" name="Google Shape;200;p11"/>
          <p:cNvSpPr txBox="1">
            <a:spLocks noGrp="1"/>
          </p:cNvSpPr>
          <p:nvPr>
            <p:ph type="subTitle" idx="3"/>
          </p:nvPr>
        </p:nvSpPr>
        <p:spPr>
          <a:xfrm>
            <a:off x="4989586" y="2468400"/>
            <a:ext cx="1935000" cy="469800"/>
          </a:xfrm>
          <a:prstGeom prst="rect">
            <a:avLst/>
          </a:prstGeom>
        </p:spPr>
        <p:txBody>
          <a:bodyPr spcFirstLastPara="1" wrap="square" lIns="121900" tIns="121900" rIns="121900" bIns="121900" anchor="ctr" anchorCtr="0">
            <a:noAutofit/>
          </a:bodyPr>
          <a:lstStyle>
            <a:lvl1pPr lvl="0" algn="r" rtl="0">
              <a:spcBef>
                <a:spcPts val="0"/>
              </a:spcBef>
              <a:spcAft>
                <a:spcPts val="0"/>
              </a:spcAft>
              <a:buSzPts val="2200"/>
              <a:buNone/>
              <a:defRPr sz="2200">
                <a:latin typeface="Bitter"/>
                <a:ea typeface="Bitter"/>
                <a:cs typeface="Bitter"/>
                <a:sym typeface="Bitter"/>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201" name="Google Shape;201;p11"/>
          <p:cNvSpPr txBox="1">
            <a:spLocks noGrp="1"/>
          </p:cNvSpPr>
          <p:nvPr>
            <p:ph type="subTitle" idx="4"/>
          </p:nvPr>
        </p:nvSpPr>
        <p:spPr>
          <a:xfrm>
            <a:off x="7275123" y="1858800"/>
            <a:ext cx="1935000" cy="469800"/>
          </a:xfrm>
          <a:prstGeom prst="rect">
            <a:avLst/>
          </a:prstGeom>
        </p:spPr>
        <p:txBody>
          <a:bodyPr spcFirstLastPara="1" wrap="square" lIns="121900" tIns="121900" rIns="121900" bIns="121900" anchor="ctr" anchorCtr="0">
            <a:noAutofit/>
          </a:bodyPr>
          <a:lstStyle>
            <a:lvl1pPr lvl="0" algn="r" rtl="0">
              <a:spcBef>
                <a:spcPts val="0"/>
              </a:spcBef>
              <a:spcAft>
                <a:spcPts val="0"/>
              </a:spcAft>
              <a:buSzPts val="2200"/>
              <a:buNone/>
              <a:defRPr sz="2200">
                <a:latin typeface="Bitter"/>
                <a:ea typeface="Bitter"/>
                <a:cs typeface="Bitter"/>
                <a:sym typeface="Bitter"/>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202" name="Google Shape;202;p11"/>
          <p:cNvSpPr txBox="1">
            <a:spLocks noGrp="1"/>
          </p:cNvSpPr>
          <p:nvPr>
            <p:ph type="subTitle" idx="5"/>
          </p:nvPr>
        </p:nvSpPr>
        <p:spPr>
          <a:xfrm>
            <a:off x="9560660" y="2468400"/>
            <a:ext cx="1935000" cy="469800"/>
          </a:xfrm>
          <a:prstGeom prst="rect">
            <a:avLst/>
          </a:prstGeom>
        </p:spPr>
        <p:txBody>
          <a:bodyPr spcFirstLastPara="1" wrap="square" lIns="121900" tIns="121900" rIns="121900" bIns="121900" anchor="ctr" anchorCtr="0">
            <a:noAutofit/>
          </a:bodyPr>
          <a:lstStyle>
            <a:lvl1pPr lvl="0" algn="r" rtl="0">
              <a:spcBef>
                <a:spcPts val="0"/>
              </a:spcBef>
              <a:spcAft>
                <a:spcPts val="0"/>
              </a:spcAft>
              <a:buSzPts val="2200"/>
              <a:buNone/>
              <a:defRPr sz="2200">
                <a:latin typeface="Bitter"/>
                <a:ea typeface="Bitter"/>
                <a:cs typeface="Bitter"/>
                <a:sym typeface="Bitter"/>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203" name="Google Shape;203;p11"/>
          <p:cNvSpPr txBox="1">
            <a:spLocks noGrp="1"/>
          </p:cNvSpPr>
          <p:nvPr>
            <p:ph type="title"/>
          </p:nvPr>
        </p:nvSpPr>
        <p:spPr>
          <a:xfrm>
            <a:off x="638475" y="517175"/>
            <a:ext cx="109335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04" name="Google Shape;204;p11"/>
          <p:cNvSpPr txBox="1">
            <a:spLocks noGrp="1"/>
          </p:cNvSpPr>
          <p:nvPr>
            <p:ph type="body" idx="6"/>
          </p:nvPr>
        </p:nvSpPr>
        <p:spPr>
          <a:xfrm>
            <a:off x="603838" y="3391025"/>
            <a:ext cx="19026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05" name="Google Shape;205;p11"/>
          <p:cNvSpPr txBox="1">
            <a:spLocks noGrp="1"/>
          </p:cNvSpPr>
          <p:nvPr>
            <p:ph type="body" idx="7"/>
          </p:nvPr>
        </p:nvSpPr>
        <p:spPr>
          <a:xfrm>
            <a:off x="2927368" y="2705225"/>
            <a:ext cx="19026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06" name="Google Shape;206;p11"/>
          <p:cNvSpPr txBox="1">
            <a:spLocks noGrp="1"/>
          </p:cNvSpPr>
          <p:nvPr>
            <p:ph type="body" idx="8"/>
          </p:nvPr>
        </p:nvSpPr>
        <p:spPr>
          <a:xfrm>
            <a:off x="5098499" y="3391025"/>
            <a:ext cx="19026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07" name="Google Shape;207;p11"/>
          <p:cNvSpPr txBox="1">
            <a:spLocks noGrp="1"/>
          </p:cNvSpPr>
          <p:nvPr>
            <p:ph type="body" idx="9"/>
          </p:nvPr>
        </p:nvSpPr>
        <p:spPr>
          <a:xfrm>
            <a:off x="7422029" y="2705225"/>
            <a:ext cx="19026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08" name="Google Shape;208;p11"/>
          <p:cNvSpPr txBox="1">
            <a:spLocks noGrp="1"/>
          </p:cNvSpPr>
          <p:nvPr>
            <p:ph type="body" idx="13"/>
          </p:nvPr>
        </p:nvSpPr>
        <p:spPr>
          <a:xfrm>
            <a:off x="9669360" y="3391025"/>
            <a:ext cx="19026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grpSp>
        <p:nvGrpSpPr>
          <p:cNvPr id="209" name="Google Shape;209;p11"/>
          <p:cNvGrpSpPr/>
          <p:nvPr/>
        </p:nvGrpSpPr>
        <p:grpSpPr>
          <a:xfrm>
            <a:off x="11430000" y="442239"/>
            <a:ext cx="137118" cy="140220"/>
            <a:chOff x="7909625" y="886625"/>
            <a:chExt cx="94525" cy="96650"/>
          </a:xfrm>
        </p:grpSpPr>
        <p:sp>
          <p:nvSpPr>
            <p:cNvPr id="210" name="Google Shape;210;p11"/>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211" name="Google Shape;211;p11"/>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Tree>
    <p:extLst>
      <p:ext uri="{BB962C8B-B14F-4D97-AF65-F5344CB8AC3E}">
        <p14:creationId xmlns:p14="http://schemas.microsoft.com/office/powerpoint/2010/main" val="313399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1">
  <p:cSld name="Custom Layout 1">
    <p:spTree>
      <p:nvGrpSpPr>
        <p:cNvPr id="1" name="Shape 329"/>
        <p:cNvGrpSpPr/>
        <p:nvPr/>
      </p:nvGrpSpPr>
      <p:grpSpPr>
        <a:xfrm>
          <a:off x="0" y="0"/>
          <a:ext cx="0" cy="0"/>
          <a:chOff x="0" y="0"/>
          <a:chExt cx="0" cy="0"/>
        </a:xfrm>
      </p:grpSpPr>
      <p:sp>
        <p:nvSpPr>
          <p:cNvPr id="330" name="Google Shape;330;p17"/>
          <p:cNvSpPr/>
          <p:nvPr/>
        </p:nvSpPr>
        <p:spPr>
          <a:xfrm flipH="1">
            <a:off x="394279" y="298225"/>
            <a:ext cx="11232300" cy="60930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flipH="1">
            <a:off x="565421" y="464023"/>
            <a:ext cx="11232300" cy="60930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flipH="1">
            <a:off x="565407" y="464023"/>
            <a:ext cx="11232300" cy="6402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17"/>
          <p:cNvGrpSpPr/>
          <p:nvPr/>
        </p:nvGrpSpPr>
        <p:grpSpPr>
          <a:xfrm flipH="1">
            <a:off x="702388" y="677925"/>
            <a:ext cx="822000" cy="212400"/>
            <a:chOff x="1367875" y="1812100"/>
            <a:chExt cx="822000" cy="212400"/>
          </a:xfrm>
        </p:grpSpPr>
        <p:sp>
          <p:nvSpPr>
            <p:cNvPr id="334" name="Google Shape;334;p17"/>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17"/>
          <p:cNvSpPr txBox="1">
            <a:spLocks noGrp="1"/>
          </p:cNvSpPr>
          <p:nvPr>
            <p:ph type="title"/>
          </p:nvPr>
        </p:nvSpPr>
        <p:spPr>
          <a:xfrm>
            <a:off x="603750" y="483350"/>
            <a:ext cx="11161800" cy="6402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38" name="Google Shape;338;p17"/>
          <p:cNvSpPr/>
          <p:nvPr/>
        </p:nvSpPr>
        <p:spPr>
          <a:xfrm>
            <a:off x="11178750" y="54592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17"/>
          <p:cNvGrpSpPr/>
          <p:nvPr/>
        </p:nvGrpSpPr>
        <p:grpSpPr>
          <a:xfrm rot="-2536583" flipH="1">
            <a:off x="11344450" y="5686993"/>
            <a:ext cx="577793" cy="1025388"/>
            <a:chOff x="441575" y="368400"/>
            <a:chExt cx="577800" cy="1025400"/>
          </a:xfrm>
        </p:grpSpPr>
        <p:sp>
          <p:nvSpPr>
            <p:cNvPr id="340" name="Google Shape;340;p17"/>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564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graphicFrame>
        <p:nvGraphicFramePr>
          <p:cNvPr id="6" name="Google Shape;6;p1"/>
          <p:cNvGraphicFramePr/>
          <p:nvPr/>
        </p:nvGraphicFramePr>
        <p:xfrm>
          <a:off x="0" y="-62"/>
          <a:ext cx="12192200" cy="6858125"/>
        </p:xfrm>
        <a:graphic>
          <a:graphicData uri="http://schemas.openxmlformats.org/drawingml/2006/table">
            <a:tbl>
              <a:tblPr>
                <a:noFill/>
                <a:tableStyleId>{3EF9B608-7DF5-42CA-AD06-1EF1F6B00994}</a:tableStyleId>
              </a:tblPr>
              <a:tblGrid>
                <a:gridCol w="577500">
                  <a:extLst>
                    <a:ext uri="{9D8B030D-6E8A-4147-A177-3AD203B41FA5}">
                      <a16:colId xmlns:a16="http://schemas.microsoft.com/office/drawing/2014/main" val="20000"/>
                    </a:ext>
                  </a:extLst>
                </a:gridCol>
                <a:gridCol w="611300">
                  <a:extLst>
                    <a:ext uri="{9D8B030D-6E8A-4147-A177-3AD203B41FA5}">
                      <a16:colId xmlns:a16="http://schemas.microsoft.com/office/drawing/2014/main" val="20001"/>
                    </a:ext>
                  </a:extLst>
                </a:gridCol>
                <a:gridCol w="611300">
                  <a:extLst>
                    <a:ext uri="{9D8B030D-6E8A-4147-A177-3AD203B41FA5}">
                      <a16:colId xmlns:a16="http://schemas.microsoft.com/office/drawing/2014/main" val="20002"/>
                    </a:ext>
                  </a:extLst>
                </a:gridCol>
                <a:gridCol w="611300">
                  <a:extLst>
                    <a:ext uri="{9D8B030D-6E8A-4147-A177-3AD203B41FA5}">
                      <a16:colId xmlns:a16="http://schemas.microsoft.com/office/drawing/2014/main" val="20003"/>
                    </a:ext>
                  </a:extLst>
                </a:gridCol>
                <a:gridCol w="611300">
                  <a:extLst>
                    <a:ext uri="{9D8B030D-6E8A-4147-A177-3AD203B41FA5}">
                      <a16:colId xmlns:a16="http://schemas.microsoft.com/office/drawing/2014/main" val="20004"/>
                    </a:ext>
                  </a:extLst>
                </a:gridCol>
                <a:gridCol w="611300">
                  <a:extLst>
                    <a:ext uri="{9D8B030D-6E8A-4147-A177-3AD203B41FA5}">
                      <a16:colId xmlns:a16="http://schemas.microsoft.com/office/drawing/2014/main" val="20005"/>
                    </a:ext>
                  </a:extLst>
                </a:gridCol>
                <a:gridCol w="611300">
                  <a:extLst>
                    <a:ext uri="{9D8B030D-6E8A-4147-A177-3AD203B41FA5}">
                      <a16:colId xmlns:a16="http://schemas.microsoft.com/office/drawing/2014/main" val="20006"/>
                    </a:ext>
                  </a:extLst>
                </a:gridCol>
                <a:gridCol w="611300">
                  <a:extLst>
                    <a:ext uri="{9D8B030D-6E8A-4147-A177-3AD203B41FA5}">
                      <a16:colId xmlns:a16="http://schemas.microsoft.com/office/drawing/2014/main" val="20007"/>
                    </a:ext>
                  </a:extLst>
                </a:gridCol>
                <a:gridCol w="611300">
                  <a:extLst>
                    <a:ext uri="{9D8B030D-6E8A-4147-A177-3AD203B41FA5}">
                      <a16:colId xmlns:a16="http://schemas.microsoft.com/office/drawing/2014/main" val="20008"/>
                    </a:ext>
                  </a:extLst>
                </a:gridCol>
                <a:gridCol w="611300">
                  <a:extLst>
                    <a:ext uri="{9D8B030D-6E8A-4147-A177-3AD203B41FA5}">
                      <a16:colId xmlns:a16="http://schemas.microsoft.com/office/drawing/2014/main" val="20009"/>
                    </a:ext>
                  </a:extLst>
                </a:gridCol>
                <a:gridCol w="611300">
                  <a:extLst>
                    <a:ext uri="{9D8B030D-6E8A-4147-A177-3AD203B41FA5}">
                      <a16:colId xmlns:a16="http://schemas.microsoft.com/office/drawing/2014/main" val="20010"/>
                    </a:ext>
                  </a:extLst>
                </a:gridCol>
                <a:gridCol w="611300">
                  <a:extLst>
                    <a:ext uri="{9D8B030D-6E8A-4147-A177-3AD203B41FA5}">
                      <a16:colId xmlns:a16="http://schemas.microsoft.com/office/drawing/2014/main" val="20011"/>
                    </a:ext>
                  </a:extLst>
                </a:gridCol>
                <a:gridCol w="611300">
                  <a:extLst>
                    <a:ext uri="{9D8B030D-6E8A-4147-A177-3AD203B41FA5}">
                      <a16:colId xmlns:a16="http://schemas.microsoft.com/office/drawing/2014/main" val="20012"/>
                    </a:ext>
                  </a:extLst>
                </a:gridCol>
                <a:gridCol w="611300">
                  <a:extLst>
                    <a:ext uri="{9D8B030D-6E8A-4147-A177-3AD203B41FA5}">
                      <a16:colId xmlns:a16="http://schemas.microsoft.com/office/drawing/2014/main" val="20013"/>
                    </a:ext>
                  </a:extLst>
                </a:gridCol>
                <a:gridCol w="611300">
                  <a:extLst>
                    <a:ext uri="{9D8B030D-6E8A-4147-A177-3AD203B41FA5}">
                      <a16:colId xmlns:a16="http://schemas.microsoft.com/office/drawing/2014/main" val="20014"/>
                    </a:ext>
                  </a:extLst>
                </a:gridCol>
                <a:gridCol w="611300">
                  <a:extLst>
                    <a:ext uri="{9D8B030D-6E8A-4147-A177-3AD203B41FA5}">
                      <a16:colId xmlns:a16="http://schemas.microsoft.com/office/drawing/2014/main" val="20015"/>
                    </a:ext>
                  </a:extLst>
                </a:gridCol>
                <a:gridCol w="611300">
                  <a:extLst>
                    <a:ext uri="{9D8B030D-6E8A-4147-A177-3AD203B41FA5}">
                      <a16:colId xmlns:a16="http://schemas.microsoft.com/office/drawing/2014/main" val="20016"/>
                    </a:ext>
                  </a:extLst>
                </a:gridCol>
                <a:gridCol w="611300">
                  <a:extLst>
                    <a:ext uri="{9D8B030D-6E8A-4147-A177-3AD203B41FA5}">
                      <a16:colId xmlns:a16="http://schemas.microsoft.com/office/drawing/2014/main" val="20017"/>
                    </a:ext>
                  </a:extLst>
                </a:gridCol>
                <a:gridCol w="611300">
                  <a:extLst>
                    <a:ext uri="{9D8B030D-6E8A-4147-A177-3AD203B41FA5}">
                      <a16:colId xmlns:a16="http://schemas.microsoft.com/office/drawing/2014/main" val="20018"/>
                    </a:ext>
                  </a:extLst>
                </a:gridCol>
                <a:gridCol w="611300">
                  <a:extLst>
                    <a:ext uri="{9D8B030D-6E8A-4147-A177-3AD203B41FA5}">
                      <a16:colId xmlns:a16="http://schemas.microsoft.com/office/drawing/2014/main" val="20019"/>
                    </a:ext>
                  </a:extLst>
                </a:gridCol>
              </a:tblGrid>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0"/>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2"/>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3"/>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4"/>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5"/>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6"/>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7"/>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8"/>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9"/>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10"/>
                  </a:ext>
                </a:extLst>
              </a:tr>
              <a:tr h="571625">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7" name="Google Shape;7;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1pPr>
            <a:lvl2pPr lvl="1">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2pPr>
            <a:lvl3pPr lvl="2">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3pPr>
            <a:lvl4pPr lvl="3">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4pPr>
            <a:lvl5pPr lvl="4">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5pPr>
            <a:lvl6pPr lvl="5">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6pPr>
            <a:lvl7pPr lvl="6">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7pPr>
            <a:lvl8pPr lvl="7">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8pPr>
            <a:lvl9pPr lvl="8">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9pPr>
          </a:lstStyle>
          <a:p>
            <a:endParaRPr/>
          </a:p>
        </p:txBody>
      </p:sp>
      <p:sp>
        <p:nvSpPr>
          <p:cNvPr id="8" name="Google Shape;8;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Ubuntu"/>
              <a:buChar char="●"/>
              <a:defRPr sz="1900">
                <a:solidFill>
                  <a:schemeClr val="dk2"/>
                </a:solidFill>
                <a:latin typeface="Ubuntu"/>
                <a:ea typeface="Ubuntu"/>
                <a:cs typeface="Ubuntu"/>
                <a:sym typeface="Ubuntu"/>
              </a:defRPr>
            </a:lvl1pPr>
            <a:lvl2pPr marL="914400" lvl="1"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2pPr>
            <a:lvl3pPr marL="1371600" lvl="2"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3pPr>
            <a:lvl4pPr marL="1828800" lvl="3"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4pPr>
            <a:lvl5pPr marL="2286000" lvl="4"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5pPr>
            <a:lvl6pPr marL="2743200" lvl="5"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6pPr>
            <a:lvl7pPr marL="3200400" lvl="6"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7pPr>
            <a:lvl8pPr marL="3657600" lvl="7"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8pPr>
            <a:lvl9pPr marL="4114800" lvl="8" indent="-349250">
              <a:lnSpc>
                <a:spcPct val="115000"/>
              </a:lnSpc>
              <a:spcBef>
                <a:spcPts val="2100"/>
              </a:spcBef>
              <a:spcAft>
                <a:spcPts val="2100"/>
              </a:spcAft>
              <a:buClr>
                <a:schemeClr val="dk2"/>
              </a:buClr>
              <a:buSzPts val="1900"/>
              <a:buFont typeface="Ubuntu"/>
              <a:buChar char="■"/>
              <a:defRPr sz="1900">
                <a:solidFill>
                  <a:schemeClr val="dk2"/>
                </a:solidFill>
                <a:latin typeface="Ubuntu"/>
                <a:ea typeface="Ubuntu"/>
                <a:cs typeface="Ubuntu"/>
                <a:sym typeface="Ubuntu"/>
              </a:defRPr>
            </a:lvl9pPr>
          </a:lstStyle>
          <a:p>
            <a:endParaRPr/>
          </a:p>
        </p:txBody>
      </p:sp>
      <p:sp>
        <p:nvSpPr>
          <p:cNvPr id="9" name="Google Shape;9;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9"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NumPy"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8" name="Google Shape;358;p19"/>
          <p:cNvSpPr txBox="1">
            <a:spLocks noGrp="1"/>
          </p:cNvSpPr>
          <p:nvPr>
            <p:ph type="title"/>
          </p:nvPr>
        </p:nvSpPr>
        <p:spPr>
          <a:xfrm>
            <a:off x="1411500" y="1809946"/>
            <a:ext cx="9369000" cy="1920144"/>
          </a:xfrm>
          <a:prstGeom prst="rect">
            <a:avLst/>
          </a:prstGeom>
        </p:spPr>
        <p:txBody>
          <a:bodyPr spcFirstLastPara="1" wrap="square" lIns="121900" tIns="121900" rIns="121900" bIns="121900" anchor="ctr" anchorCtr="0">
            <a:noAutofit/>
          </a:bodyPr>
          <a:lstStyle/>
          <a:p>
            <a:pPr marL="0" lvl="0" indent="0" rtl="0">
              <a:spcBef>
                <a:spcPts val="0"/>
              </a:spcBef>
              <a:spcAft>
                <a:spcPts val="0"/>
              </a:spcAft>
              <a:buNone/>
            </a:pPr>
            <a:br>
              <a:rPr lang="en-US" sz="4400">
                <a:latin typeface="Times New Roman" panose="02020603050405020304" pitchFamily="18" charset="0"/>
                <a:cs typeface="Times New Roman" panose="02020603050405020304" pitchFamily="18" charset="0"/>
              </a:rPr>
            </a:br>
            <a:r>
              <a:rPr lang="en-US" sz="4400" b="1">
                <a:latin typeface="Times New Roman" panose="02020603050405020304" pitchFamily="18" charset="0"/>
                <a:cs typeface="Times New Roman" panose="02020603050405020304" pitchFamily="18" charset="0"/>
              </a:rPr>
              <a:t>Thư viện NumPy trong Python</a:t>
            </a:r>
            <a:endParaRPr sz="4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7"/>
          <p:cNvSpPr txBox="1">
            <a:spLocks noGrp="1"/>
          </p:cNvSpPr>
          <p:nvPr>
            <p:ph type="title"/>
          </p:nvPr>
        </p:nvSpPr>
        <p:spPr>
          <a:xfrm>
            <a:off x="698019" y="1199788"/>
            <a:ext cx="11161800" cy="5135024"/>
          </a:xfrm>
          <a:prstGeom prst="rect">
            <a:avLst/>
          </a:prstGeom>
        </p:spPr>
        <p:txBody>
          <a:bodyPr spcFirstLastPara="1" wrap="square" lIns="121900" tIns="121900" rIns="121900" bIns="121900" anchor="ctr" anchorCtr="0">
            <a:noAutofit/>
          </a:bodyPr>
          <a:lstStyle/>
          <a:p>
            <a:pPr algn="l">
              <a:lnSpc>
                <a:spcPct val="150000"/>
              </a:lnSpc>
            </a:pPr>
            <a:r>
              <a:rPr lang="vi-VN" b="1" i="0">
                <a:solidFill>
                  <a:srgbClr val="1E1E1E"/>
                </a:solidFill>
                <a:effectLst/>
                <a:latin typeface="+mj-lt"/>
              </a:rPr>
              <a:t>1. Kiểu không số</a:t>
            </a:r>
            <a:br>
              <a:rPr lang="vi-VN" b="1" i="0">
                <a:solidFill>
                  <a:srgbClr val="1E1E1E"/>
                </a:solidFill>
                <a:effectLst/>
                <a:latin typeface="+mj-lt"/>
              </a:rPr>
            </a:br>
            <a:r>
              <a:rPr lang="vi-VN" b="0" i="0">
                <a:solidFill>
                  <a:srgbClr val="0A0A0A"/>
                </a:solidFill>
                <a:effectLst/>
                <a:latin typeface="+mj-lt"/>
              </a:rPr>
              <a:t>– </a:t>
            </a:r>
            <a:r>
              <a:rPr lang="vi-VN" sz="3200" b="0" i="0">
                <a:solidFill>
                  <a:srgbClr val="0A0A0A"/>
                </a:solidFill>
                <a:effectLst/>
                <a:latin typeface="+mj-lt"/>
              </a:rPr>
              <a:t>Boolean: kiểu dữ liệu này tượng trưng cho những giá trị “True” hay “False”.</a:t>
            </a:r>
            <a:br>
              <a:rPr lang="vi-VN" sz="3200" b="0" i="0">
                <a:solidFill>
                  <a:srgbClr val="0A0A0A"/>
                </a:solidFill>
                <a:effectLst/>
                <a:latin typeface="+mj-lt"/>
              </a:rPr>
            </a:br>
            <a:r>
              <a:rPr lang="vi-VN" sz="3200" b="0" i="0">
                <a:solidFill>
                  <a:srgbClr val="0A0A0A"/>
                </a:solidFill>
                <a:effectLst/>
                <a:latin typeface="+mj-lt"/>
              </a:rPr>
              <a:t>– String: đại diện cho những chuỗi ký tự và cho kiểu dữ liệu str</a:t>
            </a:r>
            <a:br>
              <a:rPr lang="vi-VN" sz="3200" b="0" i="0">
                <a:solidFill>
                  <a:srgbClr val="0A0A0A"/>
                </a:solidFill>
                <a:effectLst/>
                <a:latin typeface="+mj-lt"/>
              </a:rPr>
            </a:br>
            <a:r>
              <a:rPr lang="vi-VN" sz="3200" b="0" i="0">
                <a:solidFill>
                  <a:srgbClr val="0A0A0A"/>
                </a:solidFill>
                <a:effectLst/>
                <a:latin typeface="+mj-lt"/>
              </a:rPr>
              <a:t>– Object: tượng trưng cho những đối tượng trong Python.</a:t>
            </a:r>
            <a:br>
              <a:rPr lang="vi-VN" b="0" i="0">
                <a:solidFill>
                  <a:srgbClr val="0A0A0A"/>
                </a:solidFill>
                <a:effectLst/>
                <a:latin typeface="Muli"/>
              </a:rPr>
            </a:b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7"/>
          <p:cNvSpPr txBox="1">
            <a:spLocks noGrp="1"/>
          </p:cNvSpPr>
          <p:nvPr>
            <p:ph type="title"/>
          </p:nvPr>
        </p:nvSpPr>
        <p:spPr>
          <a:xfrm>
            <a:off x="698019" y="1199788"/>
            <a:ext cx="11161800" cy="5135024"/>
          </a:xfrm>
          <a:prstGeom prst="rect">
            <a:avLst/>
          </a:prstGeom>
        </p:spPr>
        <p:txBody>
          <a:bodyPr spcFirstLastPara="1" wrap="square" lIns="121900" tIns="121900" rIns="121900" bIns="121900" anchor="ctr" anchorCtr="0">
            <a:noAutofit/>
          </a:bodyPr>
          <a:lstStyle/>
          <a:p>
            <a:pPr algn="l">
              <a:lnSpc>
                <a:spcPct val="150000"/>
              </a:lnSpc>
            </a:pPr>
            <a:br>
              <a:rPr lang="en-US" sz="3600" b="1" i="0">
                <a:solidFill>
                  <a:srgbClr val="1E1E1E"/>
                </a:solidFill>
                <a:effectLst/>
                <a:latin typeface="+mj-lt"/>
              </a:rPr>
            </a:br>
            <a:br>
              <a:rPr lang="en-US" sz="3600" b="1" i="0">
                <a:solidFill>
                  <a:srgbClr val="1E1E1E"/>
                </a:solidFill>
                <a:effectLst/>
                <a:latin typeface="+mj-lt"/>
              </a:rPr>
            </a:br>
            <a:r>
              <a:rPr lang="vi-VN" sz="3600" b="1" i="0">
                <a:solidFill>
                  <a:srgbClr val="1E1E1E"/>
                </a:solidFill>
                <a:effectLst/>
                <a:latin typeface="+mj-lt"/>
              </a:rPr>
              <a:t>2. Kiểu số</a:t>
            </a:r>
            <a:br>
              <a:rPr lang="vi-VN" sz="3600" b="1" i="0">
                <a:solidFill>
                  <a:srgbClr val="1E1E1E"/>
                </a:solidFill>
                <a:effectLst/>
                <a:latin typeface="+mj-lt"/>
              </a:rPr>
            </a:br>
            <a:r>
              <a:rPr lang="vi-VN" sz="3200" b="0" i="0">
                <a:solidFill>
                  <a:srgbClr val="0A0A0A"/>
                </a:solidFill>
                <a:effectLst/>
                <a:latin typeface="+mj-lt"/>
              </a:rPr>
              <a:t>– Integer: kiểu số nguyên, và được tượng trưng cho những kiểu dữ liệu như int16, int32,int3…</a:t>
            </a:r>
            <a:br>
              <a:rPr lang="vi-VN" sz="3200" b="0" i="0">
                <a:solidFill>
                  <a:srgbClr val="0A0A0A"/>
                </a:solidFill>
                <a:effectLst/>
                <a:latin typeface="+mj-lt"/>
              </a:rPr>
            </a:br>
            <a:r>
              <a:rPr lang="vi-VN" sz="3200" b="0" i="0">
                <a:solidFill>
                  <a:srgbClr val="0A0A0A"/>
                </a:solidFill>
                <a:effectLst/>
                <a:latin typeface="+mj-lt"/>
              </a:rPr>
              <a:t>– Floating-point: kiểu số thực và thường được tượng trưng bởi những kiểu dữ liệu gồm float16, và float64.</a:t>
            </a:r>
            <a:br>
              <a:rPr lang="vi-VN" sz="3200" b="0" i="0">
                <a:solidFill>
                  <a:srgbClr val="0A0A0A"/>
                </a:solidFill>
                <a:effectLst/>
                <a:latin typeface="+mj-lt"/>
              </a:rPr>
            </a:br>
            <a:r>
              <a:rPr lang="vi-VN" sz="3200" b="0" i="0">
                <a:solidFill>
                  <a:srgbClr val="0A0A0A"/>
                </a:solidFill>
                <a:effectLst/>
                <a:latin typeface="+mj-lt"/>
              </a:rPr>
              <a:t>– Complex: kiểu số phức và đại diện cho nhiều kiểu dữ liệu: complex128 hay complex64.</a:t>
            </a:r>
            <a:br>
              <a:rPr lang="vi-VN" b="0" i="0">
                <a:solidFill>
                  <a:srgbClr val="0A0A0A"/>
                </a:solidFill>
                <a:effectLst/>
                <a:latin typeface="Muli"/>
              </a:rPr>
            </a:br>
            <a:br>
              <a:rPr lang="vi-VN" b="0" i="0">
                <a:solidFill>
                  <a:srgbClr val="0A0A0A"/>
                </a:solidFill>
                <a:effectLst/>
                <a:latin typeface="Muli"/>
              </a:rPr>
            </a:br>
            <a:endParaRPr/>
          </a:p>
        </p:txBody>
      </p:sp>
    </p:spTree>
    <p:extLst>
      <p:ext uri="{BB962C8B-B14F-4D97-AF65-F5344CB8AC3E}">
        <p14:creationId xmlns:p14="http://schemas.microsoft.com/office/powerpoint/2010/main" val="792944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6"/>
          <p:cNvSpPr txBox="1">
            <a:spLocks noGrp="1"/>
          </p:cNvSpPr>
          <p:nvPr>
            <p:ph type="title"/>
          </p:nvPr>
        </p:nvSpPr>
        <p:spPr>
          <a:xfrm>
            <a:off x="1976875" y="2025925"/>
            <a:ext cx="82767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endParaRPr/>
          </a:p>
        </p:txBody>
      </p:sp>
      <p:sp>
        <p:nvSpPr>
          <p:cNvPr id="443" name="Google Shape;443;p26"/>
          <p:cNvSpPr txBox="1">
            <a:spLocks noGrp="1"/>
          </p:cNvSpPr>
          <p:nvPr>
            <p:ph type="subTitle" idx="1"/>
          </p:nvPr>
        </p:nvSpPr>
        <p:spPr>
          <a:xfrm>
            <a:off x="1699950" y="5073350"/>
            <a:ext cx="87591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endParaRPr/>
          </a:p>
        </p:txBody>
      </p:sp>
      <p:grpSp>
        <p:nvGrpSpPr>
          <p:cNvPr id="444" name="Google Shape;444;p26"/>
          <p:cNvGrpSpPr/>
          <p:nvPr/>
        </p:nvGrpSpPr>
        <p:grpSpPr>
          <a:xfrm>
            <a:off x="10081754" y="725965"/>
            <a:ext cx="594941" cy="419108"/>
            <a:chOff x="621403" y="597265"/>
            <a:chExt cx="1588204" cy="1118814"/>
          </a:xfrm>
        </p:grpSpPr>
        <p:sp>
          <p:nvSpPr>
            <p:cNvPr id="445" name="Google Shape;445;p26"/>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6" name="Google Shape;446;p26"/>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3" name="Hình ảnh 2">
            <a:extLst>
              <a:ext uri="{FF2B5EF4-FFF2-40B4-BE49-F238E27FC236}">
                <a16:creationId xmlns:a16="http://schemas.microsoft.com/office/drawing/2014/main" id="{04813593-A072-7061-E438-9783B3051100}"/>
              </a:ext>
            </a:extLst>
          </p:cNvPr>
          <p:cNvPicPr>
            <a:picLocks noChangeAspect="1"/>
          </p:cNvPicPr>
          <p:nvPr/>
        </p:nvPicPr>
        <p:blipFill>
          <a:blip r:embed="rId3"/>
          <a:stretch>
            <a:fillRect/>
          </a:stretch>
        </p:blipFill>
        <p:spPr>
          <a:xfrm>
            <a:off x="1414021" y="1433203"/>
            <a:ext cx="9120036" cy="4449124"/>
          </a:xfrm>
          <a:prstGeom prst="rect">
            <a:avLst/>
          </a:prstGeom>
        </p:spPr>
      </p:pic>
      <p:sp>
        <p:nvSpPr>
          <p:cNvPr id="5" name="Hộp Văn bản 4">
            <a:extLst>
              <a:ext uri="{FF2B5EF4-FFF2-40B4-BE49-F238E27FC236}">
                <a16:creationId xmlns:a16="http://schemas.microsoft.com/office/drawing/2014/main" id="{F556034B-4AC0-F767-C5A6-A1AE3D00CB50}"/>
              </a:ext>
            </a:extLst>
          </p:cNvPr>
          <p:cNvSpPr txBox="1"/>
          <p:nvPr/>
        </p:nvSpPr>
        <p:spPr>
          <a:xfrm>
            <a:off x="2733773" y="725965"/>
            <a:ext cx="4958499"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Các kiểu dữ liệu trong NymPy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1307840" y="2065001"/>
            <a:ext cx="7389300" cy="20661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000">
                <a:latin typeface="Times New Roman" panose="02020603050405020304" pitchFamily="18" charset="0"/>
                <a:cs typeface="Times New Roman" panose="02020603050405020304" pitchFamily="18" charset="0"/>
              </a:rPr>
              <a:t>Mảng trong NumPy</a:t>
            </a:r>
          </a:p>
        </p:txBody>
      </p:sp>
      <p:sp>
        <p:nvSpPr>
          <p:cNvPr id="407" name="Google Shape;407;p23"/>
          <p:cNvSpPr/>
          <p:nvPr/>
        </p:nvSpPr>
        <p:spPr>
          <a:xfrm>
            <a:off x="9754850" y="1312126"/>
            <a:ext cx="703109" cy="1185240"/>
          </a:xfrm>
          <a:prstGeom prst="rect">
            <a:avLst/>
          </a:prstGeom>
        </p:spPr>
        <p:txBody>
          <a:bodyPr>
            <a:prstTxWarp prst="textPlain">
              <a:avLst/>
            </a:prstTxWarp>
          </a:bodyPr>
          <a:lstStyle/>
          <a:p>
            <a:pPr lvl="0" algn="ctr"/>
            <a:r>
              <a:rPr lang="en-US" b="1">
                <a:ln w="19050" cap="flat" cmpd="sng">
                  <a:solidFill>
                    <a:schemeClr val="accent5"/>
                  </a:solidFill>
                  <a:prstDash val="solid"/>
                  <a:round/>
                  <a:headEnd type="none" w="sm" len="sm"/>
                  <a:tailEnd type="none" w="sm" len="sm"/>
                </a:ln>
                <a:solidFill>
                  <a:schemeClr val="accent6"/>
                </a:solidFill>
                <a:latin typeface="Bitter"/>
              </a:rPr>
              <a:t>4</a:t>
            </a:r>
            <a:endParaRPr b="1" i="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955310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Did you know?</a:t>
            </a:r>
            <a:endParaRPr/>
          </a:p>
        </p:txBody>
      </p:sp>
      <p:sp>
        <p:nvSpPr>
          <p:cNvPr id="413" name="Google Shape;413;p24"/>
          <p:cNvSpPr txBox="1">
            <a:spLocks noGrp="1"/>
          </p:cNvSpPr>
          <p:nvPr>
            <p:ph type="body" idx="1"/>
          </p:nvPr>
        </p:nvSpPr>
        <p:spPr>
          <a:xfrm>
            <a:off x="1564800" y="2727513"/>
            <a:ext cx="9062400" cy="3211500"/>
          </a:xfrm>
          <a:prstGeom prst="rect">
            <a:avLst/>
          </a:prstGeom>
        </p:spPr>
        <p:txBody>
          <a:bodyPr spcFirstLastPara="1" wrap="square" lIns="121900" tIns="121900" rIns="121900" bIns="121900" anchor="t" anchorCtr="0">
            <a:noAutofit/>
          </a:bodyPr>
          <a:lstStyle/>
          <a:p>
            <a:pPr algn="l">
              <a:lnSpc>
                <a:spcPct val="150000"/>
              </a:lnSpc>
            </a:pPr>
            <a:r>
              <a:rPr lang="vi-VN" sz="2200" b="0" i="0">
                <a:solidFill>
                  <a:srgbClr val="0A0A0A"/>
                </a:solidFill>
                <a:effectLst/>
                <a:latin typeface="+mj-lt"/>
              </a:rPr>
              <a:t>Mảng (Array) là một đối tượng cơ bản trong NumPy. Nó là một cấu trúc dữ liệu đa chiều thường được dùng để lưu trữ những giá trị có cùng một kiểu dữ liệu. Thực tế cho thấy mảng NumPy thường tồn tại ở một chiều hay đa chiều và phụ thuộc vào mục đích của lập trình viên.</a:t>
            </a:r>
          </a:p>
          <a:p>
            <a:pPr algn="l">
              <a:lnSpc>
                <a:spcPct val="150000"/>
              </a:lnSpc>
            </a:pPr>
            <a:r>
              <a:rPr lang="vi-VN" sz="2200" b="0" i="0">
                <a:solidFill>
                  <a:srgbClr val="0A0A0A"/>
                </a:solidFill>
                <a:effectLst/>
                <a:latin typeface="+mj-lt"/>
              </a:rPr>
              <a:t>Để hỗ trợ các bạn hiểu thêm về chúng, chúng tôi xin trình bày ví dụ về mảng một chiều.</a:t>
            </a:r>
          </a:p>
          <a:p>
            <a:pPr marL="0" lvl="0" indent="0" algn="l" rtl="0">
              <a:spcBef>
                <a:spcPts val="0"/>
              </a:spcBef>
              <a:spcAft>
                <a:spcPts val="0"/>
              </a:spcAft>
              <a:buNone/>
            </a:pPr>
            <a:endParaRPr/>
          </a:p>
        </p:txBody>
      </p:sp>
    </p:spTree>
    <p:extLst>
      <p:ext uri="{BB962C8B-B14F-4D97-AF65-F5344CB8AC3E}">
        <p14:creationId xmlns:p14="http://schemas.microsoft.com/office/powerpoint/2010/main" val="2166757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7"/>
          <p:cNvSpPr txBox="1">
            <a:spLocks noGrp="1"/>
          </p:cNvSpPr>
          <p:nvPr>
            <p:ph type="title"/>
          </p:nvPr>
        </p:nvSpPr>
        <p:spPr>
          <a:xfrm>
            <a:off x="985675" y="654800"/>
            <a:ext cx="100311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Ví dụ</a:t>
            </a:r>
            <a:endParaRPr/>
          </a:p>
        </p:txBody>
      </p:sp>
      <p:sp>
        <p:nvSpPr>
          <p:cNvPr id="452" name="Google Shape;452;p27"/>
          <p:cNvSpPr txBox="1">
            <a:spLocks noGrp="1"/>
          </p:cNvSpPr>
          <p:nvPr>
            <p:ph type="body" idx="2"/>
          </p:nvPr>
        </p:nvSpPr>
        <p:spPr>
          <a:xfrm>
            <a:off x="6727515" y="2830800"/>
            <a:ext cx="4023300" cy="3293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endParaRPr/>
          </a:p>
        </p:txBody>
      </p:sp>
      <p:sp>
        <p:nvSpPr>
          <p:cNvPr id="453" name="Google Shape;453;p27"/>
          <p:cNvSpPr txBox="1">
            <a:spLocks noGrp="1"/>
          </p:cNvSpPr>
          <p:nvPr>
            <p:ph type="body" idx="1"/>
          </p:nvPr>
        </p:nvSpPr>
        <p:spPr>
          <a:xfrm>
            <a:off x="1268400" y="2830800"/>
            <a:ext cx="4022100" cy="3293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endParaRPr/>
          </a:p>
        </p:txBody>
      </p:sp>
      <p:pic>
        <p:nvPicPr>
          <p:cNvPr id="5" name="Hình ảnh 4">
            <a:extLst>
              <a:ext uri="{FF2B5EF4-FFF2-40B4-BE49-F238E27FC236}">
                <a16:creationId xmlns:a16="http://schemas.microsoft.com/office/drawing/2014/main" id="{F38A0C6D-3F8D-9209-2522-46059F9FCFC8}"/>
              </a:ext>
            </a:extLst>
          </p:cNvPr>
          <p:cNvPicPr>
            <a:picLocks noChangeAspect="1"/>
          </p:cNvPicPr>
          <p:nvPr/>
        </p:nvPicPr>
        <p:blipFill>
          <a:blip r:embed="rId3"/>
          <a:stretch>
            <a:fillRect/>
          </a:stretch>
        </p:blipFill>
        <p:spPr>
          <a:xfrm>
            <a:off x="1112363" y="2750974"/>
            <a:ext cx="4352123" cy="3452226"/>
          </a:xfrm>
          <a:prstGeom prst="rect">
            <a:avLst/>
          </a:prstGeom>
        </p:spPr>
      </p:pic>
      <p:pic>
        <p:nvPicPr>
          <p:cNvPr id="7" name="Hình ảnh 6">
            <a:extLst>
              <a:ext uri="{FF2B5EF4-FFF2-40B4-BE49-F238E27FC236}">
                <a16:creationId xmlns:a16="http://schemas.microsoft.com/office/drawing/2014/main" id="{9B3AD093-B66B-EEFE-EDB7-18F5E52F51D6}"/>
              </a:ext>
            </a:extLst>
          </p:cNvPr>
          <p:cNvPicPr>
            <a:picLocks noChangeAspect="1"/>
          </p:cNvPicPr>
          <p:nvPr/>
        </p:nvPicPr>
        <p:blipFill>
          <a:blip r:embed="rId4"/>
          <a:stretch>
            <a:fillRect/>
          </a:stretch>
        </p:blipFill>
        <p:spPr>
          <a:xfrm>
            <a:off x="6727515" y="2830800"/>
            <a:ext cx="4023300" cy="322120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7"/>
          <p:cNvSpPr txBox="1">
            <a:spLocks noGrp="1"/>
          </p:cNvSpPr>
          <p:nvPr>
            <p:ph type="title"/>
          </p:nvPr>
        </p:nvSpPr>
        <p:spPr>
          <a:xfrm>
            <a:off x="698019" y="1199788"/>
            <a:ext cx="11161800" cy="5135024"/>
          </a:xfrm>
          <a:prstGeom prst="rect">
            <a:avLst/>
          </a:prstGeom>
        </p:spPr>
        <p:txBody>
          <a:bodyPr spcFirstLastPara="1" wrap="square" lIns="121900" tIns="121900" rIns="121900" bIns="121900" anchor="ctr" anchorCtr="0">
            <a:noAutofit/>
          </a:bodyPr>
          <a:lstStyle/>
          <a:p>
            <a:pPr algn="l"/>
            <a:br>
              <a:rPr lang="en-US" sz="2800" b="1" i="0">
                <a:solidFill>
                  <a:srgbClr val="1E1E1E"/>
                </a:solidFill>
                <a:effectLst/>
                <a:latin typeface="Times New Roman" panose="02020603050405020304" pitchFamily="18" charset="0"/>
                <a:cs typeface="Times New Roman" panose="02020603050405020304" pitchFamily="18" charset="0"/>
              </a:rPr>
            </a:br>
            <a:br>
              <a:rPr lang="vi-VN" sz="2800" b="0" i="0">
                <a:solidFill>
                  <a:srgbClr val="172B4D"/>
                </a:solidFill>
                <a:effectLst/>
                <a:latin typeface="Times New Roman" panose="02020603050405020304" pitchFamily="18" charset="0"/>
                <a:cs typeface="Times New Roman" panose="02020603050405020304" pitchFamily="18" charset="0"/>
              </a:rPr>
            </a:br>
            <a:r>
              <a:rPr lang="en-US" sz="2800" b="0" i="0">
                <a:solidFill>
                  <a:srgbClr val="172B4D"/>
                </a:solidFill>
                <a:effectLst/>
                <a:latin typeface="Times New Roman" panose="02020603050405020304" pitchFamily="18" charset="0"/>
                <a:cs typeface="Times New Roman" panose="02020603050405020304" pitchFamily="18" charset="0"/>
              </a:rPr>
              <a:t>- </a:t>
            </a:r>
            <a:r>
              <a:rPr lang="vi-VN" sz="2800" b="1" i="0">
                <a:solidFill>
                  <a:srgbClr val="172B4D"/>
                </a:solidFill>
                <a:effectLst/>
                <a:latin typeface="Times New Roman" panose="02020603050405020304" pitchFamily="18" charset="0"/>
                <a:cs typeface="Times New Roman" panose="02020603050405020304" pitchFamily="18" charset="0"/>
              </a:rPr>
              <a:t>np.zeros((3,4), dtype = int)</a:t>
            </a:r>
            <a:r>
              <a:rPr lang="vi-VN" sz="2800" b="0" i="0">
                <a:solidFill>
                  <a:srgbClr val="172B4D"/>
                </a:solidFill>
                <a:effectLst/>
                <a:latin typeface="Times New Roman" panose="02020603050405020304" pitchFamily="18" charset="0"/>
                <a:cs typeface="Times New Roman" panose="02020603050405020304" pitchFamily="18" charset="0"/>
              </a:rPr>
              <a:t>: Tạo mảng hai chiều các phần tử 0 với kích thước 3×4.</a:t>
            </a:r>
            <a:br>
              <a:rPr lang="vi-VN" sz="2800" b="0" i="0">
                <a:solidFill>
                  <a:srgbClr val="172B4D"/>
                </a:solidFill>
                <a:effectLst/>
                <a:latin typeface="Times New Roman" panose="02020603050405020304" pitchFamily="18" charset="0"/>
                <a:cs typeface="Times New Roman" panose="02020603050405020304" pitchFamily="18" charset="0"/>
              </a:rPr>
            </a:br>
            <a:r>
              <a:rPr lang="en-US" sz="2800" b="0" i="0">
                <a:solidFill>
                  <a:srgbClr val="172B4D"/>
                </a:solidFill>
                <a:effectLst/>
                <a:latin typeface="Times New Roman" panose="02020603050405020304" pitchFamily="18" charset="0"/>
                <a:cs typeface="Times New Roman" panose="02020603050405020304" pitchFamily="18" charset="0"/>
              </a:rPr>
              <a:t>- </a:t>
            </a:r>
            <a:r>
              <a:rPr lang="vi-VN" sz="2800" b="1" i="0">
                <a:solidFill>
                  <a:srgbClr val="172B4D"/>
                </a:solidFill>
                <a:effectLst/>
                <a:latin typeface="Times New Roman" panose="02020603050405020304" pitchFamily="18" charset="0"/>
                <a:cs typeface="Times New Roman" panose="02020603050405020304" pitchFamily="18" charset="0"/>
              </a:rPr>
              <a:t>np.ones((2,3,4), dtype = int)</a:t>
            </a:r>
            <a:r>
              <a:rPr lang="vi-VN" sz="2800" b="0" i="0">
                <a:solidFill>
                  <a:srgbClr val="172B4D"/>
                </a:solidFill>
                <a:effectLst/>
                <a:latin typeface="Times New Roman" panose="02020603050405020304" pitchFamily="18" charset="0"/>
                <a:cs typeface="Times New Roman" panose="02020603050405020304" pitchFamily="18" charset="0"/>
              </a:rPr>
              <a:t>: Tạo mảng 3 chiều các phần tử 1 với kích thước 2x3x4.</a:t>
            </a:r>
            <a:br>
              <a:rPr lang="vi-VN" sz="2800" b="0" i="0">
                <a:solidFill>
                  <a:srgbClr val="172B4D"/>
                </a:solidFill>
                <a:effectLst/>
                <a:latin typeface="Times New Roman" panose="02020603050405020304" pitchFamily="18" charset="0"/>
                <a:cs typeface="Times New Roman" panose="02020603050405020304" pitchFamily="18" charset="0"/>
              </a:rPr>
            </a:br>
            <a:r>
              <a:rPr lang="en-US" sz="2800" b="0" i="0">
                <a:solidFill>
                  <a:srgbClr val="172B4D"/>
                </a:solidFill>
                <a:effectLst/>
                <a:latin typeface="Times New Roman" panose="02020603050405020304" pitchFamily="18" charset="0"/>
                <a:cs typeface="Times New Roman" panose="02020603050405020304" pitchFamily="18" charset="0"/>
              </a:rPr>
              <a:t>- </a:t>
            </a:r>
            <a:r>
              <a:rPr lang="vi-VN" sz="2800" b="1" i="0">
                <a:solidFill>
                  <a:srgbClr val="172B4D"/>
                </a:solidFill>
                <a:effectLst/>
                <a:latin typeface="Times New Roman" panose="02020603050405020304" pitchFamily="18" charset="0"/>
                <a:cs typeface="Times New Roman" panose="02020603050405020304" pitchFamily="18" charset="0"/>
              </a:rPr>
              <a:t>np.arange(1,7,2)</a:t>
            </a:r>
            <a:r>
              <a:rPr lang="vi-VN" sz="2800" b="0" i="0">
                <a:solidFill>
                  <a:srgbClr val="172B4D"/>
                </a:solidFill>
                <a:effectLst/>
                <a:latin typeface="Times New Roman" panose="02020603050405020304" pitchFamily="18" charset="0"/>
                <a:cs typeface="Times New Roman" panose="02020603050405020304" pitchFamily="18" charset="0"/>
              </a:rPr>
              <a:t>: Tạo mảng với các phần tử từ 1 – 6 với bước nhảy là 2.</a:t>
            </a:r>
            <a:br>
              <a:rPr lang="vi-VN" sz="2800" b="0" i="0">
                <a:solidFill>
                  <a:srgbClr val="172B4D"/>
                </a:solidFill>
                <a:effectLst/>
                <a:latin typeface="Times New Roman" panose="02020603050405020304" pitchFamily="18" charset="0"/>
                <a:cs typeface="Times New Roman" panose="02020603050405020304" pitchFamily="18" charset="0"/>
              </a:rPr>
            </a:br>
            <a:r>
              <a:rPr lang="en-US" sz="2800">
                <a:solidFill>
                  <a:srgbClr val="172B4D"/>
                </a:solidFill>
                <a:latin typeface="Times New Roman" panose="02020603050405020304" pitchFamily="18" charset="0"/>
                <a:cs typeface="Times New Roman" panose="02020603050405020304" pitchFamily="18" charset="0"/>
              </a:rPr>
              <a:t>- </a:t>
            </a:r>
            <a:r>
              <a:rPr lang="vi-VN" sz="2800" b="1" i="0">
                <a:solidFill>
                  <a:srgbClr val="172B4D"/>
                </a:solidFill>
                <a:effectLst/>
                <a:latin typeface="Times New Roman" panose="02020603050405020304" pitchFamily="18" charset="0"/>
                <a:cs typeface="Times New Roman" panose="02020603050405020304" pitchFamily="18" charset="0"/>
              </a:rPr>
              <a:t>np.full((2,3),5)</a:t>
            </a:r>
            <a:r>
              <a:rPr lang="vi-VN" sz="2800" b="0" i="0">
                <a:solidFill>
                  <a:srgbClr val="172B4D"/>
                </a:solidFill>
                <a:effectLst/>
                <a:latin typeface="Times New Roman" panose="02020603050405020304" pitchFamily="18" charset="0"/>
                <a:cs typeface="Times New Roman" panose="02020603050405020304" pitchFamily="18" charset="0"/>
              </a:rPr>
              <a:t>: Tạo mảng 2 chiều các phần tử 5 với kích thước 2×3.</a:t>
            </a:r>
            <a:br>
              <a:rPr lang="vi-VN" sz="2800" b="0" i="0">
                <a:solidFill>
                  <a:srgbClr val="172B4D"/>
                </a:solidFill>
                <a:effectLst/>
                <a:latin typeface="Times New Roman" panose="02020603050405020304" pitchFamily="18" charset="0"/>
                <a:cs typeface="Times New Roman" panose="02020603050405020304" pitchFamily="18" charset="0"/>
              </a:rPr>
            </a:br>
            <a:r>
              <a:rPr lang="en-US" sz="2800" b="0" i="0">
                <a:solidFill>
                  <a:srgbClr val="172B4D"/>
                </a:solidFill>
                <a:effectLst/>
                <a:latin typeface="Times New Roman" panose="02020603050405020304" pitchFamily="18" charset="0"/>
                <a:cs typeface="Times New Roman" panose="02020603050405020304" pitchFamily="18" charset="0"/>
              </a:rPr>
              <a:t>- </a:t>
            </a:r>
            <a:r>
              <a:rPr lang="vi-VN" sz="2800" b="1" i="0">
                <a:solidFill>
                  <a:srgbClr val="172B4D"/>
                </a:solidFill>
                <a:effectLst/>
                <a:latin typeface="Times New Roman" panose="02020603050405020304" pitchFamily="18" charset="0"/>
                <a:cs typeface="Times New Roman" panose="02020603050405020304" pitchFamily="18" charset="0"/>
              </a:rPr>
              <a:t>np.eye(4, dtype=int)</a:t>
            </a:r>
            <a:r>
              <a:rPr lang="vi-VN" sz="2800" b="0" i="0">
                <a:solidFill>
                  <a:srgbClr val="172B4D"/>
                </a:solidFill>
                <a:effectLst/>
                <a:latin typeface="Times New Roman" panose="02020603050405020304" pitchFamily="18" charset="0"/>
                <a:cs typeface="Times New Roman" panose="02020603050405020304" pitchFamily="18" charset="0"/>
              </a:rPr>
              <a:t>: Tạo ma trận đơn vị với kích thước là 4×4.</a:t>
            </a:r>
            <a:br>
              <a:rPr lang="vi-VN" sz="2800" b="0" i="0">
                <a:solidFill>
                  <a:srgbClr val="172B4D"/>
                </a:solidFill>
                <a:effectLst/>
                <a:latin typeface="Times New Roman" panose="02020603050405020304" pitchFamily="18" charset="0"/>
                <a:cs typeface="Times New Roman" panose="02020603050405020304" pitchFamily="18" charset="0"/>
              </a:rPr>
            </a:br>
            <a:r>
              <a:rPr lang="en-US" sz="2800" b="0" i="0">
                <a:solidFill>
                  <a:srgbClr val="172B4D"/>
                </a:solidFill>
                <a:effectLst/>
                <a:latin typeface="Times New Roman" panose="02020603050405020304" pitchFamily="18" charset="0"/>
                <a:cs typeface="Times New Roman" panose="02020603050405020304" pitchFamily="18" charset="0"/>
              </a:rPr>
              <a:t>- </a:t>
            </a:r>
            <a:r>
              <a:rPr lang="vi-VN" sz="2800" b="1" i="0">
                <a:solidFill>
                  <a:srgbClr val="172B4D"/>
                </a:solidFill>
                <a:effectLst/>
                <a:latin typeface="Times New Roman" panose="02020603050405020304" pitchFamily="18" charset="0"/>
                <a:cs typeface="Times New Roman" panose="02020603050405020304" pitchFamily="18" charset="0"/>
              </a:rPr>
              <a:t>np.random.random((2,3))</a:t>
            </a:r>
            <a:r>
              <a:rPr lang="vi-VN" sz="2800" b="0" i="0">
                <a:solidFill>
                  <a:srgbClr val="172B4D"/>
                </a:solidFill>
                <a:effectLst/>
                <a:latin typeface="Times New Roman" panose="02020603050405020304" pitchFamily="18" charset="0"/>
                <a:cs typeface="Times New Roman" panose="02020603050405020304" pitchFamily="18" charset="0"/>
              </a:rPr>
              <a:t>: Tạo ma trận các phần tử ngẫu nhiên với kích thước 2×3.</a:t>
            </a:r>
            <a:br>
              <a:rPr lang="vi-VN" sz="2800" b="0" i="0">
                <a:solidFill>
                  <a:srgbClr val="172B4D"/>
                </a:solidFill>
                <a:effectLst/>
                <a:latin typeface="Times New Roman" panose="02020603050405020304" pitchFamily="18" charset="0"/>
                <a:cs typeface="Times New Roman" panose="02020603050405020304" pitchFamily="18" charset="0"/>
              </a:rPr>
            </a:br>
            <a:br>
              <a:rPr lang="vi-VN" sz="2800" b="0" i="0">
                <a:solidFill>
                  <a:srgbClr val="0A0A0A"/>
                </a:solidFill>
                <a:effectLst/>
                <a:latin typeface="Times New Roman" panose="02020603050405020304" pitchFamily="18" charset="0"/>
                <a:cs typeface="Times New Roman" panose="02020603050405020304" pitchFamily="18" charset="0"/>
              </a:rPr>
            </a:br>
            <a:endParaRPr sz="2800">
              <a:latin typeface="Times New Roman" panose="02020603050405020304" pitchFamily="18" charset="0"/>
              <a:cs typeface="Times New Roman" panose="02020603050405020304" pitchFamily="18" charset="0"/>
            </a:endParaRPr>
          </a:p>
        </p:txBody>
      </p:sp>
      <p:sp>
        <p:nvSpPr>
          <p:cNvPr id="2" name="Hộp Văn bản 1">
            <a:extLst>
              <a:ext uri="{FF2B5EF4-FFF2-40B4-BE49-F238E27FC236}">
                <a16:creationId xmlns:a16="http://schemas.microsoft.com/office/drawing/2014/main" id="{9E7331D9-A7CE-35CE-7A0B-3D6D6C2C7DF8}"/>
              </a:ext>
            </a:extLst>
          </p:cNvPr>
          <p:cNvSpPr txBox="1"/>
          <p:nvPr/>
        </p:nvSpPr>
        <p:spPr>
          <a:xfrm>
            <a:off x="1885360" y="523188"/>
            <a:ext cx="7239785" cy="523220"/>
          </a:xfrm>
          <a:prstGeom prst="rect">
            <a:avLst/>
          </a:prstGeom>
          <a:noFill/>
        </p:spPr>
        <p:txBody>
          <a:bodyPr wrap="square" rtlCol="0">
            <a:spAutoFit/>
          </a:bodyPr>
          <a:lstStyle/>
          <a:p>
            <a:r>
              <a:rPr lang="vi-VN" sz="2800" b="1" i="0">
                <a:solidFill>
                  <a:srgbClr val="172B4D"/>
                </a:solidFill>
                <a:effectLst/>
                <a:latin typeface="Times New Roman" panose="02020603050405020304" pitchFamily="18" charset="0"/>
                <a:cs typeface="Times New Roman" panose="02020603050405020304" pitchFamily="18" charset="0"/>
              </a:rPr>
              <a:t>Khởi tạo các hàm có sẵn</a:t>
            </a:r>
            <a:endParaRPr lang="en-US" sz="2800"/>
          </a:p>
        </p:txBody>
      </p:sp>
    </p:spTree>
    <p:extLst>
      <p:ext uri="{BB962C8B-B14F-4D97-AF65-F5344CB8AC3E}">
        <p14:creationId xmlns:p14="http://schemas.microsoft.com/office/powerpoint/2010/main" val="2480792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7"/>
          <p:cNvSpPr txBox="1">
            <a:spLocks noGrp="1"/>
          </p:cNvSpPr>
          <p:nvPr>
            <p:ph type="title"/>
          </p:nvPr>
        </p:nvSpPr>
        <p:spPr>
          <a:xfrm>
            <a:off x="698019" y="1199788"/>
            <a:ext cx="11161800" cy="5135024"/>
          </a:xfrm>
          <a:prstGeom prst="rect">
            <a:avLst/>
          </a:prstGeom>
        </p:spPr>
        <p:txBody>
          <a:bodyPr spcFirstLastPara="1" wrap="square" lIns="121900" tIns="121900" rIns="121900" bIns="121900" anchor="ctr" anchorCtr="0">
            <a:noAutofit/>
          </a:bodyPr>
          <a:lstStyle/>
          <a:p>
            <a:pPr algn="l">
              <a:lnSpc>
                <a:spcPct val="150000"/>
              </a:lnSpc>
            </a:pPr>
            <a:br>
              <a:rPr lang="en-US" sz="3200" b="1" i="0">
                <a:solidFill>
                  <a:srgbClr val="1E1E1E"/>
                </a:solidFill>
                <a:effectLst/>
                <a:latin typeface="Times New Roman" panose="02020603050405020304" pitchFamily="18" charset="0"/>
                <a:cs typeface="Times New Roman" panose="02020603050405020304" pitchFamily="18" charset="0"/>
              </a:rPr>
            </a:br>
            <a:br>
              <a:rPr lang="vi-VN" sz="3200" b="0" i="0">
                <a:solidFill>
                  <a:srgbClr val="172B4D"/>
                </a:solidFill>
                <a:effectLst/>
                <a:latin typeface="Times New Roman" panose="02020603050405020304" pitchFamily="18" charset="0"/>
                <a:cs typeface="Times New Roman" panose="02020603050405020304" pitchFamily="18" charset="0"/>
              </a:rPr>
            </a:br>
            <a:br>
              <a:rPr lang="vi-VN" sz="3200" b="1" i="0">
                <a:solidFill>
                  <a:srgbClr val="172B4D"/>
                </a:solidFill>
                <a:effectLst/>
                <a:latin typeface="Times New Roman" panose="02020603050405020304" pitchFamily="18" charset="0"/>
                <a:cs typeface="Times New Roman" panose="02020603050405020304" pitchFamily="18" charset="0"/>
              </a:rPr>
            </a:br>
            <a:r>
              <a:rPr lang="en-US" sz="3200" b="1" i="0">
                <a:solidFill>
                  <a:srgbClr val="172B4D"/>
                </a:solidFill>
                <a:effectLst/>
                <a:latin typeface="Times New Roman" panose="02020603050405020304" pitchFamily="18" charset="0"/>
                <a:cs typeface="Times New Roman" panose="02020603050405020304" pitchFamily="18" charset="0"/>
              </a:rPr>
              <a:t> - </a:t>
            </a:r>
            <a:r>
              <a:rPr lang="vi-VN" sz="3200" b="1" i="0">
                <a:solidFill>
                  <a:srgbClr val="172B4D"/>
                </a:solidFill>
                <a:effectLst/>
                <a:latin typeface="Times New Roman" panose="02020603050405020304" pitchFamily="18" charset="0"/>
                <a:cs typeface="Times New Roman" panose="02020603050405020304" pitchFamily="18" charset="0"/>
              </a:rPr>
              <a:t>dtype</a:t>
            </a:r>
            <a:r>
              <a:rPr lang="vi-VN" sz="3200" b="0" i="0">
                <a:solidFill>
                  <a:srgbClr val="172B4D"/>
                </a:solidFill>
                <a:effectLst/>
                <a:latin typeface="Times New Roman" panose="02020603050405020304" pitchFamily="18" charset="0"/>
                <a:cs typeface="Times New Roman" panose="02020603050405020304" pitchFamily="18" charset="0"/>
              </a:rPr>
              <a:t>: Kiểu dữ liệu của phần tử trong mảng.</a:t>
            </a:r>
            <a:br>
              <a:rPr lang="vi-VN" sz="3200" b="0" i="0">
                <a:solidFill>
                  <a:srgbClr val="172B4D"/>
                </a:solidFill>
                <a:effectLst/>
                <a:latin typeface="Times New Roman" panose="02020603050405020304" pitchFamily="18" charset="0"/>
                <a:cs typeface="Times New Roman" panose="02020603050405020304" pitchFamily="18" charset="0"/>
              </a:rPr>
            </a:br>
            <a:r>
              <a:rPr lang="en-US" sz="3200" b="0" i="0">
                <a:solidFill>
                  <a:srgbClr val="172B4D"/>
                </a:solidFill>
                <a:effectLst/>
                <a:latin typeface="Times New Roman" panose="02020603050405020304" pitchFamily="18" charset="0"/>
                <a:cs typeface="Times New Roman" panose="02020603050405020304" pitchFamily="18" charset="0"/>
              </a:rPr>
              <a:t>- </a:t>
            </a:r>
            <a:r>
              <a:rPr lang="vi-VN" sz="3200" b="1" i="0">
                <a:solidFill>
                  <a:srgbClr val="172B4D"/>
                </a:solidFill>
                <a:effectLst/>
                <a:latin typeface="Times New Roman" panose="02020603050405020304" pitchFamily="18" charset="0"/>
                <a:cs typeface="Times New Roman" panose="02020603050405020304" pitchFamily="18" charset="0"/>
              </a:rPr>
              <a:t>shape</a:t>
            </a:r>
            <a:r>
              <a:rPr lang="vi-VN" sz="3200" b="0" i="0">
                <a:solidFill>
                  <a:srgbClr val="172B4D"/>
                </a:solidFill>
                <a:effectLst/>
                <a:latin typeface="Times New Roman" panose="02020603050405020304" pitchFamily="18" charset="0"/>
                <a:cs typeface="Times New Roman" panose="02020603050405020304" pitchFamily="18" charset="0"/>
              </a:rPr>
              <a:t>: Kích thước của mảng.</a:t>
            </a:r>
            <a:br>
              <a:rPr lang="vi-VN" sz="3200" b="0" i="0">
                <a:solidFill>
                  <a:srgbClr val="172B4D"/>
                </a:solidFill>
                <a:effectLst/>
                <a:latin typeface="Times New Roman" panose="02020603050405020304" pitchFamily="18" charset="0"/>
                <a:cs typeface="Times New Roman" panose="02020603050405020304" pitchFamily="18" charset="0"/>
              </a:rPr>
            </a:br>
            <a:r>
              <a:rPr lang="en-US" sz="3200" b="0" i="0">
                <a:solidFill>
                  <a:srgbClr val="172B4D"/>
                </a:solidFill>
                <a:effectLst/>
                <a:latin typeface="Times New Roman" panose="02020603050405020304" pitchFamily="18" charset="0"/>
                <a:cs typeface="Times New Roman" panose="02020603050405020304" pitchFamily="18" charset="0"/>
              </a:rPr>
              <a:t>- </a:t>
            </a:r>
            <a:r>
              <a:rPr lang="vi-VN" sz="3200" b="1" i="0">
                <a:solidFill>
                  <a:srgbClr val="172B4D"/>
                </a:solidFill>
                <a:effectLst/>
                <a:latin typeface="Times New Roman" panose="02020603050405020304" pitchFamily="18" charset="0"/>
                <a:cs typeface="Times New Roman" panose="02020603050405020304" pitchFamily="18" charset="0"/>
              </a:rPr>
              <a:t>size</a:t>
            </a:r>
            <a:r>
              <a:rPr lang="vi-VN" sz="3200" b="0" i="0">
                <a:solidFill>
                  <a:srgbClr val="172B4D"/>
                </a:solidFill>
                <a:effectLst/>
                <a:latin typeface="Times New Roman" panose="02020603050405020304" pitchFamily="18" charset="0"/>
                <a:cs typeface="Times New Roman" panose="02020603050405020304" pitchFamily="18" charset="0"/>
              </a:rPr>
              <a:t>: Số phần tử trong mảng.</a:t>
            </a:r>
            <a:br>
              <a:rPr lang="vi-VN" sz="3200" b="0" i="0">
                <a:solidFill>
                  <a:srgbClr val="172B4D"/>
                </a:solidFill>
                <a:effectLst/>
                <a:latin typeface="Times New Roman" panose="02020603050405020304" pitchFamily="18" charset="0"/>
                <a:cs typeface="Times New Roman" panose="02020603050405020304" pitchFamily="18" charset="0"/>
              </a:rPr>
            </a:br>
            <a:r>
              <a:rPr lang="en-US" sz="3200" b="0" i="0">
                <a:solidFill>
                  <a:srgbClr val="172B4D"/>
                </a:solidFill>
                <a:effectLst/>
                <a:latin typeface="Times New Roman" panose="02020603050405020304" pitchFamily="18" charset="0"/>
                <a:cs typeface="Times New Roman" panose="02020603050405020304" pitchFamily="18" charset="0"/>
              </a:rPr>
              <a:t>- </a:t>
            </a:r>
            <a:r>
              <a:rPr lang="vi-VN" sz="3200" b="1" i="0">
                <a:solidFill>
                  <a:srgbClr val="172B4D"/>
                </a:solidFill>
                <a:effectLst/>
                <a:latin typeface="Times New Roman" panose="02020603050405020304" pitchFamily="18" charset="0"/>
                <a:cs typeface="Times New Roman" panose="02020603050405020304" pitchFamily="18" charset="0"/>
              </a:rPr>
              <a:t>ndim</a:t>
            </a:r>
            <a:r>
              <a:rPr lang="vi-VN" sz="3200" b="0" i="0">
                <a:solidFill>
                  <a:srgbClr val="172B4D"/>
                </a:solidFill>
                <a:effectLst/>
                <a:latin typeface="Times New Roman" panose="02020603050405020304" pitchFamily="18" charset="0"/>
                <a:cs typeface="Times New Roman" panose="02020603050405020304" pitchFamily="18" charset="0"/>
              </a:rPr>
              <a:t>: Số chiều của mảng</a:t>
            </a:r>
            <a:br>
              <a:rPr lang="vi-VN" sz="3200" b="0" i="0">
                <a:solidFill>
                  <a:srgbClr val="172B4D"/>
                </a:solidFill>
                <a:effectLst/>
                <a:latin typeface="Times New Roman" panose="02020603050405020304" pitchFamily="18" charset="0"/>
                <a:cs typeface="Times New Roman" panose="02020603050405020304" pitchFamily="18" charset="0"/>
              </a:rPr>
            </a:br>
            <a:br>
              <a:rPr lang="vi-VN" sz="3200" b="0" i="0">
                <a:solidFill>
                  <a:srgbClr val="172B4D"/>
                </a:solidFill>
                <a:effectLst/>
                <a:latin typeface="Times New Roman" panose="02020603050405020304" pitchFamily="18" charset="0"/>
                <a:cs typeface="Times New Roman" panose="02020603050405020304" pitchFamily="18" charset="0"/>
              </a:rPr>
            </a:br>
            <a:br>
              <a:rPr lang="vi-VN" sz="3200" b="0" i="0">
                <a:solidFill>
                  <a:srgbClr val="0A0A0A"/>
                </a:solidFill>
                <a:effectLst/>
                <a:latin typeface="Times New Roman" panose="02020603050405020304" pitchFamily="18" charset="0"/>
                <a:cs typeface="Times New Roman" panose="02020603050405020304" pitchFamily="18" charset="0"/>
              </a:rPr>
            </a:br>
            <a:endParaRPr sz="3200">
              <a:latin typeface="Times New Roman" panose="02020603050405020304" pitchFamily="18" charset="0"/>
              <a:cs typeface="Times New Roman" panose="02020603050405020304" pitchFamily="18" charset="0"/>
            </a:endParaRPr>
          </a:p>
        </p:txBody>
      </p:sp>
      <p:sp>
        <p:nvSpPr>
          <p:cNvPr id="2" name="Hộp Văn bản 1">
            <a:extLst>
              <a:ext uri="{FF2B5EF4-FFF2-40B4-BE49-F238E27FC236}">
                <a16:creationId xmlns:a16="http://schemas.microsoft.com/office/drawing/2014/main" id="{9E7331D9-A7CE-35CE-7A0B-3D6D6C2C7DF8}"/>
              </a:ext>
            </a:extLst>
          </p:cNvPr>
          <p:cNvSpPr txBox="1"/>
          <p:nvPr/>
        </p:nvSpPr>
        <p:spPr>
          <a:xfrm>
            <a:off x="1574275" y="523188"/>
            <a:ext cx="7239785" cy="523220"/>
          </a:xfrm>
          <a:prstGeom prst="rect">
            <a:avLst/>
          </a:prstGeom>
          <a:noFill/>
        </p:spPr>
        <p:txBody>
          <a:bodyPr wrap="square" rtlCol="0">
            <a:spAutoFit/>
          </a:bodyPr>
          <a:lstStyle/>
          <a:p>
            <a:r>
              <a:rPr lang="vi-VN" sz="2800" b="1" i="0">
                <a:solidFill>
                  <a:srgbClr val="172B4D"/>
                </a:solidFill>
                <a:effectLst/>
                <a:latin typeface="Roboto" panose="02000000000000000000" pitchFamily="2" charset="0"/>
              </a:rPr>
              <a:t>Thao tác với mảng</a:t>
            </a:r>
            <a:endParaRPr lang="en-US" sz="2800"/>
          </a:p>
        </p:txBody>
      </p:sp>
    </p:spTree>
    <p:extLst>
      <p:ext uri="{BB962C8B-B14F-4D97-AF65-F5344CB8AC3E}">
        <p14:creationId xmlns:p14="http://schemas.microsoft.com/office/powerpoint/2010/main" val="4056702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7"/>
          <p:cNvSpPr txBox="1">
            <a:spLocks noGrp="1"/>
          </p:cNvSpPr>
          <p:nvPr>
            <p:ph type="title"/>
          </p:nvPr>
        </p:nvSpPr>
        <p:spPr>
          <a:xfrm>
            <a:off x="698019" y="1199788"/>
            <a:ext cx="11161800" cy="5135024"/>
          </a:xfrm>
          <a:prstGeom prst="rect">
            <a:avLst/>
          </a:prstGeom>
        </p:spPr>
        <p:txBody>
          <a:bodyPr spcFirstLastPara="1" wrap="square" lIns="121900" tIns="121900" rIns="121900" bIns="121900" anchor="ctr" anchorCtr="0">
            <a:noAutofit/>
          </a:bodyPr>
          <a:lstStyle/>
          <a:p>
            <a:pPr algn="l">
              <a:lnSpc>
                <a:spcPct val="150000"/>
              </a:lnSpc>
            </a:pPr>
            <a:br>
              <a:rPr lang="en-US" sz="2800" b="0" i="0">
                <a:solidFill>
                  <a:srgbClr val="172B4D"/>
                </a:solidFill>
                <a:effectLst/>
                <a:latin typeface="Roboto" panose="02000000000000000000" pitchFamily="2" charset="0"/>
              </a:rPr>
            </a:br>
            <a:br>
              <a:rPr lang="en-US" sz="2800" b="0" i="0">
                <a:solidFill>
                  <a:srgbClr val="172B4D"/>
                </a:solidFill>
                <a:effectLst/>
                <a:latin typeface="Roboto" panose="02000000000000000000" pitchFamily="2" charset="0"/>
              </a:rPr>
            </a:br>
            <a:br>
              <a:rPr lang="en-US" sz="2800" b="0" i="0">
                <a:solidFill>
                  <a:srgbClr val="172B4D"/>
                </a:solidFill>
                <a:effectLst/>
                <a:latin typeface="Roboto" panose="02000000000000000000" pitchFamily="2" charset="0"/>
              </a:rPr>
            </a:br>
            <a:br>
              <a:rPr lang="en-US" sz="2800" b="0" i="0">
                <a:solidFill>
                  <a:srgbClr val="172B4D"/>
                </a:solidFill>
                <a:effectLst/>
                <a:latin typeface="Roboto" panose="02000000000000000000" pitchFamily="2" charset="0"/>
              </a:rPr>
            </a:br>
            <a:br>
              <a:rPr lang="en-US" sz="2800" b="0" i="0">
                <a:solidFill>
                  <a:srgbClr val="172B4D"/>
                </a:solidFill>
                <a:effectLst/>
                <a:latin typeface="Roboto" panose="02000000000000000000" pitchFamily="2" charset="0"/>
              </a:rPr>
            </a:br>
            <a:br>
              <a:rPr lang="en-US" sz="2800" b="0" i="0">
                <a:solidFill>
                  <a:srgbClr val="172B4D"/>
                </a:solidFill>
                <a:effectLst/>
                <a:latin typeface="Roboto" panose="02000000000000000000" pitchFamily="2" charset="0"/>
              </a:rPr>
            </a:br>
            <a:br>
              <a:rPr lang="en-US" sz="2800" b="0" i="0">
                <a:solidFill>
                  <a:srgbClr val="172B4D"/>
                </a:solidFill>
                <a:effectLst/>
                <a:latin typeface="Roboto" panose="02000000000000000000" pitchFamily="2" charset="0"/>
              </a:rPr>
            </a:br>
            <a:r>
              <a:rPr lang="vi-VN" sz="2800" b="0" i="0">
                <a:solidFill>
                  <a:srgbClr val="172B4D"/>
                </a:solidFill>
                <a:effectLst/>
                <a:latin typeface="Roboto" panose="02000000000000000000" pitchFamily="2" charset="0"/>
              </a:rPr>
              <a:t>Các phần tử trong mảng được đánh số từ 0 trở đi</a:t>
            </a:r>
            <a:br>
              <a:rPr lang="en-US" sz="2800" b="0" i="0">
                <a:solidFill>
                  <a:srgbClr val="172B4D"/>
                </a:solidFill>
                <a:effectLst/>
                <a:latin typeface="Roboto" panose="02000000000000000000" pitchFamily="2" charset="0"/>
              </a:rPr>
            </a:br>
            <a:r>
              <a:rPr lang="en-US" sz="2800" b="0" i="0">
                <a:solidFill>
                  <a:srgbClr val="172B4D"/>
                </a:solidFill>
                <a:effectLst/>
                <a:latin typeface="Roboto" panose="02000000000000000000" pitchFamily="2" charset="0"/>
              </a:rPr>
              <a:t>- </a:t>
            </a:r>
            <a:r>
              <a:rPr lang="en-US" sz="2400" b="1" i="0">
                <a:solidFill>
                  <a:srgbClr val="172B4D"/>
                </a:solidFill>
                <a:effectLst/>
                <a:latin typeface="Roboto" panose="02000000000000000000" pitchFamily="2" charset="0"/>
              </a:rPr>
              <a:t>arr[i]</a:t>
            </a:r>
            <a:r>
              <a:rPr lang="en-US" sz="2400" b="0" i="0">
                <a:solidFill>
                  <a:srgbClr val="172B4D"/>
                </a:solidFill>
                <a:effectLst/>
                <a:latin typeface="Roboto" panose="02000000000000000000" pitchFamily="2" charset="0"/>
              </a:rPr>
              <a:t>: Truy cập tới phần tử thứ i của mảng 1 chiều.</a:t>
            </a:r>
            <a:br>
              <a:rPr lang="en-US" sz="2400" b="0" i="0">
                <a:solidFill>
                  <a:srgbClr val="172B4D"/>
                </a:solidFill>
                <a:effectLst/>
                <a:latin typeface="Roboto" panose="02000000000000000000" pitchFamily="2" charset="0"/>
              </a:rPr>
            </a:br>
            <a:r>
              <a:rPr lang="en-US" sz="2400" b="0" i="0">
                <a:solidFill>
                  <a:srgbClr val="172B4D"/>
                </a:solidFill>
                <a:effectLst/>
                <a:latin typeface="Roboto" panose="02000000000000000000" pitchFamily="2" charset="0"/>
              </a:rPr>
              <a:t>- </a:t>
            </a:r>
            <a:r>
              <a:rPr lang="en-US" sz="2400" b="1" i="0">
                <a:solidFill>
                  <a:srgbClr val="172B4D"/>
                </a:solidFill>
                <a:effectLst/>
                <a:latin typeface="Roboto" panose="02000000000000000000" pitchFamily="2" charset="0"/>
              </a:rPr>
              <a:t>arr1[i,j]</a:t>
            </a:r>
            <a:r>
              <a:rPr lang="en-US" sz="2400" b="0" i="0">
                <a:solidFill>
                  <a:srgbClr val="172B4D"/>
                </a:solidFill>
                <a:effectLst/>
                <a:latin typeface="Roboto" panose="02000000000000000000" pitchFamily="2" charset="0"/>
              </a:rPr>
              <a:t>: Truy cập tới phần tử hàng i, cột j của mảng 2 chiều.</a:t>
            </a:r>
            <a:br>
              <a:rPr lang="en-US" sz="2400" b="0" i="0">
                <a:solidFill>
                  <a:srgbClr val="172B4D"/>
                </a:solidFill>
                <a:effectLst/>
                <a:latin typeface="Roboto" panose="02000000000000000000" pitchFamily="2" charset="0"/>
              </a:rPr>
            </a:br>
            <a:r>
              <a:rPr lang="en-US" sz="2400" b="0" i="0">
                <a:solidFill>
                  <a:srgbClr val="172B4D"/>
                </a:solidFill>
                <a:effectLst/>
                <a:latin typeface="Roboto" panose="02000000000000000000" pitchFamily="2" charset="0"/>
              </a:rPr>
              <a:t>- </a:t>
            </a:r>
            <a:r>
              <a:rPr lang="en-US" sz="2400" b="1" i="0">
                <a:solidFill>
                  <a:srgbClr val="172B4D"/>
                </a:solidFill>
                <a:effectLst/>
                <a:latin typeface="Roboto" panose="02000000000000000000" pitchFamily="2" charset="0"/>
              </a:rPr>
              <a:t>arr2[n,i,j]</a:t>
            </a:r>
            <a:r>
              <a:rPr lang="en-US" sz="2400" b="0" i="0">
                <a:solidFill>
                  <a:srgbClr val="172B4D"/>
                </a:solidFill>
                <a:effectLst/>
                <a:latin typeface="Roboto" panose="02000000000000000000" pitchFamily="2" charset="0"/>
              </a:rPr>
              <a:t>: Truy cập tới phần tử chiều n, hàng i, cột j của mảng 3 chiều.</a:t>
            </a:r>
            <a:br>
              <a:rPr lang="en-US" sz="2400" b="0" i="0">
                <a:solidFill>
                  <a:srgbClr val="172B4D"/>
                </a:solidFill>
                <a:effectLst/>
                <a:latin typeface="Roboto" panose="02000000000000000000" pitchFamily="2" charset="0"/>
              </a:rPr>
            </a:br>
            <a:r>
              <a:rPr lang="en-US" sz="2400" b="0" i="0">
                <a:solidFill>
                  <a:srgbClr val="172B4D"/>
                </a:solidFill>
                <a:effectLst/>
                <a:latin typeface="Roboto" panose="02000000000000000000" pitchFamily="2" charset="0"/>
              </a:rPr>
              <a:t>- </a:t>
            </a:r>
            <a:r>
              <a:rPr lang="en-US" sz="2400" b="1" i="0">
                <a:solidFill>
                  <a:srgbClr val="172B4D"/>
                </a:solidFill>
                <a:effectLst/>
                <a:latin typeface="Roboto" panose="02000000000000000000" pitchFamily="2" charset="0"/>
              </a:rPr>
              <a:t>arr[a:b]</a:t>
            </a:r>
            <a:r>
              <a:rPr lang="en-US" sz="2400" b="0" i="0">
                <a:solidFill>
                  <a:srgbClr val="172B4D"/>
                </a:solidFill>
                <a:effectLst/>
                <a:latin typeface="Roboto" panose="02000000000000000000" pitchFamily="2" charset="0"/>
              </a:rPr>
              <a:t>: Truy cập tới các phần tử từ a đến b-1 trong mảng 1 chiều.</a:t>
            </a:r>
            <a:br>
              <a:rPr lang="en-US" sz="2400" b="0" i="0">
                <a:solidFill>
                  <a:srgbClr val="172B4D"/>
                </a:solidFill>
                <a:effectLst/>
                <a:latin typeface="Roboto" panose="02000000000000000000" pitchFamily="2" charset="0"/>
              </a:rPr>
            </a:br>
            <a:r>
              <a:rPr lang="en-US" sz="2400" b="0" i="0">
                <a:solidFill>
                  <a:srgbClr val="172B4D"/>
                </a:solidFill>
                <a:effectLst/>
                <a:latin typeface="Roboto" panose="02000000000000000000" pitchFamily="2" charset="0"/>
              </a:rPr>
              <a:t>- </a:t>
            </a:r>
            <a:r>
              <a:rPr lang="en-US" sz="2400" b="1" i="0">
                <a:solidFill>
                  <a:srgbClr val="172B4D"/>
                </a:solidFill>
                <a:effectLst/>
                <a:latin typeface="Roboto" panose="02000000000000000000" pitchFamily="2" charset="0"/>
              </a:rPr>
              <a:t>arr1[:,:i]</a:t>
            </a:r>
            <a:r>
              <a:rPr lang="en-US" sz="2400" b="0" i="0">
                <a:solidFill>
                  <a:srgbClr val="172B4D"/>
                </a:solidFill>
                <a:effectLst/>
                <a:latin typeface="Roboto" panose="02000000000000000000" pitchFamily="2" charset="0"/>
              </a:rPr>
              <a:t>: Truy cập tới phần tử từ cột 0 đến cột i-1, của tất cả các hàng trong mảng 2 chiều.</a:t>
            </a:r>
            <a:br>
              <a:rPr lang="en-US" sz="2400" b="0" i="0">
                <a:solidFill>
                  <a:srgbClr val="172B4D"/>
                </a:solidFill>
                <a:effectLst/>
                <a:latin typeface="Roboto" panose="02000000000000000000" pitchFamily="2" charset="0"/>
              </a:rPr>
            </a:br>
            <a:br>
              <a:rPr lang="en-US" sz="2800" b="1" i="0">
                <a:solidFill>
                  <a:srgbClr val="1E1E1E"/>
                </a:solidFill>
                <a:effectLst/>
                <a:latin typeface="Times New Roman" panose="02020603050405020304" pitchFamily="18" charset="0"/>
                <a:cs typeface="Times New Roman" panose="02020603050405020304" pitchFamily="18" charset="0"/>
              </a:rPr>
            </a:br>
            <a:br>
              <a:rPr lang="vi-VN" sz="2800" b="0" i="0">
                <a:solidFill>
                  <a:srgbClr val="172B4D"/>
                </a:solidFill>
                <a:effectLst/>
                <a:latin typeface="Times New Roman" panose="02020603050405020304" pitchFamily="18" charset="0"/>
                <a:cs typeface="Times New Roman" panose="02020603050405020304" pitchFamily="18" charset="0"/>
              </a:rPr>
            </a:br>
            <a:br>
              <a:rPr lang="vi-VN" sz="2800" b="1" i="0">
                <a:solidFill>
                  <a:srgbClr val="172B4D"/>
                </a:solidFill>
                <a:effectLst/>
                <a:latin typeface="Times New Roman" panose="02020603050405020304" pitchFamily="18" charset="0"/>
                <a:cs typeface="Times New Roman" panose="02020603050405020304" pitchFamily="18" charset="0"/>
              </a:rPr>
            </a:br>
            <a:br>
              <a:rPr lang="vi-VN" sz="2800" b="0" i="0">
                <a:solidFill>
                  <a:srgbClr val="172B4D"/>
                </a:solidFill>
                <a:effectLst/>
                <a:latin typeface="Times New Roman" panose="02020603050405020304" pitchFamily="18" charset="0"/>
                <a:cs typeface="Times New Roman" panose="02020603050405020304" pitchFamily="18" charset="0"/>
              </a:rPr>
            </a:br>
            <a:br>
              <a:rPr lang="vi-VN" sz="2800" b="0" i="0">
                <a:solidFill>
                  <a:srgbClr val="172B4D"/>
                </a:solidFill>
                <a:effectLst/>
                <a:latin typeface="Times New Roman" panose="02020603050405020304" pitchFamily="18" charset="0"/>
                <a:cs typeface="Times New Roman" panose="02020603050405020304" pitchFamily="18" charset="0"/>
              </a:rPr>
            </a:br>
            <a:br>
              <a:rPr lang="vi-VN" sz="2800" b="0" i="0">
                <a:solidFill>
                  <a:srgbClr val="0A0A0A"/>
                </a:solidFill>
                <a:effectLst/>
                <a:latin typeface="Times New Roman" panose="02020603050405020304" pitchFamily="18" charset="0"/>
                <a:cs typeface="Times New Roman" panose="02020603050405020304" pitchFamily="18" charset="0"/>
              </a:rPr>
            </a:br>
            <a:endParaRPr sz="2800">
              <a:latin typeface="Times New Roman" panose="02020603050405020304" pitchFamily="18" charset="0"/>
              <a:cs typeface="Times New Roman" panose="02020603050405020304" pitchFamily="18" charset="0"/>
            </a:endParaRPr>
          </a:p>
        </p:txBody>
      </p:sp>
      <p:sp>
        <p:nvSpPr>
          <p:cNvPr id="2" name="Hộp Văn bản 1">
            <a:extLst>
              <a:ext uri="{FF2B5EF4-FFF2-40B4-BE49-F238E27FC236}">
                <a16:creationId xmlns:a16="http://schemas.microsoft.com/office/drawing/2014/main" id="{9E7331D9-A7CE-35CE-7A0B-3D6D6C2C7DF8}"/>
              </a:ext>
            </a:extLst>
          </p:cNvPr>
          <p:cNvSpPr txBox="1"/>
          <p:nvPr/>
        </p:nvSpPr>
        <p:spPr>
          <a:xfrm>
            <a:off x="1725104" y="523188"/>
            <a:ext cx="7239785" cy="646331"/>
          </a:xfrm>
          <a:prstGeom prst="rect">
            <a:avLst/>
          </a:prstGeom>
          <a:noFill/>
        </p:spPr>
        <p:txBody>
          <a:bodyPr wrap="square" rtlCol="0">
            <a:spAutoFit/>
          </a:bodyPr>
          <a:lstStyle/>
          <a:p>
            <a:r>
              <a:rPr lang="en-US" sz="3600" b="1" i="0">
                <a:solidFill>
                  <a:srgbClr val="172B4D"/>
                </a:solidFill>
                <a:effectLst/>
                <a:latin typeface="Roboto" panose="02000000000000000000" pitchFamily="2" charset="0"/>
              </a:rPr>
              <a:t>Truy cập các phần tử trong mảng</a:t>
            </a:r>
            <a:endParaRPr lang="en-US" sz="2800"/>
          </a:p>
        </p:txBody>
      </p:sp>
    </p:spTree>
    <p:extLst>
      <p:ext uri="{BB962C8B-B14F-4D97-AF65-F5344CB8AC3E}">
        <p14:creationId xmlns:p14="http://schemas.microsoft.com/office/powerpoint/2010/main" val="1553395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1307840" y="2065001"/>
            <a:ext cx="7389300" cy="20661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000">
                <a:latin typeface="Times New Roman" panose="02020603050405020304" pitchFamily="18" charset="0"/>
                <a:cs typeface="Times New Roman" panose="02020603050405020304" pitchFamily="18" charset="0"/>
              </a:rPr>
              <a:t>Array Indexing của NumPy trong Python</a:t>
            </a:r>
          </a:p>
        </p:txBody>
      </p:sp>
      <p:sp>
        <p:nvSpPr>
          <p:cNvPr id="407" name="Google Shape;407;p23"/>
          <p:cNvSpPr/>
          <p:nvPr/>
        </p:nvSpPr>
        <p:spPr>
          <a:xfrm>
            <a:off x="9754850" y="1312126"/>
            <a:ext cx="703109" cy="1185240"/>
          </a:xfrm>
          <a:prstGeom prst="rect">
            <a:avLst/>
          </a:prstGeom>
        </p:spPr>
        <p:txBody>
          <a:bodyPr>
            <a:prstTxWarp prst="textPlain">
              <a:avLst/>
            </a:prstTxWarp>
          </a:bodyPr>
          <a:lstStyle/>
          <a:p>
            <a:pPr lvl="0" algn="ctr"/>
            <a:r>
              <a:rPr lang="en-US" b="1" i="0">
                <a:ln w="19050" cap="flat" cmpd="sng">
                  <a:solidFill>
                    <a:schemeClr val="accent5"/>
                  </a:solidFill>
                  <a:prstDash val="solid"/>
                  <a:round/>
                  <a:headEnd type="none" w="sm" len="sm"/>
                  <a:tailEnd type="none" w="sm" len="sm"/>
                </a:ln>
                <a:solidFill>
                  <a:schemeClr val="accent6"/>
                </a:solidFill>
                <a:latin typeface="Bitter"/>
              </a:rPr>
              <a:t>5</a:t>
            </a:r>
            <a:endParaRPr b="1" i="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1774396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Mục lục</a:t>
            </a:r>
            <a:endParaRPr>
              <a:latin typeface="Times New Roman" panose="02020603050405020304" pitchFamily="18" charset="0"/>
              <a:cs typeface="Times New Roman" panose="02020603050405020304" pitchFamily="18" charset="0"/>
            </a:endParaRPr>
          </a:p>
        </p:txBody>
      </p:sp>
      <p:sp>
        <p:nvSpPr>
          <p:cNvPr id="375" name="Google Shape;375;p21"/>
          <p:cNvSpPr txBox="1">
            <a:spLocks noGrp="1"/>
          </p:cNvSpPr>
          <p:nvPr>
            <p:ph type="title" idx="5"/>
          </p:nvPr>
        </p:nvSpPr>
        <p:spPr>
          <a:xfrm>
            <a:off x="1357800" y="2431726"/>
            <a:ext cx="2697890" cy="785523"/>
          </a:xfrm>
          <a:prstGeom prst="rect">
            <a:avLst/>
          </a:prstGeom>
        </p:spPr>
        <p:txBody>
          <a:bodyPr spcFirstLastPara="1" wrap="square" lIns="121900" tIns="121900" rIns="121900" bIns="121900" anchor="ctr" anchorCtr="0">
            <a:noAutofit/>
          </a:bodyPr>
          <a:lstStyle/>
          <a:p>
            <a:pPr marL="0" lvl="0" indent="457200" rtl="0">
              <a:spcBef>
                <a:spcPts val="0"/>
              </a:spcBef>
              <a:spcAft>
                <a:spcPts val="0"/>
              </a:spcAft>
              <a:buNone/>
            </a:pPr>
            <a:r>
              <a:rPr lang="en-US">
                <a:latin typeface="Times New Roman" panose="02020603050405020304" pitchFamily="18" charset="0"/>
                <a:cs typeface="Times New Roman" panose="02020603050405020304" pitchFamily="18" charset="0"/>
              </a:rPr>
              <a:t>Khái niệm</a:t>
            </a:r>
            <a:endParaRPr>
              <a:latin typeface="Times New Roman" panose="02020603050405020304" pitchFamily="18" charset="0"/>
              <a:cs typeface="Times New Roman" panose="02020603050405020304" pitchFamily="18" charset="0"/>
            </a:endParaRPr>
          </a:p>
        </p:txBody>
      </p:sp>
      <p:sp>
        <p:nvSpPr>
          <p:cNvPr id="376" name="Google Shape;376;p21"/>
          <p:cNvSpPr txBox="1">
            <a:spLocks noGrp="1"/>
          </p:cNvSpPr>
          <p:nvPr>
            <p:ph type="title" idx="6"/>
          </p:nvPr>
        </p:nvSpPr>
        <p:spPr>
          <a:xfrm>
            <a:off x="4700226" y="2503800"/>
            <a:ext cx="2880900" cy="572700"/>
          </a:xfrm>
          <a:prstGeom prst="rect">
            <a:avLst/>
          </a:prstGeom>
        </p:spPr>
        <p:txBody>
          <a:bodyPr spcFirstLastPara="1" wrap="square" lIns="121900" tIns="121900" rIns="121900" bIns="121900" anchor="ctr" anchorCtr="0">
            <a:noAutofit/>
          </a:bodyPr>
          <a:lstStyle/>
          <a:p>
            <a:pPr marL="0" lvl="0" indent="457200" algn="l" rtl="0">
              <a:spcBef>
                <a:spcPts val="0"/>
              </a:spcBef>
              <a:spcAft>
                <a:spcPts val="0"/>
              </a:spcAft>
              <a:buNone/>
            </a:pPr>
            <a:r>
              <a:rPr lang="en">
                <a:latin typeface="Times New Roman" panose="02020603050405020304" pitchFamily="18" charset="0"/>
                <a:cs typeface="Times New Roman" panose="02020603050405020304" pitchFamily="18" charset="0"/>
              </a:rPr>
              <a:t>  Tính năng </a:t>
            </a:r>
            <a:endParaRPr>
              <a:latin typeface="Times New Roman" panose="02020603050405020304" pitchFamily="18" charset="0"/>
              <a:cs typeface="Times New Roman" panose="02020603050405020304" pitchFamily="18" charset="0"/>
            </a:endParaRPr>
          </a:p>
        </p:txBody>
      </p:sp>
      <p:sp>
        <p:nvSpPr>
          <p:cNvPr id="377" name="Google Shape;377;p21"/>
          <p:cNvSpPr txBox="1">
            <a:spLocks noGrp="1"/>
          </p:cNvSpPr>
          <p:nvPr>
            <p:ph type="title" idx="7"/>
          </p:nvPr>
        </p:nvSpPr>
        <p:spPr>
          <a:xfrm>
            <a:off x="7953300" y="2673777"/>
            <a:ext cx="2880900" cy="572700"/>
          </a:xfrm>
          <a:prstGeom prst="rect">
            <a:avLst/>
          </a:prstGeom>
        </p:spPr>
        <p:txBody>
          <a:bodyPr spcFirstLastPara="1" wrap="square" lIns="121900" tIns="121900" rIns="121900" bIns="121900" anchor="ctr" anchorCtr="0">
            <a:noAutofit/>
          </a:bodyPr>
          <a:lstStyle/>
          <a:p>
            <a:pPr marL="0" lvl="0" indent="457200" algn="l" rtl="0">
              <a:spcBef>
                <a:spcPts val="0"/>
              </a:spcBef>
              <a:spcAft>
                <a:spcPts val="0"/>
              </a:spcAft>
              <a:buNone/>
            </a:pPr>
            <a:r>
              <a:rPr lang="en">
                <a:latin typeface="Times New Roman" panose="02020603050405020304" pitchFamily="18" charset="0"/>
                <a:cs typeface="Times New Roman" panose="02020603050405020304" pitchFamily="18" charset="0"/>
              </a:rPr>
              <a:t>  Các kiểu dữ</a:t>
            </a:r>
            <a:br>
              <a:rPr lang="en">
                <a:latin typeface="Times New Roman" panose="02020603050405020304" pitchFamily="18" charset="0"/>
                <a:cs typeface="Times New Roman" panose="02020603050405020304" pitchFamily="18" charset="0"/>
              </a:rPr>
            </a:br>
            <a:r>
              <a:rPr lang="en">
                <a:latin typeface="Times New Roman" panose="02020603050405020304" pitchFamily="18" charset="0"/>
                <a:cs typeface="Times New Roman" panose="02020603050405020304" pitchFamily="18" charset="0"/>
              </a:rPr>
              <a:t>        liệu</a:t>
            </a:r>
            <a:endParaRPr>
              <a:latin typeface="Times New Roman" panose="02020603050405020304" pitchFamily="18" charset="0"/>
              <a:cs typeface="Times New Roman" panose="02020603050405020304" pitchFamily="18" charset="0"/>
            </a:endParaRPr>
          </a:p>
        </p:txBody>
      </p:sp>
      <p:sp>
        <p:nvSpPr>
          <p:cNvPr id="378" name="Google Shape;378;p21"/>
          <p:cNvSpPr txBox="1">
            <a:spLocks noGrp="1"/>
          </p:cNvSpPr>
          <p:nvPr>
            <p:ph type="title" idx="8"/>
          </p:nvPr>
        </p:nvSpPr>
        <p:spPr>
          <a:xfrm>
            <a:off x="1174790" y="4178413"/>
            <a:ext cx="2880900" cy="572700"/>
          </a:xfrm>
          <a:prstGeom prst="rect">
            <a:avLst/>
          </a:prstGeom>
        </p:spPr>
        <p:txBody>
          <a:bodyPr spcFirstLastPara="1" wrap="square" lIns="121900" tIns="121900" rIns="121900" bIns="121900" anchor="ctr" anchorCtr="0">
            <a:noAutofit/>
          </a:bodyPr>
          <a:lstStyle/>
          <a:p>
            <a:pPr marL="0" lvl="0" indent="457200" algn="l" rtl="0">
              <a:spcBef>
                <a:spcPts val="0"/>
              </a:spcBef>
              <a:spcAft>
                <a:spcPts val="0"/>
              </a:spcAft>
              <a:buNone/>
            </a:pPr>
            <a:r>
              <a:rPr lang="en">
                <a:latin typeface="Times New Roman" panose="02020603050405020304" pitchFamily="18" charset="0"/>
                <a:cs typeface="Times New Roman" panose="02020603050405020304" pitchFamily="18" charset="0"/>
              </a:rPr>
              <a:t>  Mảng</a:t>
            </a:r>
            <a:endParaRPr>
              <a:latin typeface="Times New Roman" panose="02020603050405020304" pitchFamily="18" charset="0"/>
              <a:cs typeface="Times New Roman" panose="02020603050405020304" pitchFamily="18" charset="0"/>
            </a:endParaRPr>
          </a:p>
        </p:txBody>
      </p:sp>
      <p:sp>
        <p:nvSpPr>
          <p:cNvPr id="382" name="Google Shape;382;p21"/>
          <p:cNvSpPr txBox="1">
            <a:spLocks noGrp="1"/>
          </p:cNvSpPr>
          <p:nvPr>
            <p:ph type="title" idx="15"/>
          </p:nvPr>
        </p:nvSpPr>
        <p:spPr>
          <a:xfrm>
            <a:off x="4700226" y="4160881"/>
            <a:ext cx="2880900" cy="572700"/>
          </a:xfrm>
          <a:prstGeom prst="rect">
            <a:avLst/>
          </a:prstGeom>
        </p:spPr>
        <p:txBody>
          <a:bodyPr spcFirstLastPara="1" wrap="square" lIns="121900" tIns="121900" rIns="121900" bIns="121900" anchor="ctr" anchorCtr="0">
            <a:noAutofit/>
          </a:bodyPr>
          <a:lstStyle/>
          <a:p>
            <a:pPr marL="0" lvl="0" indent="457200" algn="l" rtl="0">
              <a:spcBef>
                <a:spcPts val="0"/>
              </a:spcBef>
              <a:spcAft>
                <a:spcPts val="0"/>
              </a:spcAft>
              <a:buNone/>
            </a:pPr>
            <a:r>
              <a:rPr lang="en">
                <a:latin typeface="Times New Roman" panose="02020603050405020304" pitchFamily="18" charset="0"/>
                <a:cs typeface="Times New Roman" panose="02020603050405020304" pitchFamily="18" charset="0"/>
              </a:rPr>
              <a:t>  Array indexing</a:t>
            </a:r>
            <a:endParaRPr>
              <a:latin typeface="Times New Roman" panose="02020603050405020304" pitchFamily="18" charset="0"/>
              <a:cs typeface="Times New Roman" panose="02020603050405020304" pitchFamily="18" charset="0"/>
            </a:endParaRPr>
          </a:p>
        </p:txBody>
      </p:sp>
      <p:sp>
        <p:nvSpPr>
          <p:cNvPr id="383" name="Google Shape;383;p21"/>
          <p:cNvSpPr/>
          <p:nvPr/>
        </p:nvSpPr>
        <p:spPr>
          <a:xfrm>
            <a:off x="1375688" y="2599298"/>
            <a:ext cx="436500" cy="4365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6"/>
                </a:solidFill>
                <a:latin typeface="Times New Roman" panose="02020603050405020304" pitchFamily="18" charset="0"/>
                <a:ea typeface="Bitter"/>
                <a:cs typeface="Times New Roman" panose="02020603050405020304" pitchFamily="18" charset="0"/>
                <a:sym typeface="Bitter"/>
              </a:rPr>
              <a:t>1</a:t>
            </a:r>
            <a:endParaRPr sz="1200" b="1">
              <a:solidFill>
                <a:schemeClr val="accent6"/>
              </a:solidFill>
              <a:latin typeface="Times New Roman" panose="02020603050405020304" pitchFamily="18" charset="0"/>
              <a:ea typeface="Bitter"/>
              <a:cs typeface="Times New Roman" panose="02020603050405020304" pitchFamily="18" charset="0"/>
              <a:sym typeface="Bitter"/>
            </a:endParaRPr>
          </a:p>
        </p:txBody>
      </p:sp>
      <p:sp>
        <p:nvSpPr>
          <p:cNvPr id="384" name="Google Shape;384;p21"/>
          <p:cNvSpPr/>
          <p:nvPr/>
        </p:nvSpPr>
        <p:spPr>
          <a:xfrm>
            <a:off x="4824900" y="2571899"/>
            <a:ext cx="436500" cy="4365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6"/>
                </a:solidFill>
                <a:latin typeface="Times New Roman" panose="02020603050405020304" pitchFamily="18" charset="0"/>
                <a:ea typeface="Bitter"/>
                <a:cs typeface="Times New Roman" panose="02020603050405020304" pitchFamily="18" charset="0"/>
                <a:sym typeface="Bitter"/>
              </a:rPr>
              <a:t>2</a:t>
            </a:r>
            <a:endParaRPr sz="1200" b="1">
              <a:solidFill>
                <a:schemeClr val="accent6"/>
              </a:solidFill>
              <a:latin typeface="Times New Roman" panose="02020603050405020304" pitchFamily="18" charset="0"/>
              <a:ea typeface="Bitter"/>
              <a:cs typeface="Times New Roman" panose="02020603050405020304" pitchFamily="18" charset="0"/>
              <a:sym typeface="Bitter"/>
            </a:endParaRPr>
          </a:p>
        </p:txBody>
      </p:sp>
      <p:sp>
        <p:nvSpPr>
          <p:cNvPr id="385" name="Google Shape;385;p21"/>
          <p:cNvSpPr/>
          <p:nvPr/>
        </p:nvSpPr>
        <p:spPr>
          <a:xfrm>
            <a:off x="8040700" y="2625487"/>
            <a:ext cx="436500" cy="4365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6"/>
                </a:solidFill>
                <a:latin typeface="Times New Roman" panose="02020603050405020304" pitchFamily="18" charset="0"/>
                <a:ea typeface="Bitter"/>
                <a:cs typeface="Times New Roman" panose="02020603050405020304" pitchFamily="18" charset="0"/>
                <a:sym typeface="Bitter"/>
              </a:rPr>
              <a:t>3</a:t>
            </a:r>
            <a:endParaRPr sz="1200" b="1">
              <a:solidFill>
                <a:schemeClr val="accent6"/>
              </a:solidFill>
              <a:latin typeface="Times New Roman" panose="02020603050405020304" pitchFamily="18" charset="0"/>
              <a:ea typeface="Bitter"/>
              <a:cs typeface="Times New Roman" panose="02020603050405020304" pitchFamily="18" charset="0"/>
              <a:sym typeface="Bitter"/>
            </a:endParaRPr>
          </a:p>
        </p:txBody>
      </p:sp>
      <p:sp>
        <p:nvSpPr>
          <p:cNvPr id="386" name="Google Shape;386;p21"/>
          <p:cNvSpPr/>
          <p:nvPr/>
        </p:nvSpPr>
        <p:spPr>
          <a:xfrm>
            <a:off x="1357800" y="4248299"/>
            <a:ext cx="436500" cy="4365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6"/>
                </a:solidFill>
                <a:latin typeface="Times New Roman" panose="02020603050405020304" pitchFamily="18" charset="0"/>
                <a:ea typeface="Bitter"/>
                <a:cs typeface="Times New Roman" panose="02020603050405020304" pitchFamily="18" charset="0"/>
                <a:sym typeface="Bitter"/>
              </a:rPr>
              <a:t>4</a:t>
            </a:r>
            <a:endParaRPr sz="1200" b="1">
              <a:solidFill>
                <a:schemeClr val="accent6"/>
              </a:solidFill>
              <a:latin typeface="Times New Roman" panose="02020603050405020304" pitchFamily="18" charset="0"/>
              <a:ea typeface="Bitter"/>
              <a:cs typeface="Times New Roman" panose="02020603050405020304" pitchFamily="18" charset="0"/>
              <a:sym typeface="Bitter"/>
            </a:endParaRPr>
          </a:p>
        </p:txBody>
      </p:sp>
      <p:sp>
        <p:nvSpPr>
          <p:cNvPr id="387" name="Google Shape;387;p21"/>
          <p:cNvSpPr/>
          <p:nvPr/>
        </p:nvSpPr>
        <p:spPr>
          <a:xfrm>
            <a:off x="4824900" y="4248299"/>
            <a:ext cx="436500" cy="4365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6"/>
                </a:solidFill>
                <a:latin typeface="Times New Roman" panose="02020603050405020304" pitchFamily="18" charset="0"/>
                <a:ea typeface="Bitter"/>
                <a:cs typeface="Times New Roman" panose="02020603050405020304" pitchFamily="18" charset="0"/>
                <a:sym typeface="Bitter"/>
              </a:rPr>
              <a:t>5</a:t>
            </a:r>
            <a:endParaRPr sz="1200" b="1">
              <a:solidFill>
                <a:schemeClr val="accent6"/>
              </a:solidFill>
              <a:latin typeface="Times New Roman" panose="02020603050405020304" pitchFamily="18" charset="0"/>
              <a:ea typeface="Bitter"/>
              <a:cs typeface="Times New Roman" panose="02020603050405020304" pitchFamily="18" charset="0"/>
              <a:sym typeface="Bitt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7"/>
          <p:cNvSpPr txBox="1">
            <a:spLocks noGrp="1"/>
          </p:cNvSpPr>
          <p:nvPr>
            <p:ph type="title"/>
          </p:nvPr>
        </p:nvSpPr>
        <p:spPr>
          <a:xfrm>
            <a:off x="698019" y="1199788"/>
            <a:ext cx="11161800" cy="5135024"/>
          </a:xfrm>
          <a:prstGeom prst="rect">
            <a:avLst/>
          </a:prstGeom>
        </p:spPr>
        <p:txBody>
          <a:bodyPr spcFirstLastPara="1" wrap="square" lIns="121900" tIns="121900" rIns="121900" bIns="121900" anchor="ctr" anchorCtr="0">
            <a:noAutofit/>
          </a:bodyPr>
          <a:lstStyle/>
          <a:p>
            <a:pPr algn="l">
              <a:lnSpc>
                <a:spcPct val="150000"/>
              </a:lnSpc>
            </a:pPr>
            <a:br>
              <a:rPr lang="en-US" sz="2400" b="0" i="0">
                <a:solidFill>
                  <a:srgbClr val="172B4D"/>
                </a:solidFill>
                <a:effectLst/>
                <a:latin typeface="Times New Roman" panose="02020603050405020304" pitchFamily="18" charset="0"/>
                <a:cs typeface="Times New Roman" panose="02020603050405020304" pitchFamily="18" charset="0"/>
              </a:rPr>
            </a:br>
            <a:r>
              <a:rPr lang="vi-VN" sz="2400" b="0" i="0">
                <a:solidFill>
                  <a:srgbClr val="0A0A0A"/>
                </a:solidFill>
                <a:effectLst/>
                <a:latin typeface="Times New Roman" panose="02020603050405020304" pitchFamily="18" charset="0"/>
                <a:cs typeface="Times New Roman" panose="02020603050405020304" pitchFamily="18" charset="0"/>
              </a:rPr>
              <a:t>Các bạn có thể dùng những chỉ số (index) trên mảng để truy xuất những phần tử trong mảng của NumPy trong Python. Lúc này, những chỉ số tương ứng trên phần tử trong mảng sẽ bắt đầu từ 0</a:t>
            </a:r>
            <a:br>
              <a:rPr lang="en-US" sz="2400" b="0" i="0">
                <a:solidFill>
                  <a:srgbClr val="172B4D"/>
                </a:solidFill>
                <a:effectLst/>
                <a:latin typeface="Times New Roman" panose="02020603050405020304" pitchFamily="18" charset="0"/>
                <a:cs typeface="Times New Roman" panose="02020603050405020304" pitchFamily="18" charset="0"/>
              </a:rPr>
            </a:br>
            <a:br>
              <a:rPr lang="en-US" sz="2400" b="1" i="0">
                <a:solidFill>
                  <a:srgbClr val="1E1E1E"/>
                </a:solidFill>
                <a:effectLst/>
                <a:latin typeface="Times New Roman" panose="02020603050405020304" pitchFamily="18" charset="0"/>
                <a:cs typeface="Times New Roman" panose="02020603050405020304" pitchFamily="18" charset="0"/>
              </a:rPr>
            </a:br>
            <a:br>
              <a:rPr lang="vi-VN" sz="2400" b="0" i="0">
                <a:solidFill>
                  <a:srgbClr val="172B4D"/>
                </a:solidFill>
                <a:effectLst/>
                <a:latin typeface="Times New Roman" panose="02020603050405020304" pitchFamily="18" charset="0"/>
                <a:cs typeface="Times New Roman" panose="02020603050405020304" pitchFamily="18" charset="0"/>
              </a:rPr>
            </a:br>
            <a:br>
              <a:rPr lang="vi-VN" sz="2400" b="1" i="0">
                <a:solidFill>
                  <a:srgbClr val="172B4D"/>
                </a:solidFill>
                <a:effectLst/>
                <a:latin typeface="Times New Roman" panose="02020603050405020304" pitchFamily="18" charset="0"/>
                <a:cs typeface="Times New Roman" panose="02020603050405020304" pitchFamily="18" charset="0"/>
              </a:rPr>
            </a:br>
            <a:br>
              <a:rPr lang="vi-VN" sz="2400" b="0" i="0">
                <a:solidFill>
                  <a:srgbClr val="172B4D"/>
                </a:solidFill>
                <a:effectLst/>
                <a:latin typeface="Times New Roman" panose="02020603050405020304" pitchFamily="18" charset="0"/>
                <a:cs typeface="Times New Roman" panose="02020603050405020304" pitchFamily="18" charset="0"/>
              </a:rPr>
            </a:br>
            <a:br>
              <a:rPr lang="vi-VN" sz="2400" b="0" i="0">
                <a:solidFill>
                  <a:srgbClr val="172B4D"/>
                </a:solidFill>
                <a:effectLst/>
                <a:latin typeface="Times New Roman" panose="02020603050405020304" pitchFamily="18" charset="0"/>
                <a:cs typeface="Times New Roman" panose="02020603050405020304" pitchFamily="18" charset="0"/>
              </a:rPr>
            </a:br>
            <a:br>
              <a:rPr lang="vi-VN" sz="2400" b="0" i="0">
                <a:solidFill>
                  <a:srgbClr val="0A0A0A"/>
                </a:solidFill>
                <a:effectLst/>
                <a:latin typeface="Times New Roman" panose="02020603050405020304" pitchFamily="18" charset="0"/>
                <a:cs typeface="Times New Roman" panose="02020603050405020304" pitchFamily="18" charset="0"/>
              </a:rPr>
            </a:br>
            <a:endParaRPr sz="2400">
              <a:latin typeface="Times New Roman" panose="02020603050405020304" pitchFamily="18" charset="0"/>
              <a:cs typeface="Times New Roman" panose="02020603050405020304" pitchFamily="18" charset="0"/>
            </a:endParaRPr>
          </a:p>
        </p:txBody>
      </p:sp>
      <p:pic>
        <p:nvPicPr>
          <p:cNvPr id="4" name="Hình ảnh 3">
            <a:extLst>
              <a:ext uri="{FF2B5EF4-FFF2-40B4-BE49-F238E27FC236}">
                <a16:creationId xmlns:a16="http://schemas.microsoft.com/office/drawing/2014/main" id="{F8BCB8CF-EA3D-FCA7-E77A-693788819ADC}"/>
              </a:ext>
            </a:extLst>
          </p:cNvPr>
          <p:cNvPicPr>
            <a:picLocks noChangeAspect="1"/>
          </p:cNvPicPr>
          <p:nvPr/>
        </p:nvPicPr>
        <p:blipFill>
          <a:blip r:embed="rId3"/>
          <a:stretch>
            <a:fillRect/>
          </a:stretch>
        </p:blipFill>
        <p:spPr>
          <a:xfrm>
            <a:off x="698019" y="3229175"/>
            <a:ext cx="6678516" cy="2709712"/>
          </a:xfrm>
          <a:prstGeom prst="rect">
            <a:avLst/>
          </a:prstGeom>
        </p:spPr>
      </p:pic>
    </p:spTree>
    <p:extLst>
      <p:ext uri="{BB962C8B-B14F-4D97-AF65-F5344CB8AC3E}">
        <p14:creationId xmlns:p14="http://schemas.microsoft.com/office/powerpoint/2010/main" val="322001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7"/>
          <p:cNvSpPr txBox="1">
            <a:spLocks noGrp="1"/>
          </p:cNvSpPr>
          <p:nvPr>
            <p:ph type="title"/>
          </p:nvPr>
        </p:nvSpPr>
        <p:spPr>
          <a:xfrm>
            <a:off x="698019" y="1199788"/>
            <a:ext cx="11161800" cy="5135024"/>
          </a:xfrm>
          <a:prstGeom prst="rect">
            <a:avLst/>
          </a:prstGeom>
        </p:spPr>
        <p:txBody>
          <a:bodyPr spcFirstLastPara="1" wrap="square" lIns="121900" tIns="121900" rIns="121900" bIns="121900" anchor="ctr" anchorCtr="0">
            <a:noAutofit/>
          </a:bodyPr>
          <a:lstStyle/>
          <a:p>
            <a:pPr algn="l">
              <a:lnSpc>
                <a:spcPct val="150000"/>
              </a:lnSpc>
            </a:pPr>
            <a:br>
              <a:rPr lang="en-US" sz="2400" b="0" i="0">
                <a:solidFill>
                  <a:srgbClr val="172B4D"/>
                </a:solidFill>
                <a:effectLst/>
                <a:latin typeface="Times New Roman" panose="02020603050405020304" pitchFamily="18" charset="0"/>
                <a:cs typeface="Times New Roman" panose="02020603050405020304" pitchFamily="18" charset="0"/>
              </a:rPr>
            </a:br>
            <a:r>
              <a:rPr lang="vi-VN" sz="2400" b="0" i="0">
                <a:solidFill>
                  <a:srgbClr val="0A0A0A"/>
                </a:solidFill>
                <a:effectLst/>
                <a:latin typeface="Times New Roman" panose="02020603050405020304" pitchFamily="18" charset="0"/>
                <a:cs typeface="Times New Roman" panose="02020603050405020304" pitchFamily="18" charset="0"/>
              </a:rPr>
              <a:t>Người dùng hoàn toàn có thể truy xuất một phần của mảng thông qua việc chỉ định những chỉ số bắt đầu hay kết thúc trên một khoảng giá trị (slice). Nói cách khác, chúng ta muốn truy xuất phần tử bất kỳ từ thứ hai đến thứ tư trên mảng, hãy dùng Slice nhé.</a:t>
            </a:r>
            <a:br>
              <a:rPr lang="en-US" sz="2400" b="0" i="0">
                <a:solidFill>
                  <a:srgbClr val="172B4D"/>
                </a:solidFill>
                <a:effectLst/>
                <a:latin typeface="Times New Roman" panose="02020603050405020304" pitchFamily="18" charset="0"/>
                <a:cs typeface="Times New Roman" panose="02020603050405020304" pitchFamily="18" charset="0"/>
              </a:rPr>
            </a:br>
            <a:br>
              <a:rPr lang="en-US" sz="2400" b="1" i="0">
                <a:solidFill>
                  <a:srgbClr val="1E1E1E"/>
                </a:solidFill>
                <a:effectLst/>
                <a:latin typeface="Times New Roman" panose="02020603050405020304" pitchFamily="18" charset="0"/>
                <a:cs typeface="Times New Roman" panose="02020603050405020304" pitchFamily="18" charset="0"/>
              </a:rPr>
            </a:br>
            <a:br>
              <a:rPr lang="vi-VN" sz="2400" b="0" i="0">
                <a:solidFill>
                  <a:srgbClr val="172B4D"/>
                </a:solidFill>
                <a:effectLst/>
                <a:latin typeface="Times New Roman" panose="02020603050405020304" pitchFamily="18" charset="0"/>
                <a:cs typeface="Times New Roman" panose="02020603050405020304" pitchFamily="18" charset="0"/>
              </a:rPr>
            </a:br>
            <a:br>
              <a:rPr lang="vi-VN" sz="2400" b="1" i="0">
                <a:solidFill>
                  <a:srgbClr val="172B4D"/>
                </a:solidFill>
                <a:effectLst/>
                <a:latin typeface="Times New Roman" panose="02020603050405020304" pitchFamily="18" charset="0"/>
                <a:cs typeface="Times New Roman" panose="02020603050405020304" pitchFamily="18" charset="0"/>
              </a:rPr>
            </a:br>
            <a:br>
              <a:rPr lang="vi-VN" sz="2400" b="0" i="0">
                <a:solidFill>
                  <a:srgbClr val="172B4D"/>
                </a:solidFill>
                <a:effectLst/>
                <a:latin typeface="Times New Roman" panose="02020603050405020304" pitchFamily="18" charset="0"/>
                <a:cs typeface="Times New Roman" panose="02020603050405020304" pitchFamily="18" charset="0"/>
              </a:rPr>
            </a:br>
            <a:br>
              <a:rPr lang="vi-VN" sz="2400" b="0" i="0">
                <a:solidFill>
                  <a:srgbClr val="172B4D"/>
                </a:solidFill>
                <a:effectLst/>
                <a:latin typeface="Times New Roman" panose="02020603050405020304" pitchFamily="18" charset="0"/>
                <a:cs typeface="Times New Roman" panose="02020603050405020304" pitchFamily="18" charset="0"/>
              </a:rPr>
            </a:br>
            <a:br>
              <a:rPr lang="vi-VN" sz="2400" b="0" i="0">
                <a:solidFill>
                  <a:srgbClr val="0A0A0A"/>
                </a:solidFill>
                <a:effectLst/>
                <a:latin typeface="Times New Roman" panose="02020603050405020304" pitchFamily="18" charset="0"/>
                <a:cs typeface="Times New Roman" panose="02020603050405020304" pitchFamily="18" charset="0"/>
              </a:rPr>
            </a:br>
            <a:endParaRPr sz="2400">
              <a:latin typeface="Times New Roman" panose="02020603050405020304" pitchFamily="18" charset="0"/>
              <a:cs typeface="Times New Roman" panose="02020603050405020304" pitchFamily="18" charset="0"/>
            </a:endParaRPr>
          </a:p>
        </p:txBody>
      </p:sp>
      <p:pic>
        <p:nvPicPr>
          <p:cNvPr id="3" name="Hình ảnh 2">
            <a:extLst>
              <a:ext uri="{FF2B5EF4-FFF2-40B4-BE49-F238E27FC236}">
                <a16:creationId xmlns:a16="http://schemas.microsoft.com/office/drawing/2014/main" id="{9B702C46-4969-95F2-295C-D53A4881C78B}"/>
              </a:ext>
            </a:extLst>
          </p:cNvPr>
          <p:cNvPicPr>
            <a:picLocks noChangeAspect="1"/>
          </p:cNvPicPr>
          <p:nvPr/>
        </p:nvPicPr>
        <p:blipFill>
          <a:blip r:embed="rId3"/>
          <a:stretch>
            <a:fillRect/>
          </a:stretch>
        </p:blipFill>
        <p:spPr>
          <a:xfrm>
            <a:off x="1018095" y="2964311"/>
            <a:ext cx="6967266" cy="2693901"/>
          </a:xfrm>
          <a:prstGeom prst="rect">
            <a:avLst/>
          </a:prstGeom>
        </p:spPr>
      </p:pic>
    </p:spTree>
    <p:extLst>
      <p:ext uri="{BB962C8B-B14F-4D97-AF65-F5344CB8AC3E}">
        <p14:creationId xmlns:p14="http://schemas.microsoft.com/office/powerpoint/2010/main" val="2646551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7"/>
          <p:cNvSpPr txBox="1">
            <a:spLocks noGrp="1"/>
          </p:cNvSpPr>
          <p:nvPr>
            <p:ph type="title"/>
          </p:nvPr>
        </p:nvSpPr>
        <p:spPr>
          <a:xfrm>
            <a:off x="698019" y="1199788"/>
            <a:ext cx="11161800" cy="5135024"/>
          </a:xfrm>
          <a:prstGeom prst="rect">
            <a:avLst/>
          </a:prstGeom>
        </p:spPr>
        <p:txBody>
          <a:bodyPr spcFirstLastPara="1" wrap="square" lIns="121900" tIns="121900" rIns="121900" bIns="121900" anchor="ctr" anchorCtr="0">
            <a:noAutofit/>
          </a:bodyPr>
          <a:lstStyle/>
          <a:p>
            <a:pPr algn="l">
              <a:lnSpc>
                <a:spcPct val="150000"/>
              </a:lnSpc>
            </a:pPr>
            <a:br>
              <a:rPr lang="en-US" sz="2400" b="0" i="0">
                <a:solidFill>
                  <a:srgbClr val="172B4D"/>
                </a:solidFill>
                <a:effectLst/>
                <a:latin typeface="Times New Roman" panose="02020603050405020304" pitchFamily="18" charset="0"/>
                <a:cs typeface="Times New Roman" panose="02020603050405020304" pitchFamily="18" charset="0"/>
              </a:rPr>
            </a:br>
            <a:r>
              <a:rPr lang="vi-VN" sz="2400" b="0" i="0">
                <a:solidFill>
                  <a:srgbClr val="0A0A0A"/>
                </a:solidFill>
                <a:effectLst/>
                <a:latin typeface="Times New Roman" panose="02020603050405020304" pitchFamily="18" charset="0"/>
                <a:cs typeface="Times New Roman" panose="02020603050405020304" pitchFamily="18" charset="0"/>
              </a:rPr>
              <a:t>Những chỉ số và slice hoàn toàn được dùng cho những mảng đa chiều. Khi xét đến nó, chỉ việc dùng những chỉ số hay slice phù hợp với mỗi chiều của mảng.</a:t>
            </a:r>
            <a:br>
              <a:rPr lang="en-US" sz="2400" b="0" i="0">
                <a:solidFill>
                  <a:srgbClr val="172B4D"/>
                </a:solidFill>
                <a:effectLst/>
                <a:latin typeface="Times New Roman" panose="02020603050405020304" pitchFamily="18" charset="0"/>
                <a:cs typeface="Times New Roman" panose="02020603050405020304" pitchFamily="18" charset="0"/>
              </a:rPr>
            </a:br>
            <a:br>
              <a:rPr lang="en-US" sz="2400" b="1" i="0">
                <a:solidFill>
                  <a:srgbClr val="1E1E1E"/>
                </a:solidFill>
                <a:effectLst/>
                <a:latin typeface="Times New Roman" panose="02020603050405020304" pitchFamily="18" charset="0"/>
                <a:cs typeface="Times New Roman" panose="02020603050405020304" pitchFamily="18" charset="0"/>
              </a:rPr>
            </a:br>
            <a:br>
              <a:rPr lang="vi-VN" sz="2400" b="0" i="0">
                <a:solidFill>
                  <a:srgbClr val="172B4D"/>
                </a:solidFill>
                <a:effectLst/>
                <a:latin typeface="Times New Roman" panose="02020603050405020304" pitchFamily="18" charset="0"/>
                <a:cs typeface="Times New Roman" panose="02020603050405020304" pitchFamily="18" charset="0"/>
              </a:rPr>
            </a:br>
            <a:br>
              <a:rPr lang="vi-VN" sz="2400" b="1" i="0">
                <a:solidFill>
                  <a:srgbClr val="172B4D"/>
                </a:solidFill>
                <a:effectLst/>
                <a:latin typeface="Times New Roman" panose="02020603050405020304" pitchFamily="18" charset="0"/>
                <a:cs typeface="Times New Roman" panose="02020603050405020304" pitchFamily="18" charset="0"/>
              </a:rPr>
            </a:br>
            <a:br>
              <a:rPr lang="vi-VN" sz="2400" b="0" i="0">
                <a:solidFill>
                  <a:srgbClr val="172B4D"/>
                </a:solidFill>
                <a:effectLst/>
                <a:latin typeface="Times New Roman" panose="02020603050405020304" pitchFamily="18" charset="0"/>
                <a:cs typeface="Times New Roman" panose="02020603050405020304" pitchFamily="18" charset="0"/>
              </a:rPr>
            </a:br>
            <a:br>
              <a:rPr lang="vi-VN" sz="2400" b="0" i="0">
                <a:solidFill>
                  <a:srgbClr val="172B4D"/>
                </a:solidFill>
                <a:effectLst/>
                <a:latin typeface="Times New Roman" panose="02020603050405020304" pitchFamily="18" charset="0"/>
                <a:cs typeface="Times New Roman" panose="02020603050405020304" pitchFamily="18" charset="0"/>
              </a:rPr>
            </a:br>
            <a:br>
              <a:rPr lang="vi-VN" sz="2400" b="0" i="0">
                <a:solidFill>
                  <a:srgbClr val="0A0A0A"/>
                </a:solidFill>
                <a:effectLst/>
                <a:latin typeface="Times New Roman" panose="02020603050405020304" pitchFamily="18" charset="0"/>
                <a:cs typeface="Times New Roman" panose="02020603050405020304" pitchFamily="18" charset="0"/>
              </a:rPr>
            </a:br>
            <a:endParaRPr sz="2400">
              <a:latin typeface="Times New Roman" panose="02020603050405020304" pitchFamily="18" charset="0"/>
              <a:cs typeface="Times New Roman" panose="02020603050405020304" pitchFamily="18" charset="0"/>
            </a:endParaRPr>
          </a:p>
        </p:txBody>
      </p:sp>
      <p:pic>
        <p:nvPicPr>
          <p:cNvPr id="4" name="Hình ảnh 3">
            <a:extLst>
              <a:ext uri="{FF2B5EF4-FFF2-40B4-BE49-F238E27FC236}">
                <a16:creationId xmlns:a16="http://schemas.microsoft.com/office/drawing/2014/main" id="{805EB4E0-F91B-D72C-F872-E819D9E9DA49}"/>
              </a:ext>
            </a:extLst>
          </p:cNvPr>
          <p:cNvPicPr>
            <a:picLocks noChangeAspect="1"/>
          </p:cNvPicPr>
          <p:nvPr/>
        </p:nvPicPr>
        <p:blipFill>
          <a:blip r:embed="rId3"/>
          <a:stretch>
            <a:fillRect/>
          </a:stretch>
        </p:blipFill>
        <p:spPr>
          <a:xfrm>
            <a:off x="903003" y="3120532"/>
            <a:ext cx="6836403" cy="2537680"/>
          </a:xfrm>
          <a:prstGeom prst="rect">
            <a:avLst/>
          </a:prstGeom>
        </p:spPr>
      </p:pic>
    </p:spTree>
    <p:extLst>
      <p:ext uri="{BB962C8B-B14F-4D97-AF65-F5344CB8AC3E}">
        <p14:creationId xmlns:p14="http://schemas.microsoft.com/office/powerpoint/2010/main" val="1409104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34"/>
          <p:cNvSpPr txBox="1">
            <a:spLocks noGrp="1"/>
          </p:cNvSpPr>
          <p:nvPr>
            <p:ph type="title"/>
          </p:nvPr>
        </p:nvSpPr>
        <p:spPr>
          <a:xfrm>
            <a:off x="3154371" y="2912035"/>
            <a:ext cx="5581500" cy="896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1270133" y="1904746"/>
            <a:ext cx="7389300" cy="20661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000">
                <a:latin typeface="Times New Roman" panose="02020603050405020304" pitchFamily="18" charset="0"/>
                <a:cs typeface="Times New Roman" panose="02020603050405020304" pitchFamily="18" charset="0"/>
              </a:rPr>
              <a:t>Thư viện NumPy trong Python là gì?</a:t>
            </a:r>
            <a:endParaRPr sz="4000">
              <a:latin typeface="Times New Roman" panose="02020603050405020304" pitchFamily="18" charset="0"/>
              <a:cs typeface="Times New Roman" panose="02020603050405020304" pitchFamily="18" charset="0"/>
            </a:endParaRPr>
          </a:p>
        </p:txBody>
      </p:sp>
      <p:sp>
        <p:nvSpPr>
          <p:cNvPr id="407" name="Google Shape;407;p23"/>
          <p:cNvSpPr/>
          <p:nvPr/>
        </p:nvSpPr>
        <p:spPr>
          <a:xfrm>
            <a:off x="9754850" y="1312126"/>
            <a:ext cx="703109" cy="1185240"/>
          </a:xfrm>
          <a:prstGeom prst="rect">
            <a:avLst/>
          </a:prstGeom>
        </p:spPr>
        <p:txBody>
          <a:bodyPr>
            <a:prstTxWarp prst="textPlain">
              <a:avLst/>
            </a:prstTxWarp>
          </a:bodyPr>
          <a:lstStyle/>
          <a:p>
            <a:pPr lvl="0" algn="ctr"/>
            <a:r>
              <a:rPr b="1" i="0">
                <a:ln w="19050" cap="flat" cmpd="sng">
                  <a:solidFill>
                    <a:schemeClr val="accent5"/>
                  </a:solidFill>
                  <a:prstDash val="solid"/>
                  <a:round/>
                  <a:headEnd type="none" w="sm" len="sm"/>
                  <a:tailEnd type="none" w="sm" len="sm"/>
                </a:ln>
                <a:solidFill>
                  <a:schemeClr val="accent6"/>
                </a:solidFill>
                <a:latin typeface="Bitter"/>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Did you know?</a:t>
            </a:r>
            <a:endParaRPr/>
          </a:p>
        </p:txBody>
      </p:sp>
      <p:sp>
        <p:nvSpPr>
          <p:cNvPr id="413" name="Google Shape;413;p24"/>
          <p:cNvSpPr txBox="1">
            <a:spLocks noGrp="1"/>
          </p:cNvSpPr>
          <p:nvPr>
            <p:ph type="body" idx="1"/>
          </p:nvPr>
        </p:nvSpPr>
        <p:spPr>
          <a:xfrm>
            <a:off x="1650625" y="2793500"/>
            <a:ext cx="9062400" cy="3211500"/>
          </a:xfrm>
          <a:prstGeom prst="rect">
            <a:avLst/>
          </a:prstGeom>
        </p:spPr>
        <p:txBody>
          <a:bodyPr spcFirstLastPara="1" wrap="square" lIns="121900" tIns="121900" rIns="121900" bIns="121900" anchor="t" anchorCtr="0">
            <a:noAutofit/>
          </a:bodyPr>
          <a:lstStyle/>
          <a:p>
            <a:pPr algn="l"/>
            <a:r>
              <a:rPr lang="vi-VN" sz="2200" b="0" i="0">
                <a:solidFill>
                  <a:srgbClr val="0A0A0A"/>
                </a:solidFill>
                <a:effectLst/>
                <a:latin typeface="+mj-lt"/>
              </a:rPr>
              <a:t>NumPy (Numerical Python) được hiểu nôm na là một thư viện mã nguồn mở trong Python. Nói cách khác, nó sẽ hỗ trợ những công cụ nhằm phục vụ cho quá trình xử lý dữ liệu số và những phép tính liên quan.</a:t>
            </a:r>
            <a:endParaRPr lang="en-US" sz="2200" b="0" i="0">
              <a:solidFill>
                <a:srgbClr val="0A0A0A"/>
              </a:solidFill>
              <a:effectLst/>
              <a:latin typeface="+mj-lt"/>
            </a:endParaRPr>
          </a:p>
          <a:p>
            <a:pPr algn="l"/>
            <a:endParaRPr lang="vi-VN" sz="2200" b="0" i="0">
              <a:solidFill>
                <a:srgbClr val="0A0A0A"/>
              </a:solidFill>
              <a:effectLst/>
              <a:latin typeface="+mj-lt"/>
            </a:endParaRPr>
          </a:p>
          <a:p>
            <a:pPr algn="l"/>
            <a:r>
              <a:rPr lang="vi-VN" sz="2200" b="0" i="0">
                <a:solidFill>
                  <a:srgbClr val="0A0A0A"/>
                </a:solidFill>
                <a:effectLst/>
                <a:latin typeface="+mj-lt"/>
              </a:rPr>
              <a:t>Về bản chất, </a:t>
            </a:r>
            <a:r>
              <a:rPr lang="vi-VN" sz="2200" strike="noStrike">
                <a:solidFill>
                  <a:srgbClr val="E91010"/>
                </a:solidFill>
                <a:effectLst/>
                <a:latin typeface="+mj-lt"/>
                <a:hlinkClick r:id="rId3"/>
              </a:rPr>
              <a:t>NumPy</a:t>
            </a:r>
            <a:r>
              <a:rPr lang="vi-VN" sz="2200" b="0" i="0">
                <a:solidFill>
                  <a:srgbClr val="0A0A0A"/>
                </a:solidFill>
                <a:effectLst/>
                <a:latin typeface="+mj-lt"/>
              </a:rPr>
              <a:t> sẽ đưa ra tập hợp nhiều đối tượng nhằm tượng trưng cho những mảng dữ liệu số đa chiều tương ứng với những phương thức để thực thi những phép toán ứng với những mảng này</a:t>
            </a:r>
            <a:r>
              <a:rPr lang="vi-VN" b="0" i="0">
                <a:solidFill>
                  <a:srgbClr val="0A0A0A"/>
                </a:solidFill>
                <a:effectLst/>
                <a:latin typeface="Muli"/>
              </a:rPr>
              <a:t>.</a:t>
            </a: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9"/>
          <p:cNvSpPr txBox="1">
            <a:spLocks noGrp="1"/>
          </p:cNvSpPr>
          <p:nvPr>
            <p:ph type="title"/>
          </p:nvPr>
        </p:nvSpPr>
        <p:spPr>
          <a:xfrm>
            <a:off x="1976875" y="2025925"/>
            <a:ext cx="82767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endParaRPr sz="8000"/>
          </a:p>
        </p:txBody>
      </p:sp>
      <p:sp>
        <p:nvSpPr>
          <p:cNvPr id="491" name="Google Shape;491;p29"/>
          <p:cNvSpPr txBox="1">
            <a:spLocks noGrp="1"/>
          </p:cNvSpPr>
          <p:nvPr>
            <p:ph type="subTitle" idx="1"/>
          </p:nvPr>
        </p:nvSpPr>
        <p:spPr>
          <a:xfrm>
            <a:off x="-118162" y="5860074"/>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Thư viện NumPy trong Python</a:t>
            </a:r>
            <a:endParaRPr sz="2400">
              <a:latin typeface="Times New Roman" panose="02020603050405020304" pitchFamily="18" charset="0"/>
              <a:cs typeface="Times New Roman" panose="02020603050405020304" pitchFamily="18" charset="0"/>
            </a:endParaRPr>
          </a:p>
        </p:txBody>
      </p:sp>
      <p:pic>
        <p:nvPicPr>
          <p:cNvPr id="3" name="Hình ảnh 2">
            <a:extLst>
              <a:ext uri="{FF2B5EF4-FFF2-40B4-BE49-F238E27FC236}">
                <a16:creationId xmlns:a16="http://schemas.microsoft.com/office/drawing/2014/main" id="{D3BA0A59-2736-393C-D383-4FDBF052A837}"/>
              </a:ext>
            </a:extLst>
          </p:cNvPr>
          <p:cNvPicPr>
            <a:picLocks noChangeAspect="1"/>
          </p:cNvPicPr>
          <p:nvPr/>
        </p:nvPicPr>
        <p:blipFill>
          <a:blip r:embed="rId3"/>
          <a:stretch>
            <a:fillRect/>
          </a:stretch>
        </p:blipFill>
        <p:spPr>
          <a:xfrm>
            <a:off x="1489436" y="1447764"/>
            <a:ext cx="9040304" cy="45095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1307840" y="2065001"/>
            <a:ext cx="7389300" cy="20661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000">
                <a:latin typeface="Times New Roman" panose="02020603050405020304" pitchFamily="18" charset="0"/>
                <a:cs typeface="Times New Roman" panose="02020603050405020304" pitchFamily="18" charset="0"/>
              </a:rPr>
              <a:t>Tính năng chính của NumPy</a:t>
            </a:r>
          </a:p>
        </p:txBody>
      </p:sp>
      <p:sp>
        <p:nvSpPr>
          <p:cNvPr id="407" name="Google Shape;407;p23"/>
          <p:cNvSpPr/>
          <p:nvPr/>
        </p:nvSpPr>
        <p:spPr>
          <a:xfrm>
            <a:off x="9754850" y="1312126"/>
            <a:ext cx="703109" cy="1185240"/>
          </a:xfrm>
          <a:prstGeom prst="rect">
            <a:avLst/>
          </a:prstGeom>
        </p:spPr>
        <p:txBody>
          <a:bodyPr>
            <a:prstTxWarp prst="textPlain">
              <a:avLst/>
            </a:prstTxWarp>
          </a:bodyPr>
          <a:lstStyle/>
          <a:p>
            <a:pPr lvl="0" algn="ctr"/>
            <a:r>
              <a:rPr lang="en-US" b="1">
                <a:ln w="19050" cap="flat" cmpd="sng">
                  <a:solidFill>
                    <a:schemeClr val="accent5"/>
                  </a:solidFill>
                  <a:prstDash val="solid"/>
                  <a:round/>
                  <a:headEnd type="none" w="sm" len="sm"/>
                  <a:tailEnd type="none" w="sm" len="sm"/>
                </a:ln>
                <a:solidFill>
                  <a:schemeClr val="accent6"/>
                </a:solidFill>
                <a:latin typeface="Bitter"/>
              </a:rPr>
              <a:t>2</a:t>
            </a:r>
            <a:endParaRPr b="1" i="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204857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grpSp>
        <p:nvGrpSpPr>
          <p:cNvPr id="513" name="Google Shape;513;p31"/>
          <p:cNvGrpSpPr/>
          <p:nvPr/>
        </p:nvGrpSpPr>
        <p:grpSpPr>
          <a:xfrm>
            <a:off x="3373737" y="2339032"/>
            <a:ext cx="2128905" cy="3465303"/>
            <a:chOff x="293247" y="2328575"/>
            <a:chExt cx="2260224" cy="3465303"/>
          </a:xfrm>
        </p:grpSpPr>
        <p:grpSp>
          <p:nvGrpSpPr>
            <p:cNvPr id="514" name="Google Shape;514;p31"/>
            <p:cNvGrpSpPr/>
            <p:nvPr/>
          </p:nvGrpSpPr>
          <p:grpSpPr>
            <a:xfrm>
              <a:off x="293247" y="2328575"/>
              <a:ext cx="2260224" cy="3465303"/>
              <a:chOff x="293247" y="2328575"/>
              <a:chExt cx="2260224" cy="3465303"/>
            </a:xfrm>
          </p:grpSpPr>
          <p:sp>
            <p:nvSpPr>
              <p:cNvPr id="515" name="Google Shape;515;p31"/>
              <p:cNvSpPr/>
              <p:nvPr/>
            </p:nvSpPr>
            <p:spPr>
              <a:xfrm>
                <a:off x="293247" y="2328578"/>
                <a:ext cx="2260200" cy="3465300"/>
              </a:xfrm>
              <a:prstGeom prst="roundRect">
                <a:avLst>
                  <a:gd name="adj" fmla="val 0"/>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516" name="Google Shape;516;p31"/>
              <p:cNvSpPr/>
              <p:nvPr/>
            </p:nvSpPr>
            <p:spPr>
              <a:xfrm flipH="1">
                <a:off x="293271" y="2328575"/>
                <a:ext cx="2260200" cy="4440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31"/>
            <p:cNvGrpSpPr/>
            <p:nvPr/>
          </p:nvGrpSpPr>
          <p:grpSpPr>
            <a:xfrm flipH="1">
              <a:off x="382771" y="2462731"/>
              <a:ext cx="709879" cy="183429"/>
              <a:chOff x="1367875" y="1812100"/>
              <a:chExt cx="822000" cy="212400"/>
            </a:xfrm>
          </p:grpSpPr>
          <p:sp>
            <p:nvSpPr>
              <p:cNvPr id="518" name="Google Shape;518;p31"/>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1" name="Google Shape;521;p31"/>
          <p:cNvGrpSpPr/>
          <p:nvPr/>
        </p:nvGrpSpPr>
        <p:grpSpPr>
          <a:xfrm>
            <a:off x="8830170" y="2275796"/>
            <a:ext cx="2128905" cy="3465303"/>
            <a:chOff x="293247" y="2328575"/>
            <a:chExt cx="2260224" cy="3465303"/>
          </a:xfrm>
        </p:grpSpPr>
        <p:grpSp>
          <p:nvGrpSpPr>
            <p:cNvPr id="522" name="Google Shape;522;p31"/>
            <p:cNvGrpSpPr/>
            <p:nvPr/>
          </p:nvGrpSpPr>
          <p:grpSpPr>
            <a:xfrm>
              <a:off x="293247" y="2328575"/>
              <a:ext cx="2260224" cy="3465303"/>
              <a:chOff x="293247" y="2328575"/>
              <a:chExt cx="2260224" cy="3465303"/>
            </a:xfrm>
          </p:grpSpPr>
          <p:sp>
            <p:nvSpPr>
              <p:cNvPr id="523" name="Google Shape;523;p31"/>
              <p:cNvSpPr/>
              <p:nvPr/>
            </p:nvSpPr>
            <p:spPr>
              <a:xfrm>
                <a:off x="293247" y="2328578"/>
                <a:ext cx="2260200" cy="3465300"/>
              </a:xfrm>
              <a:prstGeom prst="roundRect">
                <a:avLst>
                  <a:gd name="adj" fmla="val 0"/>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524" name="Google Shape;524;p31"/>
              <p:cNvSpPr/>
              <p:nvPr/>
            </p:nvSpPr>
            <p:spPr>
              <a:xfrm flipH="1">
                <a:off x="293271" y="2328575"/>
                <a:ext cx="2260200" cy="4440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31"/>
            <p:cNvGrpSpPr/>
            <p:nvPr/>
          </p:nvGrpSpPr>
          <p:grpSpPr>
            <a:xfrm flipH="1">
              <a:off x="382771" y="2462731"/>
              <a:ext cx="709879" cy="183429"/>
              <a:chOff x="1367875" y="1812100"/>
              <a:chExt cx="822000" cy="212400"/>
            </a:xfrm>
          </p:grpSpPr>
          <p:sp>
            <p:nvSpPr>
              <p:cNvPr id="526" name="Google Shape;526;p31"/>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8" name="Google Shape;538;p31"/>
          <p:cNvGrpSpPr/>
          <p:nvPr/>
        </p:nvGrpSpPr>
        <p:grpSpPr>
          <a:xfrm>
            <a:off x="448560" y="2480968"/>
            <a:ext cx="2259336" cy="3634640"/>
            <a:chOff x="293247" y="2328575"/>
            <a:chExt cx="2398700" cy="3634640"/>
          </a:xfrm>
        </p:grpSpPr>
        <p:grpSp>
          <p:nvGrpSpPr>
            <p:cNvPr id="539" name="Google Shape;539;p31"/>
            <p:cNvGrpSpPr/>
            <p:nvPr/>
          </p:nvGrpSpPr>
          <p:grpSpPr>
            <a:xfrm>
              <a:off x="293247" y="2328575"/>
              <a:ext cx="2398700" cy="3634640"/>
              <a:chOff x="293247" y="2328575"/>
              <a:chExt cx="2398700" cy="3634640"/>
            </a:xfrm>
          </p:grpSpPr>
          <p:sp>
            <p:nvSpPr>
              <p:cNvPr id="540" name="Google Shape;540;p31"/>
              <p:cNvSpPr/>
              <p:nvPr/>
            </p:nvSpPr>
            <p:spPr>
              <a:xfrm flipH="1">
                <a:off x="431747" y="2455615"/>
                <a:ext cx="2260200" cy="35076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293247" y="2328578"/>
                <a:ext cx="2260200" cy="3465300"/>
              </a:xfrm>
              <a:prstGeom prst="roundRect">
                <a:avLst>
                  <a:gd name="adj" fmla="val 0"/>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542" name="Google Shape;542;p31"/>
              <p:cNvSpPr/>
              <p:nvPr/>
            </p:nvSpPr>
            <p:spPr>
              <a:xfrm flipH="1">
                <a:off x="293271" y="2328575"/>
                <a:ext cx="2260200" cy="4440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31"/>
            <p:cNvGrpSpPr/>
            <p:nvPr/>
          </p:nvGrpSpPr>
          <p:grpSpPr>
            <a:xfrm flipH="1">
              <a:off x="382771" y="2462731"/>
              <a:ext cx="709879" cy="183429"/>
              <a:chOff x="1367875" y="1812100"/>
              <a:chExt cx="822000" cy="212400"/>
            </a:xfrm>
          </p:grpSpPr>
          <p:sp>
            <p:nvSpPr>
              <p:cNvPr id="544" name="Google Shape;544;p31"/>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7" name="Google Shape;547;p31"/>
          <p:cNvGrpSpPr/>
          <p:nvPr/>
        </p:nvGrpSpPr>
        <p:grpSpPr>
          <a:xfrm>
            <a:off x="5962370" y="2115196"/>
            <a:ext cx="2259336" cy="3634640"/>
            <a:chOff x="293247" y="2328575"/>
            <a:chExt cx="2398700" cy="3634640"/>
          </a:xfrm>
        </p:grpSpPr>
        <p:grpSp>
          <p:nvGrpSpPr>
            <p:cNvPr id="548" name="Google Shape;548;p31"/>
            <p:cNvGrpSpPr/>
            <p:nvPr/>
          </p:nvGrpSpPr>
          <p:grpSpPr>
            <a:xfrm>
              <a:off x="293247" y="2328575"/>
              <a:ext cx="2398700" cy="3634640"/>
              <a:chOff x="293247" y="2328575"/>
              <a:chExt cx="2398700" cy="3634640"/>
            </a:xfrm>
          </p:grpSpPr>
          <p:sp>
            <p:nvSpPr>
              <p:cNvPr id="549" name="Google Shape;549;p31"/>
              <p:cNvSpPr/>
              <p:nvPr/>
            </p:nvSpPr>
            <p:spPr>
              <a:xfrm flipH="1">
                <a:off x="431747" y="2455615"/>
                <a:ext cx="2260200" cy="3507600"/>
              </a:xfrm>
              <a:prstGeom prst="rect">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293247" y="2328578"/>
                <a:ext cx="2260200" cy="3465300"/>
              </a:xfrm>
              <a:prstGeom prst="roundRect">
                <a:avLst>
                  <a:gd name="adj" fmla="val 0"/>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551" name="Google Shape;551;p31"/>
              <p:cNvSpPr/>
              <p:nvPr/>
            </p:nvSpPr>
            <p:spPr>
              <a:xfrm flipH="1">
                <a:off x="293271" y="2328575"/>
                <a:ext cx="2260200" cy="4440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1"/>
            <p:cNvGrpSpPr/>
            <p:nvPr/>
          </p:nvGrpSpPr>
          <p:grpSpPr>
            <a:xfrm flipH="1">
              <a:off x="382771" y="2462731"/>
              <a:ext cx="709879" cy="183429"/>
              <a:chOff x="1367875" y="1812100"/>
              <a:chExt cx="822000" cy="212400"/>
            </a:xfrm>
          </p:grpSpPr>
          <p:sp>
            <p:nvSpPr>
              <p:cNvPr id="553" name="Google Shape;553;p31"/>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6" name="Google Shape;556;p31"/>
          <p:cNvSpPr txBox="1">
            <a:spLocks noGrp="1"/>
          </p:cNvSpPr>
          <p:nvPr>
            <p:ph type="title"/>
          </p:nvPr>
        </p:nvSpPr>
        <p:spPr>
          <a:xfrm>
            <a:off x="638475" y="517175"/>
            <a:ext cx="109335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Tính năng</a:t>
            </a:r>
            <a:endParaRPr/>
          </a:p>
        </p:txBody>
      </p:sp>
      <p:sp>
        <p:nvSpPr>
          <p:cNvPr id="558" name="Google Shape;558;p31"/>
          <p:cNvSpPr txBox="1">
            <a:spLocks noGrp="1"/>
          </p:cNvSpPr>
          <p:nvPr>
            <p:ph type="body" idx="7"/>
          </p:nvPr>
        </p:nvSpPr>
        <p:spPr>
          <a:xfrm>
            <a:off x="3543540" y="2897879"/>
            <a:ext cx="19026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b="0" i="0">
                <a:solidFill>
                  <a:srgbClr val="0A0A0A"/>
                </a:solidFill>
                <a:effectLst/>
                <a:latin typeface="Muli"/>
              </a:rPr>
              <a:t>Mang đến những phép toán số học cũng như hình học ở trên mảng kể cả phép toán thực hiện ở mảng hay trên những trục riêng biệt của mảng.</a:t>
            </a:r>
            <a:endParaRPr/>
          </a:p>
        </p:txBody>
      </p:sp>
      <p:sp>
        <p:nvSpPr>
          <p:cNvPr id="560" name="Google Shape;560;p31"/>
          <p:cNvSpPr txBox="1">
            <a:spLocks noGrp="1"/>
          </p:cNvSpPr>
          <p:nvPr>
            <p:ph type="body" idx="8"/>
          </p:nvPr>
        </p:nvSpPr>
        <p:spPr>
          <a:xfrm>
            <a:off x="6125706" y="2908773"/>
            <a:ext cx="19026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b="0" i="0">
                <a:solidFill>
                  <a:srgbClr val="0A0A0A"/>
                </a:solidFill>
                <a:effectLst/>
                <a:latin typeface="Muli"/>
              </a:rPr>
              <a:t>Giúp tạo mảng ngẫu nhiên kèm theo thao tác trên mảng tương ứng với những phần tử bất kỳ.</a:t>
            </a:r>
            <a:endParaRPr/>
          </a:p>
        </p:txBody>
      </p:sp>
      <p:sp>
        <p:nvSpPr>
          <p:cNvPr id="562" name="Google Shape;562;p31"/>
          <p:cNvSpPr txBox="1">
            <a:spLocks noGrp="1"/>
          </p:cNvSpPr>
          <p:nvPr>
            <p:ph type="body" idx="9"/>
          </p:nvPr>
        </p:nvSpPr>
        <p:spPr>
          <a:xfrm>
            <a:off x="9000878" y="2934706"/>
            <a:ext cx="19026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b="0" i="0">
                <a:solidFill>
                  <a:srgbClr val="0A0A0A"/>
                </a:solidFill>
                <a:effectLst/>
                <a:latin typeface="Muli"/>
              </a:rPr>
              <a:t>Phục vụ tính toán đại số và kiểm tra dữ liệu.</a:t>
            </a:r>
            <a:endParaRPr/>
          </a:p>
        </p:txBody>
      </p:sp>
      <p:sp>
        <p:nvSpPr>
          <p:cNvPr id="565" name="Google Shape;565;p31"/>
          <p:cNvSpPr txBox="1">
            <a:spLocks noGrp="1"/>
          </p:cNvSpPr>
          <p:nvPr>
            <p:ph type="body" idx="6"/>
          </p:nvPr>
        </p:nvSpPr>
        <p:spPr>
          <a:xfrm>
            <a:off x="643647" y="3100483"/>
            <a:ext cx="19026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b="0" i="0">
                <a:solidFill>
                  <a:srgbClr val="0A0A0A"/>
                </a:solidFill>
                <a:effectLst/>
                <a:latin typeface="Muli"/>
              </a:rPr>
              <a:t>Hỗ trợ mang đến mảng đa chiều cho một đối tượng kèm theo lưu trữ dữ liệu số đa năng hơn với cấu trúc dữ liệu tích hợp trong chương trình.</a:t>
            </a:r>
            <a:endParaRPr/>
          </a:p>
        </p:txBody>
      </p:sp>
      <p:grpSp>
        <p:nvGrpSpPr>
          <p:cNvPr id="567" name="Google Shape;567;p31"/>
          <p:cNvGrpSpPr/>
          <p:nvPr/>
        </p:nvGrpSpPr>
        <p:grpSpPr>
          <a:xfrm rot="758291">
            <a:off x="9229838" y="5126924"/>
            <a:ext cx="577817" cy="1025430"/>
            <a:chOff x="441575" y="368400"/>
            <a:chExt cx="577800" cy="1025400"/>
          </a:xfrm>
        </p:grpSpPr>
        <p:sp>
          <p:nvSpPr>
            <p:cNvPr id="568" name="Google Shape;568;p31"/>
            <p:cNvSpPr/>
            <p:nvPr/>
          </p:nvSpPr>
          <p:spPr>
            <a:xfrm>
              <a:off x="441575" y="368400"/>
              <a:ext cx="577800" cy="909600"/>
            </a:xfrm>
            <a:prstGeom prst="triangle">
              <a:avLst>
                <a:gd name="adj" fmla="val 500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1"/>
          <p:cNvGrpSpPr/>
          <p:nvPr/>
        </p:nvGrpSpPr>
        <p:grpSpPr>
          <a:xfrm rot="-1179808">
            <a:off x="3096532" y="5664892"/>
            <a:ext cx="701411" cy="586436"/>
            <a:chOff x="10601688" y="5193301"/>
            <a:chExt cx="701400" cy="586427"/>
          </a:xfrm>
        </p:grpSpPr>
        <p:sp>
          <p:nvSpPr>
            <p:cNvPr id="571" name="Google Shape;571;p31"/>
            <p:cNvSpPr/>
            <p:nvPr/>
          </p:nvSpPr>
          <p:spPr>
            <a:xfrm rot="5400000">
              <a:off x="10407392" y="5389351"/>
              <a:ext cx="585600" cy="193500"/>
            </a:xfrm>
            <a:prstGeom prst="parallelogram">
              <a:avLst>
                <a:gd name="adj" fmla="val 39866"/>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flipH="1">
              <a:off x="10601688" y="5194688"/>
              <a:ext cx="701400" cy="78900"/>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10796943" y="5273628"/>
              <a:ext cx="506100" cy="506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4" name="Google Shape;574;p31"/>
          <p:cNvSpPr/>
          <p:nvPr/>
        </p:nvSpPr>
        <p:spPr>
          <a:xfrm>
            <a:off x="60225" y="1718100"/>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 name="Google Shape;575;p31"/>
          <p:cNvGrpSpPr/>
          <p:nvPr/>
        </p:nvGrpSpPr>
        <p:grpSpPr>
          <a:xfrm rot="2536583">
            <a:off x="11047506" y="1114493"/>
            <a:ext cx="577793" cy="1025388"/>
            <a:chOff x="441575" y="368400"/>
            <a:chExt cx="577800" cy="1025400"/>
          </a:xfrm>
        </p:grpSpPr>
        <p:sp>
          <p:nvSpPr>
            <p:cNvPr id="576" name="Google Shape;576;p31"/>
            <p:cNvSpPr/>
            <p:nvPr/>
          </p:nvSpPr>
          <p:spPr>
            <a:xfrm>
              <a:off x="441575" y="368400"/>
              <a:ext cx="577800" cy="909600"/>
            </a:xfrm>
            <a:prstGeom prst="triangle">
              <a:avLst>
                <a:gd name="adj" fmla="val 50000"/>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441575" y="1189800"/>
              <a:ext cx="577800" cy="2040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2"/>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Cách cài đặt NumPy</a:t>
            </a:r>
            <a:endParaRPr>
              <a:latin typeface="Times New Roman" panose="02020603050405020304" pitchFamily="18" charset="0"/>
              <a:cs typeface="Times New Roman" panose="02020603050405020304" pitchFamily="18" charset="0"/>
            </a:endParaRPr>
          </a:p>
        </p:txBody>
      </p:sp>
      <p:sp>
        <p:nvSpPr>
          <p:cNvPr id="394" name="Google Shape;394;p22"/>
          <p:cNvSpPr txBox="1">
            <a:spLocks noGrp="1"/>
          </p:cNvSpPr>
          <p:nvPr>
            <p:ph type="body" idx="1"/>
          </p:nvPr>
        </p:nvSpPr>
        <p:spPr>
          <a:xfrm>
            <a:off x="1650625" y="2677212"/>
            <a:ext cx="9062400" cy="3413862"/>
          </a:xfrm>
          <a:prstGeom prst="rect">
            <a:avLst/>
          </a:prstGeom>
        </p:spPr>
        <p:txBody>
          <a:bodyPr spcFirstLastPara="1" wrap="square" lIns="121900" tIns="121900" rIns="121900" bIns="121900" anchor="t" anchorCtr="0">
            <a:noAutofit/>
          </a:bodyPr>
          <a:lstStyle/>
          <a:p>
            <a:pPr>
              <a:lnSpc>
                <a:spcPct val="100000"/>
              </a:lnSpc>
              <a:buFont typeface="Arial" panose="020B0604020202020204" pitchFamily="34" charset="0"/>
              <a:buChar char="•"/>
            </a:pPr>
            <a:r>
              <a:rPr lang="vi-VN" sz="2200" b="0" i="0">
                <a:solidFill>
                  <a:srgbClr val="0A0A0A"/>
                </a:solidFill>
                <a:effectLst/>
                <a:latin typeface="+mj-lt"/>
              </a:rPr>
              <a:t>Việc trước tiên cần làm là mở terminal/command prompt. Sau đó, chạy lệnh bên dưới để nâng phiên bản pip lên phiên bản mới nhất</a:t>
            </a:r>
            <a:r>
              <a:rPr lang="vi-VN" b="0" i="0">
                <a:solidFill>
                  <a:srgbClr val="0A0A0A"/>
                </a:solidFill>
                <a:effectLst/>
                <a:latin typeface="Muli"/>
              </a:rPr>
              <a:t>.</a:t>
            </a:r>
            <a:endParaRPr lang="en-US" b="0" i="0">
              <a:solidFill>
                <a:srgbClr val="0A0A0A"/>
              </a:solidFill>
              <a:effectLst/>
              <a:latin typeface="Muli"/>
            </a:endParaRPr>
          </a:p>
          <a:p>
            <a:pPr>
              <a:lnSpc>
                <a:spcPct val="100000"/>
              </a:lnSpc>
              <a:buFont typeface="Arial" panose="020B0604020202020204" pitchFamily="34" charset="0"/>
              <a:buChar char="•"/>
            </a:pPr>
            <a:endParaRPr lang="en-US">
              <a:solidFill>
                <a:srgbClr val="0A0A0A"/>
              </a:solidFill>
              <a:latin typeface="Muli"/>
            </a:endParaRPr>
          </a:p>
          <a:p>
            <a:pPr>
              <a:lnSpc>
                <a:spcPct val="100000"/>
              </a:lnSpc>
              <a:buFont typeface="Arial" panose="020B0604020202020204" pitchFamily="34" charset="0"/>
              <a:buChar char="•"/>
            </a:pPr>
            <a:endParaRPr lang="en-US" b="0" i="0">
              <a:solidFill>
                <a:srgbClr val="0A0A0A"/>
              </a:solidFill>
              <a:effectLst/>
              <a:latin typeface="Muli"/>
            </a:endParaRPr>
          </a:p>
          <a:p>
            <a:pPr>
              <a:lnSpc>
                <a:spcPct val="100000"/>
              </a:lnSpc>
              <a:buFont typeface="Arial" panose="020B0604020202020204" pitchFamily="34" charset="0"/>
              <a:buChar char="•"/>
            </a:pPr>
            <a:endParaRPr lang="en-US">
              <a:solidFill>
                <a:srgbClr val="0A0A0A"/>
              </a:solidFill>
              <a:latin typeface="Muli"/>
            </a:endParaRPr>
          </a:p>
          <a:p>
            <a:pPr>
              <a:lnSpc>
                <a:spcPct val="100000"/>
              </a:lnSpc>
              <a:buFont typeface="Arial" panose="020B0604020202020204" pitchFamily="34" charset="0"/>
              <a:buChar char="•"/>
            </a:pPr>
            <a:endParaRPr lang="en-US">
              <a:solidFill>
                <a:srgbClr val="0A0A0A"/>
              </a:solidFill>
              <a:latin typeface="Muli"/>
            </a:endParaRPr>
          </a:p>
          <a:p>
            <a:pPr>
              <a:lnSpc>
                <a:spcPct val="100000"/>
              </a:lnSpc>
              <a:buFont typeface="Arial" panose="020B0604020202020204" pitchFamily="34" charset="0"/>
              <a:buChar char="•"/>
            </a:pPr>
            <a:r>
              <a:rPr lang="en-US" sz="2200" b="0" i="0">
                <a:solidFill>
                  <a:srgbClr val="0A0A0A"/>
                </a:solidFill>
                <a:effectLst/>
                <a:latin typeface="Times New Roman" panose="02020603050405020304" pitchFamily="18" charset="0"/>
                <a:cs typeface="Times New Roman" panose="02020603050405020304" pitchFamily="18" charset="0"/>
              </a:rPr>
              <a:t>Tiếp theo, chúng ta cần chạy lệnh để cài NumPy</a:t>
            </a:r>
            <a:r>
              <a:rPr lang="en-US" b="0" i="0">
                <a:solidFill>
                  <a:srgbClr val="0A0A0A"/>
                </a:solidFill>
                <a:effectLst/>
                <a:latin typeface="Muli"/>
              </a:rPr>
              <a:t>.</a:t>
            </a:r>
          </a:p>
          <a:p>
            <a:pPr>
              <a:lnSpc>
                <a:spcPct val="100000"/>
              </a:lnSpc>
              <a:buFont typeface="Arial" panose="020B0604020202020204" pitchFamily="34" charset="0"/>
              <a:buChar char="•"/>
            </a:pPr>
            <a:endParaRPr lang="en-US" b="0" i="0">
              <a:solidFill>
                <a:srgbClr val="0A0A0A"/>
              </a:solidFill>
              <a:effectLst/>
              <a:latin typeface="Muli"/>
            </a:endParaRPr>
          </a:p>
          <a:p>
            <a:pPr>
              <a:lnSpc>
                <a:spcPct val="100000"/>
              </a:lnSpc>
              <a:buFont typeface="Arial" panose="020B0604020202020204" pitchFamily="34" charset="0"/>
              <a:buChar char="•"/>
            </a:pPr>
            <a:endParaRPr/>
          </a:p>
        </p:txBody>
      </p:sp>
      <p:pic>
        <p:nvPicPr>
          <p:cNvPr id="3" name="Hình ảnh 2">
            <a:extLst>
              <a:ext uri="{FF2B5EF4-FFF2-40B4-BE49-F238E27FC236}">
                <a16:creationId xmlns:a16="http://schemas.microsoft.com/office/drawing/2014/main" id="{664E446F-2DC9-0423-B093-6B485F22B221}"/>
              </a:ext>
            </a:extLst>
          </p:cNvPr>
          <p:cNvPicPr>
            <a:picLocks noChangeAspect="1"/>
          </p:cNvPicPr>
          <p:nvPr/>
        </p:nvPicPr>
        <p:blipFill>
          <a:blip r:embed="rId3"/>
          <a:stretch>
            <a:fillRect/>
          </a:stretch>
        </p:blipFill>
        <p:spPr>
          <a:xfrm>
            <a:off x="2033744" y="3513889"/>
            <a:ext cx="7483488" cy="716342"/>
          </a:xfrm>
          <a:prstGeom prst="rect">
            <a:avLst/>
          </a:prstGeom>
        </p:spPr>
      </p:pic>
      <p:pic>
        <p:nvPicPr>
          <p:cNvPr id="5" name="Hình ảnh 4">
            <a:extLst>
              <a:ext uri="{FF2B5EF4-FFF2-40B4-BE49-F238E27FC236}">
                <a16:creationId xmlns:a16="http://schemas.microsoft.com/office/drawing/2014/main" id="{E5955DDC-D720-C85E-AD6C-66B8F9C2A0CC}"/>
              </a:ext>
            </a:extLst>
          </p:cNvPr>
          <p:cNvPicPr>
            <a:picLocks noChangeAspect="1"/>
          </p:cNvPicPr>
          <p:nvPr/>
        </p:nvPicPr>
        <p:blipFill>
          <a:blip r:embed="rId4"/>
          <a:stretch>
            <a:fillRect/>
          </a:stretch>
        </p:blipFill>
        <p:spPr>
          <a:xfrm>
            <a:off x="2033744" y="5078369"/>
            <a:ext cx="5822185" cy="6629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1307840" y="2065001"/>
            <a:ext cx="7389300" cy="20661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000">
                <a:latin typeface="Times New Roman" panose="02020603050405020304" pitchFamily="18" charset="0"/>
                <a:cs typeface="Times New Roman" panose="02020603050405020304" pitchFamily="18" charset="0"/>
              </a:rPr>
              <a:t>Các kiểu dữ liệu trong NumPy</a:t>
            </a:r>
          </a:p>
        </p:txBody>
      </p:sp>
      <p:sp>
        <p:nvSpPr>
          <p:cNvPr id="407" name="Google Shape;407;p23"/>
          <p:cNvSpPr/>
          <p:nvPr/>
        </p:nvSpPr>
        <p:spPr>
          <a:xfrm>
            <a:off x="9754850" y="1312126"/>
            <a:ext cx="703109" cy="1185240"/>
          </a:xfrm>
          <a:prstGeom prst="rect">
            <a:avLst/>
          </a:prstGeom>
        </p:spPr>
        <p:txBody>
          <a:bodyPr>
            <a:prstTxWarp prst="textPlain">
              <a:avLst/>
            </a:prstTxWarp>
          </a:bodyPr>
          <a:lstStyle/>
          <a:p>
            <a:pPr lvl="0" algn="ctr"/>
            <a:r>
              <a:rPr lang="en-US" b="1" i="0">
                <a:ln w="19050" cap="flat" cmpd="sng">
                  <a:solidFill>
                    <a:schemeClr val="accent5"/>
                  </a:solidFill>
                  <a:prstDash val="solid"/>
                  <a:round/>
                  <a:headEnd type="none" w="sm" len="sm"/>
                  <a:tailEnd type="none" w="sm" len="sm"/>
                </a:ln>
                <a:solidFill>
                  <a:schemeClr val="accent6"/>
                </a:solidFill>
                <a:latin typeface="Bitter"/>
              </a:rPr>
              <a:t>3</a:t>
            </a:r>
            <a:endParaRPr b="1" i="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711803972"/>
      </p:ext>
    </p:extLst>
  </p:cSld>
  <p:clrMapOvr>
    <a:masterClrMapping/>
  </p:clrMapOvr>
</p:sld>
</file>

<file path=ppt/theme/theme1.xml><?xml version="1.0" encoding="utf-8"?>
<a:theme xmlns:a="http://schemas.openxmlformats.org/drawingml/2006/main" name="SlidesMania">
  <a:themeElements>
    <a:clrScheme name="Simple Light">
      <a:dk1>
        <a:srgbClr val="000000"/>
      </a:dk1>
      <a:lt1>
        <a:srgbClr val="FDF7E7"/>
      </a:lt1>
      <a:dk2>
        <a:srgbClr val="000000"/>
      </a:dk2>
      <a:lt2>
        <a:srgbClr val="EEEEEE"/>
      </a:lt2>
      <a:accent1>
        <a:srgbClr val="89B6DD"/>
      </a:accent1>
      <a:accent2>
        <a:srgbClr val="FDD2CB"/>
      </a:accent2>
      <a:accent3>
        <a:srgbClr val="FCC218"/>
      </a:accent3>
      <a:accent4>
        <a:srgbClr val="C4D2D7"/>
      </a:accent4>
      <a:accent5>
        <a:srgbClr val="000000"/>
      </a:accent5>
      <a:accent6>
        <a:srgbClr val="FFFFFF"/>
      </a:accent6>
      <a:hlink>
        <a:srgbClr val="6685A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1057</Words>
  <Application>Microsoft Office PowerPoint</Application>
  <PresentationFormat>Màn hình rộng</PresentationFormat>
  <Paragraphs>56</Paragraphs>
  <Slides>23</Slides>
  <Notes>23</Notes>
  <HiddenSlides>0</HiddenSlides>
  <MMClips>0</MMClips>
  <ScaleCrop>false</ScaleCrop>
  <HeadingPairs>
    <vt:vector size="6" baseType="variant">
      <vt:variant>
        <vt:lpstr>Phông được Dùng</vt:lpstr>
      </vt:variant>
      <vt:variant>
        <vt:i4>10</vt:i4>
      </vt:variant>
      <vt:variant>
        <vt:lpstr>Chủ đề</vt:lpstr>
      </vt:variant>
      <vt:variant>
        <vt:i4>1</vt:i4>
      </vt:variant>
      <vt:variant>
        <vt:lpstr>Tiêu đề Bản chiếu</vt:lpstr>
      </vt:variant>
      <vt:variant>
        <vt:i4>23</vt:i4>
      </vt:variant>
    </vt:vector>
  </HeadingPairs>
  <TitlesOfParts>
    <vt:vector size="34" baseType="lpstr">
      <vt:lpstr>Roboto</vt:lpstr>
      <vt:lpstr>Calibri</vt:lpstr>
      <vt:lpstr>Aldrich</vt:lpstr>
      <vt:lpstr>Abril Fatface</vt:lpstr>
      <vt:lpstr>Ubuntu</vt:lpstr>
      <vt:lpstr>Bitter SemiBold</vt:lpstr>
      <vt:lpstr>Bitter</vt:lpstr>
      <vt:lpstr>Muli</vt:lpstr>
      <vt:lpstr>Arial</vt:lpstr>
      <vt:lpstr>Times New Roman</vt:lpstr>
      <vt:lpstr>SlidesMania</vt:lpstr>
      <vt:lpstr> Thư viện NumPy trong Python</vt:lpstr>
      <vt:lpstr>Mục lục</vt:lpstr>
      <vt:lpstr>Thư viện NumPy trong Python là gì?</vt:lpstr>
      <vt:lpstr>Did you know?</vt:lpstr>
      <vt:lpstr>Bản trình bày PowerPoint</vt:lpstr>
      <vt:lpstr>Tính năng chính của NumPy</vt:lpstr>
      <vt:lpstr>Tính năng</vt:lpstr>
      <vt:lpstr>Cách cài đặt NumPy</vt:lpstr>
      <vt:lpstr>Các kiểu dữ liệu trong NumPy</vt:lpstr>
      <vt:lpstr>1. Kiểu không số – Boolean: kiểu dữ liệu này tượng trưng cho những giá trị “True” hay “False”. – String: đại diện cho những chuỗi ký tự và cho kiểu dữ liệu str – Object: tượng trưng cho những đối tượng trong Python. </vt:lpstr>
      <vt:lpstr>  2. Kiểu số – Integer: kiểu số nguyên, và được tượng trưng cho những kiểu dữ liệu như int16, int32,int3… – Floating-point: kiểu số thực và thường được tượng trưng bởi những kiểu dữ liệu gồm float16, và float64. – Complex: kiểu số phức và đại diện cho nhiều kiểu dữ liệu: complex128 hay complex64.  </vt:lpstr>
      <vt:lpstr>Bản trình bày PowerPoint</vt:lpstr>
      <vt:lpstr>Mảng trong NumPy</vt:lpstr>
      <vt:lpstr>Did you know?</vt:lpstr>
      <vt:lpstr>Ví dụ</vt:lpstr>
      <vt:lpstr>  - np.zeros((3,4), dtype = int): Tạo mảng hai chiều các phần tử 0 với kích thước 3×4. - np.ones((2,3,4), dtype = int): Tạo mảng 3 chiều các phần tử 1 với kích thước 2x3x4. - np.arange(1,7,2): Tạo mảng với các phần tử từ 1 – 6 với bước nhảy là 2. - np.full((2,3),5): Tạo mảng 2 chiều các phần tử 5 với kích thước 2×3. - np.eye(4, dtype=int): Tạo ma trận đơn vị với kích thước là 4×4. - np.random.random((2,3)): Tạo ma trận các phần tử ngẫu nhiên với kích thước 2×3.  </vt:lpstr>
      <vt:lpstr>    - dtype: Kiểu dữ liệu của phần tử trong mảng. - shape: Kích thước của mảng. - size: Số phần tử trong mảng. - ndim: Số chiều của mảng   </vt:lpstr>
      <vt:lpstr>       Các phần tử trong mảng được đánh số từ 0 trở đi - arr[i]: Truy cập tới phần tử thứ i của mảng 1 chiều. - arr1[i,j]: Truy cập tới phần tử hàng i, cột j của mảng 2 chiều. - arr2[n,i,j]: Truy cập tới phần tử chiều n, hàng i, cột j của mảng 3 chiều. - arr[a:b]: Truy cập tới các phần tử từ a đến b-1 trong mảng 1 chiều. - arr1[:,:i]: Truy cập tới phần tử từ cột 0 đến cột i-1, của tất cả các hàng trong mảng 2 chiều.       </vt:lpstr>
      <vt:lpstr>Array Indexing của NumPy trong Python</vt:lpstr>
      <vt:lpstr> Các bạn có thể dùng những chỉ số (index) trên mảng để truy xuất những phần tử trong mảng của NumPy trong Python. Lúc này, những chỉ số tương ứng trên phần tử trong mảng sẽ bắt đầu từ 0       </vt:lpstr>
      <vt:lpstr> Người dùng hoàn toàn có thể truy xuất một phần của mảng thông qua việc chỉ định những chỉ số bắt đầu hay kết thúc trên một khoảng giá trị (slice). Nói cách khác, chúng ta muốn truy xuất phần tử bất kỳ từ thứ hai đến thứ tư trên mảng, hãy dùng Slice nhé.       </vt:lpstr>
      <vt:lpstr> Những chỉ số và slice hoàn toàn được dùng cho những mảng đa chiều. Khi xét đến nó, chỉ việc dùng những chỉ số hay slice phù hợp với mỗi chiều của mảng.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presentation title goes here.</dc:title>
  <dc:creator>TGDD</dc:creator>
  <cp:lastModifiedBy>Lam Hoang</cp:lastModifiedBy>
  <cp:revision>13</cp:revision>
  <dcterms:modified xsi:type="dcterms:W3CDTF">2023-09-18T08:41:14Z</dcterms:modified>
</cp:coreProperties>
</file>