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8" r:id="rId3"/>
    <p:sldId id="260" r:id="rId4"/>
    <p:sldId id="261" r:id="rId5"/>
    <p:sldId id="273" r:id="rId6"/>
    <p:sldId id="268" r:id="rId7"/>
    <p:sldId id="259" r:id="rId8"/>
    <p:sldId id="274" r:id="rId9"/>
    <p:sldId id="275" r:id="rId10"/>
    <p:sldId id="276" r:id="rId11"/>
    <p:sldId id="286" r:id="rId12"/>
    <p:sldId id="287" r:id="rId13"/>
    <p:sldId id="288" r:id="rId14"/>
    <p:sldId id="277" r:id="rId15"/>
    <p:sldId id="271" r:id="rId16"/>
  </p:sldIdLst>
  <p:sldSz cx="12192000" cy="6858000"/>
  <p:notesSz cx="6858000" cy="9144000"/>
  <p:embeddedFontLst>
    <p:embeddedFont>
      <p:font typeface="Abril Fatface" panose="02000503000000020003" pitchFamily="2" charset="0"/>
      <p:regular r:id="rId18"/>
    </p:embeddedFont>
    <p:embeddedFont>
      <p:font typeface="Bitter" panose="020B0604020202020204" charset="0"/>
      <p:regular r:id="rId19"/>
      <p:bold r:id="rId20"/>
      <p:italic r:id="rId21"/>
      <p:boldItalic r:id="rId22"/>
    </p:embeddedFont>
    <p:embeddedFont>
      <p:font typeface="Bitter SemiBold"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Ubuntu" panose="020B0504030602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F9B608-7DF5-42CA-AD06-1EF1F6B00994}">
  <a:tblStyle styleId="{3EF9B608-7DF5-42CA-AD06-1EF1F6B009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81" d="100"/>
          <a:sy n="81" d="100"/>
        </p:scale>
        <p:origin x="72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6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254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95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715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00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59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607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172b07ab99_3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172b07ab99_3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p:nvPr/>
        </p:nvSpPr>
        <p:spPr>
          <a:xfrm>
            <a:off x="1384650" y="1546100"/>
            <a:ext cx="9575100" cy="30318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32250" y="1393800"/>
            <a:ext cx="9575100" cy="303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1232250" y="4877700"/>
            <a:ext cx="9727500" cy="586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5" name="Google Shape;15;p2"/>
          <p:cNvSpPr txBox="1">
            <a:spLocks noGrp="1"/>
          </p:cNvSpPr>
          <p:nvPr>
            <p:ph type="title"/>
          </p:nvPr>
        </p:nvSpPr>
        <p:spPr>
          <a:xfrm>
            <a:off x="1411500" y="1646250"/>
            <a:ext cx="9369000" cy="25269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7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6" name="Google Shape;16;p2"/>
          <p:cNvGrpSpPr/>
          <p:nvPr/>
        </p:nvGrpSpPr>
        <p:grpSpPr>
          <a:xfrm>
            <a:off x="10449102" y="1489860"/>
            <a:ext cx="257023" cy="262801"/>
            <a:chOff x="7909625" y="886625"/>
            <a:chExt cx="94525" cy="96650"/>
          </a:xfrm>
        </p:grpSpPr>
        <p:sp>
          <p:nvSpPr>
            <p:cNvPr id="17" name="Google Shape;17;p2"/>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8" name="Google Shape;18;p2"/>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9" name="Google Shape;19;p2"/>
          <p:cNvSpPr/>
          <p:nvPr/>
        </p:nvSpPr>
        <p:spPr>
          <a:xfrm>
            <a:off x="10959750" y="265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11045974" y="5827713"/>
            <a:ext cx="701339" cy="586427"/>
            <a:chOff x="10601749" y="5193301"/>
            <a:chExt cx="701339" cy="586427"/>
          </a:xfrm>
        </p:grpSpPr>
        <p:sp>
          <p:nvSpPr>
            <p:cNvPr id="21" name="Google Shape;21;p2"/>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0601749" y="5194688"/>
              <a:ext cx="701339" cy="78939"/>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633450" y="55839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2536583">
            <a:off x="441581" y="368393"/>
            <a:ext cx="577793" cy="1025388"/>
            <a:chOff x="441575" y="368400"/>
            <a:chExt cx="577800" cy="1025400"/>
          </a:xfrm>
        </p:grpSpPr>
        <p:sp>
          <p:nvSpPr>
            <p:cNvPr id="26" name="Google Shape;26;p2"/>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50"/>
        <p:cNvGrpSpPr/>
        <p:nvPr/>
      </p:nvGrpSpPr>
      <p:grpSpPr>
        <a:xfrm>
          <a:off x="0" y="0"/>
          <a:ext cx="0" cy="0"/>
          <a:chOff x="0" y="0"/>
          <a:chExt cx="0" cy="0"/>
        </a:xfrm>
      </p:grpSpPr>
      <p:grpSp>
        <p:nvGrpSpPr>
          <p:cNvPr id="51" name="Google Shape;51;p4"/>
          <p:cNvGrpSpPr/>
          <p:nvPr/>
        </p:nvGrpSpPr>
        <p:grpSpPr>
          <a:xfrm>
            <a:off x="926255" y="530926"/>
            <a:ext cx="10339491" cy="5796147"/>
            <a:chOff x="926250" y="474400"/>
            <a:chExt cx="10339491" cy="5796147"/>
          </a:xfrm>
        </p:grpSpPr>
        <p:sp>
          <p:nvSpPr>
            <p:cNvPr id="52" name="Google Shape;52;p4"/>
            <p:cNvSpPr/>
            <p:nvPr/>
          </p:nvSpPr>
          <p:spPr>
            <a:xfrm>
              <a:off x="1088241" y="626800"/>
              <a:ext cx="10177500" cy="1067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926250" y="474400"/>
              <a:ext cx="101775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10908792" y="530352"/>
              <a:ext cx="137118" cy="140220"/>
              <a:chOff x="7909625" y="886625"/>
              <a:chExt cx="94525" cy="96650"/>
            </a:xfrm>
          </p:grpSpPr>
          <p:sp>
            <p:nvSpPr>
              <p:cNvPr id="55" name="Google Shape;55;p4"/>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56" name="Google Shape;56;p4"/>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57" name="Google Shape;57;p4"/>
            <p:cNvSpPr/>
            <p:nvPr/>
          </p:nvSpPr>
          <p:spPr>
            <a:xfrm>
              <a:off x="926250" y="1907650"/>
              <a:ext cx="10177500" cy="41925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088238" y="2078047"/>
              <a:ext cx="101775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4"/>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0" name="Google Shape;60;p4"/>
          <p:cNvSpPr txBox="1">
            <a:spLocks noGrp="1"/>
          </p:cNvSpPr>
          <p:nvPr>
            <p:ph type="body" idx="1"/>
          </p:nvPr>
        </p:nvSpPr>
        <p:spPr>
          <a:xfrm>
            <a:off x="1239400"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1" name="Google Shape;61;p4"/>
          <p:cNvSpPr txBox="1">
            <a:spLocks noGrp="1"/>
          </p:cNvSpPr>
          <p:nvPr>
            <p:ph type="body" idx="2"/>
          </p:nvPr>
        </p:nvSpPr>
        <p:spPr>
          <a:xfrm>
            <a:off x="4700226"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2" name="Google Shape;62;p4"/>
          <p:cNvSpPr txBox="1">
            <a:spLocks noGrp="1"/>
          </p:cNvSpPr>
          <p:nvPr>
            <p:ph type="body" idx="3"/>
          </p:nvPr>
        </p:nvSpPr>
        <p:spPr>
          <a:xfrm>
            <a:off x="1239400"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3" name="Google Shape;63;p4"/>
          <p:cNvSpPr txBox="1">
            <a:spLocks noGrp="1"/>
          </p:cNvSpPr>
          <p:nvPr>
            <p:ph type="body" idx="4"/>
          </p:nvPr>
        </p:nvSpPr>
        <p:spPr>
          <a:xfrm>
            <a:off x="4700226"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4" name="Google Shape;64;p4"/>
          <p:cNvSpPr txBox="1">
            <a:spLocks noGrp="1"/>
          </p:cNvSpPr>
          <p:nvPr>
            <p:ph type="title" idx="5"/>
          </p:nvPr>
        </p:nvSpPr>
        <p:spPr>
          <a:xfrm>
            <a:off x="1239400"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5" name="Google Shape;65;p4"/>
          <p:cNvSpPr txBox="1">
            <a:spLocks noGrp="1"/>
          </p:cNvSpPr>
          <p:nvPr>
            <p:ph type="title" idx="6"/>
          </p:nvPr>
        </p:nvSpPr>
        <p:spPr>
          <a:xfrm>
            <a:off x="4700226"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6" name="Google Shape;66;p4"/>
          <p:cNvSpPr txBox="1">
            <a:spLocks noGrp="1"/>
          </p:cNvSpPr>
          <p:nvPr>
            <p:ph type="title" idx="7"/>
          </p:nvPr>
        </p:nvSpPr>
        <p:spPr>
          <a:xfrm>
            <a:off x="1239400"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7" name="Google Shape;67;p4"/>
          <p:cNvSpPr txBox="1">
            <a:spLocks noGrp="1"/>
          </p:cNvSpPr>
          <p:nvPr>
            <p:ph type="title" idx="8"/>
          </p:nvPr>
        </p:nvSpPr>
        <p:spPr>
          <a:xfrm>
            <a:off x="4700226"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68" name="Google Shape;68;p4"/>
          <p:cNvSpPr txBox="1">
            <a:spLocks noGrp="1"/>
          </p:cNvSpPr>
          <p:nvPr>
            <p:ph type="body" idx="9"/>
          </p:nvPr>
        </p:nvSpPr>
        <p:spPr>
          <a:xfrm>
            <a:off x="8161053" y="3076634"/>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9" name="Google Shape;69;p4"/>
          <p:cNvSpPr txBox="1">
            <a:spLocks noGrp="1"/>
          </p:cNvSpPr>
          <p:nvPr>
            <p:ph type="body" idx="13"/>
          </p:nvPr>
        </p:nvSpPr>
        <p:spPr>
          <a:xfrm>
            <a:off x="8161053" y="4757057"/>
            <a:ext cx="2880900" cy="1089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0" name="Google Shape;70;p4"/>
          <p:cNvSpPr txBox="1">
            <a:spLocks noGrp="1"/>
          </p:cNvSpPr>
          <p:nvPr>
            <p:ph type="title" idx="14"/>
          </p:nvPr>
        </p:nvSpPr>
        <p:spPr>
          <a:xfrm>
            <a:off x="8161053" y="2503800"/>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1" name="Google Shape;71;p4"/>
          <p:cNvSpPr txBox="1">
            <a:spLocks noGrp="1"/>
          </p:cNvSpPr>
          <p:nvPr>
            <p:ph type="title" idx="15"/>
          </p:nvPr>
        </p:nvSpPr>
        <p:spPr>
          <a:xfrm>
            <a:off x="8161053" y="4184223"/>
            <a:ext cx="2880900" cy="572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atin typeface="Bitter SemiBold"/>
                <a:ea typeface="Bitter SemiBold"/>
                <a:cs typeface="Bitter SemiBold"/>
                <a:sym typeface="Bitter SemiBold"/>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72" name="Google Shape;72;p4"/>
          <p:cNvSpPr/>
          <p:nvPr/>
        </p:nvSpPr>
        <p:spPr>
          <a:xfrm>
            <a:off x="334100"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1106700"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74"/>
        <p:cNvGrpSpPr/>
        <p:nvPr/>
      </p:nvGrpSpPr>
      <p:grpSpPr>
        <a:xfrm>
          <a:off x="0" y="0"/>
          <a:ext cx="0" cy="0"/>
          <a:chOff x="0" y="0"/>
          <a:chExt cx="0" cy="0"/>
        </a:xfrm>
      </p:grpSpPr>
      <p:sp>
        <p:nvSpPr>
          <p:cNvPr id="75" name="Google Shape;75;p5"/>
          <p:cNvSpPr/>
          <p:nvPr/>
        </p:nvSpPr>
        <p:spPr>
          <a:xfrm>
            <a:off x="1010194" y="980852"/>
            <a:ext cx="94164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207032"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207032"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1375575" y="1403100"/>
            <a:ext cx="822000" cy="212400"/>
            <a:chOff x="1367875" y="1812100"/>
            <a:chExt cx="822000" cy="212400"/>
          </a:xfrm>
        </p:grpSpPr>
        <p:sp>
          <p:nvSpPr>
            <p:cNvPr id="79" name="Google Shape;79;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486950" y="208825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83" name="Google Shape;83;p5"/>
          <p:cNvSpPr txBox="1">
            <a:spLocks noGrp="1"/>
          </p:cNvSpPr>
          <p:nvPr>
            <p:ph type="body" idx="1"/>
          </p:nvPr>
        </p:nvSpPr>
        <p:spPr>
          <a:xfrm>
            <a:off x="1486950" y="417190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4" name="Google Shape;84;p5"/>
          <p:cNvSpPr/>
          <p:nvPr/>
        </p:nvSpPr>
        <p:spPr>
          <a:xfrm>
            <a:off x="8725750" y="225525"/>
            <a:ext cx="2710200" cy="30603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725754" y="225525"/>
            <a:ext cx="2710200" cy="3918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861375" y="324975"/>
            <a:ext cx="822000" cy="212400"/>
            <a:chOff x="1367875" y="1812100"/>
            <a:chExt cx="822000" cy="212400"/>
          </a:xfrm>
        </p:grpSpPr>
        <p:sp>
          <p:nvSpPr>
            <p:cNvPr id="87" name="Google Shape;87;p5"/>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5"/>
          <p:cNvSpPr/>
          <p:nvPr/>
        </p:nvSpPr>
        <p:spPr>
          <a:xfrm>
            <a:off x="8925400" y="835425"/>
            <a:ext cx="2310900" cy="22209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17125" y="29077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rot="2536583">
            <a:off x="639406" y="5636018"/>
            <a:ext cx="577793" cy="1025388"/>
            <a:chOff x="441575" y="368400"/>
            <a:chExt cx="577800" cy="1025400"/>
          </a:xfrm>
        </p:grpSpPr>
        <p:sp>
          <p:nvSpPr>
            <p:cNvPr id="93" name="Google Shape;93;p5"/>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10989725" y="577311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127"/>
        <p:cNvGrpSpPr/>
        <p:nvPr/>
      </p:nvGrpSpPr>
      <p:grpSpPr>
        <a:xfrm>
          <a:off x="0" y="0"/>
          <a:ext cx="0" cy="0"/>
          <a:chOff x="0" y="0"/>
          <a:chExt cx="0" cy="0"/>
        </a:xfrm>
      </p:grpSpPr>
      <p:sp>
        <p:nvSpPr>
          <p:cNvPr id="128" name="Google Shape;128;p7"/>
          <p:cNvSpPr/>
          <p:nvPr/>
        </p:nvSpPr>
        <p:spPr>
          <a:xfrm>
            <a:off x="1384650" y="732100"/>
            <a:ext cx="9575100" cy="1067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232250" y="579700"/>
            <a:ext cx="95751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10575901" y="657869"/>
            <a:ext cx="137118" cy="140220"/>
            <a:chOff x="7909625" y="886625"/>
            <a:chExt cx="94525" cy="96650"/>
          </a:xfrm>
        </p:grpSpPr>
        <p:sp>
          <p:nvSpPr>
            <p:cNvPr id="131" name="Google Shape;131;p7"/>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132" name="Google Shape;132;p7"/>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
        <p:nvSpPr>
          <p:cNvPr id="133" name="Google Shape;133;p7"/>
          <p:cNvSpPr/>
          <p:nvPr/>
        </p:nvSpPr>
        <p:spPr>
          <a:xfrm>
            <a:off x="1232250" y="1915403"/>
            <a:ext cx="9575100" cy="41925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384650" y="2085800"/>
            <a:ext cx="95751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7"/>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37" name="Google Shape;137;p7"/>
          <p:cNvSpPr/>
          <p:nvPr/>
        </p:nvSpPr>
        <p:spPr>
          <a:xfrm>
            <a:off x="1384650" y="2085800"/>
            <a:ext cx="95751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9978475" y="2261450"/>
            <a:ext cx="822000" cy="212400"/>
            <a:chOff x="1367875" y="1812100"/>
            <a:chExt cx="822000" cy="212400"/>
          </a:xfrm>
        </p:grpSpPr>
        <p:sp>
          <p:nvSpPr>
            <p:cNvPr id="139" name="Google Shape;139;p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7"/>
          <p:cNvSpPr/>
          <p:nvPr/>
        </p:nvSpPr>
        <p:spPr>
          <a:xfrm>
            <a:off x="203600" y="2828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340738" y="5521463"/>
            <a:ext cx="701400" cy="586427"/>
            <a:chOff x="10601688" y="5193301"/>
            <a:chExt cx="701400" cy="586427"/>
          </a:xfrm>
        </p:grpSpPr>
        <p:sp>
          <p:nvSpPr>
            <p:cNvPr id="144" name="Google Shape;144;p7"/>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7"/>
          <p:cNvGrpSpPr/>
          <p:nvPr/>
        </p:nvGrpSpPr>
        <p:grpSpPr>
          <a:xfrm rot="2536583">
            <a:off x="11344456" y="3002218"/>
            <a:ext cx="577793" cy="1025388"/>
            <a:chOff x="441575" y="368400"/>
            <a:chExt cx="577800" cy="1025400"/>
          </a:xfrm>
        </p:grpSpPr>
        <p:sp>
          <p:nvSpPr>
            <p:cNvPr id="148" name="Google Shape;148;p7"/>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232"/>
        <p:cNvGrpSpPr/>
        <p:nvPr/>
      </p:nvGrpSpPr>
      <p:grpSpPr>
        <a:xfrm>
          <a:off x="0" y="0"/>
          <a:ext cx="0" cy="0"/>
          <a:chOff x="0" y="0"/>
          <a:chExt cx="0" cy="0"/>
        </a:xfrm>
      </p:grpSpPr>
      <p:grpSp>
        <p:nvGrpSpPr>
          <p:cNvPr id="233" name="Google Shape;233;p13"/>
          <p:cNvGrpSpPr/>
          <p:nvPr/>
        </p:nvGrpSpPr>
        <p:grpSpPr>
          <a:xfrm>
            <a:off x="1289381" y="980852"/>
            <a:ext cx="9613238" cy="4439098"/>
            <a:chOff x="1451593" y="980852"/>
            <a:chExt cx="9613238" cy="4439098"/>
          </a:xfrm>
        </p:grpSpPr>
        <p:sp>
          <p:nvSpPr>
            <p:cNvPr id="234" name="Google Shape;234;p13"/>
            <p:cNvSpPr/>
            <p:nvPr/>
          </p:nvSpPr>
          <p:spPr>
            <a:xfrm flipH="1">
              <a:off x="1648431" y="980852"/>
              <a:ext cx="9416400" cy="41925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1451593" y="1227450"/>
              <a:ext cx="9416400" cy="41925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1451593" y="1227450"/>
              <a:ext cx="9416400" cy="5637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9877450" y="1403100"/>
              <a:ext cx="822000" cy="212400"/>
              <a:chOff x="1367875" y="1812100"/>
              <a:chExt cx="822000" cy="212400"/>
            </a:xfrm>
          </p:grpSpPr>
          <p:sp>
            <p:nvSpPr>
              <p:cNvPr id="238" name="Google Shape;238;p13"/>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1" name="Google Shape;241;p13"/>
          <p:cNvSpPr txBox="1">
            <a:spLocks noGrp="1"/>
          </p:cNvSpPr>
          <p:nvPr>
            <p:ph type="title"/>
          </p:nvPr>
        </p:nvSpPr>
        <p:spPr>
          <a:xfrm>
            <a:off x="3279525" y="1936175"/>
            <a:ext cx="7469400" cy="8553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2" name="Google Shape;242;p13"/>
          <p:cNvSpPr txBox="1">
            <a:spLocks noGrp="1"/>
          </p:cNvSpPr>
          <p:nvPr>
            <p:ph type="body" idx="1"/>
          </p:nvPr>
        </p:nvSpPr>
        <p:spPr>
          <a:xfrm>
            <a:off x="4009425" y="2936500"/>
            <a:ext cx="6739500" cy="2236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43" name="Google Shape;243;p13"/>
          <p:cNvSpPr/>
          <p:nvPr/>
        </p:nvSpPr>
        <p:spPr>
          <a:xfrm rot="10800000" flipH="1">
            <a:off x="187813" y="589874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rot="8263417" flipH="1">
            <a:off x="610095" y="279309"/>
            <a:ext cx="577793" cy="1025388"/>
            <a:chOff x="441575" y="368400"/>
            <a:chExt cx="577800" cy="1025400"/>
          </a:xfrm>
        </p:grpSpPr>
        <p:sp>
          <p:nvSpPr>
            <p:cNvPr id="245" name="Google Shape;245;p13"/>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800000" flipH="1">
            <a:off x="10960413" y="416403"/>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11156500" y="6135975"/>
            <a:ext cx="701400" cy="586427"/>
            <a:chOff x="10601688" y="5193301"/>
            <a:chExt cx="701400" cy="586427"/>
          </a:xfrm>
        </p:grpSpPr>
        <p:sp>
          <p:nvSpPr>
            <p:cNvPr id="249" name="Google Shape;249;p13"/>
            <p:cNvSpPr/>
            <p:nvPr/>
          </p:nvSpPr>
          <p:spPr>
            <a:xfrm rot="5400000">
              <a:off x="10407392" y="5389351"/>
              <a:ext cx="585600" cy="193500"/>
            </a:xfrm>
            <a:prstGeom prst="parallelogram">
              <a:avLst>
                <a:gd name="adj" fmla="val 39866"/>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10796943" y="5273628"/>
              <a:ext cx="506100" cy="5061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0 Timeline">
  <p:cSld name="010 Timeline">
    <p:spTree>
      <p:nvGrpSpPr>
        <p:cNvPr id="1" name="Shape 195"/>
        <p:cNvGrpSpPr/>
        <p:nvPr/>
      </p:nvGrpSpPr>
      <p:grpSpPr>
        <a:xfrm>
          <a:off x="0" y="0"/>
          <a:ext cx="0" cy="0"/>
          <a:chOff x="0" y="0"/>
          <a:chExt cx="0" cy="0"/>
        </a:xfrm>
      </p:grpSpPr>
      <p:sp>
        <p:nvSpPr>
          <p:cNvPr id="196" name="Google Shape;196;p11"/>
          <p:cNvSpPr/>
          <p:nvPr/>
        </p:nvSpPr>
        <p:spPr>
          <a:xfrm>
            <a:off x="678413" y="563875"/>
            <a:ext cx="11149200" cy="10671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26013" y="386300"/>
            <a:ext cx="11108700" cy="10671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txBox="1">
            <a:spLocks noGrp="1"/>
          </p:cNvSpPr>
          <p:nvPr>
            <p:ph type="subTitle" idx="1"/>
          </p:nvPr>
        </p:nvSpPr>
        <p:spPr>
          <a:xfrm>
            <a:off x="418513"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9" name="Google Shape;199;p11"/>
          <p:cNvSpPr txBox="1">
            <a:spLocks noGrp="1"/>
          </p:cNvSpPr>
          <p:nvPr>
            <p:ph type="subTitle" idx="2"/>
          </p:nvPr>
        </p:nvSpPr>
        <p:spPr>
          <a:xfrm>
            <a:off x="2704049" y="18588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0" name="Google Shape;200;p11"/>
          <p:cNvSpPr txBox="1">
            <a:spLocks noGrp="1"/>
          </p:cNvSpPr>
          <p:nvPr>
            <p:ph type="subTitle" idx="3"/>
          </p:nvPr>
        </p:nvSpPr>
        <p:spPr>
          <a:xfrm>
            <a:off x="4989586"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1" name="Google Shape;201;p11"/>
          <p:cNvSpPr txBox="1">
            <a:spLocks noGrp="1"/>
          </p:cNvSpPr>
          <p:nvPr>
            <p:ph type="subTitle" idx="4"/>
          </p:nvPr>
        </p:nvSpPr>
        <p:spPr>
          <a:xfrm>
            <a:off x="7275123" y="18588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2" name="Google Shape;202;p11"/>
          <p:cNvSpPr txBox="1">
            <a:spLocks noGrp="1"/>
          </p:cNvSpPr>
          <p:nvPr>
            <p:ph type="subTitle" idx="5"/>
          </p:nvPr>
        </p:nvSpPr>
        <p:spPr>
          <a:xfrm>
            <a:off x="9560660" y="2468400"/>
            <a:ext cx="1935000" cy="469800"/>
          </a:xfrm>
          <a:prstGeom prst="rect">
            <a:avLst/>
          </a:prstGeom>
        </p:spPr>
        <p:txBody>
          <a:bodyPr spcFirstLastPara="1" wrap="square" lIns="121900" tIns="121900" rIns="121900" bIns="121900" anchor="ctr" anchorCtr="0">
            <a:noAutofit/>
          </a:bodyPr>
          <a:lstStyle>
            <a:lvl1pPr lvl="0" algn="r" rtl="0">
              <a:spcBef>
                <a:spcPts val="0"/>
              </a:spcBef>
              <a:spcAft>
                <a:spcPts val="0"/>
              </a:spcAft>
              <a:buSzPts val="2200"/>
              <a:buNone/>
              <a:defRPr sz="2200">
                <a:latin typeface="Bitter"/>
                <a:ea typeface="Bitter"/>
                <a:cs typeface="Bitter"/>
                <a:sym typeface="Bitter"/>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203" name="Google Shape;203;p11"/>
          <p:cNvSpPr txBox="1">
            <a:spLocks noGrp="1"/>
          </p:cNvSpPr>
          <p:nvPr>
            <p:ph type="title"/>
          </p:nvPr>
        </p:nvSpPr>
        <p:spPr>
          <a:xfrm>
            <a:off x="638475" y="517175"/>
            <a:ext cx="109335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4" name="Google Shape;204;p11"/>
          <p:cNvSpPr txBox="1">
            <a:spLocks noGrp="1"/>
          </p:cNvSpPr>
          <p:nvPr>
            <p:ph type="body" idx="6"/>
          </p:nvPr>
        </p:nvSpPr>
        <p:spPr>
          <a:xfrm>
            <a:off x="603838" y="3391025"/>
            <a:ext cx="19026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05" name="Google Shape;205;p11"/>
          <p:cNvSpPr txBox="1">
            <a:spLocks noGrp="1"/>
          </p:cNvSpPr>
          <p:nvPr>
            <p:ph type="body" idx="7"/>
          </p:nvPr>
        </p:nvSpPr>
        <p:spPr>
          <a:xfrm>
            <a:off x="2927368" y="27052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6" name="Google Shape;206;p11"/>
          <p:cNvSpPr txBox="1">
            <a:spLocks noGrp="1"/>
          </p:cNvSpPr>
          <p:nvPr>
            <p:ph type="body" idx="8"/>
          </p:nvPr>
        </p:nvSpPr>
        <p:spPr>
          <a:xfrm>
            <a:off x="5098499" y="33910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7" name="Google Shape;207;p11"/>
          <p:cNvSpPr txBox="1">
            <a:spLocks noGrp="1"/>
          </p:cNvSpPr>
          <p:nvPr>
            <p:ph type="body" idx="9"/>
          </p:nvPr>
        </p:nvSpPr>
        <p:spPr>
          <a:xfrm>
            <a:off x="7422029" y="27052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08" name="Google Shape;208;p11"/>
          <p:cNvSpPr txBox="1">
            <a:spLocks noGrp="1"/>
          </p:cNvSpPr>
          <p:nvPr>
            <p:ph type="body" idx="13"/>
          </p:nvPr>
        </p:nvSpPr>
        <p:spPr>
          <a:xfrm>
            <a:off x="9669360" y="3391025"/>
            <a:ext cx="19026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209" name="Google Shape;209;p11"/>
          <p:cNvGrpSpPr/>
          <p:nvPr/>
        </p:nvGrpSpPr>
        <p:grpSpPr>
          <a:xfrm>
            <a:off x="11430000" y="442239"/>
            <a:ext cx="137118" cy="140220"/>
            <a:chOff x="7909625" y="886625"/>
            <a:chExt cx="94525" cy="96650"/>
          </a:xfrm>
        </p:grpSpPr>
        <p:sp>
          <p:nvSpPr>
            <p:cNvPr id="210" name="Google Shape;210;p11"/>
            <p:cNvSpPr/>
            <p:nvPr/>
          </p:nvSpPr>
          <p:spPr>
            <a:xfrm>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sp>
          <p:nvSpPr>
            <p:cNvPr id="211" name="Google Shape;211;p11"/>
            <p:cNvSpPr/>
            <p:nvPr/>
          </p:nvSpPr>
          <p:spPr>
            <a:xfrm flipH="1">
              <a:off x="7909625" y="886625"/>
              <a:ext cx="94525" cy="96650"/>
            </a:xfrm>
            <a:custGeom>
              <a:avLst/>
              <a:gdLst/>
              <a:ahLst/>
              <a:cxnLst/>
              <a:rect l="l" t="t" r="r" b="b"/>
              <a:pathLst>
                <a:path w="3781" h="3866" extrusionOk="0">
                  <a:moveTo>
                    <a:pt x="0" y="0"/>
                  </a:moveTo>
                  <a:lnTo>
                    <a:pt x="807" y="0"/>
                  </a:lnTo>
                  <a:lnTo>
                    <a:pt x="3781" y="3866"/>
                  </a:lnTo>
                  <a:lnTo>
                    <a:pt x="2889" y="3866"/>
                  </a:lnTo>
                  <a:close/>
                </a:path>
              </a:pathLst>
            </a:custGeom>
            <a:solidFill>
              <a:schemeClr val="accent5"/>
            </a:solidFill>
            <a:ln>
              <a:noFill/>
            </a:ln>
          </p:spPr>
        </p:sp>
      </p:grpSp>
    </p:spTree>
    <p:extLst>
      <p:ext uri="{BB962C8B-B14F-4D97-AF65-F5344CB8AC3E}">
        <p14:creationId xmlns:p14="http://schemas.microsoft.com/office/powerpoint/2010/main" val="313399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329"/>
        <p:cNvGrpSpPr/>
        <p:nvPr/>
      </p:nvGrpSpPr>
      <p:grpSpPr>
        <a:xfrm>
          <a:off x="0" y="0"/>
          <a:ext cx="0" cy="0"/>
          <a:chOff x="0" y="0"/>
          <a:chExt cx="0" cy="0"/>
        </a:xfrm>
      </p:grpSpPr>
      <p:sp>
        <p:nvSpPr>
          <p:cNvPr id="330" name="Google Shape;330;p17"/>
          <p:cNvSpPr/>
          <p:nvPr/>
        </p:nvSpPr>
        <p:spPr>
          <a:xfrm flipH="1">
            <a:off x="394279" y="298225"/>
            <a:ext cx="11232300" cy="6093000"/>
          </a:xfrm>
          <a:prstGeom prst="rect">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flipH="1">
            <a:off x="565421" y="464023"/>
            <a:ext cx="11232300" cy="6093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flipH="1">
            <a:off x="565407" y="464023"/>
            <a:ext cx="11232300" cy="6402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7"/>
          <p:cNvGrpSpPr/>
          <p:nvPr/>
        </p:nvGrpSpPr>
        <p:grpSpPr>
          <a:xfrm flipH="1">
            <a:off x="702388" y="677925"/>
            <a:ext cx="822000" cy="212400"/>
            <a:chOff x="1367875" y="1812100"/>
            <a:chExt cx="822000" cy="212400"/>
          </a:xfrm>
        </p:grpSpPr>
        <p:sp>
          <p:nvSpPr>
            <p:cNvPr id="334" name="Google Shape;334;p17"/>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7"/>
          <p:cNvSpPr txBox="1">
            <a:spLocks noGrp="1"/>
          </p:cNvSpPr>
          <p:nvPr>
            <p:ph type="title"/>
          </p:nvPr>
        </p:nvSpPr>
        <p:spPr>
          <a:xfrm>
            <a:off x="603750" y="483350"/>
            <a:ext cx="11161800" cy="6402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38" name="Google Shape;338;p17"/>
          <p:cNvSpPr/>
          <p:nvPr/>
        </p:nvSpPr>
        <p:spPr>
          <a:xfrm>
            <a:off x="11178750" y="545925"/>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17"/>
          <p:cNvGrpSpPr/>
          <p:nvPr/>
        </p:nvGrpSpPr>
        <p:grpSpPr>
          <a:xfrm rot="-2536583" flipH="1">
            <a:off x="11344450" y="5686993"/>
            <a:ext cx="577793" cy="1025388"/>
            <a:chOff x="441575" y="368400"/>
            <a:chExt cx="577800" cy="1025400"/>
          </a:xfrm>
        </p:grpSpPr>
        <p:sp>
          <p:nvSpPr>
            <p:cNvPr id="340" name="Google Shape;340;p17"/>
            <p:cNvSpPr/>
            <p:nvPr/>
          </p:nvSpPr>
          <p:spPr>
            <a:xfrm>
              <a:off x="441575" y="368400"/>
              <a:ext cx="577800" cy="909600"/>
            </a:xfrm>
            <a:prstGeom prst="triangle">
              <a:avLst>
                <a:gd name="adj" fmla="val 50000"/>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564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6" name="Google Shape;6;p1"/>
          <p:cNvGraphicFramePr/>
          <p:nvPr/>
        </p:nvGraphicFramePr>
        <p:xfrm>
          <a:off x="0" y="-62"/>
          <a:ext cx="12192200" cy="6858125"/>
        </p:xfrm>
        <a:graphic>
          <a:graphicData uri="http://schemas.openxmlformats.org/drawingml/2006/table">
            <a:tbl>
              <a:tblPr>
                <a:noFill/>
                <a:tableStyleId>{3EF9B608-7DF5-42CA-AD06-1EF1F6B00994}</a:tableStyleId>
              </a:tblPr>
              <a:tblGrid>
                <a:gridCol w="577500">
                  <a:extLst>
                    <a:ext uri="{9D8B030D-6E8A-4147-A177-3AD203B41FA5}">
                      <a16:colId xmlns:a16="http://schemas.microsoft.com/office/drawing/2014/main" val="20000"/>
                    </a:ext>
                  </a:extLst>
                </a:gridCol>
                <a:gridCol w="611300">
                  <a:extLst>
                    <a:ext uri="{9D8B030D-6E8A-4147-A177-3AD203B41FA5}">
                      <a16:colId xmlns:a16="http://schemas.microsoft.com/office/drawing/2014/main" val="20001"/>
                    </a:ext>
                  </a:extLst>
                </a:gridCol>
                <a:gridCol w="611300">
                  <a:extLst>
                    <a:ext uri="{9D8B030D-6E8A-4147-A177-3AD203B41FA5}">
                      <a16:colId xmlns:a16="http://schemas.microsoft.com/office/drawing/2014/main" val="20002"/>
                    </a:ext>
                  </a:extLst>
                </a:gridCol>
                <a:gridCol w="611300">
                  <a:extLst>
                    <a:ext uri="{9D8B030D-6E8A-4147-A177-3AD203B41FA5}">
                      <a16:colId xmlns:a16="http://schemas.microsoft.com/office/drawing/2014/main" val="20003"/>
                    </a:ext>
                  </a:extLst>
                </a:gridCol>
                <a:gridCol w="611300">
                  <a:extLst>
                    <a:ext uri="{9D8B030D-6E8A-4147-A177-3AD203B41FA5}">
                      <a16:colId xmlns:a16="http://schemas.microsoft.com/office/drawing/2014/main" val="20004"/>
                    </a:ext>
                  </a:extLst>
                </a:gridCol>
                <a:gridCol w="611300">
                  <a:extLst>
                    <a:ext uri="{9D8B030D-6E8A-4147-A177-3AD203B41FA5}">
                      <a16:colId xmlns:a16="http://schemas.microsoft.com/office/drawing/2014/main" val="20005"/>
                    </a:ext>
                  </a:extLst>
                </a:gridCol>
                <a:gridCol w="611300">
                  <a:extLst>
                    <a:ext uri="{9D8B030D-6E8A-4147-A177-3AD203B41FA5}">
                      <a16:colId xmlns:a16="http://schemas.microsoft.com/office/drawing/2014/main" val="20006"/>
                    </a:ext>
                  </a:extLst>
                </a:gridCol>
                <a:gridCol w="611300">
                  <a:extLst>
                    <a:ext uri="{9D8B030D-6E8A-4147-A177-3AD203B41FA5}">
                      <a16:colId xmlns:a16="http://schemas.microsoft.com/office/drawing/2014/main" val="20007"/>
                    </a:ext>
                  </a:extLst>
                </a:gridCol>
                <a:gridCol w="611300">
                  <a:extLst>
                    <a:ext uri="{9D8B030D-6E8A-4147-A177-3AD203B41FA5}">
                      <a16:colId xmlns:a16="http://schemas.microsoft.com/office/drawing/2014/main" val="20008"/>
                    </a:ext>
                  </a:extLst>
                </a:gridCol>
                <a:gridCol w="611300">
                  <a:extLst>
                    <a:ext uri="{9D8B030D-6E8A-4147-A177-3AD203B41FA5}">
                      <a16:colId xmlns:a16="http://schemas.microsoft.com/office/drawing/2014/main" val="20009"/>
                    </a:ext>
                  </a:extLst>
                </a:gridCol>
                <a:gridCol w="611300">
                  <a:extLst>
                    <a:ext uri="{9D8B030D-6E8A-4147-A177-3AD203B41FA5}">
                      <a16:colId xmlns:a16="http://schemas.microsoft.com/office/drawing/2014/main" val="20010"/>
                    </a:ext>
                  </a:extLst>
                </a:gridCol>
                <a:gridCol w="611300">
                  <a:extLst>
                    <a:ext uri="{9D8B030D-6E8A-4147-A177-3AD203B41FA5}">
                      <a16:colId xmlns:a16="http://schemas.microsoft.com/office/drawing/2014/main" val="20011"/>
                    </a:ext>
                  </a:extLst>
                </a:gridCol>
                <a:gridCol w="611300">
                  <a:extLst>
                    <a:ext uri="{9D8B030D-6E8A-4147-A177-3AD203B41FA5}">
                      <a16:colId xmlns:a16="http://schemas.microsoft.com/office/drawing/2014/main" val="20012"/>
                    </a:ext>
                  </a:extLst>
                </a:gridCol>
                <a:gridCol w="611300">
                  <a:extLst>
                    <a:ext uri="{9D8B030D-6E8A-4147-A177-3AD203B41FA5}">
                      <a16:colId xmlns:a16="http://schemas.microsoft.com/office/drawing/2014/main" val="20013"/>
                    </a:ext>
                  </a:extLst>
                </a:gridCol>
                <a:gridCol w="611300">
                  <a:extLst>
                    <a:ext uri="{9D8B030D-6E8A-4147-A177-3AD203B41FA5}">
                      <a16:colId xmlns:a16="http://schemas.microsoft.com/office/drawing/2014/main" val="20014"/>
                    </a:ext>
                  </a:extLst>
                </a:gridCol>
                <a:gridCol w="611300">
                  <a:extLst>
                    <a:ext uri="{9D8B030D-6E8A-4147-A177-3AD203B41FA5}">
                      <a16:colId xmlns:a16="http://schemas.microsoft.com/office/drawing/2014/main" val="20015"/>
                    </a:ext>
                  </a:extLst>
                </a:gridCol>
                <a:gridCol w="611300">
                  <a:extLst>
                    <a:ext uri="{9D8B030D-6E8A-4147-A177-3AD203B41FA5}">
                      <a16:colId xmlns:a16="http://schemas.microsoft.com/office/drawing/2014/main" val="20016"/>
                    </a:ext>
                  </a:extLst>
                </a:gridCol>
                <a:gridCol w="611300">
                  <a:extLst>
                    <a:ext uri="{9D8B030D-6E8A-4147-A177-3AD203B41FA5}">
                      <a16:colId xmlns:a16="http://schemas.microsoft.com/office/drawing/2014/main" val="20017"/>
                    </a:ext>
                  </a:extLst>
                </a:gridCol>
                <a:gridCol w="611300">
                  <a:extLst>
                    <a:ext uri="{9D8B030D-6E8A-4147-A177-3AD203B41FA5}">
                      <a16:colId xmlns:a16="http://schemas.microsoft.com/office/drawing/2014/main" val="20018"/>
                    </a:ext>
                  </a:extLst>
                </a:gridCol>
                <a:gridCol w="611300">
                  <a:extLst>
                    <a:ext uri="{9D8B030D-6E8A-4147-A177-3AD203B41FA5}">
                      <a16:colId xmlns:a16="http://schemas.microsoft.com/office/drawing/2014/main" val="20019"/>
                    </a:ext>
                  </a:extLst>
                </a:gridCol>
              </a:tblGrid>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0"/>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2"/>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4"/>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5"/>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7"/>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8"/>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09"/>
                  </a:ext>
                </a:extLst>
              </a:tr>
              <a:tr h="571500">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0"/>
                  </a:ext>
                </a:extLst>
              </a:tr>
              <a:tr h="571625">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accent4"/>
                      </a:solidFill>
                      <a:prstDash val="solid"/>
                      <a:round/>
                      <a:headEnd type="none" w="sm" len="sm"/>
                      <a:tailEnd type="none" w="sm" len="sm"/>
                    </a:lnL>
                    <a:lnR w="19050" cap="flat" cmpd="sng">
                      <a:solidFill>
                        <a:schemeClr val="accent4"/>
                      </a:solidFill>
                      <a:prstDash val="solid"/>
                      <a:round/>
                      <a:headEnd type="none" w="sm" len="sm"/>
                      <a:tailEnd type="none" w="sm" len="sm"/>
                    </a:lnR>
                    <a:lnT w="19050" cap="flat" cmpd="sng">
                      <a:solidFill>
                        <a:schemeClr val="accent4"/>
                      </a:solidFill>
                      <a:prstDash val="solid"/>
                      <a:round/>
                      <a:headEnd type="none" w="sm" len="sm"/>
                      <a:tailEnd type="none" w="sm" len="sm"/>
                    </a:lnT>
                    <a:lnB w="19050" cap="flat" cmpd="sng">
                      <a:solidFill>
                        <a:schemeClr val="accent4"/>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1pPr>
            <a:lvl2pPr lvl="1">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2pPr>
            <a:lvl3pPr lvl="2">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3pPr>
            <a:lvl4pPr lvl="3">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4pPr>
            <a:lvl5pPr lvl="4">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5pPr>
            <a:lvl6pPr lvl="5">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6pPr>
            <a:lvl7pPr lvl="6">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7pPr>
            <a:lvl8pPr lvl="7">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8pPr>
            <a:lvl9pPr lvl="8">
              <a:spcBef>
                <a:spcPts val="0"/>
              </a:spcBef>
              <a:spcAft>
                <a:spcPts val="0"/>
              </a:spcAft>
              <a:buClr>
                <a:schemeClr val="dk1"/>
              </a:buClr>
              <a:buSzPts val="4000"/>
              <a:buFont typeface="Bitter"/>
              <a:buNone/>
              <a:defRPr sz="4000">
                <a:solidFill>
                  <a:schemeClr val="dk1"/>
                </a:solidFill>
                <a:latin typeface="Bitter"/>
                <a:ea typeface="Bitter"/>
                <a:cs typeface="Bitter"/>
                <a:sym typeface="Bitter"/>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Ubuntu"/>
              <a:buChar char="●"/>
              <a:defRPr sz="1900">
                <a:solidFill>
                  <a:schemeClr val="dk2"/>
                </a:solidFill>
                <a:latin typeface="Ubuntu"/>
                <a:ea typeface="Ubuntu"/>
                <a:cs typeface="Ubuntu"/>
                <a:sym typeface="Ubuntu"/>
              </a:defRPr>
            </a:lvl1pPr>
            <a:lvl2pPr marL="914400" lvl="1"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2pPr>
            <a:lvl3pPr marL="1371600" lvl="2"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3pPr>
            <a:lvl4pPr marL="1828800" lvl="3"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4pPr>
            <a:lvl5pPr marL="2286000" lvl="4"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5pPr>
            <a:lvl6pPr marL="2743200" lvl="5"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6pPr>
            <a:lvl7pPr marL="3200400" lvl="6"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7pPr>
            <a:lvl8pPr marL="3657600" lvl="7" indent="-349250">
              <a:lnSpc>
                <a:spcPct val="115000"/>
              </a:lnSpc>
              <a:spcBef>
                <a:spcPts val="2100"/>
              </a:spcBef>
              <a:spcAft>
                <a:spcPts val="0"/>
              </a:spcAft>
              <a:buClr>
                <a:schemeClr val="dk2"/>
              </a:buClr>
              <a:buSzPts val="1900"/>
              <a:buFont typeface="Ubuntu"/>
              <a:buChar char="○"/>
              <a:defRPr sz="1900">
                <a:solidFill>
                  <a:schemeClr val="dk2"/>
                </a:solidFill>
                <a:latin typeface="Ubuntu"/>
                <a:ea typeface="Ubuntu"/>
                <a:cs typeface="Ubuntu"/>
                <a:sym typeface="Ubuntu"/>
              </a:defRPr>
            </a:lvl8pPr>
            <a:lvl9pPr marL="4114800" lvl="8" indent="-349250">
              <a:lnSpc>
                <a:spcPct val="115000"/>
              </a:lnSpc>
              <a:spcBef>
                <a:spcPts val="2100"/>
              </a:spcBef>
              <a:spcAft>
                <a:spcPts val="2100"/>
              </a:spcAft>
              <a:buClr>
                <a:schemeClr val="dk2"/>
              </a:buClr>
              <a:buSzPts val="1900"/>
              <a:buFont typeface="Ubuntu"/>
              <a:buChar char="■"/>
              <a:defRPr sz="1900">
                <a:solidFill>
                  <a:schemeClr val="dk2"/>
                </a:solidFill>
                <a:latin typeface="Ubuntu"/>
                <a:ea typeface="Ubuntu"/>
                <a:cs typeface="Ubuntu"/>
                <a:sym typeface="Ubuntu"/>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8" name="Google Shape;358;p19"/>
          <p:cNvSpPr txBox="1">
            <a:spLocks noGrp="1"/>
          </p:cNvSpPr>
          <p:nvPr>
            <p:ph type="title"/>
          </p:nvPr>
        </p:nvSpPr>
        <p:spPr>
          <a:xfrm>
            <a:off x="1411500" y="1809946"/>
            <a:ext cx="9369000" cy="1920144"/>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br>
              <a:rPr lang="en-US" sz="440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Thư viện OpenCV trong Python</a:t>
            </a:r>
            <a:endParaRPr sz="4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584462" y="1093509"/>
            <a:ext cx="11275357" cy="5241303"/>
          </a:xfrm>
          <a:prstGeom prst="rect">
            <a:avLst/>
          </a:prstGeom>
        </p:spPr>
        <p:txBody>
          <a:bodyPr spcFirstLastPara="1" wrap="square" lIns="121900" tIns="121900" rIns="121900" bIns="121900" anchor="ctr" anchorCtr="0">
            <a:noAutofit/>
          </a:bodyPr>
          <a:lstStyle/>
          <a:p>
            <a:pPr algn="l">
              <a:lnSpc>
                <a:spcPct val="150000"/>
              </a:lnSpc>
            </a:pPr>
            <a:br>
              <a:rPr lang="en-US" sz="3600" b="1" i="0">
                <a:solidFill>
                  <a:srgbClr val="1E1E1E"/>
                </a:solidFill>
                <a:effectLst/>
                <a:latin typeface="+mj-lt"/>
              </a:rPr>
            </a:br>
            <a:br>
              <a:rPr lang="en-US" sz="3600" b="1" i="0">
                <a:solidFill>
                  <a:srgbClr val="1E1E1E"/>
                </a:solidFill>
                <a:effectLst/>
                <a:latin typeface="+mj-lt"/>
              </a:rPr>
            </a:br>
            <a:br>
              <a:rPr lang="vi-VN" b="0" i="0">
                <a:solidFill>
                  <a:srgbClr val="0A0A0A"/>
                </a:solidFill>
                <a:effectLst/>
                <a:latin typeface="Muli"/>
              </a:rPr>
            </a:br>
            <a:endParaRPr/>
          </a:p>
        </p:txBody>
      </p:sp>
      <p:sp>
        <p:nvSpPr>
          <p:cNvPr id="2" name="Hộp Văn bản 1">
            <a:extLst>
              <a:ext uri="{FF2B5EF4-FFF2-40B4-BE49-F238E27FC236}">
                <a16:creationId xmlns:a16="http://schemas.microsoft.com/office/drawing/2014/main" id="{65F81F1B-3146-E87D-E4F4-D8417339AD19}"/>
              </a:ext>
            </a:extLst>
          </p:cNvPr>
          <p:cNvSpPr txBox="1"/>
          <p:nvPr/>
        </p:nvSpPr>
        <p:spPr>
          <a:xfrm>
            <a:off x="707010" y="1451728"/>
            <a:ext cx="11362441" cy="3785652"/>
          </a:xfrm>
          <a:prstGeom prst="rect">
            <a:avLst/>
          </a:prstGeom>
          <a:noFill/>
        </p:spPr>
        <p:txBody>
          <a:bodyPr wrap="square" rtlCol="0">
            <a:spAutoFit/>
          </a:bodyPr>
          <a:lstStyle/>
          <a:p>
            <a:r>
              <a:rPr lang="vi-VN" sz="2000" b="0">
                <a:latin typeface="Times New Roman" pitchFamily="18" charset="0"/>
                <a:cs typeface="Times New Roman" pitchFamily="18" charset="0"/>
              </a:rPr>
              <a:t># đọc ảnh</a:t>
            </a:r>
          </a:p>
          <a:p>
            <a:r>
              <a:rPr lang="vi-VN" sz="2000" b="0" i="1">
                <a:solidFill>
                  <a:srgbClr val="0070C0"/>
                </a:solidFill>
                <a:latin typeface="Times New Roman" pitchFamily="18" charset="0"/>
                <a:cs typeface="Times New Roman" pitchFamily="18" charset="0"/>
              </a:rPr>
              <a:t>img = cv2.imread("2.png",1) </a:t>
            </a:r>
            <a:r>
              <a:rPr lang="vi-VN" sz="2000" b="0">
                <a:latin typeface="Times New Roman" pitchFamily="18" charset="0"/>
                <a:cs typeface="Times New Roman" pitchFamily="18" charset="0"/>
              </a:rPr>
              <a:t>#nếu để trong thư mục folder/2.png</a:t>
            </a:r>
          </a:p>
          <a:p>
            <a:r>
              <a:rPr lang="vi-VN" sz="2000" b="0">
                <a:latin typeface="Times New Roman" pitchFamily="18" charset="0"/>
                <a:cs typeface="Times New Roman" pitchFamily="18" charset="0"/>
              </a:rPr>
              <a:t>#resize image :</a:t>
            </a:r>
          </a:p>
          <a:p>
            <a:r>
              <a:rPr lang="vi-VN" sz="2000" b="0">
                <a:latin typeface="Times New Roman" pitchFamily="18" charset="0"/>
                <a:cs typeface="Times New Roman" pitchFamily="18" charset="0"/>
              </a:rPr>
              <a:t>#1 : </a:t>
            </a:r>
            <a:r>
              <a:rPr lang="vi-VN" sz="2000" b="0" i="1">
                <a:solidFill>
                  <a:srgbClr val="0070C0"/>
                </a:solidFill>
                <a:latin typeface="Times New Roman" pitchFamily="18" charset="0"/>
                <a:cs typeface="Times New Roman" pitchFamily="18" charset="0"/>
              </a:rPr>
              <a:t>img=cv2.resize(img,(400,200)) </a:t>
            </a:r>
            <a:r>
              <a:rPr lang="en-US" sz="2000" b="0" i="1">
                <a:solidFill>
                  <a:srgbClr val="0070C0"/>
                </a:solidFill>
                <a:latin typeface="Times New Roman" pitchFamily="18" charset="0"/>
                <a:cs typeface="Times New Roman" pitchFamily="18" charset="0"/>
              </a:rPr>
              <a:t> </a:t>
            </a:r>
            <a:r>
              <a:rPr lang="vi-VN" sz="2000" b="0">
                <a:latin typeface="Times New Roman" pitchFamily="18" charset="0"/>
                <a:cs typeface="Times New Roman" pitchFamily="18" charset="0"/>
              </a:rPr>
              <a:t>#(rộng, dài)</a:t>
            </a:r>
          </a:p>
          <a:p>
            <a:r>
              <a:rPr lang="vi-VN" sz="2000" b="0">
                <a:latin typeface="Times New Roman" pitchFamily="18" charset="0"/>
                <a:cs typeface="Times New Roman" pitchFamily="18" charset="0"/>
              </a:rPr>
              <a:t>#2 xuất ảnh bằng x lần ban đầu</a:t>
            </a:r>
          </a:p>
          <a:p>
            <a:r>
              <a:rPr lang="vi-VN" sz="2000" b="0" i="1">
                <a:solidFill>
                  <a:srgbClr val="0070C0"/>
                </a:solidFill>
                <a:latin typeface="Times New Roman" pitchFamily="18" charset="0"/>
                <a:cs typeface="Times New Roman" pitchFamily="18" charset="0"/>
              </a:rPr>
              <a:t>img=cv2.resize(img,(0,0), fx=0.1,fy=0.1) </a:t>
            </a:r>
            <a:r>
              <a:rPr lang="vi-VN" sz="2000" b="0">
                <a:latin typeface="Times New Roman" pitchFamily="18" charset="0"/>
                <a:cs typeface="Times New Roman" pitchFamily="18" charset="0"/>
              </a:rPr>
              <a:t>#(fx rộng, fy dài )</a:t>
            </a:r>
          </a:p>
          <a:p>
            <a:r>
              <a:rPr lang="vi-VN" sz="2000" b="0">
                <a:latin typeface="Times New Roman" pitchFamily="18" charset="0"/>
                <a:cs typeface="Times New Roman" pitchFamily="18" charset="0"/>
              </a:rPr>
              <a:t>#3. Xoay ảnh :</a:t>
            </a:r>
          </a:p>
          <a:p>
            <a:r>
              <a:rPr lang="vi-VN" sz="2000" b="0" i="1">
                <a:solidFill>
                  <a:srgbClr val="0070C0"/>
                </a:solidFill>
                <a:latin typeface="Times New Roman" pitchFamily="18" charset="0"/>
                <a:cs typeface="Times New Roman" pitchFamily="18" charset="0"/>
              </a:rPr>
              <a:t>img=cv2.rotate(img,cv2.ROTATE_90_COUNTERCLOCKWISE)</a:t>
            </a:r>
          </a:p>
          <a:p>
            <a:r>
              <a:rPr lang="vi-VN" sz="2000" b="0">
                <a:latin typeface="Times New Roman" pitchFamily="18" charset="0"/>
                <a:cs typeface="Times New Roman" pitchFamily="18" charset="0"/>
              </a:rPr>
              <a:t># hiển thị ảnh</a:t>
            </a:r>
          </a:p>
          <a:p>
            <a:r>
              <a:rPr lang="vi-VN" sz="2000" b="0" i="1">
                <a:solidFill>
                  <a:srgbClr val="0070C0"/>
                </a:solidFill>
                <a:latin typeface="Times New Roman" pitchFamily="18" charset="0"/>
                <a:cs typeface="Times New Roman" pitchFamily="18" charset="0"/>
              </a:rPr>
              <a:t>cv2.imshow("hienthi", img)</a:t>
            </a:r>
          </a:p>
          <a:p>
            <a:r>
              <a:rPr lang="vi-VN" sz="2000" b="0" i="1">
                <a:solidFill>
                  <a:srgbClr val="0070C0"/>
                </a:solidFill>
                <a:latin typeface="Times New Roman" pitchFamily="18" charset="0"/>
                <a:cs typeface="Times New Roman" pitchFamily="18" charset="0"/>
              </a:rPr>
              <a:t>k = cv2.waitKey() #cv.waitKey(milliseconds)</a:t>
            </a:r>
          </a:p>
          <a:p>
            <a:r>
              <a:rPr lang="vi-VN" sz="2000" b="0" i="1">
                <a:solidFill>
                  <a:srgbClr val="0070C0"/>
                </a:solidFill>
                <a:latin typeface="Times New Roman" pitchFamily="18" charset="0"/>
                <a:cs typeface="Times New Roman" pitchFamily="18" charset="0"/>
              </a:rPr>
              <a:t>print(k)</a:t>
            </a:r>
          </a:p>
        </p:txBody>
      </p:sp>
      <p:sp>
        <p:nvSpPr>
          <p:cNvPr id="4" name="Hộp Văn bản 3">
            <a:extLst>
              <a:ext uri="{FF2B5EF4-FFF2-40B4-BE49-F238E27FC236}">
                <a16:creationId xmlns:a16="http://schemas.microsoft.com/office/drawing/2014/main" id="{222F4C49-95AA-5467-55EF-067F5A17B29C}"/>
              </a:ext>
            </a:extLst>
          </p:cNvPr>
          <p:cNvSpPr txBox="1"/>
          <p:nvPr/>
        </p:nvSpPr>
        <p:spPr>
          <a:xfrm>
            <a:off x="1696825" y="580121"/>
            <a:ext cx="6297106" cy="461665"/>
          </a:xfrm>
          <a:prstGeom prst="rect">
            <a:avLst/>
          </a:prstGeom>
          <a:noFill/>
        </p:spPr>
        <p:txBody>
          <a:bodyPr wrap="square" rtlCol="0">
            <a:spAutoFit/>
          </a:bodyPr>
          <a:lstStyle/>
          <a:p>
            <a:r>
              <a:rPr lang="en-US" sz="2400" b="1"/>
              <a:t>Xuất ảnh trên Python</a:t>
            </a:r>
          </a:p>
        </p:txBody>
      </p:sp>
    </p:spTree>
    <p:extLst>
      <p:ext uri="{BB962C8B-B14F-4D97-AF65-F5344CB8AC3E}">
        <p14:creationId xmlns:p14="http://schemas.microsoft.com/office/powerpoint/2010/main" val="79294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584462" y="1093509"/>
            <a:ext cx="11275357" cy="5241303"/>
          </a:xfrm>
          <a:prstGeom prst="rect">
            <a:avLst/>
          </a:prstGeom>
        </p:spPr>
        <p:txBody>
          <a:bodyPr spcFirstLastPara="1" wrap="square" lIns="121900" tIns="121900" rIns="121900" bIns="121900" anchor="ctr" anchorCtr="0">
            <a:noAutofit/>
          </a:bodyPr>
          <a:lstStyle/>
          <a:p>
            <a:pPr algn="l">
              <a:lnSpc>
                <a:spcPct val="150000"/>
              </a:lnSpc>
            </a:pPr>
            <a:br>
              <a:rPr lang="en-US" sz="3600" b="1" i="0">
                <a:solidFill>
                  <a:srgbClr val="1E1E1E"/>
                </a:solidFill>
                <a:effectLst/>
                <a:latin typeface="+mj-lt"/>
              </a:rPr>
            </a:br>
            <a:br>
              <a:rPr lang="en-US" sz="3600" b="1" i="0">
                <a:solidFill>
                  <a:srgbClr val="1E1E1E"/>
                </a:solidFill>
                <a:effectLst/>
                <a:latin typeface="+mj-lt"/>
              </a:rPr>
            </a:br>
            <a:br>
              <a:rPr lang="vi-VN" b="0" i="0">
                <a:solidFill>
                  <a:srgbClr val="0A0A0A"/>
                </a:solidFill>
                <a:effectLst/>
                <a:latin typeface="Muli"/>
              </a:rPr>
            </a:br>
            <a:endParaRPr/>
          </a:p>
        </p:txBody>
      </p:sp>
      <p:sp>
        <p:nvSpPr>
          <p:cNvPr id="2" name="Hộp Văn bản 1">
            <a:extLst>
              <a:ext uri="{FF2B5EF4-FFF2-40B4-BE49-F238E27FC236}">
                <a16:creationId xmlns:a16="http://schemas.microsoft.com/office/drawing/2014/main" id="{65F81F1B-3146-E87D-E4F4-D8417339AD19}"/>
              </a:ext>
            </a:extLst>
          </p:cNvPr>
          <p:cNvSpPr txBox="1"/>
          <p:nvPr/>
        </p:nvSpPr>
        <p:spPr>
          <a:xfrm>
            <a:off x="659876" y="1093509"/>
            <a:ext cx="11362441" cy="5632311"/>
          </a:xfrm>
          <a:prstGeom prst="rect">
            <a:avLst/>
          </a:prstGeom>
          <a:noFill/>
        </p:spPr>
        <p:txBody>
          <a:bodyPr wrap="square" rtlCol="0">
            <a:spAutoFit/>
          </a:bodyPr>
          <a:lstStyle/>
          <a:p>
            <a:r>
              <a:rPr lang="vi-VN" sz="2000" b="0" i="1">
                <a:solidFill>
                  <a:srgbClr val="0070C0"/>
                </a:solidFill>
                <a:latin typeface="Times New Roman" pitchFamily="18" charset="0"/>
                <a:cs typeface="Times New Roman" pitchFamily="18" charset="0"/>
              </a:rPr>
              <a:t>from cv2 import cv2</a:t>
            </a:r>
            <a:br>
              <a:rPr lang="vi-VN" sz="2400" b="0">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cap=cv2.VideoCapture(0) </a:t>
            </a:r>
            <a:r>
              <a:rPr lang="vi-VN" sz="2400" b="0">
                <a:latin typeface="Times New Roman" pitchFamily="18" charset="0"/>
                <a:cs typeface="Times New Roman" pitchFamily="18" charset="0"/>
              </a:rPr>
              <a:t># nếu có nhiều cam thì thêm id webcam  1,2,3..</a:t>
            </a:r>
            <a:br>
              <a:rPr lang="vi-VN" sz="2400" b="0">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#cap=cv2.VideoCapture("1.mp4") </a:t>
            </a:r>
            <a:endParaRPr lang="en-US" sz="2000" b="0" i="1">
              <a:solidFill>
                <a:srgbClr val="0070C0"/>
              </a:solidFill>
              <a:latin typeface="Times New Roman" pitchFamily="18" charset="0"/>
              <a:cs typeface="Times New Roman" pitchFamily="18" charset="0"/>
            </a:endParaRPr>
          </a:p>
          <a:p>
            <a:r>
              <a:rPr lang="vi-VN" sz="2400" b="0">
                <a:latin typeface="Times New Roman" pitchFamily="18" charset="0"/>
                <a:cs typeface="Times New Roman" pitchFamily="18" charset="0"/>
              </a:rPr>
              <a:t># nếu o có webcam có thể thay bằng video name</a:t>
            </a:r>
            <a:br>
              <a:rPr lang="vi-VN" sz="2400" b="0">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while True:</a:t>
            </a:r>
            <a:br>
              <a:rPr lang="vi-VN" sz="2000" b="0" i="1">
                <a:solidFill>
                  <a:srgbClr val="0070C0"/>
                </a:solidFill>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    ret,frame =cap.read()</a:t>
            </a:r>
            <a:br>
              <a:rPr lang="vi-VN" sz="2000" b="0" i="1">
                <a:solidFill>
                  <a:srgbClr val="0070C0"/>
                </a:solidFill>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    print(ret)</a:t>
            </a:r>
            <a:br>
              <a:rPr lang="vi-VN" sz="2400" b="0">
                <a:latin typeface="Times New Roman" pitchFamily="18" charset="0"/>
                <a:cs typeface="Times New Roman" pitchFamily="18" charset="0"/>
              </a:rPr>
            </a:br>
            <a:r>
              <a:rPr lang="vi-VN" sz="2400" b="0">
                <a:latin typeface="Times New Roman" pitchFamily="18" charset="0"/>
                <a:cs typeface="Times New Roman" pitchFamily="18" charset="0"/>
              </a:rPr>
              <a:t>    #ret sẽ trả về True/False,</a:t>
            </a:r>
            <a:br>
              <a:rPr lang="vi-VN" sz="2400" b="0">
                <a:latin typeface="Times New Roman" pitchFamily="18" charset="0"/>
                <a:cs typeface="Times New Roman" pitchFamily="18" charset="0"/>
              </a:rPr>
            </a:br>
            <a:r>
              <a:rPr lang="vi-VN" sz="2400" b="0">
                <a:latin typeface="Times New Roman" pitchFamily="18" charset="0"/>
                <a:cs typeface="Times New Roman" pitchFamily="18" charset="0"/>
              </a:rPr>
              <a:t>    # True khi quá trình chụp ảnh diễn ra ok</a:t>
            </a:r>
            <a:br>
              <a:rPr lang="vi-VN" sz="2400" b="0">
                <a:latin typeface="Times New Roman" pitchFamily="18" charset="0"/>
                <a:cs typeface="Times New Roman" pitchFamily="18" charset="0"/>
              </a:rPr>
            </a:br>
            <a:r>
              <a:rPr lang="vi-VN" sz="2400" b="0">
                <a:latin typeface="Times New Roman" pitchFamily="18" charset="0"/>
                <a:cs typeface="Times New Roman" pitchFamily="18" charset="0"/>
              </a:rPr>
              <a:t>    #False khi camera bị chiếm dụng bởi phần mềm khác</a:t>
            </a:r>
            <a:br>
              <a:rPr lang="vi-VN" sz="2400" b="0">
                <a:latin typeface="Times New Roman" pitchFamily="18" charset="0"/>
                <a:cs typeface="Times New Roman" pitchFamily="18" charset="0"/>
              </a:rPr>
            </a:br>
            <a:r>
              <a:rPr lang="vi-VN" sz="2400" b="0">
                <a:latin typeface="Times New Roman" pitchFamily="18" charset="0"/>
                <a:cs typeface="Times New Roman" pitchFamily="18" charset="0"/>
              </a:rPr>
              <a:t>    </a:t>
            </a:r>
            <a:r>
              <a:rPr lang="vi-VN" sz="2000" b="0" i="1">
                <a:solidFill>
                  <a:srgbClr val="0070C0"/>
                </a:solidFill>
                <a:latin typeface="Times New Roman" pitchFamily="18" charset="0"/>
                <a:cs typeface="Times New Roman" pitchFamily="18" charset="0"/>
              </a:rPr>
              <a:t>cv2.imshow("cua so cam",frame)</a:t>
            </a:r>
            <a:br>
              <a:rPr lang="vi-VN" sz="2400" b="0">
                <a:latin typeface="Times New Roman" pitchFamily="18" charset="0"/>
                <a:cs typeface="Times New Roman" pitchFamily="18" charset="0"/>
              </a:rPr>
            </a:br>
            <a:r>
              <a:rPr lang="vi-VN" sz="2400" b="0">
                <a:latin typeface="Times New Roman" pitchFamily="18" charset="0"/>
                <a:cs typeface="Times New Roman" pitchFamily="18" charset="0"/>
              </a:rPr>
              <a:t>    </a:t>
            </a:r>
            <a:r>
              <a:rPr lang="vi-VN" sz="2000" b="0" i="1">
                <a:solidFill>
                  <a:srgbClr val="0070C0"/>
                </a:solidFill>
                <a:latin typeface="Times New Roman" pitchFamily="18" charset="0"/>
                <a:cs typeface="Times New Roman" pitchFamily="18" charset="0"/>
              </a:rPr>
              <a:t>if cv2.waitKey(1)== ord("q"):</a:t>
            </a:r>
            <a:br>
              <a:rPr lang="vi-VN" sz="2400" b="0">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        break</a:t>
            </a:r>
            <a:br>
              <a:rPr lang="vi-VN" sz="2400" b="0">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cap.release() </a:t>
            </a:r>
            <a:r>
              <a:rPr lang="vi-VN" sz="2400" b="0">
                <a:latin typeface="Times New Roman" pitchFamily="18" charset="0"/>
                <a:cs typeface="Times New Roman" pitchFamily="18" charset="0"/>
              </a:rPr>
              <a:t># giải phóng camera</a:t>
            </a:r>
            <a:br>
              <a:rPr lang="vi-VN" sz="2000" b="0" i="1">
                <a:solidFill>
                  <a:srgbClr val="0070C0"/>
                </a:solidFill>
                <a:latin typeface="Times New Roman" pitchFamily="18" charset="0"/>
                <a:cs typeface="Times New Roman" pitchFamily="18" charset="0"/>
              </a:rPr>
            </a:br>
            <a:r>
              <a:rPr lang="vi-VN" sz="2000" b="0" i="1">
                <a:solidFill>
                  <a:srgbClr val="0070C0"/>
                </a:solidFill>
                <a:latin typeface="Times New Roman" pitchFamily="18" charset="0"/>
                <a:cs typeface="Times New Roman" pitchFamily="18" charset="0"/>
              </a:rPr>
              <a:t>cv2.destroyAllWindows() </a:t>
            </a:r>
            <a:r>
              <a:rPr lang="vi-VN" sz="2400" b="0">
                <a:latin typeface="Times New Roman" pitchFamily="18" charset="0"/>
                <a:cs typeface="Times New Roman" pitchFamily="18" charset="0"/>
              </a:rPr>
              <a:t># thoát tất cả các cửa sổ</a:t>
            </a:r>
            <a:br>
              <a:rPr lang="vi-VN" sz="2400" b="0">
                <a:latin typeface="Times New Roman" pitchFamily="18" charset="0"/>
                <a:cs typeface="Times New Roman" pitchFamily="18" charset="0"/>
              </a:rPr>
            </a:br>
            <a:endParaRPr lang="en-US" sz="2400" b="0">
              <a:latin typeface="Times New Roman" pitchFamily="18" charset="0"/>
              <a:cs typeface="Times New Roman" pitchFamily="18" charset="0"/>
            </a:endParaRPr>
          </a:p>
        </p:txBody>
      </p:sp>
      <p:sp>
        <p:nvSpPr>
          <p:cNvPr id="4" name="Hộp Văn bản 3">
            <a:extLst>
              <a:ext uri="{FF2B5EF4-FFF2-40B4-BE49-F238E27FC236}">
                <a16:creationId xmlns:a16="http://schemas.microsoft.com/office/drawing/2014/main" id="{222F4C49-95AA-5467-55EF-067F5A17B29C}"/>
              </a:ext>
            </a:extLst>
          </p:cNvPr>
          <p:cNvSpPr txBox="1"/>
          <p:nvPr/>
        </p:nvSpPr>
        <p:spPr>
          <a:xfrm>
            <a:off x="1734532" y="631844"/>
            <a:ext cx="6297106" cy="461665"/>
          </a:xfrm>
          <a:prstGeom prst="rect">
            <a:avLst/>
          </a:prstGeom>
          <a:noFill/>
        </p:spPr>
        <p:txBody>
          <a:bodyPr wrap="square" rtlCol="0">
            <a:spAutoFit/>
          </a:bodyPr>
          <a:lstStyle/>
          <a:p>
            <a:r>
              <a:rPr lang="en-US" sz="2400" b="1"/>
              <a:t>Gọi webcam trên Python</a:t>
            </a:r>
          </a:p>
        </p:txBody>
      </p:sp>
    </p:spTree>
    <p:extLst>
      <p:ext uri="{BB962C8B-B14F-4D97-AF65-F5344CB8AC3E}">
        <p14:creationId xmlns:p14="http://schemas.microsoft.com/office/powerpoint/2010/main" val="185162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584462" y="1093509"/>
            <a:ext cx="11275357" cy="5241303"/>
          </a:xfrm>
          <a:prstGeom prst="rect">
            <a:avLst/>
          </a:prstGeom>
        </p:spPr>
        <p:txBody>
          <a:bodyPr spcFirstLastPara="1" wrap="square" lIns="121900" tIns="121900" rIns="121900" bIns="121900" anchor="ctr" anchorCtr="0">
            <a:noAutofit/>
          </a:bodyPr>
          <a:lstStyle/>
          <a:p>
            <a:pPr algn="l">
              <a:lnSpc>
                <a:spcPct val="150000"/>
              </a:lnSpc>
            </a:pPr>
            <a:br>
              <a:rPr lang="en-US" sz="3600" b="1" i="0">
                <a:solidFill>
                  <a:srgbClr val="1E1E1E"/>
                </a:solidFill>
                <a:effectLst/>
                <a:latin typeface="+mj-lt"/>
              </a:rPr>
            </a:br>
            <a:br>
              <a:rPr lang="en-US" sz="3600" b="1" i="0">
                <a:solidFill>
                  <a:srgbClr val="1E1E1E"/>
                </a:solidFill>
                <a:effectLst/>
                <a:latin typeface="+mj-lt"/>
              </a:rPr>
            </a:br>
            <a:br>
              <a:rPr lang="vi-VN" b="0" i="0">
                <a:solidFill>
                  <a:srgbClr val="0A0A0A"/>
                </a:solidFill>
                <a:effectLst/>
                <a:latin typeface="Muli"/>
              </a:rPr>
            </a:br>
            <a:endParaRPr/>
          </a:p>
        </p:txBody>
      </p:sp>
      <p:sp>
        <p:nvSpPr>
          <p:cNvPr id="2" name="Hộp Văn bản 1">
            <a:extLst>
              <a:ext uri="{FF2B5EF4-FFF2-40B4-BE49-F238E27FC236}">
                <a16:creationId xmlns:a16="http://schemas.microsoft.com/office/drawing/2014/main" id="{65F81F1B-3146-E87D-E4F4-D8417339AD19}"/>
              </a:ext>
            </a:extLst>
          </p:cNvPr>
          <p:cNvSpPr txBox="1"/>
          <p:nvPr/>
        </p:nvSpPr>
        <p:spPr>
          <a:xfrm>
            <a:off x="584462" y="1291472"/>
            <a:ext cx="11362441" cy="2616101"/>
          </a:xfrm>
          <a:prstGeom prst="rect">
            <a:avLst/>
          </a:prstGeom>
          <a:noFill/>
        </p:spPr>
        <p:txBody>
          <a:bodyPr wrap="square" rtlCol="0">
            <a:spAutoFit/>
          </a:bodyPr>
          <a:lstStyle/>
          <a:p>
            <a:r>
              <a:rPr lang="en-US" sz="2000" b="0" i="1">
                <a:solidFill>
                  <a:srgbClr val="0070C0"/>
                </a:solidFill>
                <a:latin typeface="Times New Roman" pitchFamily="18" charset="0"/>
                <a:cs typeface="Times New Roman" pitchFamily="18" charset="0"/>
              </a:rPr>
              <a:t>for i in range(100):</a:t>
            </a:r>
            <a:br>
              <a:rPr lang="en-US" sz="2000" b="0" i="1">
                <a:solidFill>
                  <a:srgbClr val="0070C0"/>
                </a:solidFill>
                <a:latin typeface="Times New Roman" pitchFamily="18" charset="0"/>
                <a:cs typeface="Times New Roman" pitchFamily="18" charset="0"/>
              </a:rPr>
            </a:br>
            <a:r>
              <a:rPr lang="en-US" sz="2000" b="0" i="1">
                <a:solidFill>
                  <a:srgbClr val="0070C0"/>
                </a:solidFill>
                <a:latin typeface="Times New Roman" pitchFamily="18" charset="0"/>
                <a:cs typeface="Times New Roman" pitchFamily="18" charset="0"/>
              </a:rPr>
              <a:t>    for j in range(img.shape[1]):</a:t>
            </a:r>
            <a:br>
              <a:rPr lang="en-US" sz="2000" b="0" i="1">
                <a:solidFill>
                  <a:srgbClr val="0070C0"/>
                </a:solidFill>
                <a:latin typeface="Times New Roman" pitchFamily="18" charset="0"/>
                <a:cs typeface="Times New Roman" pitchFamily="18" charset="0"/>
              </a:rPr>
            </a:br>
            <a:r>
              <a:rPr lang="en-US" sz="2000" b="0" i="1">
                <a:solidFill>
                  <a:srgbClr val="0070C0"/>
                </a:solidFill>
                <a:latin typeface="Times New Roman" pitchFamily="18" charset="0"/>
                <a:cs typeface="Times New Roman" pitchFamily="18" charset="0"/>
              </a:rPr>
              <a:t>        img[i][j] =[random.randint(0,255),random.randint(0,255),random.randint(0,255)]</a:t>
            </a:r>
            <a:br>
              <a:rPr lang="en-US" sz="2000" b="0" i="1">
                <a:solidFill>
                  <a:srgbClr val="0070C0"/>
                </a:solidFill>
                <a:latin typeface="Times New Roman" pitchFamily="18" charset="0"/>
                <a:cs typeface="Times New Roman" pitchFamily="18" charset="0"/>
              </a:rPr>
            </a:br>
            <a:br>
              <a:rPr lang="en-US" sz="2000" b="0" i="1">
                <a:solidFill>
                  <a:srgbClr val="0070C0"/>
                </a:solidFill>
                <a:latin typeface="Times New Roman" pitchFamily="18" charset="0"/>
                <a:cs typeface="Times New Roman" pitchFamily="18" charset="0"/>
              </a:rPr>
            </a:br>
            <a:r>
              <a:rPr lang="en-US" sz="2000" b="0" i="1">
                <a:solidFill>
                  <a:srgbClr val="0070C0"/>
                </a:solidFill>
                <a:latin typeface="Times New Roman" pitchFamily="18" charset="0"/>
                <a:cs typeface="Times New Roman" pitchFamily="18" charset="0"/>
              </a:rPr>
              <a:t>cv2.imshow("anh",img)  #</a:t>
            </a:r>
            <a:r>
              <a:rPr lang="en-US" sz="2800" b="0">
                <a:latin typeface="Times New Roman" pitchFamily="18" charset="0"/>
                <a:cs typeface="Times New Roman" pitchFamily="18" charset="0"/>
              </a:rPr>
              <a:t>hiển thị ảnh </a:t>
            </a:r>
            <a:br>
              <a:rPr lang="en-US" sz="2000" b="0" i="1">
                <a:solidFill>
                  <a:srgbClr val="0070C0"/>
                </a:solidFill>
                <a:latin typeface="Times New Roman" pitchFamily="18" charset="0"/>
                <a:cs typeface="Times New Roman" pitchFamily="18" charset="0"/>
              </a:rPr>
            </a:br>
            <a:r>
              <a:rPr lang="en-US" sz="2000" b="0" i="1">
                <a:solidFill>
                  <a:srgbClr val="0070C0"/>
                </a:solidFill>
                <a:latin typeface="Times New Roman" pitchFamily="18" charset="0"/>
                <a:cs typeface="Times New Roman" pitchFamily="18" charset="0"/>
              </a:rPr>
              <a:t>cv2.waitKey()                  # </a:t>
            </a:r>
            <a:r>
              <a:rPr lang="en-US" sz="2800" b="0">
                <a:latin typeface="Times New Roman" pitchFamily="18" charset="0"/>
                <a:cs typeface="Times New Roman" pitchFamily="18" charset="0"/>
              </a:rPr>
              <a:t>bấm phím bất kỳ để thoát </a:t>
            </a:r>
            <a:br>
              <a:rPr lang="en-US" sz="2000" b="0" i="1">
                <a:solidFill>
                  <a:srgbClr val="0070C0"/>
                </a:solidFill>
                <a:latin typeface="Times New Roman" pitchFamily="18" charset="0"/>
                <a:cs typeface="Times New Roman" pitchFamily="18" charset="0"/>
              </a:rPr>
            </a:br>
            <a:endParaRPr lang="en-US" sz="2800" b="0">
              <a:latin typeface="Times New Roman" pitchFamily="18" charset="0"/>
              <a:cs typeface="Times New Roman" pitchFamily="18" charset="0"/>
            </a:endParaRPr>
          </a:p>
        </p:txBody>
      </p:sp>
      <p:sp>
        <p:nvSpPr>
          <p:cNvPr id="4" name="Hộp Văn bản 3">
            <a:extLst>
              <a:ext uri="{FF2B5EF4-FFF2-40B4-BE49-F238E27FC236}">
                <a16:creationId xmlns:a16="http://schemas.microsoft.com/office/drawing/2014/main" id="{222F4C49-95AA-5467-55EF-067F5A17B29C}"/>
              </a:ext>
            </a:extLst>
          </p:cNvPr>
          <p:cNvSpPr txBox="1"/>
          <p:nvPr/>
        </p:nvSpPr>
        <p:spPr>
          <a:xfrm>
            <a:off x="1715678" y="579313"/>
            <a:ext cx="6297106" cy="461665"/>
          </a:xfrm>
          <a:prstGeom prst="rect">
            <a:avLst/>
          </a:prstGeom>
          <a:noFill/>
        </p:spPr>
        <p:txBody>
          <a:bodyPr wrap="square" rtlCol="0">
            <a:spAutoFit/>
          </a:bodyPr>
          <a:lstStyle/>
          <a:p>
            <a:r>
              <a:rPr lang="en-US" sz="2400" b="1"/>
              <a:t>Ghì đè một dải màu ngẫu nhiên</a:t>
            </a:r>
          </a:p>
        </p:txBody>
      </p:sp>
      <p:pic>
        <p:nvPicPr>
          <p:cNvPr id="5" name="Hình ảnh 4">
            <a:extLst>
              <a:ext uri="{FF2B5EF4-FFF2-40B4-BE49-F238E27FC236}">
                <a16:creationId xmlns:a16="http://schemas.microsoft.com/office/drawing/2014/main" id="{64E1DBEF-7447-81AB-E04B-86F3A863F37A}"/>
              </a:ext>
            </a:extLst>
          </p:cNvPr>
          <p:cNvPicPr>
            <a:picLocks noChangeAspect="1"/>
          </p:cNvPicPr>
          <p:nvPr/>
        </p:nvPicPr>
        <p:blipFill>
          <a:blip r:embed="rId3"/>
          <a:stretch>
            <a:fillRect/>
          </a:stretch>
        </p:blipFill>
        <p:spPr>
          <a:xfrm>
            <a:off x="2149311" y="3457499"/>
            <a:ext cx="7371761" cy="2790333"/>
          </a:xfrm>
          <a:prstGeom prst="rect">
            <a:avLst/>
          </a:prstGeom>
        </p:spPr>
      </p:pic>
    </p:spTree>
    <p:extLst>
      <p:ext uri="{BB962C8B-B14F-4D97-AF65-F5344CB8AC3E}">
        <p14:creationId xmlns:p14="http://schemas.microsoft.com/office/powerpoint/2010/main" val="353447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584462" y="1093509"/>
            <a:ext cx="11275357" cy="5241303"/>
          </a:xfrm>
          <a:prstGeom prst="rect">
            <a:avLst/>
          </a:prstGeom>
        </p:spPr>
        <p:txBody>
          <a:bodyPr spcFirstLastPara="1" wrap="square" lIns="121900" tIns="121900" rIns="121900" bIns="121900" anchor="ctr" anchorCtr="0">
            <a:noAutofit/>
          </a:bodyPr>
          <a:lstStyle/>
          <a:p>
            <a:pPr algn="l">
              <a:lnSpc>
                <a:spcPct val="150000"/>
              </a:lnSpc>
            </a:pPr>
            <a:br>
              <a:rPr lang="en-US" sz="2000" b="0" i="1">
                <a:solidFill>
                  <a:srgbClr val="0070C0"/>
                </a:solidFill>
                <a:latin typeface="Times New Roman" pitchFamily="18" charset="0"/>
                <a:cs typeface="Times New Roman" pitchFamily="18" charset="0"/>
              </a:rPr>
            </a:br>
            <a:br>
              <a:rPr lang="en-US" sz="3600" b="1" i="0">
                <a:solidFill>
                  <a:srgbClr val="1E1E1E"/>
                </a:solidFill>
                <a:effectLst/>
                <a:latin typeface="+mj-lt"/>
              </a:rPr>
            </a:br>
            <a:br>
              <a:rPr lang="vi-VN" b="0" i="0">
                <a:solidFill>
                  <a:srgbClr val="0A0A0A"/>
                </a:solidFill>
                <a:effectLst/>
                <a:latin typeface="Muli"/>
              </a:rPr>
            </a:br>
            <a:endParaRPr/>
          </a:p>
        </p:txBody>
      </p:sp>
      <p:sp>
        <p:nvSpPr>
          <p:cNvPr id="4" name="Hộp Văn bản 3">
            <a:extLst>
              <a:ext uri="{FF2B5EF4-FFF2-40B4-BE49-F238E27FC236}">
                <a16:creationId xmlns:a16="http://schemas.microsoft.com/office/drawing/2014/main" id="{222F4C49-95AA-5467-55EF-067F5A17B29C}"/>
              </a:ext>
            </a:extLst>
          </p:cNvPr>
          <p:cNvSpPr txBox="1"/>
          <p:nvPr/>
        </p:nvSpPr>
        <p:spPr>
          <a:xfrm>
            <a:off x="1715678" y="579313"/>
            <a:ext cx="6297106" cy="461665"/>
          </a:xfrm>
          <a:prstGeom prst="rect">
            <a:avLst/>
          </a:prstGeom>
          <a:noFill/>
        </p:spPr>
        <p:txBody>
          <a:bodyPr wrap="square" rtlCol="0">
            <a:spAutoFit/>
          </a:bodyPr>
          <a:lstStyle/>
          <a:p>
            <a:r>
              <a:rPr lang="en-US" sz="2400" b="1"/>
              <a:t>Vẽ line trong hình ảnh, cam</a:t>
            </a:r>
          </a:p>
        </p:txBody>
      </p:sp>
      <p:sp>
        <p:nvSpPr>
          <p:cNvPr id="3" name="Hộp Văn bản 2">
            <a:extLst>
              <a:ext uri="{FF2B5EF4-FFF2-40B4-BE49-F238E27FC236}">
                <a16:creationId xmlns:a16="http://schemas.microsoft.com/office/drawing/2014/main" id="{813FFEBB-B7EC-B5D0-54F5-592641D03ADE}"/>
              </a:ext>
            </a:extLst>
          </p:cNvPr>
          <p:cNvSpPr txBox="1"/>
          <p:nvPr/>
        </p:nvSpPr>
        <p:spPr>
          <a:xfrm>
            <a:off x="593889" y="1150070"/>
            <a:ext cx="11142482" cy="4708981"/>
          </a:xfrm>
          <a:prstGeom prst="rect">
            <a:avLst/>
          </a:prstGeom>
          <a:noFill/>
        </p:spPr>
        <p:txBody>
          <a:bodyPr wrap="square" rtlCol="0">
            <a:spAutoFit/>
          </a:bodyPr>
          <a:lstStyle/>
          <a:p>
            <a:r>
              <a:rPr lang="vi-VN" sz="2000" b="0" i="1">
                <a:solidFill>
                  <a:srgbClr val="0070C0"/>
                </a:solidFill>
                <a:latin typeface="Times New Roman" pitchFamily="18" charset="0"/>
                <a:cs typeface="Times New Roman" pitchFamily="18" charset="0"/>
              </a:rPr>
              <a:t>img = cv2.line(frame,(0,0),(width,height),(0,0,0),50)</a:t>
            </a:r>
            <a:br>
              <a:rPr lang="vi-VN" sz="2000" b="0">
                <a:latin typeface="Times New Roman" pitchFamily="18" charset="0"/>
                <a:cs typeface="Times New Roman" pitchFamily="18" charset="0"/>
              </a:rPr>
            </a:br>
            <a:r>
              <a:rPr lang="vi-VN" sz="2000" b="0">
                <a:latin typeface="Times New Roman" pitchFamily="18" charset="0"/>
                <a:cs typeface="Times New Roman" pitchFamily="18" charset="0"/>
              </a:rPr>
              <a:t>    #(0, 0) điểm bắt đầu vẽ line</a:t>
            </a:r>
            <a:br>
              <a:rPr lang="vi-VN" sz="2000" b="0">
                <a:latin typeface="Times New Roman" pitchFamily="18" charset="0"/>
                <a:cs typeface="Times New Roman" pitchFamily="18" charset="0"/>
              </a:rPr>
            </a:br>
            <a:r>
              <a:rPr lang="vi-VN" sz="2000" b="0">
                <a:latin typeface="Times New Roman" pitchFamily="18" charset="0"/>
                <a:cs typeface="Times New Roman" pitchFamily="18" charset="0"/>
              </a:rPr>
              <a:t>    #(width,height) điểm kết thúc</a:t>
            </a:r>
            <a:br>
              <a:rPr lang="vi-VN" sz="2000" b="0">
                <a:latin typeface="Times New Roman" pitchFamily="18" charset="0"/>
                <a:cs typeface="Times New Roman" pitchFamily="18" charset="0"/>
              </a:rPr>
            </a:br>
            <a:r>
              <a:rPr lang="vi-VN" sz="2000" b="0">
                <a:latin typeface="Times New Roman" pitchFamily="18" charset="0"/>
                <a:cs typeface="Times New Roman" pitchFamily="18" charset="0"/>
              </a:rPr>
              <a:t>    # (0,0,0) mã màu RGB</a:t>
            </a:r>
            <a:br>
              <a:rPr lang="vi-VN" sz="2000" b="0">
                <a:latin typeface="Times New Roman" pitchFamily="18" charset="0"/>
                <a:cs typeface="Times New Roman" pitchFamily="18" charset="0"/>
              </a:rPr>
            </a:br>
            <a:r>
              <a:rPr lang="vi-VN" sz="2000" b="0">
                <a:latin typeface="Times New Roman" pitchFamily="18" charset="0"/>
                <a:cs typeface="Times New Roman" pitchFamily="18" charset="0"/>
              </a:rPr>
              <a:t>    # 50 : độ dày đường line</a:t>
            </a:r>
            <a:br>
              <a:rPr lang="vi-VN" sz="2000" b="0">
                <a:latin typeface="Times New Roman" pitchFamily="18" charset="0"/>
                <a:cs typeface="Times New Roman" pitchFamily="18" charset="0"/>
              </a:rPr>
            </a:br>
            <a:r>
              <a:rPr lang="vi-VN" sz="2000" b="0">
                <a:latin typeface="Times New Roman" pitchFamily="18" charset="0"/>
                <a:cs typeface="Times New Roman" pitchFamily="18" charset="0"/>
              </a:rPr>
              <a:t>    </a:t>
            </a:r>
            <a:r>
              <a:rPr lang="vi-VN" sz="2000" b="0" i="1">
                <a:solidFill>
                  <a:srgbClr val="0070C0"/>
                </a:solidFill>
                <a:latin typeface="Times New Roman" pitchFamily="18" charset="0"/>
                <a:cs typeface="Times New Roman" pitchFamily="18" charset="0"/>
              </a:rPr>
              <a:t>img = cv2.line(frame,(0,height),(width,0),(255,255,255),50)</a:t>
            </a:r>
            <a:endParaRPr lang="en-US" sz="2000" b="0" i="1">
              <a:solidFill>
                <a:srgbClr val="0070C0"/>
              </a:solidFill>
              <a:latin typeface="Times New Roman" pitchFamily="18" charset="0"/>
              <a:cs typeface="Times New Roman" pitchFamily="18" charset="0"/>
            </a:endParaRPr>
          </a:p>
          <a:p>
            <a:endParaRPr lang="en-US" sz="2000" i="1">
              <a:solidFill>
                <a:srgbClr val="0070C0"/>
              </a:solidFill>
              <a:latin typeface="Times New Roman" pitchFamily="18" charset="0"/>
              <a:cs typeface="Times New Roman" pitchFamily="18" charset="0"/>
            </a:endParaRPr>
          </a:p>
          <a:p>
            <a:r>
              <a:rPr lang="vi-VN" sz="2000" b="0" i="1">
                <a:solidFill>
                  <a:srgbClr val="0070C0"/>
                </a:solidFill>
                <a:latin typeface="Times New Roman" pitchFamily="18" charset="0"/>
                <a:cs typeface="Times New Roman" pitchFamily="18" charset="0"/>
              </a:rPr>
              <a:t>cv2.rectangle(img,(0,0),(200,400),(255,255,255),-1)</a:t>
            </a:r>
            <a:r>
              <a:rPr lang="en-US" sz="2000" b="0" i="1">
                <a:solidFill>
                  <a:srgbClr val="0070C0"/>
                </a:solidFill>
                <a:latin typeface="Times New Roman" pitchFamily="18" charset="0"/>
                <a:cs typeface="Times New Roman" pitchFamily="18" charset="0"/>
              </a:rPr>
              <a:t> </a:t>
            </a:r>
            <a:r>
              <a:rPr lang="en-US" sz="2000" b="0" i="1">
                <a:solidFill>
                  <a:schemeClr val="tx1"/>
                </a:solidFill>
                <a:latin typeface="Times New Roman" pitchFamily="18" charset="0"/>
                <a:cs typeface="Times New Roman" pitchFamily="18" charset="0"/>
              </a:rPr>
              <a:t># Vẽ hình chữ nhật</a:t>
            </a:r>
            <a:endParaRPr lang="vi-VN" sz="2000" b="0" i="1">
              <a:solidFill>
                <a:schemeClr val="tx1"/>
              </a:solidFill>
              <a:latin typeface="Times New Roman" pitchFamily="18" charset="0"/>
              <a:cs typeface="Times New Roman" pitchFamily="18" charset="0"/>
            </a:endParaRPr>
          </a:p>
          <a:p>
            <a:r>
              <a:rPr lang="vi-VN" sz="2000" b="0" i="1">
                <a:solidFill>
                  <a:srgbClr val="0070C0"/>
                </a:solidFill>
                <a:latin typeface="Times New Roman" pitchFamily="18" charset="0"/>
                <a:cs typeface="Times New Roman" pitchFamily="18" charset="0"/>
              </a:rPr>
              <a:t>cv2.circle(img,(100,150),50,(0,0,0),-1)</a:t>
            </a:r>
            <a:r>
              <a:rPr lang="en-US" sz="2000" b="0" i="1">
                <a:solidFill>
                  <a:srgbClr val="0070C0"/>
                </a:solidFill>
                <a:latin typeface="Times New Roman" pitchFamily="18" charset="0"/>
                <a:cs typeface="Times New Roman" pitchFamily="18" charset="0"/>
              </a:rPr>
              <a:t> </a:t>
            </a:r>
            <a:r>
              <a:rPr lang="en-US" sz="2000" b="0" i="1">
                <a:solidFill>
                  <a:schemeClr val="tx1"/>
                </a:solidFill>
                <a:latin typeface="Times New Roman" pitchFamily="18" charset="0"/>
                <a:cs typeface="Times New Roman" pitchFamily="18" charset="0"/>
              </a:rPr>
              <a:t># Vẽ hình tròn</a:t>
            </a:r>
          </a:p>
          <a:p>
            <a:endParaRPr lang="en-US" sz="2000" i="1">
              <a:solidFill>
                <a:schemeClr val="tx1"/>
              </a:solidFill>
              <a:latin typeface="Times New Roman" pitchFamily="18" charset="0"/>
              <a:cs typeface="Times New Roman" pitchFamily="18" charset="0"/>
            </a:endParaRPr>
          </a:p>
          <a:p>
            <a:r>
              <a:rPr lang="vi-VN" sz="2000" b="0" i="1">
                <a:solidFill>
                  <a:srgbClr val="0070C0"/>
                </a:solidFill>
                <a:latin typeface="Times New Roman" pitchFamily="18" charset="0"/>
                <a:cs typeface="Times New Roman" pitchFamily="18" charset="0"/>
              </a:rPr>
              <a:t>font=cv2.FONT_HERSHEY_COMPLEX</a:t>
            </a:r>
          </a:p>
          <a:p>
            <a:r>
              <a:rPr lang="vi-VN" sz="2000" b="0" i="1">
                <a:solidFill>
                  <a:srgbClr val="0070C0"/>
                </a:solidFill>
                <a:latin typeface="Times New Roman" pitchFamily="18" charset="0"/>
                <a:cs typeface="Times New Roman" pitchFamily="18" charset="0"/>
              </a:rPr>
              <a:t>    img=cv2.putText(img,“</a:t>
            </a:r>
            <a:r>
              <a:rPr lang="en-US" sz="2000" b="0" i="1">
                <a:solidFill>
                  <a:srgbClr val="0070C0"/>
                </a:solidFill>
                <a:latin typeface="Times New Roman" pitchFamily="18" charset="0"/>
                <a:cs typeface="Times New Roman" pitchFamily="18" charset="0"/>
              </a:rPr>
              <a:t>Text</a:t>
            </a:r>
            <a:r>
              <a:rPr lang="vi-VN" sz="2000" b="0" i="1">
                <a:solidFill>
                  <a:srgbClr val="0070C0"/>
                </a:solidFill>
                <a:latin typeface="Times New Roman" pitchFamily="18" charset="0"/>
                <a:cs typeface="Times New Roman" pitchFamily="18" charset="0"/>
              </a:rPr>
              <a:t>",(0,height-50),font,2,(0,0,0,5))</a:t>
            </a:r>
          </a:p>
          <a:p>
            <a:r>
              <a:rPr lang="en-US" sz="2000" b="0" i="1">
                <a:solidFill>
                  <a:schemeClr val="tx1"/>
                </a:solidFill>
                <a:latin typeface="Times New Roman" pitchFamily="18" charset="0"/>
                <a:cs typeface="Times New Roman" pitchFamily="18" charset="0"/>
              </a:rPr>
              <a:t># Chèn text</a:t>
            </a:r>
            <a:endParaRPr lang="vi-VN" sz="2000" b="0" i="1">
              <a:solidFill>
                <a:schemeClr val="tx1"/>
              </a:solidFill>
              <a:latin typeface="Times New Roman" pitchFamily="18" charset="0"/>
              <a:cs typeface="Times New Roman" pitchFamily="18" charset="0"/>
            </a:endParaRPr>
          </a:p>
          <a:p>
            <a:br>
              <a:rPr lang="vi-VN" sz="2000" b="0" i="1">
                <a:solidFill>
                  <a:srgbClr val="0070C0"/>
                </a:solidFill>
                <a:latin typeface="Times New Roman" pitchFamily="18" charset="0"/>
                <a:cs typeface="Times New Roman" pitchFamily="18" charset="0"/>
              </a:rPr>
            </a:br>
            <a:endParaRPr lang="en-US" sz="2000"/>
          </a:p>
        </p:txBody>
      </p:sp>
    </p:spTree>
    <p:extLst>
      <p:ext uri="{BB962C8B-B14F-4D97-AF65-F5344CB8AC3E}">
        <p14:creationId xmlns:p14="http://schemas.microsoft.com/office/powerpoint/2010/main" val="154686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Ứng dụng </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Bitter"/>
              </a:rPr>
              <a:t>4</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95531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4"/>
          <p:cNvSpPr txBox="1">
            <a:spLocks noGrp="1"/>
          </p:cNvSpPr>
          <p:nvPr>
            <p:ph type="title"/>
          </p:nvPr>
        </p:nvSpPr>
        <p:spPr>
          <a:xfrm>
            <a:off x="3154371" y="2912035"/>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1"/>
          <p:cNvSpPr txBox="1">
            <a:spLocks noGrp="1"/>
          </p:cNvSpPr>
          <p:nvPr>
            <p:ph type="title"/>
          </p:nvPr>
        </p:nvSpPr>
        <p:spPr>
          <a:xfrm>
            <a:off x="1239400" y="675675"/>
            <a:ext cx="96822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Mục lục</a:t>
            </a:r>
            <a:endParaRPr>
              <a:latin typeface="Times New Roman" panose="02020603050405020304" pitchFamily="18" charset="0"/>
              <a:cs typeface="Times New Roman" panose="02020603050405020304" pitchFamily="18" charset="0"/>
            </a:endParaRPr>
          </a:p>
        </p:txBody>
      </p:sp>
      <p:sp>
        <p:nvSpPr>
          <p:cNvPr id="375" name="Google Shape;375;p21"/>
          <p:cNvSpPr txBox="1">
            <a:spLocks noGrp="1"/>
          </p:cNvSpPr>
          <p:nvPr>
            <p:ph type="title" idx="5"/>
          </p:nvPr>
        </p:nvSpPr>
        <p:spPr>
          <a:xfrm>
            <a:off x="1357800" y="2431726"/>
            <a:ext cx="2697890" cy="785523"/>
          </a:xfrm>
          <a:prstGeom prst="rect">
            <a:avLst/>
          </a:prstGeom>
        </p:spPr>
        <p:txBody>
          <a:bodyPr spcFirstLastPara="1" wrap="square" lIns="121900" tIns="121900" rIns="121900" bIns="121900" anchor="ctr" anchorCtr="0">
            <a:noAutofit/>
          </a:bodyPr>
          <a:lstStyle/>
          <a:p>
            <a:pPr marL="0" lvl="0" indent="457200" rtl="0">
              <a:spcBef>
                <a:spcPts val="0"/>
              </a:spcBef>
              <a:spcAft>
                <a:spcPts val="0"/>
              </a:spcAft>
              <a:buNone/>
            </a:pPr>
            <a:r>
              <a:rPr lang="en-US" sz="2800" b="1">
                <a:latin typeface="Times New Roman" panose="02020603050405020304" pitchFamily="18" charset="0"/>
                <a:cs typeface="Times New Roman" panose="02020603050405020304" pitchFamily="18" charset="0"/>
              </a:rPr>
              <a:t>Tổng quan</a:t>
            </a:r>
            <a:endParaRPr sz="2800" b="1">
              <a:latin typeface="Times New Roman" panose="02020603050405020304" pitchFamily="18" charset="0"/>
              <a:cs typeface="Times New Roman" panose="02020603050405020304" pitchFamily="18" charset="0"/>
            </a:endParaRPr>
          </a:p>
        </p:txBody>
      </p:sp>
      <p:sp>
        <p:nvSpPr>
          <p:cNvPr id="376" name="Google Shape;376;p21"/>
          <p:cNvSpPr txBox="1">
            <a:spLocks noGrp="1"/>
          </p:cNvSpPr>
          <p:nvPr>
            <p:ph type="title" idx="6"/>
          </p:nvPr>
        </p:nvSpPr>
        <p:spPr>
          <a:xfrm>
            <a:off x="6274501" y="2531198"/>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sz="2800" b="1">
                <a:latin typeface="Times New Roman" panose="02020603050405020304" pitchFamily="18" charset="0"/>
                <a:cs typeface="Times New Roman" panose="02020603050405020304" pitchFamily="18" charset="0"/>
              </a:rPr>
              <a:t>  Tính năng </a:t>
            </a:r>
            <a:endParaRPr sz="2800" b="1">
              <a:latin typeface="Times New Roman" panose="02020603050405020304" pitchFamily="18" charset="0"/>
              <a:cs typeface="Times New Roman" panose="02020603050405020304" pitchFamily="18" charset="0"/>
            </a:endParaRPr>
          </a:p>
        </p:txBody>
      </p:sp>
      <p:sp>
        <p:nvSpPr>
          <p:cNvPr id="377" name="Google Shape;377;p21"/>
          <p:cNvSpPr txBox="1">
            <a:spLocks noGrp="1"/>
          </p:cNvSpPr>
          <p:nvPr>
            <p:ph type="title" idx="7"/>
          </p:nvPr>
        </p:nvSpPr>
        <p:spPr>
          <a:xfrm>
            <a:off x="1357800" y="4424061"/>
            <a:ext cx="2880900" cy="572700"/>
          </a:xfrm>
          <a:prstGeom prst="rect">
            <a:avLst/>
          </a:prstGeom>
        </p:spPr>
        <p:txBody>
          <a:bodyPr spcFirstLastPara="1" wrap="square" lIns="121900" tIns="121900" rIns="121900" bIns="121900" anchor="ctr" anchorCtr="0">
            <a:noAutofit/>
          </a:bodyPr>
          <a:lstStyle/>
          <a:p>
            <a:pPr marL="0" lvl="0" indent="457200" algn="ctr" rtl="0">
              <a:spcBef>
                <a:spcPts val="0"/>
              </a:spcBef>
              <a:spcAft>
                <a:spcPts val="0"/>
              </a:spcAft>
              <a:buNone/>
            </a:pPr>
            <a:r>
              <a:rPr lang="en" sz="2800" b="1">
                <a:latin typeface="Times New Roman" panose="02020603050405020304" pitchFamily="18" charset="0"/>
                <a:cs typeface="Times New Roman" panose="02020603050405020304" pitchFamily="18" charset="0"/>
              </a:rPr>
              <a:t>  Các hàm xử lý ảnh</a:t>
            </a:r>
            <a:endParaRPr sz="2800" b="1">
              <a:latin typeface="Times New Roman" panose="02020603050405020304" pitchFamily="18" charset="0"/>
              <a:cs typeface="Times New Roman" panose="02020603050405020304" pitchFamily="18" charset="0"/>
            </a:endParaRPr>
          </a:p>
        </p:txBody>
      </p:sp>
      <p:sp>
        <p:nvSpPr>
          <p:cNvPr id="378" name="Google Shape;378;p21"/>
          <p:cNvSpPr txBox="1">
            <a:spLocks noGrp="1"/>
          </p:cNvSpPr>
          <p:nvPr>
            <p:ph type="title" idx="8"/>
          </p:nvPr>
        </p:nvSpPr>
        <p:spPr>
          <a:xfrm>
            <a:off x="6274501" y="4273911"/>
            <a:ext cx="2880900" cy="572700"/>
          </a:xfrm>
          <a:prstGeom prst="rect">
            <a:avLst/>
          </a:prstGeom>
        </p:spPr>
        <p:txBody>
          <a:bodyPr spcFirstLastPara="1" wrap="square" lIns="121900" tIns="121900" rIns="121900" bIns="121900" anchor="ctr" anchorCtr="0">
            <a:noAutofit/>
          </a:bodyPr>
          <a:lstStyle/>
          <a:p>
            <a:pPr marL="0" lvl="0" indent="457200" algn="l" rtl="0">
              <a:spcBef>
                <a:spcPts val="0"/>
              </a:spcBef>
              <a:spcAft>
                <a:spcPts val="0"/>
              </a:spcAft>
              <a:buNone/>
            </a:pPr>
            <a:r>
              <a:rPr lang="en" sz="2800" b="1">
                <a:latin typeface="Times New Roman" panose="02020603050405020304" pitchFamily="18" charset="0"/>
                <a:cs typeface="Times New Roman" panose="02020603050405020304" pitchFamily="18" charset="0"/>
              </a:rPr>
              <a:t>  Ứng dụng</a:t>
            </a:r>
            <a:endParaRPr sz="2800" b="1">
              <a:latin typeface="Times New Roman" panose="02020603050405020304" pitchFamily="18" charset="0"/>
              <a:cs typeface="Times New Roman" panose="02020603050405020304" pitchFamily="18" charset="0"/>
            </a:endParaRPr>
          </a:p>
        </p:txBody>
      </p:sp>
      <p:sp>
        <p:nvSpPr>
          <p:cNvPr id="383" name="Google Shape;383;p21"/>
          <p:cNvSpPr/>
          <p:nvPr/>
        </p:nvSpPr>
        <p:spPr>
          <a:xfrm>
            <a:off x="1375688" y="2599298"/>
            <a:ext cx="436500" cy="4365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6"/>
                </a:solidFill>
                <a:latin typeface="Times New Roman" panose="02020603050405020304" pitchFamily="18" charset="0"/>
                <a:ea typeface="Bitter"/>
                <a:cs typeface="Times New Roman" panose="02020603050405020304" pitchFamily="18" charset="0"/>
                <a:sym typeface="Bitter"/>
              </a:rPr>
              <a:t>1</a:t>
            </a:r>
            <a:endParaRPr sz="28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4" name="Google Shape;384;p21"/>
          <p:cNvSpPr/>
          <p:nvPr/>
        </p:nvSpPr>
        <p:spPr>
          <a:xfrm>
            <a:off x="6399175" y="2599297"/>
            <a:ext cx="436500" cy="4365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6"/>
                </a:solidFill>
                <a:latin typeface="Times New Roman" panose="02020603050405020304" pitchFamily="18" charset="0"/>
                <a:ea typeface="Bitter"/>
                <a:cs typeface="Times New Roman" panose="02020603050405020304" pitchFamily="18" charset="0"/>
                <a:sym typeface="Bitter"/>
              </a:rPr>
              <a:t>2</a:t>
            </a:r>
            <a:endParaRPr sz="28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5" name="Google Shape;385;p21"/>
          <p:cNvSpPr/>
          <p:nvPr/>
        </p:nvSpPr>
        <p:spPr>
          <a:xfrm>
            <a:off x="1357800" y="4340155"/>
            <a:ext cx="436500" cy="4365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6"/>
                </a:solidFill>
                <a:latin typeface="Times New Roman" panose="02020603050405020304" pitchFamily="18" charset="0"/>
                <a:ea typeface="Bitter"/>
                <a:cs typeface="Times New Roman" panose="02020603050405020304" pitchFamily="18" charset="0"/>
                <a:sym typeface="Bitter"/>
              </a:rPr>
              <a:t>3</a:t>
            </a:r>
            <a:endParaRPr sz="2800" b="1">
              <a:solidFill>
                <a:schemeClr val="accent6"/>
              </a:solidFill>
              <a:latin typeface="Times New Roman" panose="02020603050405020304" pitchFamily="18" charset="0"/>
              <a:ea typeface="Bitter"/>
              <a:cs typeface="Times New Roman" panose="02020603050405020304" pitchFamily="18" charset="0"/>
              <a:sym typeface="Bitter"/>
            </a:endParaRPr>
          </a:p>
        </p:txBody>
      </p:sp>
      <p:sp>
        <p:nvSpPr>
          <p:cNvPr id="386" name="Google Shape;386;p21"/>
          <p:cNvSpPr/>
          <p:nvPr/>
        </p:nvSpPr>
        <p:spPr>
          <a:xfrm>
            <a:off x="6343422" y="4273911"/>
            <a:ext cx="436500" cy="4365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chemeClr val="accent6"/>
                </a:solidFill>
                <a:latin typeface="Times New Roman" panose="02020603050405020304" pitchFamily="18" charset="0"/>
                <a:ea typeface="Bitter"/>
                <a:cs typeface="Times New Roman" panose="02020603050405020304" pitchFamily="18" charset="0"/>
                <a:sym typeface="Bitter"/>
              </a:rPr>
              <a:t>4</a:t>
            </a:r>
            <a:endParaRPr sz="2800" b="1">
              <a:solidFill>
                <a:schemeClr val="accent6"/>
              </a:solidFill>
              <a:latin typeface="Times New Roman" panose="02020603050405020304" pitchFamily="18" charset="0"/>
              <a:ea typeface="Bitter"/>
              <a:cs typeface="Times New Roman" panose="02020603050405020304" pitchFamily="18" charset="0"/>
              <a:sym typeface="Bit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270133" y="1904746"/>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Thư viện OpenCV trong Python là gì?</a:t>
            </a:r>
            <a:endParaRPr sz="4000">
              <a:latin typeface="Times New Roman" panose="02020603050405020304" pitchFamily="18" charset="0"/>
              <a:cs typeface="Times New Roman" panose="02020603050405020304" pitchFamily="18" charset="0"/>
            </a:endParaRP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b="1" i="0">
                <a:ln w="19050" cap="flat" cmpd="sng">
                  <a:solidFill>
                    <a:schemeClr val="accent5"/>
                  </a:solidFill>
                  <a:prstDash val="solid"/>
                  <a:round/>
                  <a:headEnd type="none" w="sm" len="sm"/>
                  <a:tailEnd type="none" w="sm" len="sm"/>
                </a:ln>
                <a:solidFill>
                  <a:schemeClr val="accent6"/>
                </a:solidFill>
                <a:latin typeface="Bitte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4"/>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Did you know?</a:t>
            </a:r>
            <a:endParaRPr/>
          </a:p>
        </p:txBody>
      </p:sp>
      <p:sp>
        <p:nvSpPr>
          <p:cNvPr id="413" name="Google Shape;413;p24"/>
          <p:cNvSpPr txBox="1">
            <a:spLocks noGrp="1"/>
          </p:cNvSpPr>
          <p:nvPr>
            <p:ph type="body" idx="1"/>
          </p:nvPr>
        </p:nvSpPr>
        <p:spPr>
          <a:xfrm>
            <a:off x="1650625" y="2793500"/>
            <a:ext cx="9062400" cy="3211500"/>
          </a:xfrm>
          <a:prstGeom prst="rect">
            <a:avLst/>
          </a:prstGeom>
        </p:spPr>
        <p:txBody>
          <a:bodyPr spcFirstLastPara="1" wrap="square" lIns="121900" tIns="121900" rIns="121900" bIns="121900" anchor="t" anchorCtr="0">
            <a:noAutofit/>
          </a:bodyPr>
          <a:lstStyle/>
          <a:p>
            <a:r>
              <a:rPr lang="vi-VN" sz="2000">
                <a:latin typeface="Times New Roman" panose="02020603050405020304" pitchFamily="18" charset="0"/>
                <a:cs typeface="Times New Roman" panose="02020603050405020304" pitchFamily="18" charset="0"/>
              </a:rPr>
              <a:t>OpenCV là kho lưu trữ các mã nguồn mở được dùng để xử lý hình ảnh, phát triển các ứng dụng đồ họa trong thời gian thực.</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OpenCV là tên viết tắt của open source computer vision library </a:t>
            </a:r>
          </a:p>
          <a:p>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ung cấp một số lượng lớn các mã xử lý phục vụ cho quy trình của thị giác máy tính hay các learning machine khác.</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Thư viện OpenCV được phát hành với giấy phép BDS. Do đó các dịch vụ nó cung cấp là hoàn toàn miễn phí và được hạn chế tối đa các rào cản thông thường.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Ra đời năm 1999</a:t>
            </a: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Tính năng chính của OpenCV</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a:ln w="19050" cap="flat" cmpd="sng">
                  <a:solidFill>
                    <a:schemeClr val="accent5"/>
                  </a:solidFill>
                  <a:prstDash val="solid"/>
                  <a:round/>
                  <a:headEnd type="none" w="sm" len="sm"/>
                  <a:tailEnd type="none" w="sm" len="sm"/>
                </a:ln>
                <a:solidFill>
                  <a:schemeClr val="accent6"/>
                </a:solidFill>
                <a:latin typeface="Bitter"/>
              </a:rPr>
              <a:t>2</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20485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grpSp>
        <p:nvGrpSpPr>
          <p:cNvPr id="513" name="Google Shape;513;p31"/>
          <p:cNvGrpSpPr/>
          <p:nvPr/>
        </p:nvGrpSpPr>
        <p:grpSpPr>
          <a:xfrm>
            <a:off x="3373737" y="2339032"/>
            <a:ext cx="2128905" cy="3465303"/>
            <a:chOff x="293247" y="2328575"/>
            <a:chExt cx="2260224" cy="3465303"/>
          </a:xfrm>
        </p:grpSpPr>
        <p:grpSp>
          <p:nvGrpSpPr>
            <p:cNvPr id="514" name="Google Shape;514;p31"/>
            <p:cNvGrpSpPr/>
            <p:nvPr/>
          </p:nvGrpSpPr>
          <p:grpSpPr>
            <a:xfrm>
              <a:off x="293247" y="2328575"/>
              <a:ext cx="2260224" cy="3465303"/>
              <a:chOff x="293247" y="2328575"/>
              <a:chExt cx="2260224" cy="3465303"/>
            </a:xfrm>
          </p:grpSpPr>
          <p:sp>
            <p:nvSpPr>
              <p:cNvPr id="515" name="Google Shape;515;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16" name="Google Shape;516;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1"/>
            <p:cNvGrpSpPr/>
            <p:nvPr/>
          </p:nvGrpSpPr>
          <p:grpSpPr>
            <a:xfrm flipH="1">
              <a:off x="382771" y="2462731"/>
              <a:ext cx="709879" cy="183429"/>
              <a:chOff x="1367875" y="1812100"/>
              <a:chExt cx="822000" cy="212400"/>
            </a:xfrm>
          </p:grpSpPr>
          <p:sp>
            <p:nvSpPr>
              <p:cNvPr id="518" name="Google Shape;518;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1"/>
          <p:cNvGrpSpPr/>
          <p:nvPr/>
        </p:nvGrpSpPr>
        <p:grpSpPr>
          <a:xfrm>
            <a:off x="8830170" y="2275796"/>
            <a:ext cx="2128905" cy="3465303"/>
            <a:chOff x="293247" y="2328575"/>
            <a:chExt cx="2260224" cy="3465303"/>
          </a:xfrm>
        </p:grpSpPr>
        <p:grpSp>
          <p:nvGrpSpPr>
            <p:cNvPr id="522" name="Google Shape;522;p31"/>
            <p:cNvGrpSpPr/>
            <p:nvPr/>
          </p:nvGrpSpPr>
          <p:grpSpPr>
            <a:xfrm>
              <a:off x="293247" y="2328575"/>
              <a:ext cx="2260224" cy="3465303"/>
              <a:chOff x="293247" y="2328575"/>
              <a:chExt cx="2260224" cy="3465303"/>
            </a:xfrm>
          </p:grpSpPr>
          <p:sp>
            <p:nvSpPr>
              <p:cNvPr id="523" name="Google Shape;523;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24" name="Google Shape;524;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1"/>
            <p:cNvGrpSpPr/>
            <p:nvPr/>
          </p:nvGrpSpPr>
          <p:grpSpPr>
            <a:xfrm flipH="1">
              <a:off x="382771" y="2462731"/>
              <a:ext cx="709879" cy="183429"/>
              <a:chOff x="1367875" y="1812100"/>
              <a:chExt cx="822000" cy="212400"/>
            </a:xfrm>
          </p:grpSpPr>
          <p:sp>
            <p:nvSpPr>
              <p:cNvPr id="526" name="Google Shape;526;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1"/>
          <p:cNvGrpSpPr/>
          <p:nvPr/>
        </p:nvGrpSpPr>
        <p:grpSpPr>
          <a:xfrm>
            <a:off x="470138" y="2365384"/>
            <a:ext cx="2259336" cy="3634640"/>
            <a:chOff x="293247" y="2328575"/>
            <a:chExt cx="2398700" cy="3634640"/>
          </a:xfrm>
        </p:grpSpPr>
        <p:grpSp>
          <p:nvGrpSpPr>
            <p:cNvPr id="539" name="Google Shape;539;p31"/>
            <p:cNvGrpSpPr/>
            <p:nvPr/>
          </p:nvGrpSpPr>
          <p:grpSpPr>
            <a:xfrm>
              <a:off x="293247" y="2328575"/>
              <a:ext cx="2398700" cy="3634640"/>
              <a:chOff x="293247" y="2328575"/>
              <a:chExt cx="2398700" cy="3634640"/>
            </a:xfrm>
          </p:grpSpPr>
          <p:sp>
            <p:nvSpPr>
              <p:cNvPr id="540" name="Google Shape;540;p31"/>
              <p:cNvSpPr/>
              <p:nvPr/>
            </p:nvSpPr>
            <p:spPr>
              <a:xfrm flipH="1">
                <a:off x="431747" y="2455615"/>
                <a:ext cx="2260200" cy="35076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42" name="Google Shape;542;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1"/>
            <p:cNvGrpSpPr/>
            <p:nvPr/>
          </p:nvGrpSpPr>
          <p:grpSpPr>
            <a:xfrm flipH="1">
              <a:off x="382771" y="2462731"/>
              <a:ext cx="709879" cy="183429"/>
              <a:chOff x="1367875" y="1812100"/>
              <a:chExt cx="822000" cy="212400"/>
            </a:xfrm>
          </p:grpSpPr>
          <p:sp>
            <p:nvSpPr>
              <p:cNvPr id="544" name="Google Shape;544;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 name="Google Shape;547;p31"/>
          <p:cNvGrpSpPr/>
          <p:nvPr/>
        </p:nvGrpSpPr>
        <p:grpSpPr>
          <a:xfrm>
            <a:off x="5962370" y="2115196"/>
            <a:ext cx="2259336" cy="3634640"/>
            <a:chOff x="293247" y="2328575"/>
            <a:chExt cx="2398700" cy="3634640"/>
          </a:xfrm>
        </p:grpSpPr>
        <p:grpSp>
          <p:nvGrpSpPr>
            <p:cNvPr id="548" name="Google Shape;548;p31"/>
            <p:cNvGrpSpPr/>
            <p:nvPr/>
          </p:nvGrpSpPr>
          <p:grpSpPr>
            <a:xfrm>
              <a:off x="293247" y="2328575"/>
              <a:ext cx="2398700" cy="3634640"/>
              <a:chOff x="293247" y="2328575"/>
              <a:chExt cx="2398700" cy="3634640"/>
            </a:xfrm>
          </p:grpSpPr>
          <p:sp>
            <p:nvSpPr>
              <p:cNvPr id="549" name="Google Shape;549;p31"/>
              <p:cNvSpPr/>
              <p:nvPr/>
            </p:nvSpPr>
            <p:spPr>
              <a:xfrm flipH="1">
                <a:off x="431747" y="2455615"/>
                <a:ext cx="2260200" cy="3507600"/>
              </a:xfrm>
              <a:prstGeom prst="rect">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93247" y="2328578"/>
                <a:ext cx="2260200" cy="3465300"/>
              </a:xfrm>
              <a:prstGeom prst="roundRect">
                <a:avLst>
                  <a:gd name="adj" fmla="val 0"/>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51" name="Google Shape;551;p31"/>
              <p:cNvSpPr/>
              <p:nvPr/>
            </p:nvSpPr>
            <p:spPr>
              <a:xfrm flipH="1">
                <a:off x="293271" y="2328575"/>
                <a:ext cx="2260200" cy="4440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1"/>
            <p:cNvGrpSpPr/>
            <p:nvPr/>
          </p:nvGrpSpPr>
          <p:grpSpPr>
            <a:xfrm flipH="1">
              <a:off x="382771" y="2462731"/>
              <a:ext cx="709879" cy="183429"/>
              <a:chOff x="1367875" y="1812100"/>
              <a:chExt cx="822000" cy="212400"/>
            </a:xfrm>
          </p:grpSpPr>
          <p:sp>
            <p:nvSpPr>
              <p:cNvPr id="553" name="Google Shape;553;p31"/>
              <p:cNvSpPr/>
              <p:nvPr/>
            </p:nvSpPr>
            <p:spPr>
              <a:xfrm>
                <a:off x="1367875" y="1812100"/>
                <a:ext cx="212400" cy="2124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1672675" y="1812100"/>
                <a:ext cx="212400" cy="2124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977475" y="1812100"/>
                <a:ext cx="212400" cy="2124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6" name="Google Shape;556;p31"/>
          <p:cNvSpPr txBox="1">
            <a:spLocks noGrp="1"/>
          </p:cNvSpPr>
          <p:nvPr>
            <p:ph type="title"/>
          </p:nvPr>
        </p:nvSpPr>
        <p:spPr>
          <a:xfrm>
            <a:off x="638475" y="517175"/>
            <a:ext cx="109335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Tính năng</a:t>
            </a:r>
            <a:endParaRPr/>
          </a:p>
        </p:txBody>
      </p:sp>
      <p:sp>
        <p:nvSpPr>
          <p:cNvPr id="558" name="Google Shape;558;p31"/>
          <p:cNvSpPr txBox="1">
            <a:spLocks noGrp="1"/>
          </p:cNvSpPr>
          <p:nvPr>
            <p:ph type="body" idx="7"/>
          </p:nvPr>
        </p:nvSpPr>
        <p:spPr>
          <a:xfrm>
            <a:off x="3595625" y="3258357"/>
            <a:ext cx="1902600" cy="2330100"/>
          </a:xfrm>
          <a:prstGeom prst="rect">
            <a:avLst/>
          </a:prstGeom>
        </p:spPr>
        <p:txBody>
          <a:bodyPr spcFirstLastPara="1" wrap="square" lIns="121900" tIns="121900" rIns="121900" bIns="121900" anchor="t" anchorCtr="0">
            <a:noAutofit/>
          </a:bodyPr>
          <a:lstStyle/>
          <a:p>
            <a:pPr marL="0" indent="0">
              <a:buNone/>
            </a:pPr>
            <a:r>
              <a:rPr lang="en-US" sz="2400"/>
              <a:t>Tìm kiểm, phục hồi, xử lý ảnh</a:t>
            </a:r>
          </a:p>
          <a:p>
            <a:pPr marL="0" lvl="0" indent="0" algn="l" rtl="0">
              <a:spcBef>
                <a:spcPts val="0"/>
              </a:spcBef>
              <a:spcAft>
                <a:spcPts val="0"/>
              </a:spcAft>
              <a:buNone/>
            </a:pPr>
            <a:endParaRPr/>
          </a:p>
        </p:txBody>
      </p:sp>
      <p:sp>
        <p:nvSpPr>
          <p:cNvPr id="560" name="Google Shape;560;p31"/>
          <p:cNvSpPr txBox="1">
            <a:spLocks noGrp="1"/>
          </p:cNvSpPr>
          <p:nvPr>
            <p:ph type="body" idx="8"/>
          </p:nvPr>
        </p:nvSpPr>
        <p:spPr>
          <a:xfrm>
            <a:off x="6122319" y="3009661"/>
            <a:ext cx="1902600" cy="2330100"/>
          </a:xfrm>
          <a:prstGeom prst="rect">
            <a:avLst/>
          </a:prstGeom>
        </p:spPr>
        <p:txBody>
          <a:bodyPr spcFirstLastPara="1" wrap="square" lIns="121900" tIns="121900" rIns="121900" bIns="121900" anchor="t" anchorCtr="0">
            <a:noAutofit/>
          </a:bodyPr>
          <a:lstStyle/>
          <a:p>
            <a:pPr marL="127000" indent="0" fontAlgn="base">
              <a:buNone/>
            </a:pPr>
            <a:r>
              <a:rPr lang="en-US" sz="2400"/>
              <a:t>Nhận dạng khuôn mặt, cử chỉ.</a:t>
            </a:r>
            <a:endParaRPr lang="en-US" sz="2400" dirty="0"/>
          </a:p>
        </p:txBody>
      </p:sp>
      <p:sp>
        <p:nvSpPr>
          <p:cNvPr id="562" name="Google Shape;562;p31"/>
          <p:cNvSpPr txBox="1">
            <a:spLocks noGrp="1"/>
          </p:cNvSpPr>
          <p:nvPr>
            <p:ph type="body" idx="9"/>
          </p:nvPr>
        </p:nvSpPr>
        <p:spPr>
          <a:xfrm>
            <a:off x="9000878" y="3009661"/>
            <a:ext cx="1902600" cy="2330100"/>
          </a:xfrm>
          <a:prstGeom prst="rect">
            <a:avLst/>
          </a:prstGeom>
        </p:spPr>
        <p:txBody>
          <a:bodyPr spcFirstLastPara="1" wrap="square" lIns="121900" tIns="121900" rIns="121900" bIns="121900" anchor="t" anchorCtr="0">
            <a:noAutofit/>
          </a:bodyPr>
          <a:lstStyle/>
          <a:p>
            <a:pPr marL="127000" indent="0" fontAlgn="base">
              <a:buNone/>
            </a:pPr>
            <a:r>
              <a:rPr lang="en-US" sz="2400"/>
              <a:t>Nhận dạng chữ viết, con số, ký tự.</a:t>
            </a:r>
            <a:endParaRPr lang="en-US" sz="2400" dirty="0"/>
          </a:p>
        </p:txBody>
      </p:sp>
      <p:sp>
        <p:nvSpPr>
          <p:cNvPr id="565" name="Google Shape;565;p31"/>
          <p:cNvSpPr txBox="1">
            <a:spLocks noGrp="1"/>
          </p:cNvSpPr>
          <p:nvPr>
            <p:ph type="body" idx="6"/>
          </p:nvPr>
        </p:nvSpPr>
        <p:spPr>
          <a:xfrm>
            <a:off x="638475" y="3383129"/>
            <a:ext cx="1902600" cy="1377249"/>
          </a:xfrm>
          <a:prstGeom prst="rect">
            <a:avLst/>
          </a:prstGeom>
        </p:spPr>
        <p:txBody>
          <a:bodyPr spcFirstLastPara="1" wrap="square" lIns="121900" tIns="121900" rIns="121900" bIns="121900" anchor="t" anchorCtr="0">
            <a:noAutofit/>
          </a:bodyPr>
          <a:lstStyle/>
          <a:p>
            <a:pPr marL="127000" indent="0" fontAlgn="base">
              <a:buNone/>
            </a:pPr>
            <a:r>
              <a:rPr lang="en-US" sz="2400"/>
              <a:t>Giám sát tự động</a:t>
            </a:r>
            <a:endParaRPr lang="en-US" sz="2400" dirty="0"/>
          </a:p>
        </p:txBody>
      </p:sp>
      <p:grpSp>
        <p:nvGrpSpPr>
          <p:cNvPr id="567" name="Google Shape;567;p31"/>
          <p:cNvGrpSpPr/>
          <p:nvPr/>
        </p:nvGrpSpPr>
        <p:grpSpPr>
          <a:xfrm rot="758291">
            <a:off x="9229838" y="5126924"/>
            <a:ext cx="577817" cy="1025430"/>
            <a:chOff x="441575" y="368400"/>
            <a:chExt cx="577800" cy="1025400"/>
          </a:xfrm>
        </p:grpSpPr>
        <p:sp>
          <p:nvSpPr>
            <p:cNvPr id="568" name="Google Shape;568;p31"/>
            <p:cNvSpPr/>
            <p:nvPr/>
          </p:nvSpPr>
          <p:spPr>
            <a:xfrm>
              <a:off x="441575" y="368400"/>
              <a:ext cx="577800" cy="909600"/>
            </a:xfrm>
            <a:prstGeom prst="triangle">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441575" y="1189800"/>
              <a:ext cx="577800" cy="204000"/>
            </a:xfrm>
            <a:prstGeom prst="ellipse">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1"/>
          <p:cNvGrpSpPr/>
          <p:nvPr/>
        </p:nvGrpSpPr>
        <p:grpSpPr>
          <a:xfrm rot="-1179808">
            <a:off x="3096532" y="5664892"/>
            <a:ext cx="701411" cy="586436"/>
            <a:chOff x="10601688" y="5193301"/>
            <a:chExt cx="701400" cy="586427"/>
          </a:xfrm>
        </p:grpSpPr>
        <p:sp>
          <p:nvSpPr>
            <p:cNvPr id="571" name="Google Shape;571;p31"/>
            <p:cNvSpPr/>
            <p:nvPr/>
          </p:nvSpPr>
          <p:spPr>
            <a:xfrm rot="5400000">
              <a:off x="10407392" y="5389351"/>
              <a:ext cx="585600" cy="193500"/>
            </a:xfrm>
            <a:prstGeom prst="parallelogram">
              <a:avLst>
                <a:gd name="adj" fmla="val 39866"/>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flipH="1">
              <a:off x="10601688" y="5194688"/>
              <a:ext cx="701400" cy="78900"/>
            </a:xfrm>
            <a:prstGeom prst="parallelogram">
              <a:avLst>
                <a:gd name="adj" fmla="val 250065"/>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10796943" y="5273628"/>
              <a:ext cx="506100" cy="506100"/>
            </a:xfrm>
            <a:prstGeom prst="rect">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31"/>
          <p:cNvSpPr/>
          <p:nvPr/>
        </p:nvSpPr>
        <p:spPr>
          <a:xfrm>
            <a:off x="60225" y="1718100"/>
            <a:ext cx="751200" cy="751200"/>
          </a:xfrm>
          <a:prstGeom prst="star4">
            <a:avLst>
              <a:gd name="adj" fmla="val 125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31"/>
          <p:cNvGrpSpPr/>
          <p:nvPr/>
        </p:nvGrpSpPr>
        <p:grpSpPr>
          <a:xfrm rot="2536583">
            <a:off x="11047506" y="1114493"/>
            <a:ext cx="577793" cy="1025388"/>
            <a:chOff x="441575" y="368400"/>
            <a:chExt cx="577800" cy="1025400"/>
          </a:xfrm>
        </p:grpSpPr>
        <p:sp>
          <p:nvSpPr>
            <p:cNvPr id="576" name="Google Shape;576;p31"/>
            <p:cNvSpPr/>
            <p:nvPr/>
          </p:nvSpPr>
          <p:spPr>
            <a:xfrm>
              <a:off x="441575" y="368400"/>
              <a:ext cx="577800" cy="909600"/>
            </a:xfrm>
            <a:prstGeom prst="triangle">
              <a:avLst>
                <a:gd name="adj" fmla="val 50000"/>
              </a:avLst>
            </a:pr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441575" y="1189800"/>
              <a:ext cx="577800" cy="204000"/>
            </a:xfrm>
            <a:prstGeom prst="ellipse">
              <a:avLst/>
            </a:pr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2"/>
          <p:cNvSpPr txBox="1">
            <a:spLocks noGrp="1"/>
          </p:cNvSpPr>
          <p:nvPr>
            <p:ph type="title"/>
          </p:nvPr>
        </p:nvSpPr>
        <p:spPr>
          <a:xfrm>
            <a:off x="1232250" y="734075"/>
            <a:ext cx="95751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Cách cài đặt OpenCV</a:t>
            </a:r>
            <a:endParaRPr>
              <a:latin typeface="Times New Roman" panose="02020603050405020304" pitchFamily="18" charset="0"/>
              <a:cs typeface="Times New Roman" panose="02020603050405020304" pitchFamily="18" charset="0"/>
            </a:endParaRPr>
          </a:p>
        </p:txBody>
      </p:sp>
      <p:sp>
        <p:nvSpPr>
          <p:cNvPr id="394" name="Google Shape;394;p22"/>
          <p:cNvSpPr txBox="1">
            <a:spLocks noGrp="1"/>
          </p:cNvSpPr>
          <p:nvPr>
            <p:ph type="body" idx="1"/>
          </p:nvPr>
        </p:nvSpPr>
        <p:spPr>
          <a:xfrm>
            <a:off x="1650625" y="2677212"/>
            <a:ext cx="9062400" cy="3413862"/>
          </a:xfrm>
          <a:prstGeom prst="rect">
            <a:avLst/>
          </a:prstGeom>
        </p:spPr>
        <p:txBody>
          <a:bodyPr spcFirstLastPara="1" wrap="square" lIns="121900" tIns="121900" rIns="121900" bIns="121900" anchor="t" anchorCtr="0">
            <a:noAutofit/>
          </a:bodyPr>
          <a:lstStyle/>
          <a:p>
            <a:pPr>
              <a:lnSpc>
                <a:spcPct val="100000"/>
              </a:lnSpc>
              <a:buFont typeface="Arial" panose="020B0604020202020204" pitchFamily="34" charset="0"/>
              <a:buChar char="•"/>
            </a:pPr>
            <a:r>
              <a:rPr lang="vi-VN" sz="2000" b="0" i="0">
                <a:solidFill>
                  <a:srgbClr val="333333"/>
                </a:solidFill>
                <a:effectLst/>
                <a:latin typeface="Muli"/>
              </a:rPr>
              <a:t>Sử dụng đoạn lênh sau để cài đặt gói từ kho thư viện pip</a:t>
            </a:r>
            <a:endParaRPr lang="en-US">
              <a:solidFill>
                <a:srgbClr val="0A0A0A"/>
              </a:solidFill>
              <a:latin typeface="Muli"/>
            </a:endParaRPr>
          </a:p>
          <a:p>
            <a:pPr>
              <a:lnSpc>
                <a:spcPct val="100000"/>
              </a:lnSpc>
              <a:buFont typeface="Arial" panose="020B0604020202020204" pitchFamily="34" charset="0"/>
              <a:buChar char="•"/>
            </a:pPr>
            <a:endParaRPr lang="en-US" b="0" i="0">
              <a:solidFill>
                <a:srgbClr val="0A0A0A"/>
              </a:solidFill>
              <a:effectLst/>
              <a:latin typeface="Muli"/>
            </a:endParaRPr>
          </a:p>
          <a:p>
            <a:pPr>
              <a:lnSpc>
                <a:spcPct val="100000"/>
              </a:lnSpc>
              <a:buFont typeface="Arial" panose="020B0604020202020204" pitchFamily="34" charset="0"/>
              <a:buChar char="•"/>
            </a:pPr>
            <a:endParaRPr lang="en-US">
              <a:solidFill>
                <a:srgbClr val="0A0A0A"/>
              </a:solidFill>
              <a:latin typeface="Muli"/>
            </a:endParaRPr>
          </a:p>
          <a:p>
            <a:pPr>
              <a:lnSpc>
                <a:spcPct val="100000"/>
              </a:lnSpc>
              <a:buFont typeface="Arial" panose="020B0604020202020204" pitchFamily="34" charset="0"/>
              <a:buChar char="•"/>
            </a:pPr>
            <a:endParaRPr lang="en-US">
              <a:solidFill>
                <a:srgbClr val="0A0A0A"/>
              </a:solidFill>
              <a:latin typeface="Muli"/>
            </a:endParaRPr>
          </a:p>
          <a:p>
            <a:pPr>
              <a:lnSpc>
                <a:spcPct val="100000"/>
              </a:lnSpc>
              <a:buFont typeface="Arial" panose="020B0604020202020204" pitchFamily="34" charset="0"/>
              <a:buChar char="•"/>
            </a:pPr>
            <a:r>
              <a:rPr lang="vi-VN" sz="2000" b="0" i="0">
                <a:solidFill>
                  <a:srgbClr val="333333"/>
                </a:solidFill>
                <a:effectLst/>
                <a:latin typeface="Muli"/>
              </a:rPr>
              <a:t>Để kiểm tra cài đặt thành công hay không ta thực hiện đoạn lênh sau để kiểm tra phiên bản của opencv-python. Tùy từng thời điểm thì phiên bản của gói sẽ khác nhau. Các phiên bản mới là cập nhật cho opencv mới hơn</a:t>
            </a:r>
            <a:endParaRPr lang="en-US" b="0" i="0">
              <a:solidFill>
                <a:srgbClr val="0A0A0A"/>
              </a:solidFill>
              <a:effectLst/>
              <a:latin typeface="Muli"/>
            </a:endParaRPr>
          </a:p>
          <a:p>
            <a:pPr>
              <a:lnSpc>
                <a:spcPct val="100000"/>
              </a:lnSpc>
              <a:buFont typeface="Arial" panose="020B0604020202020204" pitchFamily="34" charset="0"/>
              <a:buChar char="•"/>
            </a:pPr>
            <a:endParaRPr/>
          </a:p>
        </p:txBody>
      </p:sp>
      <p:pic>
        <p:nvPicPr>
          <p:cNvPr id="4" name="Hình ảnh 3">
            <a:extLst>
              <a:ext uri="{FF2B5EF4-FFF2-40B4-BE49-F238E27FC236}">
                <a16:creationId xmlns:a16="http://schemas.microsoft.com/office/drawing/2014/main" id="{CB5C655D-71F9-F973-D0C1-F3872CFF76A3}"/>
              </a:ext>
            </a:extLst>
          </p:cNvPr>
          <p:cNvPicPr>
            <a:picLocks noChangeAspect="1"/>
          </p:cNvPicPr>
          <p:nvPr/>
        </p:nvPicPr>
        <p:blipFill>
          <a:blip r:embed="rId3"/>
          <a:stretch>
            <a:fillRect/>
          </a:stretch>
        </p:blipFill>
        <p:spPr>
          <a:xfrm>
            <a:off x="2014479" y="3283019"/>
            <a:ext cx="6064292" cy="518205"/>
          </a:xfrm>
          <a:prstGeom prst="rect">
            <a:avLst/>
          </a:prstGeom>
        </p:spPr>
      </p:pic>
      <p:pic>
        <p:nvPicPr>
          <p:cNvPr id="7" name="Hình ảnh 6">
            <a:extLst>
              <a:ext uri="{FF2B5EF4-FFF2-40B4-BE49-F238E27FC236}">
                <a16:creationId xmlns:a16="http://schemas.microsoft.com/office/drawing/2014/main" id="{E953F189-2B7B-3B94-D04F-B731B5682AB9}"/>
              </a:ext>
            </a:extLst>
          </p:cNvPr>
          <p:cNvPicPr>
            <a:picLocks noChangeAspect="1"/>
          </p:cNvPicPr>
          <p:nvPr/>
        </p:nvPicPr>
        <p:blipFill>
          <a:blip r:embed="rId4"/>
          <a:stretch>
            <a:fillRect/>
          </a:stretch>
        </p:blipFill>
        <p:spPr>
          <a:xfrm>
            <a:off x="2014479" y="4980861"/>
            <a:ext cx="6064292" cy="8635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23"/>
          <p:cNvSpPr txBox="1">
            <a:spLocks noGrp="1"/>
          </p:cNvSpPr>
          <p:nvPr>
            <p:ph type="title"/>
          </p:nvPr>
        </p:nvSpPr>
        <p:spPr>
          <a:xfrm>
            <a:off x="1307840" y="2065001"/>
            <a:ext cx="7389300" cy="20661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000">
                <a:latin typeface="Times New Roman" panose="02020603050405020304" pitchFamily="18" charset="0"/>
                <a:cs typeface="Times New Roman" panose="02020603050405020304" pitchFamily="18" charset="0"/>
              </a:rPr>
              <a:t>Một số hàm xử lý trong OpenCV</a:t>
            </a:r>
          </a:p>
        </p:txBody>
      </p:sp>
      <p:sp>
        <p:nvSpPr>
          <p:cNvPr id="407" name="Google Shape;407;p23"/>
          <p:cNvSpPr/>
          <p:nvPr/>
        </p:nvSpPr>
        <p:spPr>
          <a:xfrm>
            <a:off x="9754850" y="1312126"/>
            <a:ext cx="703109" cy="1185240"/>
          </a:xfrm>
          <a:prstGeom prst="rect">
            <a:avLst/>
          </a:prstGeom>
        </p:spPr>
        <p:txBody>
          <a:bodyPr>
            <a:prstTxWarp prst="textPlain">
              <a:avLst/>
            </a:prstTxWarp>
          </a:bodyPr>
          <a:lstStyle/>
          <a:p>
            <a:pPr lvl="0" algn="ctr"/>
            <a:r>
              <a:rPr lang="en-US" b="1" i="0">
                <a:ln w="19050" cap="flat" cmpd="sng">
                  <a:solidFill>
                    <a:schemeClr val="accent5"/>
                  </a:solidFill>
                  <a:prstDash val="solid"/>
                  <a:round/>
                  <a:headEnd type="none" w="sm" len="sm"/>
                  <a:tailEnd type="none" w="sm" len="sm"/>
                </a:ln>
                <a:solidFill>
                  <a:schemeClr val="accent6"/>
                </a:solidFill>
                <a:latin typeface="Bitter"/>
              </a:rPr>
              <a:t>3</a:t>
            </a:r>
            <a:endParaRPr b="1" i="0">
              <a:ln w="19050" cap="flat" cmpd="sng">
                <a:solidFill>
                  <a:schemeClr val="accent5"/>
                </a:solidFill>
                <a:prstDash val="solid"/>
                <a:round/>
                <a:headEnd type="none" w="sm" len="sm"/>
                <a:tailEnd type="none" w="sm" len="sm"/>
              </a:ln>
              <a:solidFill>
                <a:schemeClr val="accent6"/>
              </a:solidFill>
              <a:latin typeface="Bitter"/>
            </a:endParaRPr>
          </a:p>
        </p:txBody>
      </p:sp>
    </p:spTree>
    <p:extLst>
      <p:ext uri="{BB962C8B-B14F-4D97-AF65-F5344CB8AC3E}">
        <p14:creationId xmlns:p14="http://schemas.microsoft.com/office/powerpoint/2010/main" val="71180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7"/>
          <p:cNvSpPr txBox="1">
            <a:spLocks noGrp="1"/>
          </p:cNvSpPr>
          <p:nvPr>
            <p:ph type="title"/>
          </p:nvPr>
        </p:nvSpPr>
        <p:spPr>
          <a:xfrm>
            <a:off x="698019" y="1199788"/>
            <a:ext cx="11161800" cy="5135024"/>
          </a:xfrm>
          <a:prstGeom prst="rect">
            <a:avLst/>
          </a:prstGeom>
        </p:spPr>
        <p:txBody>
          <a:bodyPr spcFirstLastPara="1" wrap="square" lIns="121900" tIns="121900" rIns="121900" bIns="121900" anchor="ctr" anchorCtr="0">
            <a:noAutofit/>
          </a:bodyPr>
          <a:lstStyle/>
          <a:p>
            <a:pPr algn="l"/>
            <a:r>
              <a:rPr lang="vi-VN" sz="2800" b="0">
                <a:latin typeface="Times New Roman" pitchFamily="18" charset="0"/>
                <a:cs typeface="Times New Roman" pitchFamily="18" charset="0"/>
              </a:rPr>
              <a:t>#</a:t>
            </a:r>
            <a:r>
              <a:rPr lang="en-US" sz="2800" b="0">
                <a:latin typeface="Times New Roman" pitchFamily="18" charset="0"/>
                <a:cs typeface="Times New Roman" pitchFamily="18" charset="0"/>
              </a:rPr>
              <a:t> </a:t>
            </a:r>
            <a:r>
              <a:rPr lang="vi-VN" sz="2800" b="0">
                <a:latin typeface="Times New Roman" pitchFamily="18" charset="0"/>
                <a:cs typeface="Times New Roman" pitchFamily="18" charset="0"/>
              </a:rPr>
              <a:t>cú pháp : </a:t>
            </a:r>
            <a:r>
              <a:rPr lang="vi-VN" sz="2800" b="0" i="1">
                <a:solidFill>
                  <a:srgbClr val="0070C0"/>
                </a:solidFill>
                <a:latin typeface="Times New Roman" pitchFamily="18" charset="0"/>
                <a:cs typeface="Times New Roman" pitchFamily="18" charset="0"/>
              </a:rPr>
              <a:t>cv2.imread(path, flag)</a:t>
            </a:r>
            <a:br>
              <a:rPr lang="vi-VN" sz="2800" b="0" i="1">
                <a:solidFill>
                  <a:srgbClr val="0070C0"/>
                </a:solidFill>
                <a:latin typeface="Times New Roman" pitchFamily="18" charset="0"/>
                <a:cs typeface="Times New Roman" pitchFamily="18" charset="0"/>
              </a:rPr>
            </a:br>
            <a:r>
              <a:rPr lang="vi-VN" sz="2800" b="0">
                <a:latin typeface="Times New Roman" pitchFamily="18" charset="0"/>
                <a:cs typeface="Times New Roman" pitchFamily="18" charset="0"/>
              </a:rPr>
              <a:t>#</a:t>
            </a:r>
            <a:r>
              <a:rPr lang="en-US" sz="2800" b="0">
                <a:latin typeface="Times New Roman" pitchFamily="18" charset="0"/>
                <a:cs typeface="Times New Roman" pitchFamily="18" charset="0"/>
              </a:rPr>
              <a:t> </a:t>
            </a:r>
            <a:r>
              <a:rPr lang="vi-VN" sz="2800" b="0" i="1">
                <a:solidFill>
                  <a:srgbClr val="0070C0"/>
                </a:solidFill>
                <a:latin typeface="Times New Roman" pitchFamily="18" charset="0"/>
                <a:cs typeface="Times New Roman" pitchFamily="18" charset="0"/>
              </a:rPr>
              <a:t>cv2.IMREAD_COLOR</a:t>
            </a:r>
            <a:r>
              <a:rPr lang="vi-VN" sz="2800" b="0">
                <a:latin typeface="Times New Roman" pitchFamily="18" charset="0"/>
                <a:cs typeface="Times New Roman" pitchFamily="18" charset="0"/>
              </a:rPr>
              <a:t>: (1) trả về ảnh màu, bỏ qua kênh alpha ( kênh trong suốt ảnh)</a:t>
            </a:r>
            <a:br>
              <a:rPr lang="vi-VN" sz="2800" b="0">
                <a:latin typeface="Times New Roman" pitchFamily="18" charset="0"/>
                <a:cs typeface="Times New Roman" pitchFamily="18" charset="0"/>
              </a:rPr>
            </a:br>
            <a:r>
              <a:rPr lang="vi-VN" sz="2800" b="0">
                <a:latin typeface="Times New Roman" pitchFamily="18" charset="0"/>
                <a:cs typeface="Times New Roman" pitchFamily="18" charset="0"/>
              </a:rPr>
              <a:t>#</a:t>
            </a:r>
            <a:r>
              <a:rPr lang="vi-VN" sz="2800" b="0" i="1">
                <a:solidFill>
                  <a:srgbClr val="0070C0"/>
                </a:solidFill>
                <a:latin typeface="Times New Roman" pitchFamily="18" charset="0"/>
                <a:cs typeface="Times New Roman" pitchFamily="18" charset="0"/>
              </a:rPr>
              <a:t>cv2.IMREAD_GRAYSCALE</a:t>
            </a:r>
            <a:r>
              <a:rPr lang="vi-VN" sz="2800" b="0">
                <a:latin typeface="Times New Roman" pitchFamily="18" charset="0"/>
                <a:cs typeface="Times New Roman" pitchFamily="18" charset="0"/>
              </a:rPr>
              <a:t>: (0) trả về ảnh đen trắng</a:t>
            </a:r>
            <a:br>
              <a:rPr lang="vi-VN" sz="2800" b="0">
                <a:latin typeface="Times New Roman" pitchFamily="18" charset="0"/>
                <a:cs typeface="Times New Roman" pitchFamily="18" charset="0"/>
              </a:rPr>
            </a:br>
            <a:r>
              <a:rPr lang="vi-VN" sz="2800" b="0" i="1">
                <a:solidFill>
                  <a:srgbClr val="0070C0"/>
                </a:solidFill>
                <a:latin typeface="Times New Roman" pitchFamily="18" charset="0"/>
                <a:cs typeface="Times New Roman" pitchFamily="18" charset="0"/>
              </a:rPr>
              <a:t>#cv2.IMREAD_UNCHANGED</a:t>
            </a:r>
            <a:r>
              <a:rPr lang="vi-VN" sz="2800" b="0">
                <a:latin typeface="Times New Roman" pitchFamily="18" charset="0"/>
                <a:cs typeface="Times New Roman" pitchFamily="18" charset="0"/>
              </a:rPr>
              <a:t>: (-1) trả về ảnh bao gồm cả kênh alpha ( có độ trong suốt)</a:t>
            </a:r>
            <a:br>
              <a:rPr lang="en-US" sz="2800" b="0">
                <a:latin typeface="Times New Roman" pitchFamily="18" charset="0"/>
                <a:cs typeface="Times New Roman" pitchFamily="18" charset="0"/>
              </a:rPr>
            </a:br>
            <a:br>
              <a:rPr lang="en-US" sz="2800" b="0">
                <a:latin typeface="Times New Roman" pitchFamily="18" charset="0"/>
                <a:cs typeface="Times New Roman" pitchFamily="18" charset="0"/>
              </a:rPr>
            </a:br>
            <a:br>
              <a:rPr lang="en-US" sz="2800" b="0">
                <a:latin typeface="Times New Roman" pitchFamily="18" charset="0"/>
                <a:cs typeface="Times New Roman" pitchFamily="18" charset="0"/>
              </a:rPr>
            </a:br>
            <a:endParaRPr sz="2800"/>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DF7E7"/>
      </a:lt1>
      <a:dk2>
        <a:srgbClr val="000000"/>
      </a:dk2>
      <a:lt2>
        <a:srgbClr val="EEEEEE"/>
      </a:lt2>
      <a:accent1>
        <a:srgbClr val="89B6DD"/>
      </a:accent1>
      <a:accent2>
        <a:srgbClr val="FDD2CB"/>
      </a:accent2>
      <a:accent3>
        <a:srgbClr val="FCC218"/>
      </a:accent3>
      <a:accent4>
        <a:srgbClr val="C4D2D7"/>
      </a:accent4>
      <a:accent5>
        <a:srgbClr val="000000"/>
      </a:accent5>
      <a:accent6>
        <a:srgbClr val="FFFFFF"/>
      </a:accent6>
      <a:hlink>
        <a:srgbClr val="6685A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892</Words>
  <Application>Microsoft Office PowerPoint</Application>
  <PresentationFormat>Màn hình rộng</PresentationFormat>
  <Paragraphs>69</Paragraphs>
  <Slides>15</Slides>
  <Notes>15</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15</vt:i4>
      </vt:variant>
    </vt:vector>
  </HeadingPairs>
  <TitlesOfParts>
    <vt:vector size="25" baseType="lpstr">
      <vt:lpstr>Arial</vt:lpstr>
      <vt:lpstr>Calibri</vt:lpstr>
      <vt:lpstr>Aldrich</vt:lpstr>
      <vt:lpstr>Bitter</vt:lpstr>
      <vt:lpstr>Ubuntu</vt:lpstr>
      <vt:lpstr>Muli</vt:lpstr>
      <vt:lpstr>Bitter SemiBold</vt:lpstr>
      <vt:lpstr>Abril Fatface</vt:lpstr>
      <vt:lpstr>Times New Roman</vt:lpstr>
      <vt:lpstr>SlidesMania</vt:lpstr>
      <vt:lpstr> Thư viện OpenCV trong Python</vt:lpstr>
      <vt:lpstr>Mục lục</vt:lpstr>
      <vt:lpstr>Thư viện OpenCV trong Python là gì?</vt:lpstr>
      <vt:lpstr>Did you know?</vt:lpstr>
      <vt:lpstr>Tính năng chính của OpenCV</vt:lpstr>
      <vt:lpstr>Tính năng</vt:lpstr>
      <vt:lpstr>Cách cài đặt OpenCV</vt:lpstr>
      <vt:lpstr>Một số hàm xử lý trong OpenCV</vt:lpstr>
      <vt:lpstr># cú pháp : cv2.imread(path, flag) # cv2.IMREAD_COLOR: (1) trả về ảnh màu, bỏ qua kênh alpha ( kênh trong suốt ảnh) #cv2.IMREAD_GRAYSCALE: (0) trả về ảnh đen trắng #cv2.IMREAD_UNCHANGED: (-1) trả về ảnh bao gồm cả kênh alpha ( có độ trong suốt)   </vt:lpstr>
      <vt:lpstr>   </vt:lpstr>
      <vt:lpstr>   </vt:lpstr>
      <vt:lpstr>   </vt:lpstr>
      <vt:lpstr>   </vt:lpstr>
      <vt:lpstr>Ứng dụng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 title goes here.</dc:title>
  <dc:creator>TGDD</dc:creator>
  <cp:lastModifiedBy>Lam Hoang</cp:lastModifiedBy>
  <cp:revision>21</cp:revision>
  <dcterms:modified xsi:type="dcterms:W3CDTF">2023-10-27T03:52:41Z</dcterms:modified>
</cp:coreProperties>
</file>