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4"/>
  </p:notesMasterIdLst>
  <p:sldIdLst>
    <p:sldId id="513" r:id="rId2"/>
    <p:sldId id="758" r:id="rId3"/>
    <p:sldId id="760" r:id="rId4"/>
    <p:sldId id="759" r:id="rId5"/>
    <p:sldId id="787" r:id="rId6"/>
    <p:sldId id="790" r:id="rId7"/>
    <p:sldId id="791" r:id="rId8"/>
    <p:sldId id="800" r:id="rId9"/>
    <p:sldId id="792" r:id="rId10"/>
    <p:sldId id="793" r:id="rId11"/>
    <p:sldId id="796" r:id="rId12"/>
    <p:sldId id="794" r:id="rId13"/>
    <p:sldId id="795" r:id="rId14"/>
    <p:sldId id="797" r:id="rId15"/>
    <p:sldId id="798" r:id="rId16"/>
    <p:sldId id="799" r:id="rId17"/>
    <p:sldId id="786" r:id="rId18"/>
    <p:sldId id="789" r:id="rId19"/>
    <p:sldId id="788" r:id="rId20"/>
    <p:sldId id="771" r:id="rId21"/>
    <p:sldId id="801" r:id="rId22"/>
    <p:sldId id="291" r:id="rId2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1" autoAdjust="0"/>
    <p:restoredTop sz="81065" autoAdjust="0"/>
  </p:normalViewPr>
  <p:slideViewPr>
    <p:cSldViewPr snapToGrid="0" showGuides="1">
      <p:cViewPr varScale="1">
        <p:scale>
          <a:sx n="123" d="100"/>
          <a:sy n="123" d="100"/>
        </p:scale>
        <p:origin x="1380" y="90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4/22/2018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2: Attacks, Concepts and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2.1.4 – Methods of Infiltration</a:t>
            </a:r>
          </a:p>
          <a:p>
            <a:r>
              <a:rPr lang="en-US" dirty="0"/>
              <a:t>2.1.4.1 – Social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27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2.1.4 – Methods of Infiltration</a:t>
            </a:r>
          </a:p>
          <a:p>
            <a:r>
              <a:rPr lang="en-US" dirty="0"/>
              <a:t>2.1.4.2 – Wi-Fi Password Cracking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05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2.1.4 – Methods of Infiltration</a:t>
            </a:r>
          </a:p>
          <a:p>
            <a:r>
              <a:rPr lang="en-US" dirty="0"/>
              <a:t>2.1.4.3 - Phishing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8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2.1.4 – Methods of Infiltration</a:t>
            </a:r>
          </a:p>
          <a:p>
            <a:r>
              <a:rPr lang="en-US" dirty="0"/>
              <a:t>2.1.4.4 – Vulnerability Exploitation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11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2.1.5 – Denial of Service</a:t>
            </a:r>
          </a:p>
          <a:p>
            <a:r>
              <a:rPr lang="en-US" dirty="0"/>
              <a:t>2.1.5.1 - </a:t>
            </a:r>
            <a:r>
              <a:rPr lang="en-US" dirty="0" err="1"/>
              <a:t>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42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2.1.5 – Denial of Service</a:t>
            </a:r>
          </a:p>
          <a:p>
            <a:r>
              <a:rPr lang="en-US" dirty="0"/>
              <a:t>2.1.5.2 - DDoS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65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2.1.5 – Denial of Service</a:t>
            </a:r>
          </a:p>
          <a:p>
            <a:r>
              <a:rPr lang="en-US" dirty="0"/>
              <a:t>2.1.5.3 – SEO Poisoning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60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latin typeface="Arial" charset="0"/>
              </a:rPr>
              <a:t>2 - Attacks, Concepts and Techniques</a:t>
            </a:r>
          </a:p>
          <a:p>
            <a:pPr>
              <a:buFontTx/>
              <a:buNone/>
            </a:pPr>
            <a:r>
              <a:rPr lang="en-US" dirty="0"/>
              <a:t>2.2 - The Cybersecurity Landscape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30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2.2 - The Cybersecurity Landscape</a:t>
            </a:r>
          </a:p>
          <a:p>
            <a:r>
              <a:rPr lang="en-US" dirty="0"/>
              <a:t>2.2.1 – Blended Attack</a:t>
            </a:r>
          </a:p>
          <a:p>
            <a:r>
              <a:rPr lang="en-US" dirty="0"/>
              <a:t>2.2.1.1 – What is a Blended Attack?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26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2.2 - The Cybersecurity Landscape</a:t>
            </a:r>
          </a:p>
          <a:p>
            <a:r>
              <a:rPr lang="en-US" dirty="0"/>
              <a:t>2.2.2 – Impact Reduction</a:t>
            </a:r>
          </a:p>
          <a:p>
            <a:r>
              <a:rPr lang="en-US" dirty="0"/>
              <a:t>2.2.2.1 – What is Impact Reduction?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7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2: Attacks, Concepts and Techniques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2 – Attacks, Concepts and Techniques</a:t>
            </a:r>
          </a:p>
          <a:p>
            <a:r>
              <a:rPr lang="en-US" dirty="0"/>
              <a:t>2.3 – 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0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2.3 – Chapter Summary</a:t>
            </a:r>
          </a:p>
          <a:p>
            <a:r>
              <a:rPr lang="en-US" dirty="0"/>
              <a:t>2.3.1.1 –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3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3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</a:t>
            </a:r>
            <a:r>
              <a:rPr lang="en-US" sz="1400" dirty="0">
                <a:latin typeface="Arial" charset="0"/>
              </a:rPr>
              <a:t>2: Attacks, Concepts and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52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latin typeface="Arial" charset="0"/>
              </a:rPr>
              <a:t>2 - Attacks, Concepts and Techniques</a:t>
            </a:r>
          </a:p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2.1.1 – Security Vulnerability and Exploits</a:t>
            </a:r>
          </a:p>
          <a:p>
            <a:r>
              <a:rPr lang="en-US" dirty="0"/>
              <a:t>2.1.1.1 – Finding Security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6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2.1.2 – Types of Security Vulnerabilities</a:t>
            </a:r>
          </a:p>
          <a:p>
            <a:r>
              <a:rPr lang="en-US" dirty="0"/>
              <a:t>2.1.2.1 – Categorizing Security Vulnerabilities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07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2.1.3 – Types of Malware and Symptoms</a:t>
            </a:r>
          </a:p>
          <a:p>
            <a:r>
              <a:rPr lang="en-US" dirty="0"/>
              <a:t>2.1.3.1 – Types of Malware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2.1.3 – Types of Malware and Symptoms</a:t>
            </a:r>
          </a:p>
          <a:p>
            <a:r>
              <a:rPr lang="en-US" dirty="0"/>
              <a:t>2.1.3.1 – Types of Malware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2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>
                <a:latin typeface="Arial" charset="0"/>
              </a:rPr>
              <a:t>2</a:t>
            </a:r>
            <a:r>
              <a:rPr lang="en-US" sz="1200" b="0" dirty="0"/>
              <a:t>.1 – </a:t>
            </a:r>
            <a:r>
              <a:rPr lang="en-US" dirty="0"/>
              <a:t>Analyzing a Cyberattack</a:t>
            </a:r>
            <a:endParaRPr lang="en-GB" b="0" dirty="0"/>
          </a:p>
          <a:p>
            <a:r>
              <a:rPr lang="en-US" dirty="0"/>
              <a:t>2.1.3 – Types of Malware and Symptoms</a:t>
            </a:r>
          </a:p>
          <a:p>
            <a:r>
              <a:rPr lang="en-US" dirty="0"/>
              <a:t>2.1.3.2 – Symptoms of Malware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6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2: </a:t>
            </a:r>
            <a:r>
              <a:rPr lang="en-US" dirty="0">
                <a:latin typeface="Arial" charset="0"/>
              </a:rPr>
              <a:t>Attacks, Concepts and Techniques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2980285" cy="902174"/>
          </a:xfrm>
        </p:spPr>
        <p:txBody>
          <a:bodyPr/>
          <a:lstStyle/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Methods of Infiltration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Social Engineering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4155319"/>
          </a:xfrm>
        </p:spPr>
        <p:txBody>
          <a:bodyPr/>
          <a:lstStyle/>
          <a:p>
            <a:r>
              <a:rPr lang="en-US" dirty="0"/>
              <a:t>Social Engineering – manipulation of individual into performing actions or divulging confidential information</a:t>
            </a:r>
          </a:p>
          <a:p>
            <a:pPr lvl="1"/>
            <a:r>
              <a:rPr lang="en-US" b="1" dirty="0"/>
              <a:t>Pretexting</a:t>
            </a:r>
            <a:r>
              <a:rPr lang="en-US" dirty="0"/>
              <a:t> - an attacker calls an individual and lies to them in an attempt to gain access to privileged data.</a:t>
            </a:r>
          </a:p>
          <a:p>
            <a:pPr lvl="1"/>
            <a:r>
              <a:rPr lang="en-US" b="1" dirty="0"/>
              <a:t>Tailgating</a:t>
            </a:r>
            <a:r>
              <a:rPr lang="en-US" dirty="0"/>
              <a:t> - an attacker quickly follows an authorized person into a secure location.</a:t>
            </a:r>
          </a:p>
          <a:p>
            <a:pPr lvl="1"/>
            <a:r>
              <a:rPr lang="en-US" b="1" dirty="0"/>
              <a:t>Something for something (Quid pro quo)</a:t>
            </a:r>
            <a:r>
              <a:rPr lang="en-US" dirty="0"/>
              <a:t> - an attacker requests personal information from a party in exchange for something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F83AF-A2E5-4AD0-99BF-B065B91A4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571750"/>
            <a:ext cx="2494308" cy="21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000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Methods of Infiltration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Wi-Fi Password Cracking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3" y="798944"/>
            <a:ext cx="4718892" cy="4155319"/>
          </a:xfrm>
        </p:spPr>
        <p:txBody>
          <a:bodyPr/>
          <a:lstStyle/>
          <a:p>
            <a:r>
              <a:rPr lang="en-US" dirty="0"/>
              <a:t>Wi-Fi Password Cracking – Password discovery</a:t>
            </a:r>
          </a:p>
          <a:p>
            <a:pPr lvl="1"/>
            <a:r>
              <a:rPr lang="en-US" b="1" dirty="0"/>
              <a:t>Social engineering</a:t>
            </a:r>
            <a:r>
              <a:rPr lang="en-US" dirty="0"/>
              <a:t> - The attacker manipulates a person who knows the password into providing it.</a:t>
            </a:r>
          </a:p>
          <a:p>
            <a:pPr lvl="1"/>
            <a:r>
              <a:rPr lang="en-US" b="1" dirty="0"/>
              <a:t>Brute-force attacks</a:t>
            </a:r>
            <a:r>
              <a:rPr lang="en-US" dirty="0"/>
              <a:t> - The attacker tries several possible passwords in an attempt to guess the password.</a:t>
            </a:r>
          </a:p>
          <a:p>
            <a:pPr lvl="1"/>
            <a:r>
              <a:rPr lang="en-US" b="1" dirty="0"/>
              <a:t>Network sniffing</a:t>
            </a:r>
            <a:r>
              <a:rPr lang="en-US" dirty="0"/>
              <a:t> - The password maybe discovered by listening and capturing packets send on the network.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563ADC-A4F8-4A94-8DAA-72C6306D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182" y="1466984"/>
            <a:ext cx="3730925" cy="248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3548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Methods of Infiltration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Phishing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4155319"/>
          </a:xfrm>
        </p:spPr>
        <p:txBody>
          <a:bodyPr/>
          <a:lstStyle/>
          <a:p>
            <a:r>
              <a:rPr lang="en-US" dirty="0"/>
              <a:t>Phishing</a:t>
            </a:r>
          </a:p>
          <a:p>
            <a:pPr lvl="1"/>
            <a:r>
              <a:rPr lang="en-US" dirty="0"/>
              <a:t>malicious party sends a fraudulent email disguised as being from a legitimate, trusted source</a:t>
            </a:r>
          </a:p>
          <a:p>
            <a:pPr lvl="1"/>
            <a:r>
              <a:rPr lang="en-US" dirty="0"/>
              <a:t>trick the recipient into installing malware on their device or sharing personal or financial information</a:t>
            </a:r>
          </a:p>
          <a:p>
            <a:r>
              <a:rPr lang="en-US" dirty="0"/>
              <a:t>Spear phishing</a:t>
            </a:r>
          </a:p>
          <a:p>
            <a:pPr lvl="1"/>
            <a:r>
              <a:rPr lang="en-US" dirty="0"/>
              <a:t>a highly targeted phishing attack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BD9A9-D2FA-4B7E-98EF-8942BFA0C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672" y="2122873"/>
            <a:ext cx="3845436" cy="25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8318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Methods of Infiltration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Vulnerability Exploitation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2697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Vulnerability Exploitation – scan to find vulnerability to exploit</a:t>
            </a:r>
          </a:p>
          <a:p>
            <a:pPr lvl="1"/>
            <a:r>
              <a:rPr lang="en-US" b="1" dirty="0"/>
              <a:t>Step 1 </a:t>
            </a:r>
            <a:r>
              <a:rPr lang="en-US" dirty="0"/>
              <a:t>- Gather information about the target system using port scanner or social engineering</a:t>
            </a:r>
          </a:p>
          <a:p>
            <a:pPr lvl="1"/>
            <a:r>
              <a:rPr lang="en-US" b="1" dirty="0"/>
              <a:t>Step 2 </a:t>
            </a:r>
            <a:r>
              <a:rPr lang="en-US" dirty="0"/>
              <a:t>- Determine learned information from step 1</a:t>
            </a:r>
          </a:p>
          <a:p>
            <a:pPr lvl="1"/>
            <a:r>
              <a:rPr lang="en-US" b="1" dirty="0"/>
              <a:t>Step 3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Look for vulnerability</a:t>
            </a:r>
          </a:p>
          <a:p>
            <a:pPr lvl="1"/>
            <a:r>
              <a:rPr lang="en-US" b="1" dirty="0"/>
              <a:t>Step 4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Use a known exploit or write a new exploit</a:t>
            </a:r>
          </a:p>
          <a:p>
            <a:r>
              <a:rPr lang="en-US" dirty="0"/>
              <a:t>Advanced Persistent Threats – a multi-phase, long term, stealthy and advanced operation against a specific target</a:t>
            </a:r>
          </a:p>
          <a:p>
            <a:pPr lvl="1"/>
            <a:r>
              <a:rPr lang="en-US" dirty="0"/>
              <a:t>usually well-funded</a:t>
            </a:r>
          </a:p>
          <a:p>
            <a:pPr lvl="1"/>
            <a:r>
              <a:rPr lang="en-US" dirty="0"/>
              <a:t>deploy customized malware 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CD264-3D1C-46E7-A425-5166175DF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32" y="3496746"/>
            <a:ext cx="2272588" cy="1449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7B4C38-3F7E-4B1F-934B-AF3E5EA18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038" y="3496746"/>
            <a:ext cx="2319471" cy="14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9376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Denial of Service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 err="1"/>
              <a:t>DoS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4155319"/>
          </a:xfrm>
        </p:spPr>
        <p:txBody>
          <a:bodyPr/>
          <a:lstStyle/>
          <a:p>
            <a:r>
              <a:rPr lang="en-US" dirty="0" err="1"/>
              <a:t>DoS</a:t>
            </a:r>
            <a:r>
              <a:rPr lang="en-US" dirty="0"/>
              <a:t> is a disruption of network services</a:t>
            </a:r>
          </a:p>
          <a:p>
            <a:pPr lvl="1"/>
            <a:r>
              <a:rPr lang="en-US" b="1" dirty="0"/>
              <a:t>Overwhelming quantity of traffic</a:t>
            </a:r>
            <a:r>
              <a:rPr lang="en-US" dirty="0"/>
              <a:t> - a network, host, or application is sent an enormous quantity of data at a rate which it cannot handle</a:t>
            </a:r>
          </a:p>
          <a:p>
            <a:pPr lvl="1"/>
            <a:r>
              <a:rPr lang="en-US" b="1" dirty="0"/>
              <a:t>Maliciously formatted packets</a:t>
            </a:r>
            <a:r>
              <a:rPr lang="en-US" dirty="0"/>
              <a:t> - maliciously formatted packet is sent to a host or application and the receiver is unable to handle it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B46A1-45CB-4B2F-A3B4-634D2DCFA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485" y="2235933"/>
            <a:ext cx="4661030" cy="27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1992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Denial of Service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DDoS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4541986" cy="3897343"/>
          </a:xfrm>
        </p:spPr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DoS</a:t>
            </a:r>
            <a:r>
              <a:rPr lang="en-US" dirty="0"/>
              <a:t>, from multiple, coordinated sources</a:t>
            </a:r>
          </a:p>
          <a:p>
            <a:r>
              <a:rPr lang="en-US" dirty="0"/>
              <a:t>Botnet -  a network of infected hosts</a:t>
            </a:r>
          </a:p>
          <a:p>
            <a:r>
              <a:rPr lang="en-US" dirty="0"/>
              <a:t>Zombie - infected hosts</a:t>
            </a:r>
          </a:p>
          <a:p>
            <a:r>
              <a:rPr lang="en-US" dirty="0"/>
              <a:t>The zombies are controlled by handler systems. </a:t>
            </a:r>
          </a:p>
          <a:p>
            <a:r>
              <a:rPr lang="en-US" dirty="0"/>
              <a:t>The zombies continues to infect more hosts, creating more zombies.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14A3A-6BE7-41DF-B710-CA0EA05EB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78" y="1633491"/>
            <a:ext cx="4104230" cy="241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2853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Denial of Service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SEO Poisoning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4155319"/>
          </a:xfrm>
        </p:spPr>
        <p:txBody>
          <a:bodyPr/>
          <a:lstStyle/>
          <a:p>
            <a:r>
              <a:rPr lang="en-US" dirty="0"/>
              <a:t>SEO</a:t>
            </a:r>
          </a:p>
          <a:p>
            <a:pPr lvl="1"/>
            <a:r>
              <a:rPr lang="en-US" dirty="0"/>
              <a:t>Search Engine Optimization</a:t>
            </a:r>
          </a:p>
          <a:p>
            <a:pPr lvl="1"/>
            <a:r>
              <a:rPr lang="en-US" dirty="0"/>
              <a:t>Techniques to improve a website’s ranking by a search engine</a:t>
            </a:r>
          </a:p>
          <a:p>
            <a:r>
              <a:rPr lang="en-US" dirty="0"/>
              <a:t>SEO Poisoning</a:t>
            </a:r>
          </a:p>
          <a:p>
            <a:pPr lvl="1"/>
            <a:r>
              <a:rPr lang="en-US" dirty="0"/>
              <a:t>Increase traffic to malicious websites</a:t>
            </a:r>
          </a:p>
          <a:p>
            <a:pPr lvl="1"/>
            <a:r>
              <a:rPr lang="en-US" dirty="0"/>
              <a:t>Force malicious sites to rank higher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04EAE-2C04-451D-9343-E9647F36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34" y="1104310"/>
            <a:ext cx="3140644" cy="354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2360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2.2 The Cybersecurity Landscape</a:t>
            </a:r>
          </a:p>
        </p:txBody>
      </p:sp>
    </p:spTree>
    <p:extLst>
      <p:ext uri="{BB962C8B-B14F-4D97-AF65-F5344CB8AC3E}">
        <p14:creationId xmlns:p14="http://schemas.microsoft.com/office/powerpoint/2010/main" val="267798452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Blended Attack</a:t>
            </a:r>
            <a:br>
              <a:rPr lang="en-US" altLang="en-US" sz="1600" dirty="0"/>
            </a:br>
            <a:r>
              <a:rPr lang="en-CA" altLang="en-US" dirty="0"/>
              <a:t>What is a Blended Attack?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multiple techniques to compromise a target</a:t>
            </a:r>
          </a:p>
          <a:p>
            <a:r>
              <a:rPr lang="en-US" dirty="0"/>
              <a:t>Uses a hybrid of worms, Trojan horses, spyware, keyloggers, spam and phishing schemes</a:t>
            </a:r>
          </a:p>
          <a:p>
            <a:r>
              <a:rPr lang="en-US" dirty="0"/>
              <a:t>Common blended attack example </a:t>
            </a:r>
          </a:p>
          <a:p>
            <a:pPr lvl="1"/>
            <a:r>
              <a:rPr lang="en-US" dirty="0"/>
              <a:t>spam email messages, instant messages or legitimate </a:t>
            </a:r>
            <a:br>
              <a:rPr lang="en-US" dirty="0"/>
            </a:br>
            <a:r>
              <a:rPr lang="en-US" dirty="0"/>
              <a:t>websites to distribute links </a:t>
            </a:r>
          </a:p>
          <a:p>
            <a:pPr lvl="1"/>
            <a:r>
              <a:rPr lang="en-US" dirty="0"/>
              <a:t>DDoS combined with phishing emails</a:t>
            </a:r>
          </a:p>
          <a:p>
            <a:r>
              <a:rPr lang="en-US" dirty="0"/>
              <a:t>Examples: </a:t>
            </a:r>
            <a:r>
              <a:rPr lang="en-US" dirty="0" err="1"/>
              <a:t>Nimbda</a:t>
            </a:r>
            <a:r>
              <a:rPr lang="en-US" dirty="0"/>
              <a:t>, </a:t>
            </a:r>
            <a:r>
              <a:rPr lang="en-US" dirty="0" err="1"/>
              <a:t>CodeRed</a:t>
            </a:r>
            <a:r>
              <a:rPr lang="en-US" dirty="0"/>
              <a:t>, </a:t>
            </a:r>
            <a:r>
              <a:rPr lang="en-US" dirty="0" err="1"/>
              <a:t>BugBear</a:t>
            </a:r>
            <a:r>
              <a:rPr lang="en-US" dirty="0"/>
              <a:t>, </a:t>
            </a:r>
            <a:r>
              <a:rPr lang="en-US" dirty="0" err="1"/>
              <a:t>Klez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Slammer, Zeus/LICAT, and </a:t>
            </a:r>
            <a:r>
              <a:rPr lang="en-US" dirty="0" err="1"/>
              <a:t>Conficker</a:t>
            </a:r>
            <a:endParaRPr lang="en-US" dirty="0"/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3F57B-F56B-42C3-B880-5F5AECAE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56" y="2191657"/>
            <a:ext cx="3688631" cy="24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5006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Impact Reduction</a:t>
            </a:r>
            <a:br>
              <a:rPr lang="en-US" altLang="en-US" sz="1600" dirty="0"/>
            </a:br>
            <a:r>
              <a:rPr lang="en-CA" altLang="en-US" dirty="0"/>
              <a:t>What is Impact Reduction?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the issue</a:t>
            </a:r>
          </a:p>
          <a:p>
            <a:r>
              <a:rPr lang="en-US" dirty="0"/>
              <a:t>Be sincere and accountable</a:t>
            </a:r>
          </a:p>
          <a:p>
            <a:r>
              <a:rPr lang="en-US" dirty="0"/>
              <a:t>Provide details</a:t>
            </a:r>
          </a:p>
          <a:p>
            <a:r>
              <a:rPr lang="en-US" dirty="0"/>
              <a:t>Understand the cause of the breach</a:t>
            </a:r>
          </a:p>
          <a:p>
            <a:r>
              <a:rPr lang="en-US" dirty="0"/>
              <a:t>Take steps to avoid another similar breach in the future</a:t>
            </a:r>
          </a:p>
          <a:p>
            <a:r>
              <a:rPr lang="en-US" dirty="0"/>
              <a:t>Ensure all systems are clean</a:t>
            </a:r>
          </a:p>
          <a:p>
            <a:r>
              <a:rPr lang="en-US" dirty="0"/>
              <a:t>Educate employees, partners and customers</a:t>
            </a:r>
          </a:p>
          <a:p>
            <a:endParaRPr lang="en-CA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C022D-3935-49BC-928E-BDF3F2ABA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537" y="2281646"/>
            <a:ext cx="3602111" cy="23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3289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2: Attacks, Concepts and Techniques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2557721" cy="902174"/>
          </a:xfrm>
        </p:spPr>
        <p:txBody>
          <a:bodyPr/>
          <a:lstStyle/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2.3 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88694427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Chapter Summary</a:t>
            </a:r>
            <a:br>
              <a:rPr lang="en-US" altLang="en-US" sz="1600" dirty="0"/>
            </a:br>
            <a:r>
              <a:rPr lang="en-CA" altLang="en-US" dirty="0"/>
              <a:t>Summary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Identify examples of security vulnerabilities.</a:t>
            </a:r>
          </a:p>
          <a:p>
            <a:r>
              <a:rPr lang="en-US" sz="1400" dirty="0"/>
              <a:t>Explain how a security vulnerability is exploited.</a:t>
            </a:r>
          </a:p>
          <a:p>
            <a:r>
              <a:rPr lang="en-US" sz="1400" dirty="0"/>
              <a:t>Describe types of malware and their symptoms, methods of infiltration, methods used to deny service.</a:t>
            </a:r>
          </a:p>
          <a:p>
            <a:r>
              <a:rPr lang="en-US" sz="1400" dirty="0"/>
              <a:t>Describe a blended attack and the importance of impact reduction.</a:t>
            </a:r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7224507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2.1 Analyzing a Cyberattack</a:t>
            </a:r>
          </a:p>
          <a:p>
            <a:pPr lvl="1"/>
            <a:r>
              <a:rPr lang="en-US" dirty="0"/>
              <a:t>Explain the characteristics and operation of a cyber attack.</a:t>
            </a:r>
          </a:p>
          <a:p>
            <a:pPr lvl="3"/>
            <a:r>
              <a:rPr lang="en-US" sz="1200" dirty="0"/>
              <a:t>Explain how a security vulnerability is exploited.</a:t>
            </a:r>
          </a:p>
          <a:p>
            <a:pPr lvl="3"/>
            <a:r>
              <a:rPr lang="en-US" sz="1200" dirty="0"/>
              <a:t>Identify examples of security vulnerabilities.</a:t>
            </a:r>
          </a:p>
          <a:p>
            <a:pPr lvl="3"/>
            <a:r>
              <a:rPr lang="en-US" sz="1200" dirty="0"/>
              <a:t>Describe types of malware and their symptoms.</a:t>
            </a:r>
          </a:p>
          <a:p>
            <a:pPr lvl="3"/>
            <a:r>
              <a:rPr lang="en-US" sz="1200" dirty="0"/>
              <a:t>Describe methods of infiltration.</a:t>
            </a:r>
          </a:p>
          <a:p>
            <a:pPr lvl="3"/>
            <a:r>
              <a:rPr lang="en-US" sz="1200" dirty="0"/>
              <a:t>Describe methods used to deny service.</a:t>
            </a:r>
          </a:p>
          <a:p>
            <a:r>
              <a:rPr lang="en-CA" dirty="0"/>
              <a:t>2.2 The Cybersecurity Landscape</a:t>
            </a:r>
          </a:p>
          <a:p>
            <a:pPr lvl="1"/>
            <a:r>
              <a:rPr lang="en-US" dirty="0"/>
              <a:t>Explain trends in the cyberthreat landscape</a:t>
            </a:r>
            <a:r>
              <a:rPr lang="en-US" sz="1250" dirty="0"/>
              <a:t>.</a:t>
            </a:r>
          </a:p>
          <a:p>
            <a:pPr lvl="3"/>
            <a:r>
              <a:rPr lang="en-US" sz="1200" dirty="0"/>
              <a:t>Describe a blended attack.</a:t>
            </a:r>
          </a:p>
          <a:p>
            <a:pPr lvl="3"/>
            <a:r>
              <a:rPr lang="en-US" sz="1200" dirty="0"/>
              <a:t>Describe the importance of impact reduction.</a:t>
            </a:r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2 - Sections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17588686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2.1 Analyzing a Cyberattack</a:t>
            </a:r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Security Vulnerability and Exploits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Finding Security Vulnerabilities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894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i="1" dirty="0"/>
              <a:t>exploit</a:t>
            </a:r>
            <a:r>
              <a:rPr lang="en-US" dirty="0"/>
              <a:t> is the term used to describe a program written to take advantage of a known vulnerability.</a:t>
            </a:r>
          </a:p>
          <a:p>
            <a:r>
              <a:rPr lang="en-US" dirty="0"/>
              <a:t>An </a:t>
            </a:r>
            <a:r>
              <a:rPr lang="en-US" i="1" dirty="0"/>
              <a:t>attack </a:t>
            </a:r>
            <a:r>
              <a:rPr lang="en-US" dirty="0"/>
              <a:t>is the act of using an exploit against a vulnerability.</a:t>
            </a:r>
          </a:p>
          <a:p>
            <a:r>
              <a:rPr lang="en-US" dirty="0"/>
              <a:t>Software vulnerability</a:t>
            </a:r>
          </a:p>
          <a:p>
            <a:pPr lvl="1"/>
            <a:r>
              <a:rPr lang="en-US" dirty="0"/>
              <a:t>Errors in OS or application code</a:t>
            </a:r>
          </a:p>
          <a:p>
            <a:pPr lvl="1"/>
            <a:r>
              <a:rPr lang="en-US" dirty="0" err="1"/>
              <a:t>SYNful</a:t>
            </a:r>
            <a:r>
              <a:rPr lang="en-US" dirty="0"/>
              <a:t> Knock – Vulnerability in Cisco IOS </a:t>
            </a:r>
          </a:p>
          <a:p>
            <a:pPr lvl="2"/>
            <a:r>
              <a:rPr lang="en-US" dirty="0"/>
              <a:t>allows attackers to gain control of the routers</a:t>
            </a:r>
          </a:p>
          <a:p>
            <a:pPr lvl="2"/>
            <a:r>
              <a:rPr lang="en-US" dirty="0"/>
              <a:t>monitor network communication</a:t>
            </a:r>
          </a:p>
          <a:p>
            <a:pPr lvl="2"/>
            <a:r>
              <a:rPr lang="en-US" dirty="0"/>
              <a:t>infect other network devices.</a:t>
            </a:r>
          </a:p>
          <a:p>
            <a:pPr lvl="1"/>
            <a:r>
              <a:rPr lang="en-US" dirty="0"/>
              <a:t>Project Zero – Google formed a permanent </a:t>
            </a:r>
            <a:br>
              <a:rPr lang="en-US" dirty="0"/>
            </a:br>
            <a:r>
              <a:rPr lang="en-US" dirty="0"/>
              <a:t>team dedicated to finding software vulnerabilities.</a:t>
            </a:r>
          </a:p>
          <a:p>
            <a:r>
              <a:rPr lang="en-US" dirty="0"/>
              <a:t>Hardware vulnerability</a:t>
            </a:r>
          </a:p>
          <a:p>
            <a:pPr lvl="1"/>
            <a:r>
              <a:rPr lang="en-US" dirty="0"/>
              <a:t>Hardware design flaws</a:t>
            </a:r>
          </a:p>
          <a:p>
            <a:pPr lvl="1"/>
            <a:r>
              <a:rPr lang="en-US" dirty="0" err="1"/>
              <a:t>Rowhammer</a:t>
            </a:r>
            <a:r>
              <a:rPr lang="en-US" dirty="0"/>
              <a:t> - RAM memory exploit allows data to be retrieved from nearby address memory cells.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6CEBA-574F-421C-968E-1A85002D8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08" y="1929822"/>
            <a:ext cx="4374888" cy="21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7739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Types of Security Vulnerabilities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Categorizing Security Vulnerabilities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  <a:p>
            <a:pPr lvl="1"/>
            <a:r>
              <a:rPr lang="en-US" dirty="0"/>
              <a:t>Data is written beyond the limits of a buffer</a:t>
            </a:r>
          </a:p>
          <a:p>
            <a:r>
              <a:rPr lang="en-US" dirty="0"/>
              <a:t>Non-validated Input</a:t>
            </a:r>
          </a:p>
          <a:p>
            <a:pPr lvl="1"/>
            <a:r>
              <a:rPr lang="en-US" dirty="0"/>
              <a:t>Force programs to behave in an unintended way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Improperly ordered or timed events</a:t>
            </a:r>
          </a:p>
          <a:p>
            <a:r>
              <a:rPr lang="en-US" dirty="0"/>
              <a:t>Weaknesses in Security Practices</a:t>
            </a:r>
          </a:p>
          <a:p>
            <a:pPr lvl="1"/>
            <a:r>
              <a:rPr lang="en-US" dirty="0"/>
              <a:t>Protect sensitive data through authentication, </a:t>
            </a:r>
            <a:br>
              <a:rPr lang="en-US" dirty="0"/>
            </a:br>
            <a:r>
              <a:rPr lang="en-US" dirty="0"/>
              <a:t>authorization, and encryption</a:t>
            </a:r>
          </a:p>
          <a:p>
            <a:r>
              <a:rPr lang="en-US" dirty="0"/>
              <a:t>Access-control Problems</a:t>
            </a:r>
          </a:p>
          <a:p>
            <a:pPr lvl="1"/>
            <a:r>
              <a:rPr lang="en-US" dirty="0"/>
              <a:t>Access control to physical equipment and resources</a:t>
            </a:r>
          </a:p>
          <a:p>
            <a:pPr lvl="1"/>
            <a:r>
              <a:rPr lang="en-US" dirty="0"/>
              <a:t>Security practices</a:t>
            </a:r>
          </a:p>
          <a:p>
            <a:endParaRPr lang="en-CA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A66B2-472A-403D-B452-091765972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538" y="1568417"/>
            <a:ext cx="4227813" cy="277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511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Types of Malware and Symptoms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Types of Malware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4155319"/>
          </a:xfrm>
        </p:spPr>
        <p:txBody>
          <a:bodyPr>
            <a:normAutofit/>
          </a:bodyPr>
          <a:lstStyle/>
          <a:p>
            <a:r>
              <a:rPr lang="en-US" dirty="0"/>
              <a:t>Malware is used to steal data, bypass access controls, cause harm to, or compromise a system.</a:t>
            </a:r>
          </a:p>
          <a:p>
            <a:r>
              <a:rPr lang="en-US" dirty="0"/>
              <a:t>Types of Malware</a:t>
            </a:r>
          </a:p>
          <a:p>
            <a:pPr lvl="1"/>
            <a:r>
              <a:rPr lang="en-US" b="1" dirty="0"/>
              <a:t>Spyware</a:t>
            </a:r>
            <a:r>
              <a:rPr lang="en-US" dirty="0"/>
              <a:t> - track and spy on the user</a:t>
            </a:r>
          </a:p>
          <a:p>
            <a:pPr lvl="1"/>
            <a:r>
              <a:rPr lang="en-US" b="1" dirty="0"/>
              <a:t>Adware</a:t>
            </a:r>
            <a:r>
              <a:rPr lang="en-US" dirty="0"/>
              <a:t> -  deliver advertisements, usually comes with spyware</a:t>
            </a:r>
          </a:p>
          <a:p>
            <a:pPr lvl="1"/>
            <a:r>
              <a:rPr lang="en-US" b="1" dirty="0"/>
              <a:t>Bot</a:t>
            </a:r>
            <a:r>
              <a:rPr lang="en-US" dirty="0"/>
              <a:t> - automatically perform action</a:t>
            </a:r>
          </a:p>
          <a:p>
            <a:pPr lvl="1"/>
            <a:r>
              <a:rPr lang="en-US" b="1" dirty="0"/>
              <a:t>Ransomware</a:t>
            </a:r>
            <a:r>
              <a:rPr lang="en-US" dirty="0"/>
              <a:t> - hold a computer system or the data captive </a:t>
            </a:r>
            <a:br>
              <a:rPr lang="en-US" dirty="0"/>
            </a:br>
            <a:r>
              <a:rPr lang="en-US" dirty="0"/>
              <a:t>until a payment is made</a:t>
            </a:r>
          </a:p>
          <a:p>
            <a:pPr lvl="1"/>
            <a:r>
              <a:rPr lang="en-US" b="1" dirty="0"/>
              <a:t>Scareware</a:t>
            </a:r>
            <a:r>
              <a:rPr lang="en-US" dirty="0"/>
              <a:t> -  persuade the user to take a specific action </a:t>
            </a:r>
            <a:br>
              <a:rPr lang="en-US" dirty="0"/>
            </a:br>
            <a:r>
              <a:rPr lang="en-US" dirty="0"/>
              <a:t>based on fear.</a:t>
            </a:r>
          </a:p>
          <a:p>
            <a:endParaRPr lang="en-CA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B5BCAC-9123-4695-99DE-FEEA4939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044" y="2370069"/>
            <a:ext cx="3375956" cy="1773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9DD4B-C7F3-4C8E-B374-405573455595}"/>
              </a:ext>
            </a:extLst>
          </p:cNvPr>
          <p:cNvSpPr txBox="1"/>
          <p:nvPr/>
        </p:nvSpPr>
        <p:spPr>
          <a:xfrm>
            <a:off x="5686704" y="4179737"/>
            <a:ext cx="345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Code Red Worm Infection</a:t>
            </a:r>
          </a:p>
        </p:txBody>
      </p:sp>
    </p:spTree>
    <p:extLst>
      <p:ext uri="{BB962C8B-B14F-4D97-AF65-F5344CB8AC3E}">
        <p14:creationId xmlns:p14="http://schemas.microsoft.com/office/powerpoint/2010/main" val="375580483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Types of Malware and Symptoms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/>
              <a:t>Types of Malware (Cont.)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4"/>
            <a:ext cx="8853286" cy="4155319"/>
          </a:xfrm>
        </p:spPr>
        <p:txBody>
          <a:bodyPr>
            <a:normAutofit/>
          </a:bodyPr>
          <a:lstStyle/>
          <a:p>
            <a:r>
              <a:rPr lang="en-US" dirty="0"/>
              <a:t>Types of Malware (Cont.)</a:t>
            </a:r>
          </a:p>
          <a:p>
            <a:pPr lvl="1"/>
            <a:r>
              <a:rPr lang="en-US" b="1" dirty="0"/>
              <a:t>Rootkit</a:t>
            </a:r>
            <a:r>
              <a:rPr lang="en-US" dirty="0"/>
              <a:t> - modify the operating system to create a backdoor</a:t>
            </a:r>
          </a:p>
          <a:p>
            <a:pPr lvl="1"/>
            <a:r>
              <a:rPr lang="en-US" b="1" dirty="0"/>
              <a:t>Virus</a:t>
            </a:r>
            <a:r>
              <a:rPr lang="en-US" dirty="0"/>
              <a:t> - malicious executable code that is attached to other executable files</a:t>
            </a:r>
          </a:p>
          <a:p>
            <a:pPr lvl="1"/>
            <a:r>
              <a:rPr lang="en-US" b="1" dirty="0"/>
              <a:t>Trojan horse</a:t>
            </a:r>
            <a:r>
              <a:rPr lang="en-US" dirty="0"/>
              <a:t> - carries out malicious operations under</a:t>
            </a:r>
            <a:br>
              <a:rPr lang="en-US" dirty="0"/>
            </a:br>
            <a:r>
              <a:rPr lang="en-US" dirty="0"/>
              <a:t> the guise of a desired operation</a:t>
            </a:r>
          </a:p>
          <a:p>
            <a:pPr lvl="1"/>
            <a:r>
              <a:rPr lang="en-US" b="1" dirty="0"/>
              <a:t>Worm</a:t>
            </a:r>
            <a:r>
              <a:rPr lang="en-US" dirty="0"/>
              <a:t> -  replicate themselves by independently </a:t>
            </a:r>
            <a:br>
              <a:rPr lang="en-US" dirty="0"/>
            </a:br>
            <a:r>
              <a:rPr lang="en-US" dirty="0"/>
              <a:t>exploiting vulnerabilities in networks</a:t>
            </a:r>
          </a:p>
          <a:p>
            <a:pPr lvl="1"/>
            <a:r>
              <a:rPr lang="en-US" b="1" dirty="0"/>
              <a:t>Man-in-The-Middle</a:t>
            </a:r>
            <a:r>
              <a:rPr lang="en-US" dirty="0"/>
              <a:t> or </a:t>
            </a:r>
            <a:r>
              <a:rPr lang="en-US" b="1" dirty="0"/>
              <a:t>Man-in-The-Mobile</a:t>
            </a:r>
            <a:r>
              <a:rPr lang="en-US" dirty="0"/>
              <a:t> – </a:t>
            </a:r>
            <a:br>
              <a:rPr lang="en-US" dirty="0"/>
            </a:br>
            <a:r>
              <a:rPr lang="en-US" dirty="0"/>
              <a:t>take control over a device without the </a:t>
            </a:r>
            <a:br>
              <a:rPr lang="en-US" dirty="0"/>
            </a:br>
            <a:r>
              <a:rPr lang="en-US" dirty="0"/>
              <a:t>user’s knowledge</a:t>
            </a:r>
          </a:p>
          <a:p>
            <a:endParaRPr lang="en-CA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C08E3-B45E-4AF8-BCD8-21BA331CD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091" y="2561476"/>
            <a:ext cx="3383280" cy="1783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287E9-6031-49BC-B953-2728B1386AFE}"/>
              </a:ext>
            </a:extLst>
          </p:cNvPr>
          <p:cNvSpPr txBox="1"/>
          <p:nvPr/>
        </p:nvSpPr>
        <p:spPr>
          <a:xfrm>
            <a:off x="4737463" y="4344556"/>
            <a:ext cx="440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Red Worm Infection 19 Hours Later</a:t>
            </a:r>
          </a:p>
        </p:txBody>
      </p:sp>
    </p:spTree>
    <p:extLst>
      <p:ext uri="{BB962C8B-B14F-4D97-AF65-F5344CB8AC3E}">
        <p14:creationId xmlns:p14="http://schemas.microsoft.com/office/powerpoint/2010/main" val="265734053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Types of Malware and Symptoms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dirty="0" err="1"/>
              <a:t>Symptoms</a:t>
            </a:r>
            <a:r>
              <a:rPr lang="en-US" dirty="0"/>
              <a:t> of Malware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92" y="798945"/>
            <a:ext cx="8853286" cy="3868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is an increase in CPU usage.</a:t>
            </a:r>
          </a:p>
          <a:p>
            <a:r>
              <a:rPr lang="en-US" dirty="0"/>
              <a:t>There is a decrease in computer speed.</a:t>
            </a:r>
          </a:p>
          <a:p>
            <a:r>
              <a:rPr lang="en-US" dirty="0"/>
              <a:t>The computer freezes or crashes often.</a:t>
            </a:r>
          </a:p>
          <a:p>
            <a:r>
              <a:rPr lang="en-US" dirty="0"/>
              <a:t>There is a decrease in Web browsing speed.</a:t>
            </a:r>
          </a:p>
          <a:p>
            <a:r>
              <a:rPr lang="en-US" dirty="0"/>
              <a:t>There are unexplainable problems with network </a:t>
            </a:r>
            <a:br>
              <a:rPr lang="en-US" dirty="0"/>
            </a:br>
            <a:r>
              <a:rPr lang="en-US" dirty="0"/>
              <a:t>connections.</a:t>
            </a:r>
          </a:p>
          <a:p>
            <a:r>
              <a:rPr lang="en-US" dirty="0"/>
              <a:t>Files are modified.</a:t>
            </a:r>
          </a:p>
          <a:p>
            <a:r>
              <a:rPr lang="en-US" dirty="0"/>
              <a:t>Files are deleted.</a:t>
            </a:r>
          </a:p>
          <a:p>
            <a:r>
              <a:rPr lang="en-US" dirty="0"/>
              <a:t>There is a presence of unknown files, programs, </a:t>
            </a:r>
            <a:br>
              <a:rPr lang="en-US" dirty="0"/>
            </a:br>
            <a:r>
              <a:rPr lang="en-US" dirty="0"/>
              <a:t>or desktop icons.</a:t>
            </a:r>
          </a:p>
          <a:p>
            <a:r>
              <a:rPr lang="en-US" dirty="0"/>
              <a:t>There are unknown processes running.</a:t>
            </a:r>
          </a:p>
          <a:p>
            <a:r>
              <a:rPr lang="en-US" dirty="0"/>
              <a:t>Programs are turning off or reconfiguring themselves.</a:t>
            </a:r>
          </a:p>
          <a:p>
            <a:r>
              <a:rPr lang="en-US" dirty="0"/>
              <a:t>Email is being sent without the user’s knowledge or consent.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41493-F307-461D-ADDD-1CD930BB5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778" y="1019935"/>
            <a:ext cx="3183575" cy="318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5099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7582</TotalTime>
  <Words>1208</Words>
  <Application>Microsoft Office PowerPoint</Application>
  <PresentationFormat>On-screen Show (16:9)</PresentationFormat>
  <Paragraphs>216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Chapter 2: Attacks, Concepts and Techniques</vt:lpstr>
      <vt:lpstr>Chapter 2: Attacks, Concepts and Techniques</vt:lpstr>
      <vt:lpstr>Chapter 2 - Sections &amp; Objectives</vt:lpstr>
      <vt:lpstr>2.1 Analyzing a Cyberattack</vt:lpstr>
      <vt:lpstr>Security Vulnerability and Exploits Finding Security Vulnerabilities</vt:lpstr>
      <vt:lpstr>Types of Security Vulnerabilities Categorizing Security Vulnerabilities</vt:lpstr>
      <vt:lpstr>Types of Malware and Symptoms Types of Malware</vt:lpstr>
      <vt:lpstr>Types of Malware and Symptoms Types of Malware (Cont.)</vt:lpstr>
      <vt:lpstr>Types of Malware and Symptoms Symptoms of Malware</vt:lpstr>
      <vt:lpstr>Methods of Infiltration Social Engineering</vt:lpstr>
      <vt:lpstr>Methods of Infiltration Wi-Fi Password Cracking</vt:lpstr>
      <vt:lpstr>Methods of Infiltration Phishing</vt:lpstr>
      <vt:lpstr>Methods of Infiltration Vulnerability Exploitation</vt:lpstr>
      <vt:lpstr>Denial of Service DoS</vt:lpstr>
      <vt:lpstr>Denial of Service DDoS</vt:lpstr>
      <vt:lpstr>Denial of Service SEO Poisoning</vt:lpstr>
      <vt:lpstr>2.2 The Cybersecurity Landscape</vt:lpstr>
      <vt:lpstr>Blended Attack What is a Blended Attack?</vt:lpstr>
      <vt:lpstr>Impact Reduction What is Impact Reduction?</vt:lpstr>
      <vt:lpstr>2.3 Chapter Summary</vt:lpstr>
      <vt:lpstr>Chapter Summary Summary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EPSB</cp:lastModifiedBy>
  <cp:revision>303</cp:revision>
  <dcterms:created xsi:type="dcterms:W3CDTF">2016-08-22T22:27:36Z</dcterms:created>
  <dcterms:modified xsi:type="dcterms:W3CDTF">2018-04-22T13:28:21Z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