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4"/>
  </p:notesMasterIdLst>
  <p:sldIdLst>
    <p:sldId id="758" r:id="rId2"/>
    <p:sldId id="760" r:id="rId3"/>
    <p:sldId id="759" r:id="rId4"/>
    <p:sldId id="787" r:id="rId5"/>
    <p:sldId id="789" r:id="rId6"/>
    <p:sldId id="790" r:id="rId7"/>
    <p:sldId id="791" r:id="rId8"/>
    <p:sldId id="784" r:id="rId9"/>
    <p:sldId id="795" r:id="rId10"/>
    <p:sldId id="803" r:id="rId11"/>
    <p:sldId id="793" r:id="rId12"/>
    <p:sldId id="802" r:id="rId13"/>
    <p:sldId id="794" r:id="rId14"/>
    <p:sldId id="786" r:id="rId15"/>
    <p:sldId id="796" r:id="rId16"/>
    <p:sldId id="797" r:id="rId17"/>
    <p:sldId id="798" r:id="rId18"/>
    <p:sldId id="799" r:id="rId19"/>
    <p:sldId id="800" r:id="rId20"/>
    <p:sldId id="771" r:id="rId21"/>
    <p:sldId id="801" r:id="rId22"/>
    <p:sldId id="291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81065" autoAdjust="0"/>
  </p:normalViewPr>
  <p:slideViewPr>
    <p:cSldViewPr snapToGrid="0" showGuides="1">
      <p:cViewPr varScale="1">
        <p:scale>
          <a:sx n="123" d="100"/>
          <a:sy n="123" d="100"/>
        </p:scale>
        <p:origin x="1380" y="9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3: Protecting Your Data and Privacy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3.1.2.2 – Back up Your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4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3.1.2.3 – Lab – Back up Data to External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3.1.2.4 – Deleting Your Data Permanently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3.1.2.5 – Lab – Who Owns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59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3 – </a:t>
            </a:r>
            <a:r>
              <a:rPr lang="en-US" sz="1200" dirty="0">
                <a:latin typeface="Arial" charset="0"/>
              </a:rPr>
              <a:t>Protecting Your Data and Privacy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3.2 – Safeguarding Your Online Privacy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 – Strong Authentication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3.2.1.1 – Two Factor Authentication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8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 – Strong Authentication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3.2.1.2 – OAuth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 – Sharing Too Much Information?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3.2.2.1 – Do Not Share Too Much on Social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 – Sharing Too Much Information?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3.2.2.2 – Email and Web Browser 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3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 – Safeguarding Your Online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 – Sharing Too Much Information?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3.2.2.3 – Lab – Discover Your Risky Online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3: Protecting Your Data and Privacy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Protecting Your Data and Privacy</a:t>
            </a:r>
          </a:p>
          <a:p>
            <a:r>
              <a:rPr lang="en-US" dirty="0"/>
              <a:t>3.3 -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Protecting Your Data and Privacy</a:t>
            </a:r>
          </a:p>
          <a:p>
            <a:r>
              <a:rPr lang="en-US" dirty="0"/>
              <a:t>3.3 -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9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3 – </a:t>
            </a:r>
            <a:r>
              <a:rPr lang="en-US" sz="1200" dirty="0">
                <a:latin typeface="Arial" charset="0"/>
              </a:rPr>
              <a:t>Protecting Your Data and Privacy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3.1 – Protecting Your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3.1.1.1 – Protect Your Computing Devices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7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3.1.1.2 – Use Wireless Networks Safely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7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3.1.1.3 – Use Unique Passwords for Each Online Accounts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7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3.1.1.4 – Use Passphrase Rather Than a Password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 – Protecting Your Devices and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3.1.1.5 – Lab – Create and Store Strong Passwords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 – Protecting Your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 – Data Maintenance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3.1.2.1 – Encrypt Your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5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3: Protecting Your Data and Privacy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571576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Maintenance</a:t>
            </a:r>
            <a:br>
              <a:rPr lang="en-US" altLang="en-US" sz="1600" dirty="0"/>
            </a:br>
            <a:r>
              <a:rPr lang="en-CA" altLang="en-US" dirty="0"/>
              <a:t>Back up Your Data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the loss of irreplaceable data</a:t>
            </a:r>
          </a:p>
          <a:p>
            <a:r>
              <a:rPr lang="en-US" dirty="0"/>
              <a:t>Need additional storage location for the data</a:t>
            </a:r>
          </a:p>
          <a:p>
            <a:r>
              <a:rPr lang="en-US" dirty="0"/>
              <a:t>Copy the data to the backup location regularly and automatically</a:t>
            </a:r>
          </a:p>
          <a:p>
            <a:r>
              <a:rPr lang="en-US" dirty="0"/>
              <a:t>Local Backup</a:t>
            </a:r>
          </a:p>
          <a:p>
            <a:pPr lvl="1"/>
            <a:r>
              <a:rPr lang="en-US" altLang="en-US" dirty="0"/>
              <a:t>NAS, external hard drive, CDs/DVDs, thumb drives, or tapes</a:t>
            </a:r>
          </a:p>
          <a:p>
            <a:pPr lvl="1"/>
            <a:r>
              <a:rPr lang="en-US" altLang="en-US" dirty="0"/>
              <a:t>Total control and responsible for the cost and maintenance</a:t>
            </a:r>
          </a:p>
          <a:p>
            <a:r>
              <a:rPr lang="en-US" altLang="en-US" dirty="0"/>
              <a:t>Cloud Storage Service, such as AWS</a:t>
            </a:r>
          </a:p>
          <a:p>
            <a:pPr lvl="1"/>
            <a:r>
              <a:rPr lang="en-US" altLang="en-US" dirty="0"/>
              <a:t>Access to backup as long as you have access to your account</a:t>
            </a:r>
          </a:p>
          <a:p>
            <a:pPr lvl="1"/>
            <a:r>
              <a:rPr lang="en-US" dirty="0"/>
              <a:t>may need to be more selective about the data being backed up</a:t>
            </a:r>
            <a:endParaRPr lang="en-US" altLang="en-US" dirty="0"/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F98A9-B309-41C0-98A3-B25A566A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4" y="757904"/>
            <a:ext cx="2299606" cy="159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594E9-B87A-4754-A94D-074CC2A9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975" y="2878896"/>
            <a:ext cx="2299606" cy="17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096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34" y="124332"/>
            <a:ext cx="9144000" cy="757551"/>
          </a:xfrm>
        </p:spPr>
        <p:txBody>
          <a:bodyPr/>
          <a:lstStyle/>
          <a:p>
            <a:r>
              <a:rPr lang="en-US" sz="1600" dirty="0"/>
              <a:t>Data Maintenance</a:t>
            </a:r>
            <a:br>
              <a:rPr lang="en-US" sz="1600" dirty="0"/>
            </a:br>
            <a:r>
              <a:rPr lang="en-US" dirty="0"/>
              <a:t>Lab – Back up Data to External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9586B-637A-4BBC-BF03-706BE5A4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5" y="881883"/>
            <a:ext cx="5343530" cy="3814041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6856746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Maintenance</a:t>
            </a:r>
            <a:br>
              <a:rPr lang="en-US" altLang="en-US" sz="1600" dirty="0"/>
            </a:br>
            <a:r>
              <a:rPr lang="en-CA" altLang="en-US" dirty="0"/>
              <a:t>Deleting Your Data Permanently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available tools to delete permanently: </a:t>
            </a:r>
            <a:r>
              <a:rPr lang="en-US" dirty="0" err="1"/>
              <a:t>SDelete</a:t>
            </a:r>
            <a:r>
              <a:rPr lang="en-US" dirty="0"/>
              <a:t> and Secure Empty Trash, for example</a:t>
            </a:r>
          </a:p>
          <a:p>
            <a:r>
              <a:rPr lang="en-US" dirty="0"/>
              <a:t>Destroy the storage device to ensure that the data is unrecoverable</a:t>
            </a:r>
          </a:p>
          <a:p>
            <a:r>
              <a:rPr lang="en-US" dirty="0"/>
              <a:t>Delete the online versions</a:t>
            </a:r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45C68-789D-4844-96BD-C41DE72E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97382"/>
            <a:ext cx="4306128" cy="29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341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34" y="124332"/>
            <a:ext cx="9144000" cy="757551"/>
          </a:xfrm>
        </p:spPr>
        <p:txBody>
          <a:bodyPr/>
          <a:lstStyle/>
          <a:p>
            <a:r>
              <a:rPr lang="en-US" sz="1600" dirty="0"/>
              <a:t>Data Maintenance</a:t>
            </a:r>
            <a:br>
              <a:rPr lang="en-US" sz="1600" dirty="0"/>
            </a:br>
            <a:r>
              <a:rPr lang="en-US" dirty="0"/>
              <a:t>Lab – Who Owns Your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14702-0E2C-4395-8B9E-1C8D09DD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646" y="881883"/>
            <a:ext cx="5108707" cy="378682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6868445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3.2 Safeguarding Your Online Privacy</a:t>
            </a:r>
          </a:p>
        </p:txBody>
      </p:sp>
    </p:spTree>
    <p:extLst>
      <p:ext uri="{BB962C8B-B14F-4D97-AF65-F5344CB8AC3E}">
        <p14:creationId xmlns:p14="http://schemas.microsoft.com/office/powerpoint/2010/main" val="38155586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Strong Authentication</a:t>
            </a:r>
            <a:br>
              <a:rPr lang="en-US" altLang="en-US" sz="1600" dirty="0"/>
            </a:br>
            <a:r>
              <a:rPr lang="en-CA" altLang="en-US" dirty="0"/>
              <a:t>Two Factor Authentication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online services use two factor authentication</a:t>
            </a:r>
          </a:p>
          <a:p>
            <a:r>
              <a:rPr lang="en-US" dirty="0"/>
              <a:t>Need Username / password or PIN and a second token for access:</a:t>
            </a:r>
          </a:p>
          <a:p>
            <a:pPr lvl="1"/>
            <a:r>
              <a:rPr lang="en-US" b="1" dirty="0"/>
              <a:t>Physical object</a:t>
            </a:r>
            <a:r>
              <a:rPr lang="en-US" dirty="0"/>
              <a:t> - credit card, ATM card, phone, or fob</a:t>
            </a:r>
          </a:p>
          <a:p>
            <a:pPr lvl="1"/>
            <a:r>
              <a:rPr lang="en-US" b="1" dirty="0"/>
              <a:t>Biometric scan</a:t>
            </a:r>
            <a:r>
              <a:rPr lang="en-US" dirty="0"/>
              <a:t> - fingerprint, palm print, as well as facial or voice recognition 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940C6-502F-4CD0-B719-ABB15A00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6" y="2589803"/>
            <a:ext cx="3729174" cy="20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536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Strong Authentication</a:t>
            </a:r>
            <a:br>
              <a:rPr lang="en-US" altLang="en-US" sz="1600" dirty="0"/>
            </a:br>
            <a:r>
              <a:rPr lang="en-CA" altLang="en-US" dirty="0"/>
              <a:t>OAuth 2.0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standard protocol that allows </a:t>
            </a:r>
            <a:br>
              <a:rPr lang="en-US" dirty="0"/>
            </a:br>
            <a:r>
              <a:rPr lang="en-US" dirty="0"/>
              <a:t>an end user’s credentials to access third </a:t>
            </a:r>
            <a:br>
              <a:rPr lang="en-US" dirty="0"/>
            </a:br>
            <a:r>
              <a:rPr lang="en-US" dirty="0"/>
              <a:t>party applications without exposing </a:t>
            </a:r>
            <a:br>
              <a:rPr lang="en-US" dirty="0"/>
            </a:br>
            <a:r>
              <a:rPr lang="en-US" dirty="0"/>
              <a:t>the user’s password</a:t>
            </a:r>
            <a:endParaRPr lang="en-US" altLang="en-US" dirty="0"/>
          </a:p>
          <a:p>
            <a:r>
              <a:rPr lang="en-US" dirty="0"/>
              <a:t>Act as the middle man to decide </a:t>
            </a:r>
            <a:br>
              <a:rPr lang="en-US" dirty="0"/>
            </a:br>
            <a:r>
              <a:rPr lang="en-US" dirty="0"/>
              <a:t>whether to allow end users access </a:t>
            </a:r>
            <a:br>
              <a:rPr lang="en-US" dirty="0"/>
            </a:br>
            <a:r>
              <a:rPr lang="en-US" dirty="0"/>
              <a:t>to third party applications.</a:t>
            </a:r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C6FCC-6BF5-4671-9ED5-AF4D10E7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27" y="798943"/>
            <a:ext cx="4829824" cy="40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465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Sharing Too Much Information?</a:t>
            </a:r>
            <a:br>
              <a:rPr lang="en-US" altLang="en-US" sz="1600" dirty="0"/>
            </a:br>
            <a:r>
              <a:rPr lang="en-CA" altLang="en-US" dirty="0"/>
              <a:t>Do Not Share Too Much on Social Media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information as possible on social media</a:t>
            </a:r>
          </a:p>
          <a:p>
            <a:r>
              <a:rPr lang="en-CA" altLang="en-US" dirty="0"/>
              <a:t>Do not share information such as:</a:t>
            </a:r>
          </a:p>
          <a:p>
            <a:pPr lvl="1"/>
            <a:r>
              <a:rPr lang="en-CA" altLang="en-US" dirty="0"/>
              <a:t>Birth date</a:t>
            </a:r>
          </a:p>
          <a:p>
            <a:pPr lvl="1"/>
            <a:r>
              <a:rPr lang="en-CA" altLang="en-US" dirty="0"/>
              <a:t>Email address</a:t>
            </a:r>
          </a:p>
          <a:p>
            <a:pPr lvl="1"/>
            <a:r>
              <a:rPr lang="en-CA" altLang="en-US" dirty="0"/>
              <a:t>Phone number</a:t>
            </a:r>
          </a:p>
          <a:p>
            <a:r>
              <a:rPr lang="en-CA" altLang="en-US" dirty="0"/>
              <a:t>Check your social media settings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13A1B-73D2-4EF5-AB7F-45FF0251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51" y="962977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29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Sharing Too Much Information</a:t>
            </a:r>
            <a:br>
              <a:rPr lang="en-US" altLang="en-US" sz="1600" dirty="0"/>
            </a:br>
            <a:r>
              <a:rPr lang="en-CA" altLang="en-US" dirty="0"/>
              <a:t>Email and Web Browser Privacy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5368991" cy="4155319"/>
          </a:xfrm>
        </p:spPr>
        <p:txBody>
          <a:bodyPr/>
          <a:lstStyle/>
          <a:p>
            <a:r>
              <a:rPr lang="en-US" dirty="0"/>
              <a:t>Email is like sending a postcard.</a:t>
            </a:r>
          </a:p>
          <a:p>
            <a:r>
              <a:rPr lang="en-US" altLang="en-US" dirty="0"/>
              <a:t>Copies of the email can be read by anyone with access.</a:t>
            </a:r>
          </a:p>
          <a:p>
            <a:r>
              <a:rPr lang="en-US" altLang="en-US" dirty="0"/>
              <a:t>The email is passed among different servers</a:t>
            </a:r>
          </a:p>
          <a:p>
            <a:r>
              <a:rPr lang="en-US" dirty="0"/>
              <a:t>Use the private browsing mode can prevent other from gathering information about your online activities.</a:t>
            </a:r>
          </a:p>
          <a:p>
            <a:r>
              <a:rPr lang="en-US" dirty="0"/>
              <a:t>Private mode on popular browser</a:t>
            </a:r>
          </a:p>
          <a:p>
            <a:pPr lvl="1"/>
            <a:r>
              <a:rPr lang="en-US" b="1" dirty="0"/>
              <a:t>Microsoft Internet Explorer</a:t>
            </a:r>
            <a:r>
              <a:rPr lang="en-US" dirty="0"/>
              <a:t>: InPrivate</a:t>
            </a:r>
          </a:p>
          <a:p>
            <a:pPr lvl="1"/>
            <a:r>
              <a:rPr lang="en-US" b="1" dirty="0"/>
              <a:t>Google Chrome</a:t>
            </a:r>
            <a:r>
              <a:rPr lang="en-US" dirty="0"/>
              <a:t>: Incognito</a:t>
            </a:r>
          </a:p>
          <a:p>
            <a:pPr lvl="1"/>
            <a:r>
              <a:rPr lang="en-US" b="1" dirty="0"/>
              <a:t>Mozilla Firefox</a:t>
            </a:r>
            <a:r>
              <a:rPr lang="en-US" dirty="0"/>
              <a:t>: Private tab / private window</a:t>
            </a:r>
          </a:p>
          <a:p>
            <a:pPr lvl="1"/>
            <a:r>
              <a:rPr lang="en-US" b="1" dirty="0"/>
              <a:t>Safari</a:t>
            </a:r>
            <a:r>
              <a:rPr lang="en-US" dirty="0"/>
              <a:t>: Private: Private browsing</a:t>
            </a:r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8D9B0-EB8A-474C-B785-4F214670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69" y="2374978"/>
            <a:ext cx="3104348" cy="21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928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Sharing Too Much Information?</a:t>
            </a:r>
            <a:br>
              <a:rPr lang="en-US" altLang="en-US" sz="1600" dirty="0"/>
            </a:br>
            <a:r>
              <a:rPr lang="en-CA" altLang="en-US" dirty="0"/>
              <a:t>Lab – Discover Your Own Risky Online Behavior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CBEF-A5A6-4D2E-B459-3CA4702C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734" y="798944"/>
            <a:ext cx="5800531" cy="3846208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228517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3.1 Protecting Your Data</a:t>
            </a:r>
          </a:p>
          <a:p>
            <a:pPr lvl="1"/>
            <a:r>
              <a:rPr lang="en-US" dirty="0"/>
              <a:t>Explain how to protect devices from threats.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how to protect your devices and network.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safe procedures for data maintenance.</a:t>
            </a:r>
          </a:p>
          <a:p>
            <a:r>
              <a:rPr lang="en-CA" dirty="0"/>
              <a:t>3.2 Safeguarding Your Online Privacy</a:t>
            </a:r>
          </a:p>
          <a:p>
            <a:pPr lvl="1"/>
            <a:r>
              <a:rPr lang="en-US" dirty="0"/>
              <a:t>Explain how to safeguard your privacy.</a:t>
            </a:r>
            <a:endParaRPr lang="en-US" sz="125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strong authentication methods.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safe online behaviors.</a:t>
            </a:r>
            <a:endParaRPr lang="en-US" sz="115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3 -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3.3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Data and Privacy</a:t>
            </a:r>
            <a:br>
              <a:rPr lang="en-US" altLang="en-US" sz="1600" dirty="0"/>
            </a:br>
            <a:r>
              <a:rPr lang="en-CA" altLang="en-US" dirty="0"/>
              <a:t>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Explain how to protect your devices and network from threats.</a:t>
            </a:r>
          </a:p>
          <a:p>
            <a:r>
              <a:rPr lang="en-US" sz="1400" dirty="0"/>
              <a:t>Describe safe procedures for data maintenance.</a:t>
            </a:r>
          </a:p>
          <a:p>
            <a:r>
              <a:rPr lang="en-US" sz="1400" dirty="0"/>
              <a:t>Explain how to safeguard your privacy by using strong authentication methods and practicing safe online behaviors.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2878877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3.1 Protecting Your Data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Protecting Your Computing Devices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57" y="737985"/>
            <a:ext cx="8853286" cy="40002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Keep the Firewall On</a:t>
            </a:r>
          </a:p>
          <a:p>
            <a:pPr lvl="1"/>
            <a:r>
              <a:rPr lang="en-US" dirty="0"/>
              <a:t>Prevent unauthorized access to your data or computing devices</a:t>
            </a:r>
          </a:p>
          <a:p>
            <a:pPr lvl="1"/>
            <a:r>
              <a:rPr lang="en-US" dirty="0"/>
              <a:t>Keep the firewall up to date</a:t>
            </a:r>
          </a:p>
          <a:p>
            <a:r>
              <a:rPr lang="en-US" dirty="0"/>
              <a:t>Use Antivirus and Antispyware</a:t>
            </a:r>
          </a:p>
          <a:p>
            <a:pPr lvl="1"/>
            <a:r>
              <a:rPr lang="en-US" dirty="0"/>
              <a:t>Prevent unauthorized access to your data or computing devices</a:t>
            </a:r>
            <a:endParaRPr lang="en-US" altLang="en-US" dirty="0"/>
          </a:p>
          <a:p>
            <a:pPr lvl="1"/>
            <a:r>
              <a:rPr lang="en-US" altLang="en-US" dirty="0"/>
              <a:t>Only download software from trusted websites</a:t>
            </a:r>
          </a:p>
          <a:p>
            <a:pPr lvl="1"/>
            <a:r>
              <a:rPr lang="en-US" altLang="en-US" dirty="0"/>
              <a:t>Keep the software up to date</a:t>
            </a:r>
          </a:p>
          <a:p>
            <a:r>
              <a:rPr lang="en-US" dirty="0"/>
              <a:t>Manage Your Operating System and Browser</a:t>
            </a:r>
          </a:p>
          <a:p>
            <a:pPr lvl="1"/>
            <a:r>
              <a:rPr lang="en-US" dirty="0"/>
              <a:t>Set the security settings at medium or higher</a:t>
            </a:r>
          </a:p>
          <a:p>
            <a:pPr lvl="1"/>
            <a:r>
              <a:rPr lang="en-US" dirty="0"/>
              <a:t>Update your computer’s operating system and browser</a:t>
            </a:r>
          </a:p>
          <a:p>
            <a:pPr lvl="1"/>
            <a:r>
              <a:rPr lang="en-US" dirty="0"/>
              <a:t>Download and install the latest software patches </a:t>
            </a:r>
            <a:br>
              <a:rPr lang="en-US" dirty="0"/>
            </a:br>
            <a:r>
              <a:rPr lang="en-US" dirty="0"/>
              <a:t>and security updates</a:t>
            </a:r>
          </a:p>
          <a:p>
            <a:r>
              <a:rPr lang="en-US" dirty="0"/>
              <a:t>Protect All Your Devices</a:t>
            </a:r>
          </a:p>
          <a:p>
            <a:pPr lvl="1"/>
            <a:r>
              <a:rPr lang="en-US" altLang="en-US" dirty="0"/>
              <a:t>Password protect</a:t>
            </a:r>
          </a:p>
          <a:p>
            <a:pPr lvl="1"/>
            <a:r>
              <a:rPr lang="en-US" altLang="en-US" dirty="0"/>
              <a:t>Encrypt the data</a:t>
            </a:r>
          </a:p>
          <a:p>
            <a:pPr lvl="1"/>
            <a:r>
              <a:rPr lang="en-US" altLang="en-US" dirty="0"/>
              <a:t>Only store necessary information</a:t>
            </a:r>
          </a:p>
          <a:p>
            <a:pPr lvl="1"/>
            <a:r>
              <a:rPr lang="en-US" altLang="en-US" dirty="0"/>
              <a:t>IoT devices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20402-8845-4E5C-BAC2-D666BCC7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47" y="2121478"/>
            <a:ext cx="4091475" cy="20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656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Use Wireless Networks Safely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Wireless Network</a:t>
            </a:r>
          </a:p>
          <a:p>
            <a:pPr lvl="1"/>
            <a:r>
              <a:rPr lang="en-US" dirty="0"/>
              <a:t>Change the pre-set SSID and default administrative password on your Wi-Fi router.</a:t>
            </a:r>
          </a:p>
          <a:p>
            <a:pPr lvl="1"/>
            <a:r>
              <a:rPr lang="en-US" dirty="0"/>
              <a:t>Disable SSID broadcast</a:t>
            </a:r>
          </a:p>
          <a:p>
            <a:pPr lvl="1"/>
            <a:r>
              <a:rPr lang="en-US" dirty="0"/>
              <a:t>Use WPA2 encryption feature</a:t>
            </a:r>
          </a:p>
          <a:p>
            <a:pPr lvl="1"/>
            <a:r>
              <a:rPr lang="en-US" dirty="0"/>
              <a:t>Be aware of WPA2 protocol security flaw – KRACK</a:t>
            </a:r>
          </a:p>
          <a:p>
            <a:pPr lvl="2"/>
            <a:r>
              <a:rPr lang="en-US" dirty="0"/>
              <a:t>Allows intruder to break the encryption between </a:t>
            </a:r>
            <a:br>
              <a:rPr lang="en-US" dirty="0"/>
            </a:br>
            <a:r>
              <a:rPr lang="en-US" dirty="0"/>
              <a:t>wireless router and clients</a:t>
            </a:r>
          </a:p>
          <a:p>
            <a:r>
              <a:rPr lang="en-US" dirty="0"/>
              <a:t>Use caution when using public Wi-Fi hotspots</a:t>
            </a:r>
          </a:p>
          <a:p>
            <a:pPr lvl="1"/>
            <a:r>
              <a:rPr lang="en-US" dirty="0"/>
              <a:t>Avoid accessing or sending sensitive information</a:t>
            </a:r>
          </a:p>
          <a:p>
            <a:pPr lvl="1"/>
            <a:r>
              <a:rPr lang="en-US" dirty="0"/>
              <a:t>Use of VPN tunnel can prevent eavesdropping</a:t>
            </a:r>
          </a:p>
          <a:p>
            <a:r>
              <a:rPr lang="en-US" dirty="0"/>
              <a:t>Turn off Bluetooth when not in 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15191-E95A-40BE-B661-AE8E9FE3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87" y="2238103"/>
            <a:ext cx="3771947" cy="24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44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Use Unique Passwords for Each Online Account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criminals from accessing all your online accounts using one stolen credentials</a:t>
            </a:r>
          </a:p>
          <a:p>
            <a:r>
              <a:rPr lang="en-US" dirty="0"/>
              <a:t>Use password managers to help with remembering passwords</a:t>
            </a:r>
          </a:p>
          <a:p>
            <a:r>
              <a:rPr lang="en-US" dirty="0"/>
              <a:t>Tips for choosing a good password:</a:t>
            </a:r>
          </a:p>
          <a:p>
            <a:pPr lvl="1"/>
            <a:r>
              <a:rPr lang="en-US" dirty="0"/>
              <a:t>Do not use dictionary words or names in any languages</a:t>
            </a:r>
          </a:p>
          <a:p>
            <a:pPr lvl="1"/>
            <a:r>
              <a:rPr lang="en-US" dirty="0"/>
              <a:t>Do not use common misspellings of dictionary words</a:t>
            </a:r>
          </a:p>
          <a:p>
            <a:pPr lvl="1"/>
            <a:r>
              <a:rPr lang="en-US" dirty="0"/>
              <a:t>Do not use computer names or account names</a:t>
            </a:r>
          </a:p>
          <a:p>
            <a:pPr lvl="1"/>
            <a:r>
              <a:rPr lang="en-US" dirty="0"/>
              <a:t>If possible use special characters, such as ! @ # $ % ^ &amp; * ( )</a:t>
            </a:r>
          </a:p>
          <a:p>
            <a:pPr lvl="1"/>
            <a:r>
              <a:rPr lang="en-US" dirty="0"/>
              <a:t>Use a password with ten or more characters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86D62-D820-490C-BE47-A56822F3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56" y="3415529"/>
            <a:ext cx="51244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35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Protecting Your Devices and Network</a:t>
            </a:r>
            <a:br>
              <a:rPr lang="en-US" altLang="en-US" sz="1600" dirty="0"/>
            </a:br>
            <a:r>
              <a:rPr lang="en-CA" altLang="en-US" dirty="0"/>
              <a:t>Use Passphrase Rather Than a Password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8853286" cy="3961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Tips in choosing a good passphrase: </a:t>
            </a:r>
          </a:p>
          <a:p>
            <a:pPr lvl="1"/>
            <a:r>
              <a:rPr lang="en-US" dirty="0"/>
              <a:t>Choose a meaningful statement to you</a:t>
            </a:r>
          </a:p>
          <a:p>
            <a:pPr lvl="1"/>
            <a:r>
              <a:rPr lang="en-US" dirty="0"/>
              <a:t>Add special characters, such as ! @ # $ % ^ &amp; * ( )</a:t>
            </a:r>
          </a:p>
          <a:p>
            <a:pPr lvl="1"/>
            <a:r>
              <a:rPr lang="en-US" dirty="0"/>
              <a:t>The longer the better</a:t>
            </a:r>
          </a:p>
          <a:p>
            <a:pPr lvl="1"/>
            <a:r>
              <a:rPr lang="en-US" dirty="0"/>
              <a:t>Avoid common or famous statements, for example, lyrics from a popular song</a:t>
            </a:r>
          </a:p>
          <a:p>
            <a:r>
              <a:rPr lang="en-US" dirty="0"/>
              <a:t>Summary of the new NIST guidelines: </a:t>
            </a:r>
          </a:p>
          <a:p>
            <a:pPr lvl="1"/>
            <a:r>
              <a:rPr lang="en-US" dirty="0"/>
              <a:t>8 characters minimum in length, but no more than 64 characters</a:t>
            </a:r>
          </a:p>
          <a:p>
            <a:pPr lvl="1"/>
            <a:r>
              <a:rPr lang="en-US" dirty="0"/>
              <a:t>No common, easily guessed passwords, such as password, abc123</a:t>
            </a:r>
          </a:p>
          <a:p>
            <a:pPr lvl="1"/>
            <a:r>
              <a:rPr lang="en-US" dirty="0"/>
              <a:t>No composition rules, such as having to include lowercase and uppercase letters and numbers</a:t>
            </a:r>
          </a:p>
          <a:p>
            <a:pPr lvl="1"/>
            <a:r>
              <a:rPr lang="en-US" dirty="0"/>
              <a:t>No knowledge-based authentication, such as information from shared secret questions, marketing data, transaction history</a:t>
            </a:r>
          </a:p>
          <a:p>
            <a:pPr lvl="1"/>
            <a:r>
              <a:rPr lang="en-US" dirty="0"/>
              <a:t>Improve typing accuracy by allowing the user to see the password while typing</a:t>
            </a:r>
          </a:p>
          <a:p>
            <a:pPr lvl="1"/>
            <a:r>
              <a:rPr lang="en-US" dirty="0"/>
              <a:t>All printing characters and spaces are allowed</a:t>
            </a:r>
          </a:p>
          <a:p>
            <a:pPr lvl="1"/>
            <a:r>
              <a:rPr lang="en-US" dirty="0"/>
              <a:t>No password hints</a:t>
            </a:r>
          </a:p>
          <a:p>
            <a:pPr lvl="1"/>
            <a:r>
              <a:rPr lang="en-US" dirty="0"/>
              <a:t>No periodical or arbitrary password expiration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E0294E-6C51-429A-9D12-BE2B3F36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01" y="4040777"/>
            <a:ext cx="4574350" cy="9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7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34" y="124332"/>
            <a:ext cx="9144000" cy="757551"/>
          </a:xfrm>
        </p:spPr>
        <p:txBody>
          <a:bodyPr/>
          <a:lstStyle/>
          <a:p>
            <a:r>
              <a:rPr lang="en-US" sz="1600" dirty="0"/>
              <a:t>Protecting Your Devices and Network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Lab – Create and Store Strong Passwords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BF554-A748-449B-BB2C-36D43B1E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97" y="881883"/>
            <a:ext cx="5512073" cy="3829647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2725336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Maintenance</a:t>
            </a:r>
            <a:br>
              <a:rPr lang="en-US" altLang="en-US" sz="1600" dirty="0"/>
            </a:br>
            <a:r>
              <a:rPr lang="en-CA" altLang="en-US" dirty="0"/>
              <a:t>Encrypt Your Data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Encrypted data can only be read with the secret key or password</a:t>
            </a:r>
          </a:p>
          <a:p>
            <a:r>
              <a:rPr lang="en-US" dirty="0"/>
              <a:t>Prevent unauthorized users from reading the content</a:t>
            </a:r>
          </a:p>
          <a:p>
            <a:r>
              <a:rPr lang="en-US" dirty="0"/>
              <a:t>What is Encryption?</a:t>
            </a:r>
          </a:p>
          <a:p>
            <a:pPr lvl="1"/>
            <a:r>
              <a:rPr lang="en-US" dirty="0"/>
              <a:t>process of converting the information into a form where an unauthorized party cannot read it</a:t>
            </a:r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0EC8D-3CF4-4089-B610-60D060EF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51" y="2314249"/>
            <a:ext cx="4103569" cy="23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038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8416</TotalTime>
  <Words>1169</Words>
  <Application>Microsoft Office PowerPoint</Application>
  <PresentationFormat>On-screen Show (16:9)</PresentationFormat>
  <Paragraphs>199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3: Protecting Your Data and Privacy</vt:lpstr>
      <vt:lpstr>Chapter 3 - Sections &amp; Objectives</vt:lpstr>
      <vt:lpstr>3.1 Protecting Your Data</vt:lpstr>
      <vt:lpstr>Protecting Your Devices and Network Protecting Your Computing Devices</vt:lpstr>
      <vt:lpstr>Protecting Your Devices and Network Use Wireless Networks Safely</vt:lpstr>
      <vt:lpstr>Protecting Your Devices and Network Use Unique Passwords for Each Online Account</vt:lpstr>
      <vt:lpstr>Protecting Your Devices and Network Use Passphrase Rather Than a Password</vt:lpstr>
      <vt:lpstr>Protecting Your Devices and Network Lab – Create and Store Strong Passwords</vt:lpstr>
      <vt:lpstr>Data Maintenance Encrypt Your Data</vt:lpstr>
      <vt:lpstr>Data Maintenance Back up Your Data</vt:lpstr>
      <vt:lpstr>Data Maintenance Lab – Back up Data to External Storage</vt:lpstr>
      <vt:lpstr>Data Maintenance Deleting Your Data Permanently</vt:lpstr>
      <vt:lpstr>Data Maintenance Lab – Who Owns Your Data</vt:lpstr>
      <vt:lpstr>3.2 Safeguarding Your Online Privacy</vt:lpstr>
      <vt:lpstr>Strong Authentication Two Factor Authentication</vt:lpstr>
      <vt:lpstr>Strong Authentication OAuth 2.0</vt:lpstr>
      <vt:lpstr>Sharing Too Much Information? Do Not Share Too Much on Social Media</vt:lpstr>
      <vt:lpstr>Sharing Too Much Information Email and Web Browser Privacy</vt:lpstr>
      <vt:lpstr>Sharing Too Much Information? Lab – Discover Your Own Risky Online Behavior</vt:lpstr>
      <vt:lpstr>3.3 Chapter Summary</vt:lpstr>
      <vt:lpstr>Protecting Your Data and Privacy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EPSB</cp:lastModifiedBy>
  <cp:revision>295</cp:revision>
  <dcterms:created xsi:type="dcterms:W3CDTF">2016-08-22T22:27:36Z</dcterms:created>
  <dcterms:modified xsi:type="dcterms:W3CDTF">2018-04-23T03:06:49Z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