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27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97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01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39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42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42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34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0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90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7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3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33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6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92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5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2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C46900-B1D0-410C-8675-39199B653CCD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83BC-8E6E-438A-A4D1-7FEA0573C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522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zero.com/az/Metod" TargetMode="External"/><Relationship Id="rId2" Type="http://schemas.openxmlformats.org/officeDocument/2006/relationships/hyperlink" Target="https://www.wikizero.com/az/El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C5A-4C62-43B7-998E-CFB50ADF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86"/>
            <a:ext cx="9144000" cy="1202826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Latn-AZ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ıralama Aqloritmləri</a:t>
            </a:r>
            <a:endParaRPr lang="tr-T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5B7EB-7B0C-4614-AEDB-EEDA98AF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0091"/>
            <a:ext cx="9387840" cy="439782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az-Latn-AZ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tr-TR" sz="36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sz="36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0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269-45AF-4856-83DC-9DF01D1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43" y="78250"/>
            <a:ext cx="9404723" cy="1400530"/>
          </a:xfrm>
        </p:spPr>
        <p:txBody>
          <a:bodyPr/>
          <a:lstStyle/>
          <a:p>
            <a:r>
              <a:rPr lang="tr-TR" b="0" i="0" dirty="0" err="1">
                <a:solidFill>
                  <a:schemeClr val="tx1"/>
                </a:solidFill>
                <a:effectLst/>
                <a:latin typeface="-apple-system"/>
              </a:rPr>
              <a:t>Selection</a:t>
            </a:r>
            <a:r>
              <a:rPr lang="tr-T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-apple-system"/>
              </a:rPr>
              <a:t>Sort</a:t>
            </a:r>
            <a:b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6E1E-E0E1-4A0C-9547-46D79E42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71154"/>
            <a:ext cx="9404722" cy="5177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İşləmə</a:t>
            </a:r>
            <a:r>
              <a:rPr lang="tr-TR" dirty="0"/>
              <a:t> </a:t>
            </a:r>
            <a:r>
              <a:rPr lang="tr-TR" dirty="0" err="1"/>
              <a:t>məntiqi</a:t>
            </a:r>
            <a:r>
              <a:rPr lang="tr-TR" dirty="0"/>
              <a:t> </a:t>
            </a:r>
            <a:r>
              <a:rPr lang="tr-TR" dirty="0" err="1"/>
              <a:t>olaraq</a:t>
            </a:r>
            <a:r>
              <a:rPr lang="tr-TR" dirty="0"/>
              <a:t> </a:t>
            </a:r>
            <a:r>
              <a:rPr lang="tr-TR" dirty="0" err="1"/>
              <a:t>siyahıdakı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elementi </a:t>
            </a:r>
            <a:r>
              <a:rPr lang="tr-TR" dirty="0" err="1"/>
              <a:t>tapır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ilk </a:t>
            </a:r>
            <a:r>
              <a:rPr lang="tr-TR" dirty="0" err="1"/>
              <a:t>rəqəmi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</a:t>
            </a:r>
            <a:r>
              <a:rPr lang="tr-TR" dirty="0" err="1"/>
              <a:t>rəqəmlə</a:t>
            </a:r>
            <a:r>
              <a:rPr lang="tr-TR" dirty="0"/>
              <a:t> </a:t>
            </a:r>
            <a:r>
              <a:rPr lang="tr-TR" dirty="0" err="1"/>
              <a:t>əvəz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Sonra </a:t>
            </a:r>
            <a:r>
              <a:rPr lang="tr-TR" dirty="0" err="1"/>
              <a:t>yenidən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</a:t>
            </a:r>
            <a:r>
              <a:rPr lang="tr-TR" dirty="0" err="1"/>
              <a:t>rəqəmi</a:t>
            </a:r>
            <a:r>
              <a:rPr lang="tr-TR" dirty="0"/>
              <a:t> </a:t>
            </a:r>
            <a:r>
              <a:rPr lang="tr-TR" dirty="0" err="1"/>
              <a:t>axtarır</a:t>
            </a:r>
            <a:r>
              <a:rPr lang="tr-TR" dirty="0"/>
              <a:t>, lakin bu </a:t>
            </a:r>
            <a:r>
              <a:rPr lang="tr-TR" dirty="0" err="1"/>
              <a:t>dəfə</a:t>
            </a:r>
            <a:r>
              <a:rPr lang="tr-TR" dirty="0"/>
              <a:t> birinci </a:t>
            </a:r>
            <a:r>
              <a:rPr lang="tr-TR" dirty="0" err="1"/>
              <a:t>rəqəmə</a:t>
            </a:r>
            <a:r>
              <a:rPr lang="tr-TR" dirty="0"/>
              <a:t> </a:t>
            </a:r>
            <a:r>
              <a:rPr lang="tr-TR" dirty="0" err="1"/>
              <a:t>baxmır</a:t>
            </a:r>
            <a:r>
              <a:rPr lang="tr-TR" dirty="0"/>
              <a:t>, </a:t>
            </a:r>
            <a:r>
              <a:rPr lang="tr-TR" dirty="0" err="1"/>
              <a:t>yəni</a:t>
            </a:r>
            <a:r>
              <a:rPr lang="tr-TR" dirty="0"/>
              <a:t> 2 -</a:t>
            </a:r>
            <a:r>
              <a:rPr lang="tr-TR" dirty="0" err="1"/>
              <a:t>ci</a:t>
            </a:r>
            <a:r>
              <a:rPr lang="tr-TR" dirty="0"/>
              <a:t> </a:t>
            </a:r>
            <a:r>
              <a:rPr lang="tr-TR" dirty="0" err="1"/>
              <a:t>elementdən</a:t>
            </a:r>
            <a:r>
              <a:rPr lang="tr-TR" dirty="0"/>
              <a:t> (1 -</a:t>
            </a:r>
            <a:r>
              <a:rPr lang="tr-TR" dirty="0" err="1"/>
              <a:t>ci</a:t>
            </a:r>
            <a:r>
              <a:rPr lang="tr-TR" dirty="0"/>
              <a:t> </a:t>
            </a:r>
            <a:r>
              <a:rPr lang="tr-TR" dirty="0" err="1"/>
              <a:t>indeksdən</a:t>
            </a:r>
            <a:r>
              <a:rPr lang="tr-TR" dirty="0"/>
              <a:t>) </a:t>
            </a:r>
            <a:r>
              <a:rPr lang="tr-TR" dirty="0" err="1"/>
              <a:t>axtarmağa</a:t>
            </a:r>
            <a:r>
              <a:rPr lang="tr-TR" dirty="0"/>
              <a:t> </a:t>
            </a:r>
            <a:r>
              <a:rPr lang="tr-TR" dirty="0" err="1"/>
              <a:t>başlayır</a:t>
            </a:r>
            <a:r>
              <a:rPr lang="tr-TR" dirty="0"/>
              <a:t>. Bu </a:t>
            </a:r>
            <a:r>
              <a:rPr lang="tr-TR" dirty="0" err="1"/>
              <a:t>şəkildə</a:t>
            </a:r>
            <a:r>
              <a:rPr lang="az-Latn-AZ" dirty="0"/>
              <a:t> </a:t>
            </a:r>
            <a:r>
              <a:rPr lang="tr-TR" dirty="0"/>
              <a:t>sıralanır. Aşağıda seçim </a:t>
            </a:r>
            <a:r>
              <a:rPr lang="tr-TR" dirty="0" err="1"/>
              <a:t>növünü</a:t>
            </a:r>
            <a:r>
              <a:rPr lang="tr-TR" dirty="0"/>
              <a:t> addım -addım izah </a:t>
            </a:r>
            <a:r>
              <a:rPr lang="tr-TR" dirty="0" err="1"/>
              <a:t>edən</a:t>
            </a:r>
            <a:r>
              <a:rPr lang="tr-TR" dirty="0"/>
              <a:t> bir </a:t>
            </a:r>
            <a:r>
              <a:rPr lang="tr-TR" dirty="0" err="1"/>
              <a:t>nümunə</a:t>
            </a:r>
            <a:r>
              <a:rPr lang="tr-TR" dirty="0"/>
              <a:t> </a:t>
            </a:r>
            <a:r>
              <a:rPr lang="tr-TR" dirty="0" err="1"/>
              <a:t>verilmişdir</a:t>
            </a:r>
            <a:r>
              <a:rPr lang="tr-TR" dirty="0"/>
              <a:t>.</a:t>
            </a:r>
            <a:endParaRPr lang="az-Latn-AZ" dirty="0"/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5 , 7 , 2 , 9, 6 , 1, 3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kiçik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1)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1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7 , 2 , 9, 6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5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3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2)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2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7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9, 6 , 5, 3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3)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3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9, 6 , 5,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7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5)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1 , 2 , 3 , 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5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6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9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7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5)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1 , 2 , 3 , </a:t>
            </a:r>
            <a:r>
              <a:rPr lang="tr-TR" b="0" i="1" dirty="0">
                <a:solidFill>
                  <a:srgbClr val="000000"/>
                </a:solidFill>
                <a:effectLst/>
                <a:latin typeface="inherit"/>
              </a:rPr>
              <a:t>5, </a:t>
            </a:r>
            <a:r>
              <a:rPr lang="tr-TR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6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9, 7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6)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 3 , 5, 6 , 9, 7 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7)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1 , 2 , 3 , 5, 6 , 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7</a:t>
            </a:r>
            <a:r>
              <a:rPr lang="az-Latn-AZ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9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 7  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7)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1 , 2 , 3 , 5, 6 , 7,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7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, </a:t>
            </a:r>
            <a:r>
              <a:rPr lang="tr-T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9</a:t>
            </a:r>
            <a:r>
              <a:rPr lang="tr-TR" b="1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  (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ə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 k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ç</a:t>
            </a:r>
            <a:r>
              <a:rPr lang="az-Latn-AZ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 7)</a:t>
            </a:r>
            <a:endParaRPr lang="tr-TR" b="0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223F-EBFF-4977-B5BB-E08043B3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95" y="2541679"/>
            <a:ext cx="952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8F8E-BC18-4040-9362-2032CD0E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22" y="0"/>
            <a:ext cx="9404723" cy="1400530"/>
          </a:xfrm>
        </p:spPr>
        <p:txBody>
          <a:bodyPr/>
          <a:lstStyle/>
          <a:p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tr-TR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0662-8092-4223-8F07-B487E1B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284515"/>
            <a:ext cx="9327042" cy="5124994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Alqoritmdə</a:t>
            </a:r>
            <a:r>
              <a:rPr lang="tr-TR" dirty="0"/>
              <a:t> problemimiz </a:t>
            </a:r>
            <a:r>
              <a:rPr lang="tr-TR" dirty="0" err="1"/>
              <a:t>müəyyən</a:t>
            </a:r>
            <a:r>
              <a:rPr lang="tr-TR" dirty="0"/>
              <a:t> bir sıralanmamış bir sıra sıralamağa </a:t>
            </a:r>
            <a:r>
              <a:rPr lang="tr-TR" dirty="0" err="1"/>
              <a:t>əsaslanır</a:t>
            </a:r>
            <a:r>
              <a:rPr lang="tr-TR" dirty="0"/>
              <a:t>. </a:t>
            </a:r>
            <a:r>
              <a:rPr lang="tr-TR" dirty="0" err="1"/>
              <a:t>Alqoritm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</a:t>
            </a:r>
            <a:r>
              <a:rPr lang="tr-TR" dirty="0" err="1"/>
              <a:t>dəfə</a:t>
            </a:r>
            <a:r>
              <a:rPr lang="tr-TR" dirty="0"/>
              <a:t> </a:t>
            </a:r>
            <a:r>
              <a:rPr lang="az-Latn-AZ" dirty="0"/>
              <a:t>siyahıda</a:t>
            </a:r>
            <a:r>
              <a:rPr lang="tr-TR" dirty="0"/>
              <a:t> </a:t>
            </a:r>
            <a:r>
              <a:rPr lang="tr-TR" dirty="0" err="1"/>
              <a:t>irəliləyir</a:t>
            </a:r>
            <a:r>
              <a:rPr lang="tr-TR" dirty="0"/>
              <a:t>, bir sıra elementi götürür </a:t>
            </a:r>
            <a:r>
              <a:rPr lang="tr-TR" dirty="0" err="1"/>
              <a:t>və</a:t>
            </a:r>
            <a:r>
              <a:rPr lang="tr-TR" dirty="0"/>
              <a:t> bir -bir </a:t>
            </a:r>
            <a:r>
              <a:rPr lang="tr-TR" dirty="0" err="1"/>
              <a:t>geriyə</a:t>
            </a:r>
            <a:r>
              <a:rPr lang="tr-TR" dirty="0"/>
              <a:t> </a:t>
            </a:r>
            <a:r>
              <a:rPr lang="tr-TR" dirty="0" err="1"/>
              <a:t>sıralayır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sıraya </a:t>
            </a:r>
            <a:r>
              <a:rPr lang="tr-TR" dirty="0" err="1"/>
              <a:t>görə</a:t>
            </a:r>
            <a:r>
              <a:rPr lang="tr-TR" dirty="0"/>
              <a:t>, sıraladığı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kiçikdirsə</a:t>
            </a:r>
            <a:r>
              <a:rPr lang="tr-TR" dirty="0"/>
              <a:t>, onu </a:t>
            </a:r>
            <a:r>
              <a:rPr lang="tr-TR" dirty="0" err="1"/>
              <a:t>həmin</a:t>
            </a:r>
            <a:r>
              <a:rPr lang="tr-TR" dirty="0"/>
              <a:t>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əvəz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geri </a:t>
            </a:r>
            <a:r>
              <a:rPr lang="tr-TR" dirty="0" err="1"/>
              <a:t>atır</a:t>
            </a:r>
            <a:r>
              <a:rPr lang="tr-TR" dirty="0"/>
              <a:t>. .</a:t>
            </a:r>
            <a:r>
              <a:rPr lang="az-Latn-AZ" dirty="0"/>
              <a:t> 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C4066-4770-457C-A413-889E80B4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5" y="2776272"/>
            <a:ext cx="3369787" cy="2994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D88E0-EF5D-49C8-B855-19DAB970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35" y="2806882"/>
            <a:ext cx="243840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C7C15-A339-489A-BC4C-9C0B8316C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92" y="3751892"/>
            <a:ext cx="2381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4A79-7B78-444D-952A-0F1A6F34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586" y="388798"/>
            <a:ext cx="9404723" cy="1400530"/>
          </a:xfrm>
        </p:spPr>
        <p:txBody>
          <a:bodyPr/>
          <a:lstStyle/>
          <a:p>
            <a:r>
              <a:rPr lang="tr-TR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br>
              <a:rPr lang="tr-T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CE1A-55AB-4A35-B27C-16B28E8E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3" y="1133331"/>
            <a:ext cx="9300114" cy="5335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Nümunəmizi</a:t>
            </a:r>
            <a:r>
              <a:rPr lang="tr-TR" dirty="0"/>
              <a:t> </a:t>
            </a:r>
            <a:r>
              <a:rPr lang="tr-TR" dirty="0" err="1"/>
              <a:t>nəzərdən</a:t>
            </a:r>
            <a:r>
              <a:rPr lang="tr-TR" dirty="0"/>
              <a:t> </a:t>
            </a:r>
            <a:r>
              <a:rPr lang="tr-TR" dirty="0" err="1"/>
              <a:t>keçirək</a:t>
            </a:r>
            <a:r>
              <a:rPr lang="tr-TR" dirty="0"/>
              <a:t>:</a:t>
            </a:r>
            <a:endParaRPr lang="az-Latn-AZ" dirty="0"/>
          </a:p>
          <a:p>
            <a:pPr marL="0" indent="0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9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2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5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10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1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4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6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3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8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7</a:t>
            </a:r>
            <a:endParaRPr lang="az-Latn-AZ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marL="0" indent="0">
              <a:buNone/>
            </a:pPr>
            <a:r>
              <a:rPr lang="az-Latn-AZ" dirty="0"/>
              <a:t>Massiv</a:t>
            </a:r>
            <a:r>
              <a:rPr lang="tr-TR" dirty="0"/>
              <a:t> 10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ibarət</a:t>
            </a:r>
            <a:r>
              <a:rPr lang="tr-TR" dirty="0"/>
              <a:t> olduğu üçün ilk</a:t>
            </a:r>
            <a:r>
              <a:rPr lang="az-Latn-AZ" dirty="0"/>
              <a:t> olaraq yarıya bölüb 5 qiymətini alırıq</a:t>
            </a:r>
            <a:r>
              <a:rPr lang="tr-TR" dirty="0"/>
              <a:t>. Bu </a:t>
            </a:r>
            <a:r>
              <a:rPr lang="tr-TR" dirty="0" err="1"/>
              <a:t>halda</a:t>
            </a:r>
            <a:r>
              <a:rPr lang="tr-TR" dirty="0"/>
              <a:t> 9 </a:t>
            </a:r>
            <a:r>
              <a:rPr lang="tr-TR" dirty="0" err="1"/>
              <a:t>ilə</a:t>
            </a:r>
            <a:r>
              <a:rPr lang="tr-TR" dirty="0"/>
              <a:t> 4, 2 </a:t>
            </a:r>
            <a:r>
              <a:rPr lang="tr-TR" dirty="0" err="1"/>
              <a:t>ilə</a:t>
            </a:r>
            <a:r>
              <a:rPr lang="tr-TR" dirty="0"/>
              <a:t> 6 </a:t>
            </a:r>
            <a:r>
              <a:rPr lang="tr-TR" dirty="0" err="1"/>
              <a:t>və</a:t>
            </a:r>
            <a:r>
              <a:rPr lang="tr-TR" dirty="0"/>
              <a:t> s. </a:t>
            </a:r>
            <a:r>
              <a:rPr lang="az-Latn-AZ" dirty="0"/>
              <a:t>müqayisəsi </a:t>
            </a:r>
            <a:r>
              <a:rPr lang="tr-TR" dirty="0" err="1"/>
              <a:t>tətbiq</a:t>
            </a:r>
            <a:r>
              <a:rPr lang="tr-TR" dirty="0"/>
              <a:t> </a:t>
            </a:r>
            <a:r>
              <a:rPr lang="tr-TR" dirty="0" err="1"/>
              <a:t>ediləcək</a:t>
            </a:r>
            <a:r>
              <a:rPr lang="tr-TR" dirty="0"/>
              <a:t> (</a:t>
            </a:r>
            <a:r>
              <a:rPr lang="tr-TR" dirty="0" err="1"/>
              <a:t>hər</a:t>
            </a:r>
            <a:r>
              <a:rPr lang="tr-TR" dirty="0"/>
              <a:t> birini 5 atladığımızı unutmayın). Bu </a:t>
            </a:r>
            <a:r>
              <a:rPr lang="tr-TR" dirty="0" err="1"/>
              <a:t>vəziyyətdə</a:t>
            </a:r>
            <a:r>
              <a:rPr lang="tr-TR" dirty="0"/>
              <a:t>, </a:t>
            </a:r>
            <a:r>
              <a:rPr lang="az-Latn-AZ" dirty="0"/>
              <a:t>massivin</a:t>
            </a:r>
            <a:r>
              <a:rPr lang="tr-TR" dirty="0"/>
              <a:t> yeni </a:t>
            </a:r>
            <a:r>
              <a:rPr lang="tr-TR" dirty="0" err="1"/>
              <a:t>vəziyyəti</a:t>
            </a:r>
            <a:r>
              <a:rPr lang="tr-TR" dirty="0"/>
              <a:t>:</a:t>
            </a:r>
            <a:endParaRPr lang="az-Latn-AZ" dirty="0"/>
          </a:p>
          <a:p>
            <a:pPr marL="0" indent="0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4</a:t>
            </a:r>
            <a:r>
              <a:rPr lang="az-Latn-AZ" dirty="0">
                <a:solidFill>
                  <a:srgbClr val="000000"/>
                </a:solidFill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2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3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8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1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9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6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5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10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7</a:t>
            </a:r>
            <a:endParaRPr lang="az-Latn-AZ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marL="0" indent="0">
              <a:buNone/>
            </a:pPr>
            <a:r>
              <a:rPr lang="az-Latn-AZ" dirty="0"/>
              <a:t>Daha sonra 5 qiymətini 2-yə bölüb(5/2=2.5~2)</a:t>
            </a:r>
            <a:r>
              <a:rPr lang="tr-TR" dirty="0"/>
              <a:t> 2 -ə </a:t>
            </a:r>
            <a:r>
              <a:rPr lang="tr-TR" dirty="0" err="1"/>
              <a:t>endiririk</a:t>
            </a:r>
            <a:r>
              <a:rPr lang="tr-TR" dirty="0"/>
              <a:t>. Bu </a:t>
            </a:r>
            <a:r>
              <a:rPr lang="tr-TR" dirty="0" err="1"/>
              <a:t>halda</a:t>
            </a:r>
            <a:r>
              <a:rPr lang="tr-TR" dirty="0"/>
              <a:t> 4</a:t>
            </a:r>
            <a:r>
              <a:rPr lang="az-Latn-AZ" dirty="0"/>
              <a:t>,</a:t>
            </a:r>
            <a:r>
              <a:rPr lang="tr-TR" dirty="0"/>
              <a:t> 3</a:t>
            </a:r>
            <a:r>
              <a:rPr lang="az-Latn-AZ" dirty="0"/>
              <a:t>,</a:t>
            </a:r>
            <a:r>
              <a:rPr lang="tr-TR" dirty="0"/>
              <a:t> 1</a:t>
            </a:r>
            <a:r>
              <a:rPr lang="az-Latn-AZ" dirty="0"/>
              <a:t>,</a:t>
            </a:r>
            <a:r>
              <a:rPr lang="tr-TR" dirty="0"/>
              <a:t> 6</a:t>
            </a:r>
            <a:r>
              <a:rPr lang="az-Latn-AZ" dirty="0"/>
              <a:t>,</a:t>
            </a:r>
            <a:r>
              <a:rPr lang="tr-TR" dirty="0"/>
              <a:t> 10 </a:t>
            </a:r>
            <a:r>
              <a:rPr lang="tr-TR" dirty="0" err="1"/>
              <a:t>və</a:t>
            </a:r>
            <a:r>
              <a:rPr lang="tr-TR" dirty="0"/>
              <a:t> 2</a:t>
            </a:r>
            <a:r>
              <a:rPr lang="az-Latn-AZ" dirty="0"/>
              <a:t>,</a:t>
            </a:r>
            <a:r>
              <a:rPr lang="tr-TR" dirty="0"/>
              <a:t> 8</a:t>
            </a:r>
            <a:r>
              <a:rPr lang="az-Latn-AZ" dirty="0"/>
              <a:t>,</a:t>
            </a:r>
            <a:r>
              <a:rPr lang="tr-TR" dirty="0"/>
              <a:t> 9</a:t>
            </a:r>
            <a:r>
              <a:rPr lang="az-Latn-AZ" dirty="0"/>
              <a:t>,</a:t>
            </a:r>
            <a:r>
              <a:rPr lang="tr-TR" dirty="0"/>
              <a:t> 5</a:t>
            </a:r>
            <a:r>
              <a:rPr lang="az-Latn-AZ" dirty="0"/>
              <a:t>, </a:t>
            </a:r>
            <a:r>
              <a:rPr lang="tr-TR" dirty="0"/>
              <a:t>7 aralarında </a:t>
            </a:r>
            <a:r>
              <a:rPr lang="tr-TR" dirty="0" err="1"/>
              <a:t>tətbiq</a:t>
            </a:r>
            <a:r>
              <a:rPr lang="tr-TR" dirty="0"/>
              <a:t> olunur (</a:t>
            </a:r>
            <a:r>
              <a:rPr lang="tr-TR" dirty="0" err="1"/>
              <a:t>hər</a:t>
            </a:r>
            <a:r>
              <a:rPr lang="tr-TR" dirty="0"/>
              <a:t> birini 2 atladığımızı unutmayın). </a:t>
            </a:r>
            <a:r>
              <a:rPr lang="az-Latn-AZ" dirty="0"/>
              <a:t>Bu zaman 2-yə bölmə mərhələsi bitdikcə </a:t>
            </a:r>
            <a:r>
              <a:rPr lang="tr-TR" dirty="0"/>
              <a:t>bütün </a:t>
            </a:r>
            <a:r>
              <a:rPr lang="tr-TR" dirty="0" err="1"/>
              <a:t>əməliyyatlar</a:t>
            </a:r>
            <a:r>
              <a:rPr lang="tr-TR" dirty="0"/>
              <a:t> </a:t>
            </a:r>
            <a:r>
              <a:rPr lang="tr-TR" dirty="0" err="1"/>
              <a:t>yerinə</a:t>
            </a:r>
            <a:r>
              <a:rPr lang="tr-TR" dirty="0"/>
              <a:t> </a:t>
            </a:r>
            <a:r>
              <a:rPr lang="tr-TR" dirty="0" err="1"/>
              <a:t>yetirməlidir</a:t>
            </a:r>
            <a:r>
              <a:rPr lang="tr-TR" dirty="0"/>
              <a:t>). Bu </a:t>
            </a:r>
            <a:r>
              <a:rPr lang="tr-TR" dirty="0" err="1"/>
              <a:t>əməliyyatlardan</a:t>
            </a:r>
            <a:r>
              <a:rPr lang="tr-TR" dirty="0"/>
              <a:t> sonra </a:t>
            </a:r>
            <a:r>
              <a:rPr lang="az-Latn-AZ" dirty="0"/>
              <a:t>massivin</a:t>
            </a:r>
            <a:r>
              <a:rPr lang="tr-TR" dirty="0"/>
              <a:t> </a:t>
            </a:r>
            <a:r>
              <a:rPr lang="tr-TR" dirty="0" err="1"/>
              <a:t>vəziyyəti</a:t>
            </a:r>
            <a:r>
              <a:rPr lang="tr-TR" dirty="0"/>
              <a:t>:</a:t>
            </a:r>
            <a:endParaRPr lang="az-Latn-AZ" dirty="0"/>
          </a:p>
          <a:p>
            <a:pPr marL="0" indent="0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1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2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3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5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4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7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6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8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10</a:t>
            </a:r>
            <a:r>
              <a:rPr lang="az-Latn-AZ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9</a:t>
            </a:r>
            <a:endParaRPr lang="az-Latn-AZ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marL="0" indent="0">
              <a:buNone/>
            </a:pPr>
            <a:r>
              <a:rPr lang="tr-TR" dirty="0" err="1"/>
              <a:t>Nəhayət</a:t>
            </a:r>
            <a:r>
              <a:rPr lang="tr-TR" dirty="0"/>
              <a:t>, </a:t>
            </a:r>
            <a:r>
              <a:rPr lang="az-Latn-AZ" dirty="0"/>
              <a:t>qiymət</a:t>
            </a:r>
            <a:r>
              <a:rPr lang="tr-TR" dirty="0"/>
              <a:t> 1-ə </a:t>
            </a:r>
            <a:r>
              <a:rPr lang="tr-TR" dirty="0" err="1"/>
              <a:t>endirilir</a:t>
            </a:r>
            <a:r>
              <a:rPr lang="tr-TR" dirty="0"/>
              <a:t>, bu </a:t>
            </a:r>
            <a:r>
              <a:rPr lang="tr-TR" dirty="0" err="1"/>
              <a:t>halda</a:t>
            </a:r>
            <a:r>
              <a:rPr lang="tr-TR" dirty="0"/>
              <a:t> </a:t>
            </a:r>
            <a:r>
              <a:rPr lang="az-Latn-AZ" dirty="0"/>
              <a:t>da mərhələ bitdikcə davam etdirilir və</a:t>
            </a:r>
            <a:r>
              <a:rPr lang="tr-TR" dirty="0"/>
              <a:t> </a:t>
            </a:r>
            <a:r>
              <a:rPr lang="tr-TR" dirty="0" err="1"/>
              <a:t>beləliklə</a:t>
            </a:r>
            <a:r>
              <a:rPr lang="tr-TR" dirty="0"/>
              <a:t> sıra </a:t>
            </a:r>
            <a:r>
              <a:rPr lang="tr-TR" dirty="0" err="1"/>
              <a:t>tamamilə</a:t>
            </a:r>
            <a:r>
              <a:rPr lang="tr-TR" dirty="0"/>
              <a:t> sıralanır</a:t>
            </a:r>
            <a:r>
              <a:rPr lang="az-Latn-AZ" dirty="0"/>
              <a:t> :</a:t>
            </a:r>
          </a:p>
          <a:p>
            <a:pPr marL="0" indent="0">
              <a:buNone/>
            </a:pPr>
            <a:r>
              <a:rPr lang="az-Latn-AZ" dirty="0">
                <a:solidFill>
                  <a:schemeClr val="bg1"/>
                </a:solidFill>
                <a:highlight>
                  <a:srgbClr val="FFFF00"/>
                </a:highlight>
              </a:rPr>
              <a:t>1, 2, 3, 4, 5, 6, 7, 8, 9, 10</a:t>
            </a:r>
            <a:endParaRPr lang="tr-TR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EECD-1ACB-4755-8E3F-087ABD75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992" y="1374823"/>
            <a:ext cx="2638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7AE0-7F6E-4B1C-8613-91A558C1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03" y="0"/>
            <a:ext cx="9404723" cy="1400530"/>
          </a:xfrm>
        </p:spPr>
        <p:txBody>
          <a:bodyPr/>
          <a:lstStyle/>
          <a:p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tr-TR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E07E-977F-4025-80F4-F7FFBF5C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6" y="908482"/>
            <a:ext cx="9570459" cy="5041036"/>
          </a:xfrm>
        </p:spPr>
        <p:txBody>
          <a:bodyPr/>
          <a:lstStyle/>
          <a:p>
            <a:pPr marL="0" indent="0">
              <a:buNone/>
            </a:pP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neçə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çeşidlənən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(giriş) siyahının bir (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çıxış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siyahıda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birləşdirilməsindən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ibarət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üsulu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Birinci siyahının ilk elementi götürülür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ikinci siyahının birinci elementi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müqayisə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olunur; seçim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edildikdən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sonra </a:t>
            </a:r>
            <a:r>
              <a:rPr lang="tr-TR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El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elementin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seçildiyi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siyahının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başlanğıcının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göstəricisi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növbəti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keçir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beləliklə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siyahılardan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birinin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sonunadək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edilir. Bu </a:t>
            </a:r>
            <a:r>
              <a:rPr lang="tr-TR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eto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bir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neçə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siyahıya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tətbiq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Maraqlıdır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ki, iş yalnız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siyahıların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birinci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aparılır.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Birləşdirməli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alqoritmi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1945-ci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ildə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tərəfindən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icad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olunub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E19C7-92E5-4C67-A5B1-ABF8EEFB6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73" y="3894523"/>
            <a:ext cx="2857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3DAE1-51A7-4214-BB0C-0E904DE42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28" y="3283701"/>
            <a:ext cx="3396353" cy="3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475B-CBDC-4421-84DA-8D86797A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11" y="121793"/>
            <a:ext cx="9404723" cy="1400530"/>
          </a:xfrm>
        </p:spPr>
        <p:txBody>
          <a:bodyPr/>
          <a:lstStyle/>
          <a:p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tr-TR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9537-AE43-4EE3-9E4E-A7AD2933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1" y="1020933"/>
            <a:ext cx="9960744" cy="509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0" i="0" dirty="0">
                <a:effectLst/>
                <a:latin typeface="Roboto" panose="02000000000000000000" pitchFamily="2" charset="0"/>
              </a:rPr>
              <a:t>Sürətli nizamlama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alqoritmi</a:t>
            </a:r>
            <a:r>
              <a:rPr lang="tr-TR" b="0" i="0" dirty="0">
                <a:effectLst/>
                <a:latin typeface="Roboto" panose="02000000000000000000" pitchFamily="2" charset="0"/>
              </a:rPr>
              <a:t> parçala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idarə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etmə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alqoritmidir</a:t>
            </a:r>
            <a:r>
              <a:rPr lang="tr-TR" b="0" i="0" dirty="0">
                <a:effectLst/>
                <a:latin typeface="Roboto" panose="02000000000000000000" pitchFamily="2" charset="0"/>
              </a:rPr>
              <a:t>. Sürətli nizamlama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əvvəlcə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</a:t>
            </a:r>
            <a:r>
              <a:rPr lang="tr-TR" b="0" i="0" dirty="0">
                <a:effectLst/>
                <a:latin typeface="Roboto" panose="02000000000000000000" pitchFamily="2" charset="0"/>
              </a:rPr>
              <a:t> iki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kiçik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bölür</a:t>
            </a:r>
            <a:r>
              <a:rPr lang="tr-TR" b="0" i="0" dirty="0">
                <a:effectLst/>
                <a:latin typeface="Roboto" panose="02000000000000000000" pitchFamily="2" charset="0"/>
              </a:rPr>
              <a:t>: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kiçik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böyük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</a:t>
            </a:r>
            <a:r>
              <a:rPr lang="tr-TR" b="0" i="0" dirty="0">
                <a:effectLst/>
                <a:latin typeface="Roboto" panose="02000000000000000000" pitchFamily="2" charset="0"/>
              </a:rPr>
              <a:t>. Sonra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rekursiv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olaraq</a:t>
            </a:r>
            <a:r>
              <a:rPr lang="tr-TR" b="0" i="0" dirty="0">
                <a:effectLst/>
                <a:latin typeface="Roboto" panose="02000000000000000000" pitchFamily="2" charset="0"/>
              </a:rPr>
              <a:t> bu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massivləri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sıralayır</a:t>
            </a:r>
            <a:r>
              <a:rPr lang="tr-TR" b="0" i="0" dirty="0">
                <a:effectLst/>
                <a:latin typeface="Roboto" panose="02000000000000000000" pitchFamily="2" charset="0"/>
              </a:rPr>
              <a:t>.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 boş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olduqda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bir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elementdən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ibarət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olduqda</a:t>
            </a:r>
            <a:r>
              <a:rPr lang="tr-TR" b="0" i="0" dirty="0">
                <a:effectLst/>
                <a:latin typeface="Roboto" panose="02000000000000000000" pitchFamily="2" charset="0"/>
              </a:rPr>
              <a:t> onu nizamlamağa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ehtiyac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olmur</a:t>
            </a:r>
            <a:r>
              <a:rPr lang="tr-TR" b="0" i="0" dirty="0">
                <a:effectLst/>
                <a:latin typeface="Roboto" panose="02000000000000000000" pitchFamily="2" charset="0"/>
              </a:rPr>
              <a:t>. Bu iki hal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sürətli</a:t>
            </a:r>
            <a:r>
              <a:rPr lang="tr-TR" b="0" i="0" dirty="0">
                <a:effectLst/>
                <a:latin typeface="Roboto" panose="02000000000000000000" pitchFamily="2" charset="0"/>
              </a:rPr>
              <a:t> nizamlama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alqoritmində</a:t>
            </a:r>
            <a:r>
              <a:rPr lang="tr-TR" b="0" i="0" dirty="0">
                <a:effectLst/>
                <a:latin typeface="Roboto" panose="02000000000000000000" pitchFamily="2" charset="0"/>
              </a:rPr>
              <a:t> </a:t>
            </a:r>
            <a:r>
              <a:rPr lang="tr-TR" b="0" i="1" dirty="0" err="1">
                <a:effectLst/>
                <a:latin typeface="Roboto" panose="02000000000000000000" pitchFamily="2" charset="0"/>
              </a:rPr>
              <a:t>əsas</a:t>
            </a:r>
            <a:r>
              <a:rPr lang="tr-TR" b="0" i="1" dirty="0">
                <a:effectLst/>
                <a:latin typeface="Roboto" panose="02000000000000000000" pitchFamily="2" charset="0"/>
              </a:rPr>
              <a:t> hal</a:t>
            </a:r>
            <a:r>
              <a:rPr lang="tr-TR" b="0" i="0" dirty="0">
                <a:effectLst/>
                <a:latin typeface="Roboto" panose="02000000000000000000" pitchFamily="2" charset="0"/>
              </a:rPr>
              <a:t> (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base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case</a:t>
            </a:r>
            <a:r>
              <a:rPr lang="tr-TR" b="0" i="0" dirty="0">
                <a:effectLst/>
                <a:latin typeface="Roboto" panose="02000000000000000000" pitchFamily="2" charset="0"/>
              </a:rPr>
              <a:t>) adlandırılır.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Əgər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elementlərinin</a:t>
            </a:r>
            <a:r>
              <a:rPr lang="tr-TR" b="0" i="0" dirty="0">
                <a:effectLst/>
                <a:latin typeface="Roboto" panose="02000000000000000000" pitchFamily="2" charset="0"/>
              </a:rPr>
              <a:t> sayı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ikiyə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bərabər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ya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ikidən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böyük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olarsa</a:t>
            </a:r>
            <a:r>
              <a:rPr lang="tr-TR" b="0" i="0" dirty="0">
                <a:effectLst/>
                <a:latin typeface="Roboto" panose="02000000000000000000" pitchFamily="2" charset="0"/>
              </a:rPr>
              <a:t> onda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sürətli</a:t>
            </a:r>
            <a:r>
              <a:rPr lang="tr-TR" b="0" i="0" dirty="0">
                <a:effectLst/>
                <a:latin typeface="Roboto" panose="02000000000000000000" pitchFamily="2" charset="0"/>
              </a:rPr>
              <a:t> nizamlama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alqoritmi</a:t>
            </a:r>
            <a:r>
              <a:rPr lang="tr-TR" b="0" i="0" dirty="0">
                <a:effectLst/>
                <a:latin typeface="Roboto" panose="02000000000000000000" pitchFamily="2" charset="0"/>
              </a:rPr>
              <a:t> ilk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olaraq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massivdən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təsadüfi</a:t>
            </a:r>
            <a:r>
              <a:rPr lang="tr-TR" b="0" i="0" dirty="0">
                <a:effectLst/>
                <a:latin typeface="Roboto" panose="02000000000000000000" pitchFamily="2" charset="0"/>
              </a:rPr>
              <a:t> bir elementi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seçir</a:t>
            </a:r>
            <a:r>
              <a:rPr lang="tr-TR" b="0" i="0" dirty="0">
                <a:effectLst/>
                <a:latin typeface="Roboto" panose="02000000000000000000" pitchFamily="2" charset="0"/>
              </a:rPr>
              <a:t>. Bu element pivot adlandırılır. Sonra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seçilən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pivotdan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kiçik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böyük</a:t>
            </a:r>
            <a:r>
              <a:rPr lang="tr-TR" b="0" i="0" dirty="0">
                <a:effectLst/>
                <a:latin typeface="Roboto" panose="02000000000000000000" pitchFamily="2" charset="0"/>
              </a:rPr>
              <a:t> olan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tapılır. Bu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qayda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bölmə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(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partitioning</a:t>
            </a:r>
            <a:r>
              <a:rPr lang="tr-TR" b="0" i="0" dirty="0">
                <a:effectLst/>
                <a:latin typeface="Roboto" panose="02000000000000000000" pitchFamily="2" charset="0"/>
              </a:rPr>
              <a:t>) adlandırılır.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Nəticədə</a:t>
            </a:r>
            <a:r>
              <a:rPr lang="tr-TR" b="0" i="0" dirty="0">
                <a:effectLst/>
                <a:latin typeface="Roboto" panose="02000000000000000000" pitchFamily="2" charset="0"/>
              </a:rPr>
              <a:t>:</a:t>
            </a:r>
            <a:endParaRPr lang="az-Latn-AZ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Roboto" panose="02000000000000000000" pitchFamily="2" charset="0"/>
              </a:rPr>
              <a:t>Pivotdan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kiçik</a:t>
            </a:r>
            <a:r>
              <a:rPr lang="tr-TR" b="0" i="0" dirty="0">
                <a:effectLst/>
                <a:latin typeface="Roboto" panose="02000000000000000000" pitchFamily="2" charset="0"/>
              </a:rPr>
              <a:t> olan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</a:t>
            </a:r>
            <a:r>
              <a:rPr lang="tr-TR" b="0" i="0" dirty="0">
                <a:effectLst/>
                <a:latin typeface="Roboto" panose="02000000000000000000" pitchFamily="2" charset="0"/>
              </a:rPr>
              <a:t> (sol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Roboto" panose="02000000000000000000" pitchFamily="2" charset="0"/>
              </a:rPr>
              <a:t>Pivot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Roboto" panose="02000000000000000000" pitchFamily="2" charset="0"/>
              </a:rPr>
              <a:t>Pivotdan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böyük</a:t>
            </a:r>
            <a:r>
              <a:rPr lang="tr-TR" b="0" i="0" dirty="0">
                <a:effectLst/>
                <a:latin typeface="Roboto" panose="02000000000000000000" pitchFamily="2" charset="0"/>
              </a:rPr>
              <a:t> olan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elementlər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</a:t>
            </a:r>
            <a:r>
              <a:rPr lang="tr-TR" b="0" i="0" dirty="0">
                <a:effectLst/>
                <a:latin typeface="Roboto" panose="02000000000000000000" pitchFamily="2" charset="0"/>
              </a:rPr>
              <a:t> (sağ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)</a:t>
            </a:r>
            <a:endParaRPr lang="az-Latn-AZ" b="0" i="0" dirty="0"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tr-TR" b="0" i="0" dirty="0">
                <a:effectLst/>
                <a:latin typeface="Roboto" panose="02000000000000000000" pitchFamily="2" charset="0"/>
              </a:rPr>
              <a:t>alınır. Alınan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hər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iki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 sıralanmamış olur. Bu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üzərində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rekursiv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olaraq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əsas</a:t>
            </a:r>
            <a:r>
              <a:rPr lang="tr-TR" b="0" i="0" dirty="0">
                <a:effectLst/>
                <a:latin typeface="Roboto" panose="02000000000000000000" pitchFamily="2" charset="0"/>
              </a:rPr>
              <a:t> hal alınana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qədər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yenidən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çağrılır. 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5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C2ED-5487-4DA4-8F2D-E9D2DDC4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550416"/>
            <a:ext cx="9401783" cy="5697983"/>
          </a:xfrm>
        </p:spPr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b="0" i="0" dirty="0">
                <a:effectLst/>
                <a:latin typeface="Roboto" panose="02000000000000000000" pitchFamily="2" charset="0"/>
              </a:rPr>
              <a:t>Yekun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nəticə</a:t>
            </a:r>
            <a:r>
              <a:rPr lang="tr-TR" b="0" i="0" dirty="0">
                <a:effectLst/>
                <a:latin typeface="Roboto" panose="02000000000000000000" pitchFamily="2" charset="0"/>
              </a:rPr>
              <a:t>:</a:t>
            </a:r>
            <a:endParaRPr lang="az-Latn-AZ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az-Latn-AZ" dirty="0">
                <a:latin typeface="Roboto" panose="02000000000000000000" pitchFamily="2" charset="0"/>
              </a:rPr>
              <a:t> Sol massiv + pivot + sağ massiv</a:t>
            </a:r>
            <a:endParaRPr lang="az-Latn-AZ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tr-TR" b="0" i="0" dirty="0">
                <a:effectLst/>
                <a:latin typeface="Roboto" panose="02000000000000000000" pitchFamily="2" charset="0"/>
              </a:rPr>
              <a:t>Pivotun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seçilməsi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və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massivin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bölünməsi</a:t>
            </a:r>
            <a:r>
              <a:rPr lang="tr-TR" b="0" i="0" dirty="0">
                <a:effectLst/>
                <a:latin typeface="Roboto" panose="02000000000000000000" pitchFamily="2" charset="0"/>
              </a:rPr>
              <a:t> bir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neçə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fərqli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sxemlərlə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edilə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bilər</a:t>
            </a:r>
            <a:r>
              <a:rPr lang="tr-TR" b="0" i="0" dirty="0">
                <a:effectLst/>
                <a:latin typeface="Roboto" panose="02000000000000000000" pitchFamily="2" charset="0"/>
              </a:rPr>
              <a:t>.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Seçilən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sxem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alqoritmin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sürətinə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böyük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təsir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göstərir</a:t>
            </a:r>
            <a:r>
              <a:rPr lang="tr-TR" b="0" i="0" dirty="0">
                <a:effectLst/>
                <a:latin typeface="Roboto" panose="02000000000000000000" pitchFamily="2" charset="0"/>
              </a:rPr>
              <a:t>. 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80969-B1EF-4650-905D-AA0A0F68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29" y="85078"/>
            <a:ext cx="2049632" cy="2434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AAD41-8244-4322-A580-2F7DB782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7" y="2385578"/>
            <a:ext cx="6595378" cy="438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71F80-89EB-46E8-AC1E-04AAE9F16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00" y="3315430"/>
            <a:ext cx="3902656" cy="2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BFF-9E92-4AC9-8110-019433AE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826" y="0"/>
            <a:ext cx="9404723" cy="1400530"/>
          </a:xfrm>
        </p:spPr>
        <p:txBody>
          <a:bodyPr/>
          <a:lstStyle/>
          <a:p>
            <a:r>
              <a:rPr lang="az-Latn-AZ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tr-TR" sz="4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br>
              <a:rPr lang="tr-T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617D-9882-428B-8C5F-20366725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869307"/>
            <a:ext cx="9475087" cy="4847869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Məntiq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kodlaşdırma</a:t>
            </a:r>
            <a:r>
              <a:rPr lang="tr-TR" dirty="0"/>
              <a:t> </a:t>
            </a:r>
            <a:r>
              <a:rPr lang="tr-TR" dirty="0" err="1"/>
              <a:t>baxımından</a:t>
            </a:r>
            <a:r>
              <a:rPr lang="tr-TR" dirty="0"/>
              <a:t> </a:t>
            </a:r>
            <a:r>
              <a:rPr lang="tr-TR" dirty="0" err="1"/>
              <a:t>çox</a:t>
            </a:r>
            <a:r>
              <a:rPr lang="tr-TR" dirty="0"/>
              <a:t> </a:t>
            </a:r>
            <a:r>
              <a:rPr lang="tr-TR" dirty="0" err="1"/>
              <a:t>sadədir</a:t>
            </a:r>
            <a:r>
              <a:rPr lang="tr-TR" dirty="0"/>
              <a:t>, amma bunun </a:t>
            </a:r>
            <a:r>
              <a:rPr lang="tr-TR" dirty="0" err="1"/>
              <a:t>necə</a:t>
            </a:r>
            <a:r>
              <a:rPr lang="tr-TR" dirty="0"/>
              <a:t> </a:t>
            </a:r>
            <a:r>
              <a:rPr lang="tr-TR" dirty="0" err="1"/>
              <a:t>işləyəcəyini</a:t>
            </a:r>
            <a:r>
              <a:rPr lang="tr-TR" dirty="0"/>
              <a:t> </a:t>
            </a:r>
            <a:r>
              <a:rPr lang="tr-TR" dirty="0" err="1"/>
              <a:t>düşündüyümüz</a:t>
            </a:r>
            <a:r>
              <a:rPr lang="tr-TR" dirty="0"/>
              <a:t> zaman, </a:t>
            </a:r>
            <a:r>
              <a:rPr lang="tr-TR" dirty="0" err="1"/>
              <a:t>prosessoru</a:t>
            </a:r>
            <a:r>
              <a:rPr lang="tr-TR" dirty="0"/>
              <a:t> </a:t>
            </a:r>
            <a:r>
              <a:rPr lang="tr-TR" dirty="0" err="1"/>
              <a:t>qıcıqlandıra</a:t>
            </a:r>
            <a:r>
              <a:rPr lang="tr-TR" dirty="0"/>
              <a:t> </a:t>
            </a:r>
            <a:r>
              <a:rPr lang="tr-TR" dirty="0" err="1"/>
              <a:t>biləcək</a:t>
            </a:r>
            <a:r>
              <a:rPr lang="tr-TR" dirty="0"/>
              <a:t>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çox</a:t>
            </a:r>
            <a:r>
              <a:rPr lang="tr-TR" dirty="0"/>
              <a:t> </a:t>
            </a:r>
            <a:r>
              <a:rPr lang="tr-TR" dirty="0" err="1"/>
              <a:t>əməliyyat</a:t>
            </a:r>
            <a:r>
              <a:rPr lang="tr-TR" dirty="0"/>
              <a:t> </a:t>
            </a:r>
            <a:r>
              <a:rPr lang="tr-TR" dirty="0" err="1"/>
              <a:t>edən</a:t>
            </a:r>
            <a:r>
              <a:rPr lang="tr-TR" dirty="0"/>
              <a:t> bir </a:t>
            </a:r>
            <a:r>
              <a:rPr lang="tr-TR" dirty="0" err="1"/>
              <a:t>alqoritmdir</a:t>
            </a:r>
            <a:r>
              <a:rPr lang="tr-TR" dirty="0"/>
              <a:t>. </a:t>
            </a:r>
            <a:r>
              <a:rPr lang="az-Latn-AZ" dirty="0"/>
              <a:t>Massivin</a:t>
            </a:r>
            <a:r>
              <a:rPr lang="tr-TR" dirty="0"/>
              <a:t> </a:t>
            </a:r>
            <a:r>
              <a:rPr lang="tr-TR" dirty="0" err="1"/>
              <a:t>əvvəlindən</a:t>
            </a:r>
            <a:r>
              <a:rPr lang="tr-TR" dirty="0"/>
              <a:t> </a:t>
            </a:r>
            <a:r>
              <a:rPr lang="tr-TR" dirty="0" err="1"/>
              <a:t>başlayır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bütün </a:t>
            </a:r>
            <a:r>
              <a:rPr lang="tr-TR" dirty="0" err="1"/>
              <a:t>elementləri</a:t>
            </a:r>
            <a:r>
              <a:rPr lang="tr-TR" dirty="0"/>
              <a:t> </a:t>
            </a:r>
            <a:r>
              <a:rPr lang="tr-TR" dirty="0" err="1"/>
              <a:t>özündən</a:t>
            </a:r>
            <a:r>
              <a:rPr lang="tr-TR" dirty="0"/>
              <a:t> </a:t>
            </a:r>
            <a:r>
              <a:rPr lang="tr-TR" dirty="0" err="1"/>
              <a:t>əvvəlki</a:t>
            </a:r>
            <a:r>
              <a:rPr lang="tr-TR" dirty="0"/>
              <a:t>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lazım </a:t>
            </a:r>
            <a:r>
              <a:rPr lang="tr-TR" dirty="0" err="1"/>
              <a:t>gələrsə</a:t>
            </a:r>
            <a:r>
              <a:rPr lang="tr-TR" dirty="0"/>
              <a:t> </a:t>
            </a:r>
            <a:r>
              <a:rPr lang="tr-TR" dirty="0" err="1"/>
              <a:t>yerlərini</a:t>
            </a:r>
            <a:r>
              <a:rPr lang="tr-TR" dirty="0"/>
              <a:t> </a:t>
            </a:r>
            <a:r>
              <a:rPr lang="tr-TR" dirty="0" err="1"/>
              <a:t>dəyişir</a:t>
            </a:r>
            <a:r>
              <a:rPr lang="tr-TR" dirty="0"/>
              <a:t>. Bu </a:t>
            </a:r>
            <a:r>
              <a:rPr lang="tr-TR" dirty="0" err="1"/>
              <a:t>şəkildə</a:t>
            </a:r>
            <a:r>
              <a:rPr lang="tr-TR" dirty="0"/>
              <a:t>, </a:t>
            </a:r>
            <a:r>
              <a:rPr lang="az-Latn-AZ" dirty="0"/>
              <a:t>massiv</a:t>
            </a:r>
            <a:r>
              <a:rPr lang="tr-TR" dirty="0"/>
              <a:t> </a:t>
            </a:r>
            <a:r>
              <a:rPr lang="tr-TR" dirty="0" err="1"/>
              <a:t>tamamilə</a:t>
            </a:r>
            <a:r>
              <a:rPr lang="tr-TR" dirty="0"/>
              <a:t> sıralanana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başdan</a:t>
            </a:r>
            <a:r>
              <a:rPr lang="tr-TR" dirty="0"/>
              <a:t> sona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təkrar</a:t>
            </a:r>
            <a:r>
              <a:rPr lang="tr-TR" dirty="0"/>
              <a:t> -</a:t>
            </a:r>
            <a:r>
              <a:rPr lang="tr-TR" dirty="0" err="1"/>
              <a:t>təkrar</a:t>
            </a:r>
            <a:r>
              <a:rPr lang="tr-TR" dirty="0"/>
              <a:t> </a:t>
            </a:r>
            <a:r>
              <a:rPr lang="az-Latn-AZ" dirty="0"/>
              <a:t>yoxlayır</a:t>
            </a:r>
            <a:r>
              <a:rPr lang="tr-TR" dirty="0"/>
              <a:t>. </a:t>
            </a:r>
            <a:r>
              <a:rPr lang="az-Latn-AZ" dirty="0"/>
              <a:t>Massivin</a:t>
            </a:r>
            <a:r>
              <a:rPr lang="tr-TR" dirty="0"/>
              <a:t> </a:t>
            </a:r>
            <a:r>
              <a:rPr lang="tr-TR" dirty="0" err="1"/>
              <a:t>tamamilə</a:t>
            </a:r>
            <a:r>
              <a:rPr lang="tr-TR" dirty="0"/>
              <a:t> sıralandığını, </a:t>
            </a:r>
            <a:r>
              <a:rPr lang="tr-TR" dirty="0" err="1"/>
              <a:t>yəni</a:t>
            </a:r>
            <a:r>
              <a:rPr lang="tr-TR" dirty="0"/>
              <a:t> </a:t>
            </a:r>
            <a:r>
              <a:rPr lang="tr-TR" dirty="0" err="1"/>
              <a:t>əvəz</a:t>
            </a:r>
            <a:r>
              <a:rPr lang="tr-TR" dirty="0"/>
              <a:t> </a:t>
            </a:r>
            <a:r>
              <a:rPr lang="tr-TR" dirty="0" err="1"/>
              <a:t>edəcək</a:t>
            </a:r>
            <a:r>
              <a:rPr lang="tr-TR" dirty="0"/>
              <a:t> </a:t>
            </a:r>
            <a:r>
              <a:rPr lang="tr-TR" dirty="0" err="1"/>
              <a:t>heç</a:t>
            </a:r>
            <a:r>
              <a:rPr lang="tr-TR" dirty="0"/>
              <a:t> bir element </a:t>
            </a:r>
            <a:r>
              <a:rPr lang="tr-TR" dirty="0" err="1"/>
              <a:t>qalmadığını</a:t>
            </a:r>
            <a:r>
              <a:rPr lang="tr-TR" dirty="0"/>
              <a:t> başa </a:t>
            </a:r>
            <a:r>
              <a:rPr lang="tr-TR" dirty="0" err="1"/>
              <a:t>düşdükdə</a:t>
            </a:r>
            <a:r>
              <a:rPr lang="tr-TR" dirty="0"/>
              <a:t>, işi dayandırır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az-Latn-AZ" dirty="0"/>
              <a:t>sıralama</a:t>
            </a:r>
            <a:r>
              <a:rPr lang="tr-TR" dirty="0"/>
              <a:t> başa çatır.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C9F2-2487-40FE-8C28-CD2E9C0C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97" y="1140824"/>
            <a:ext cx="2709776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D6508-9E41-401C-83EC-F4EB94E3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73" y="3731268"/>
            <a:ext cx="2667000" cy="225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270DF-AA32-4483-BC58-9113D2E92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02" y="3788171"/>
            <a:ext cx="4389089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911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Century Gothic</vt:lpstr>
      <vt:lpstr>inherit</vt:lpstr>
      <vt:lpstr>Roboto</vt:lpstr>
      <vt:lpstr>Source Sans Pro</vt:lpstr>
      <vt:lpstr>Times New Roman</vt:lpstr>
      <vt:lpstr>Wingdings 3</vt:lpstr>
      <vt:lpstr>Ion</vt:lpstr>
      <vt:lpstr>Sıralama Aqloritmləri</vt:lpstr>
      <vt:lpstr>Selection Sort </vt:lpstr>
      <vt:lpstr>Insertion Sort</vt:lpstr>
      <vt:lpstr>Shell Sort </vt:lpstr>
      <vt:lpstr>Merge Sort</vt:lpstr>
      <vt:lpstr>Quick Sort</vt:lpstr>
      <vt:lpstr>PowerPoint Presentation</vt:lpstr>
      <vt:lpstr> Bubble Sort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Sıralama Aqloritmləri</dc:title>
  <dc:creator>FnAgS uLtRaS</dc:creator>
  <cp:lastModifiedBy>FnAgS uLtRaS</cp:lastModifiedBy>
  <cp:revision>1</cp:revision>
  <dcterms:created xsi:type="dcterms:W3CDTF">2021-10-19T20:05:18Z</dcterms:created>
  <dcterms:modified xsi:type="dcterms:W3CDTF">2021-10-19T22:29:49Z</dcterms:modified>
</cp:coreProperties>
</file>