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99" r:id="rId5"/>
    <p:sldId id="295" r:id="rId6"/>
    <p:sldId id="297" r:id="rId7"/>
    <p:sldId id="281" r:id="rId8"/>
    <p:sldId id="293" r:id="rId9"/>
    <p:sldId id="268" r:id="rId10"/>
    <p:sldId id="282" r:id="rId11"/>
    <p:sldId id="283" r:id="rId12"/>
    <p:sldId id="284" r:id="rId13"/>
    <p:sldId id="285" r:id="rId14"/>
    <p:sldId id="294" r:id="rId15"/>
    <p:sldId id="272" r:id="rId16"/>
    <p:sldId id="286" r:id="rId17"/>
    <p:sldId id="289" r:id="rId18"/>
    <p:sldId id="290" r:id="rId19"/>
    <p:sldId id="291" r:id="rId20"/>
  </p:sldIdLst>
  <p:sldSz cx="12188825" cy="6858000"/>
  <p:notesSz cx="68580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1384A-06A3-4410-8BBF-4FD5D23211D3}" v="3" dt="2020-03-29T20:15:29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7" autoAdjust="0"/>
    <p:restoredTop sz="92500" autoAdjust="0"/>
  </p:normalViewPr>
  <p:slideViewPr>
    <p:cSldViewPr>
      <p:cViewPr varScale="1">
        <p:scale>
          <a:sx n="81" d="100"/>
          <a:sy n="81" d="100"/>
        </p:scale>
        <p:origin x="114" y="6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insky, Charles" userId="df390934-7dca-40c8-90db-c8d8d67e4ef2" providerId="ADAL" clId="{2AA964BC-A7BA-42B6-95EA-11D9329BA5F2}"/>
    <pc:docChg chg="custSel delSld modSld">
      <pc:chgData name="Belinsky, Charles" userId="df390934-7dca-40c8-90db-c8d8d67e4ef2" providerId="ADAL" clId="{2AA964BC-A7BA-42B6-95EA-11D9329BA5F2}" dt="2020-03-29T20:15:39.782" v="44" actId="47"/>
      <pc:docMkLst>
        <pc:docMk/>
      </pc:docMkLst>
      <pc:sldChg chg="modSp mod">
        <pc:chgData name="Belinsky, Charles" userId="df390934-7dca-40c8-90db-c8d8d67e4ef2" providerId="ADAL" clId="{2AA964BC-A7BA-42B6-95EA-11D9329BA5F2}" dt="2020-03-29T20:15:03.804" v="33" actId="27636"/>
        <pc:sldMkLst>
          <pc:docMk/>
          <pc:sldMk cId="2895583067" sldId="272"/>
        </pc:sldMkLst>
        <pc:spChg chg="mod">
          <ac:chgData name="Belinsky, Charles" userId="df390934-7dca-40c8-90db-c8d8d67e4ef2" providerId="ADAL" clId="{2AA964BC-A7BA-42B6-95EA-11D9329BA5F2}" dt="2020-03-29T20:15:03.804" v="33" actId="27636"/>
          <ac:spMkLst>
            <pc:docMk/>
            <pc:sldMk cId="2895583067" sldId="272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2:39.998" v="10" actId="207"/>
        <pc:sldMkLst>
          <pc:docMk/>
          <pc:sldMk cId="3569865002" sldId="284"/>
        </pc:sldMkLst>
        <pc:spChg chg="mod">
          <ac:chgData name="Belinsky, Charles" userId="df390934-7dca-40c8-90db-c8d8d67e4ef2" providerId="ADAL" clId="{2AA964BC-A7BA-42B6-95EA-11D9329BA5F2}" dt="2020-03-29T20:12:39.998" v="10" actId="207"/>
          <ac:spMkLst>
            <pc:docMk/>
            <pc:sldMk cId="3569865002" sldId="284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5:29.009" v="41" actId="207"/>
        <pc:sldMkLst>
          <pc:docMk/>
          <pc:sldMk cId="1509648475" sldId="289"/>
        </pc:sldMkLst>
        <pc:spChg chg="mod">
          <ac:chgData name="Belinsky, Charles" userId="df390934-7dca-40c8-90db-c8d8d67e4ef2" providerId="ADAL" clId="{2AA964BC-A7BA-42B6-95EA-11D9329BA5F2}" dt="2020-03-29T20:15:29.009" v="41" actId="207"/>
          <ac:spMkLst>
            <pc:docMk/>
            <pc:sldMk cId="1509648475" sldId="289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2:57.348" v="19" actId="27636"/>
        <pc:sldMkLst>
          <pc:docMk/>
          <pc:sldMk cId="2109213187" sldId="295"/>
        </pc:sldMkLst>
        <pc:spChg chg="mod">
          <ac:chgData name="Belinsky, Charles" userId="df390934-7dca-40c8-90db-c8d8d67e4ef2" providerId="ADAL" clId="{2AA964BC-A7BA-42B6-95EA-11D9329BA5F2}" dt="2020-03-29T20:12:57.348" v="19" actId="27636"/>
          <ac:spMkLst>
            <pc:docMk/>
            <pc:sldMk cId="2109213187" sldId="295"/>
            <ac:spMk id="3" creationId="{2B9EAD0A-1846-4726-B035-D80FCE534E6D}"/>
          </ac:spMkLst>
        </pc:spChg>
      </pc:sldChg>
      <pc:sldChg chg="del">
        <pc:chgData name="Belinsky, Charles" userId="df390934-7dca-40c8-90db-c8d8d67e4ef2" providerId="ADAL" clId="{2AA964BC-A7BA-42B6-95EA-11D9329BA5F2}" dt="2020-03-29T20:14:40.872" v="20" actId="47"/>
        <pc:sldMkLst>
          <pc:docMk/>
          <pc:sldMk cId="2404511347" sldId="298"/>
        </pc:sldMkLst>
      </pc:sldChg>
      <pc:sldChg chg="modSp del mod">
        <pc:chgData name="Belinsky, Charles" userId="df390934-7dca-40c8-90db-c8d8d67e4ef2" providerId="ADAL" clId="{2AA964BC-A7BA-42B6-95EA-11D9329BA5F2}" dt="2020-03-29T20:12:28.905" v="2" actId="47"/>
        <pc:sldMkLst>
          <pc:docMk/>
          <pc:sldMk cId="3037999091" sldId="300"/>
        </pc:sldMkLst>
        <pc:spChg chg="mod">
          <ac:chgData name="Belinsky, Charles" userId="df390934-7dca-40c8-90db-c8d8d67e4ef2" providerId="ADAL" clId="{2AA964BC-A7BA-42B6-95EA-11D9329BA5F2}" dt="2020-03-29T20:12:12.381" v="1" actId="27636"/>
          <ac:spMkLst>
            <pc:docMk/>
            <pc:sldMk cId="3037999091" sldId="300"/>
            <ac:spMk id="14" creationId="{00000000-0000-0000-0000-000000000000}"/>
          </ac:spMkLst>
        </pc:spChg>
      </pc:sldChg>
      <pc:sldChg chg="modSp del mod">
        <pc:chgData name="Belinsky, Charles" userId="df390934-7dca-40c8-90db-c8d8d67e4ef2" providerId="ADAL" clId="{2AA964BC-A7BA-42B6-95EA-11D9329BA5F2}" dt="2020-03-29T20:15:39.782" v="44" actId="47"/>
        <pc:sldMkLst>
          <pc:docMk/>
          <pc:sldMk cId="1870022100" sldId="301"/>
        </pc:sldMkLst>
        <pc:spChg chg="mod">
          <ac:chgData name="Belinsky, Charles" userId="df390934-7dca-40c8-90db-c8d8d67e4ef2" providerId="ADAL" clId="{2AA964BC-A7BA-42B6-95EA-11D9329BA5F2}" dt="2020-03-29T20:15:37.030" v="43" actId="6549"/>
          <ac:spMkLst>
            <pc:docMk/>
            <pc:sldMk cId="1870022100" sldId="301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do a whole workshop on just these three things…</a:t>
            </a:r>
          </a:p>
          <a:p>
            <a:r>
              <a:rPr lang="en-US" dirty="0"/>
              <a:t>For this workshop, I have done my best to hack around these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takes place outside of RMD – generally this is preferred</a:t>
            </a:r>
          </a:p>
          <a:p>
            <a:r>
              <a:rPr lang="en-US" dirty="0"/>
              <a:t>Same code as last example</a:t>
            </a:r>
          </a:p>
          <a:p>
            <a:r>
              <a:rPr lang="en-US" dirty="0"/>
              <a:t>RMD is calling an R script file – these two formats use different systems to figure out the working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80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9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Activity: start a small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5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25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1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chat here – send link and file (instructions for downloading and executing the GitHub repo)</a:t>
            </a:r>
          </a:p>
          <a:p>
            <a:r>
              <a:rPr lang="en-US" dirty="0"/>
              <a:t>Can send files through Zoom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01.R</a:t>
            </a:r>
          </a:p>
          <a:p>
            <a:r>
              <a:rPr lang="en-US" dirty="0"/>
              <a:t>Use sourced script in example 5</a:t>
            </a:r>
          </a:p>
          <a:p>
            <a:r>
              <a:rPr lang="en-US" dirty="0"/>
              <a:t>RMD does allow cat() and print() but it does not look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6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2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worse way to do this… but the easiest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Yellowstone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6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 vs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workshop is geared towards a PDF document 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4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bad practice…</a:t>
            </a:r>
          </a:p>
          <a:p>
            <a:r>
              <a:rPr lang="en-US" dirty="0"/>
              <a:t>EVAL = FALSE and ECHO = TRUE is generally only used in a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6/03/rmarkdown-cheatsheet-2.0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FCatMSU/RMarkdown-Workshop-Mater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Unstated Prerequisites (SA)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Zipped files</a:t>
            </a:r>
          </a:p>
          <a:p>
            <a:pPr lvl="1"/>
            <a:r>
              <a:rPr lang="en-US" dirty="0"/>
              <a:t>Create a zipped files and send</a:t>
            </a:r>
          </a:p>
          <a:p>
            <a:pPr lvl="1"/>
            <a:r>
              <a:rPr lang="en-US" dirty="0"/>
              <a:t>Download a zipped file and find it</a:t>
            </a:r>
          </a:p>
          <a:p>
            <a:pPr lvl="1"/>
            <a:r>
              <a:rPr lang="en-US" dirty="0"/>
              <a:t>Unzip the file and find the folder</a:t>
            </a:r>
          </a:p>
          <a:p>
            <a:r>
              <a:rPr lang="en-US" dirty="0"/>
              <a:t>Sourcing file</a:t>
            </a:r>
          </a:p>
          <a:p>
            <a:pPr lvl="1"/>
            <a:r>
              <a:rPr lang="en-US" dirty="0"/>
              <a:t>Treat your script as a whole – so, everything gets executed at once</a:t>
            </a:r>
          </a:p>
          <a:p>
            <a:pPr lvl="1"/>
            <a:r>
              <a:rPr lang="en-US" dirty="0"/>
              <a:t>This put all information in the Environment</a:t>
            </a:r>
          </a:p>
          <a:p>
            <a:r>
              <a:rPr lang="en-US" dirty="0"/>
              <a:t>Working directory</a:t>
            </a:r>
          </a:p>
          <a:p>
            <a:pPr lvl="1"/>
            <a:r>
              <a:rPr lang="en-US" dirty="0"/>
              <a:t>R is unique</a:t>
            </a:r>
          </a:p>
          <a:p>
            <a:pPr lvl="1"/>
            <a:r>
              <a:rPr lang="en-US" dirty="0"/>
              <a:t>RMD, R and RStudio Project all have different rules for the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33367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8600"/>
            <a:ext cx="10360501" cy="1223963"/>
          </a:xfrm>
        </p:spPr>
        <p:txBody>
          <a:bodyPr/>
          <a:lstStyle/>
          <a:p>
            <a:r>
              <a:rPr lang="en-US" dirty="0"/>
              <a:t>Importing scripts (05)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927603"/>
          </a:xfrm>
        </p:spPr>
        <p:txBody>
          <a:bodyPr>
            <a:normAutofit/>
          </a:bodyPr>
          <a:lstStyle/>
          <a:p>
            <a:r>
              <a:rPr lang="en-US" dirty="0"/>
              <a:t>Do development elsewhere and import code into RMD document</a:t>
            </a:r>
          </a:p>
          <a:p>
            <a:r>
              <a:rPr lang="en-US" dirty="0"/>
              <a:t>Plots are in the Environment (memory)</a:t>
            </a:r>
          </a:p>
          <a:p>
            <a:r>
              <a:rPr lang="en-US" dirty="0"/>
              <a:t>Advantages to this method: </a:t>
            </a:r>
          </a:p>
          <a:p>
            <a:pPr lvl="1"/>
            <a:r>
              <a:rPr lang="en-US" dirty="0"/>
              <a:t>development can be done in standard R Environment</a:t>
            </a:r>
          </a:p>
          <a:p>
            <a:pPr lvl="1"/>
            <a:r>
              <a:rPr lang="en-US" dirty="0"/>
              <a:t>Easier to control document output</a:t>
            </a:r>
          </a:p>
          <a:p>
            <a:pPr lvl="1"/>
            <a:r>
              <a:rPr lang="en-US" dirty="0"/>
              <a:t>Cleaner 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Harder if you ECHO a lot code to document (e.g. tutorial) </a:t>
            </a:r>
          </a:p>
          <a:p>
            <a:pPr lvl="1"/>
            <a:r>
              <a:rPr lang="en-US" dirty="0"/>
              <a:t>need to worry more about working directory	</a:t>
            </a:r>
          </a:p>
        </p:txBody>
      </p:sp>
    </p:spTree>
    <p:extLst>
      <p:ext uri="{BB962C8B-B14F-4D97-AF65-F5344CB8AC3E}">
        <p14:creationId xmlns:p14="http://schemas.microsoft.com/office/powerpoint/2010/main" val="412478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8600"/>
            <a:ext cx="10360501" cy="1223963"/>
          </a:xfrm>
        </p:spPr>
        <p:txBody>
          <a:bodyPr/>
          <a:lstStyle/>
          <a:p>
            <a:r>
              <a:rPr lang="en-US" dirty="0"/>
              <a:t>Figure manipulation (06)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make basic formatting changes to the output using </a:t>
            </a:r>
            <a:r>
              <a:rPr lang="en-US" dirty="0" err="1"/>
              <a:t>KnitR</a:t>
            </a:r>
            <a:r>
              <a:rPr lang="en-US" dirty="0"/>
              <a:t> commands</a:t>
            </a:r>
          </a:p>
          <a:p>
            <a:r>
              <a:rPr lang="en-US" dirty="0"/>
              <a:t>Most command: Height, width, and alignment of figures</a:t>
            </a:r>
          </a:p>
          <a:p>
            <a:r>
              <a:rPr lang="en-US" dirty="0"/>
              <a:t>Note spacing issues in plot 3 (partially cut off)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RMD: formatting without GUI (07)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1562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 generally needs to be formatted but… we don’t not have nice Word buttons</a:t>
            </a:r>
          </a:p>
          <a:p>
            <a:r>
              <a:rPr lang="en-US" dirty="0"/>
              <a:t>Markup language uses text commands to handle the formatting</a:t>
            </a:r>
          </a:p>
          <a:p>
            <a:pPr lvl="1"/>
            <a:r>
              <a:rPr lang="en-US" dirty="0"/>
              <a:t>HTML: View Source on web page</a:t>
            </a:r>
          </a:p>
          <a:p>
            <a:r>
              <a:rPr lang="en-US" dirty="0"/>
              <a:t>Markup vs. Markdown (MU of MU) 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creates PDF, HTML, and </a:t>
            </a:r>
            <a:r>
              <a:rPr lang="en-US" dirty="0" err="1"/>
              <a:t>DOCX</a:t>
            </a:r>
            <a:r>
              <a:rPr lang="en-US" sz="1600" dirty="0" err="1"/>
              <a:t>ml</a:t>
            </a:r>
            <a:r>
              <a:rPr lang="en-US" dirty="0"/>
              <a:t>  documents</a:t>
            </a:r>
          </a:p>
          <a:p>
            <a:r>
              <a:rPr lang="en-US" dirty="0" err="1"/>
              <a:t>RMarkdown</a:t>
            </a:r>
            <a:r>
              <a:rPr lang="en-US" dirty="0"/>
              <a:t> </a:t>
            </a:r>
            <a:r>
              <a:rPr lang="en-US" dirty="0" err="1"/>
              <a:t>Cheatsheet</a:t>
            </a:r>
            <a:r>
              <a:rPr lang="en-US" dirty="0"/>
              <a:t> – </a:t>
            </a:r>
            <a:r>
              <a:rPr lang="en-US" dirty="0" err="1"/>
              <a:t>Pandoc</a:t>
            </a:r>
            <a:r>
              <a:rPr lang="en-US" dirty="0"/>
              <a:t> section </a:t>
            </a:r>
          </a:p>
          <a:p>
            <a:pPr lvl="1"/>
            <a:r>
              <a:rPr lang="en-US" dirty="0">
                <a:hlinkClick r:id="rId3"/>
              </a:rPr>
              <a:t>https://rstudio.com/wp-content/uploads/2016/03/rmarkdown-cheatsheet-2.0.pdf</a:t>
            </a:r>
            <a:r>
              <a:rPr lang="en-US" dirty="0"/>
              <a:t> </a:t>
            </a:r>
          </a:p>
          <a:p>
            <a:r>
              <a:rPr lang="en-US" dirty="0"/>
              <a:t>RMD: Use Header structures!</a:t>
            </a:r>
          </a:p>
          <a:p>
            <a:r>
              <a:rPr lang="en-US" dirty="0">
                <a:solidFill>
                  <a:srgbClr val="FFFF00"/>
                </a:solidFill>
              </a:rPr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28955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8600"/>
            <a:ext cx="10360501" cy="1223963"/>
          </a:xfrm>
        </p:spPr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– Spacing (08)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is not robust!</a:t>
            </a:r>
          </a:p>
          <a:p>
            <a:pPr lvl="1"/>
            <a:r>
              <a:rPr lang="en-US" dirty="0"/>
              <a:t>Things RMD cannot really do: Color, Unicode characters, spacing</a:t>
            </a:r>
          </a:p>
          <a:p>
            <a:pPr lvl="1"/>
            <a:endParaRPr lang="en-US" dirty="0"/>
          </a:p>
          <a:p>
            <a:r>
              <a:rPr lang="en-US" dirty="0"/>
              <a:t>But you can use HTML and LaTeX </a:t>
            </a:r>
          </a:p>
          <a:p>
            <a:pPr lvl="1"/>
            <a:r>
              <a:rPr lang="en-US" dirty="0"/>
              <a:t>Only works for the matching document </a:t>
            </a:r>
          </a:p>
          <a:p>
            <a:pPr lvl="1"/>
            <a:r>
              <a:rPr lang="en-US" dirty="0"/>
              <a:t>HTML is ignored for PDF, LaTeX is ignored for HTML</a:t>
            </a:r>
          </a:p>
        </p:txBody>
      </p:sp>
    </p:spTree>
    <p:extLst>
      <p:ext uri="{BB962C8B-B14F-4D97-AF65-F5344CB8AC3E}">
        <p14:creationId xmlns:p14="http://schemas.microsoft.com/office/powerpoint/2010/main" val="327272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8600"/>
            <a:ext cx="10360501" cy="1223963"/>
          </a:xfrm>
        </p:spPr>
        <p:txBody>
          <a:bodyPr/>
          <a:lstStyle/>
          <a:p>
            <a:r>
              <a:rPr lang="en-US" dirty="0"/>
              <a:t>Outputting variable: Inline Code (09)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output variable to the document without using print() or cat()</a:t>
            </a:r>
          </a:p>
          <a:p>
            <a:r>
              <a:rPr lang="en-US" dirty="0"/>
              <a:t>The Environment is available, and the Environment holds all the information from the script </a:t>
            </a:r>
          </a:p>
          <a:p>
            <a:r>
              <a:rPr lang="en-US" dirty="0"/>
              <a:t>Output environment variables directly or perform R operations on the variables and then output to the document.</a:t>
            </a:r>
          </a:p>
          <a:p>
            <a:r>
              <a:rPr lang="en-US" dirty="0"/>
              <a:t>Semicolons are very useful here because they allow you two string together two R operations.</a:t>
            </a:r>
          </a:p>
          <a:p>
            <a:r>
              <a:rPr lang="en-US" dirty="0">
                <a:solidFill>
                  <a:srgbClr val="FFFF00"/>
                </a:solidFill>
              </a:rPr>
              <a:t>Task 4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4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8600"/>
            <a:ext cx="10360501" cy="1223963"/>
          </a:xfrm>
        </p:spPr>
        <p:txBody>
          <a:bodyPr/>
          <a:lstStyle/>
          <a:p>
            <a:r>
              <a:rPr lang="en-US" dirty="0"/>
              <a:t>Hyperlinks and Images(10)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Hyperlink text to a website</a:t>
            </a:r>
          </a:p>
          <a:p>
            <a:r>
              <a:rPr lang="en-US" dirty="0"/>
              <a:t>Hyperlink text to another section of the document</a:t>
            </a:r>
          </a:p>
          <a:p>
            <a:r>
              <a:rPr lang="en-US" dirty="0"/>
              <a:t>Embed an image from a local directory </a:t>
            </a:r>
          </a:p>
          <a:p>
            <a:pPr lvl="1"/>
            <a:r>
              <a:rPr lang="en-US" dirty="0"/>
              <a:t>I am not sure if embedding an image from a website is possible</a:t>
            </a:r>
          </a:p>
          <a:p>
            <a:pPr lvl="1"/>
            <a:endParaRPr lang="en-US" dirty="0"/>
          </a:p>
          <a:p>
            <a:r>
              <a:rPr lang="en-US" dirty="0"/>
              <a:t>These all use a similar format:</a:t>
            </a:r>
          </a:p>
          <a:p>
            <a:pPr lvl="1"/>
            <a:r>
              <a:rPr lang="en-US" dirty="0"/>
              <a:t>[&lt;text&gt;](&lt;link to image file, website, or anchor in page&gt;)</a:t>
            </a:r>
          </a:p>
          <a:p>
            <a:pPr lvl="1"/>
            <a:r>
              <a:rPr lang="en-US" dirty="0"/>
              <a:t>For an image, the text becomes the caption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8600"/>
            <a:ext cx="10360501" cy="1223963"/>
          </a:xfrm>
        </p:spPr>
        <p:txBody>
          <a:bodyPr/>
          <a:lstStyle/>
          <a:p>
            <a:r>
              <a:rPr lang="en-US"/>
              <a:t>Next steps: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Slideshows</a:t>
            </a:r>
          </a:p>
          <a:p>
            <a:r>
              <a:rPr lang="en-US" dirty="0"/>
              <a:t>Learn HTML for advanced formatting (can convert to PDF using Print-to-PDF) </a:t>
            </a:r>
          </a:p>
          <a:p>
            <a:r>
              <a:rPr lang="en-US" dirty="0" err="1"/>
              <a:t>RShiny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7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Material (SA)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https://github.com/QFCatMSU/RMarkdown-Workshop-Material</a:t>
            </a:r>
            <a:endParaRPr lang="en-US" dirty="0"/>
          </a:p>
          <a:p>
            <a:r>
              <a:rPr lang="en-US" dirty="0"/>
              <a:t>Clone or Download </a:t>
            </a:r>
            <a:r>
              <a:rPr lang="en-US" dirty="0">
                <a:sym typeface="Wingdings" panose="05000000000000000000" pitchFamily="2" charset="2"/>
              </a:rPr>
              <a:t> Download Zip</a:t>
            </a:r>
          </a:p>
          <a:p>
            <a:r>
              <a:rPr lang="en-US" dirty="0">
                <a:sym typeface="Wingdings" panose="05000000000000000000" pitchFamily="2" charset="2"/>
              </a:rPr>
              <a:t>Find zip and extract</a:t>
            </a:r>
          </a:p>
          <a:p>
            <a:r>
              <a:rPr lang="en-US" dirty="0">
                <a:sym typeface="Wingdings" panose="05000000000000000000" pitchFamily="2" charset="2"/>
              </a:rPr>
              <a:t>Open *.</a:t>
            </a:r>
            <a:r>
              <a:rPr lang="en-US" dirty="0" err="1">
                <a:sym typeface="Wingdings" panose="05000000000000000000" pitchFamily="2" charset="2"/>
              </a:rPr>
              <a:t>rProj</a:t>
            </a:r>
            <a:r>
              <a:rPr lang="en-US" dirty="0">
                <a:sym typeface="Wingdings" panose="05000000000000000000" pitchFamily="2" charset="2"/>
              </a:rPr>
              <a:t> file in root directory </a:t>
            </a:r>
          </a:p>
          <a:p>
            <a:r>
              <a:rPr lang="en-US" dirty="0">
                <a:sym typeface="Wingdings" panose="05000000000000000000" pitchFamily="2" charset="2"/>
              </a:rPr>
              <a:t>In RStudio File tab: find and execute .R file </a:t>
            </a:r>
          </a:p>
          <a:p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Task 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in your R document (01)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script (i.e., treat script as a whole)</a:t>
            </a:r>
          </a:p>
          <a:p>
            <a:pPr lvl="1"/>
            <a:r>
              <a:rPr lang="en-US" dirty="0"/>
              <a:t>puts everything in the environment</a:t>
            </a:r>
          </a:p>
          <a:p>
            <a:r>
              <a:rPr lang="en-US" dirty="0"/>
              <a:t>Save plot data to a variable </a:t>
            </a:r>
          </a:p>
          <a:p>
            <a:pPr lvl="1"/>
            <a:r>
              <a:rPr lang="en-US" dirty="0"/>
              <a:t>Variable are in the environment</a:t>
            </a:r>
          </a:p>
          <a:p>
            <a:pPr lvl="1"/>
            <a:r>
              <a:rPr lang="en-US" dirty="0"/>
              <a:t>Easier to use later to control layout in RMD document</a:t>
            </a:r>
          </a:p>
          <a:p>
            <a:r>
              <a:rPr lang="en-US" dirty="0"/>
              <a:t>Cat() and print() generally get replaced in RMD</a:t>
            </a:r>
          </a:p>
          <a:p>
            <a:r>
              <a:rPr lang="en-US" dirty="0"/>
              <a:t>Put linked folders at the top</a:t>
            </a:r>
          </a:p>
          <a:p>
            <a:pPr lvl="1"/>
            <a:r>
              <a:rPr lang="en-US" dirty="0"/>
              <a:t>This is the one thing you might have to change!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 in RMD and RStudio Projects (01)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RStudio projects set the working directory as the root of the project</a:t>
            </a:r>
          </a:p>
          <a:p>
            <a:pPr lvl="1"/>
            <a:r>
              <a:rPr lang="en-US" dirty="0"/>
              <a:t>The folder that the *.</a:t>
            </a:r>
            <a:r>
              <a:rPr lang="en-US" dirty="0" err="1"/>
              <a:t>rProj</a:t>
            </a:r>
            <a:r>
              <a:rPr lang="en-US" dirty="0"/>
              <a:t> file is in is the working directory for the project</a:t>
            </a:r>
          </a:p>
          <a:p>
            <a:r>
              <a:rPr lang="en-US" dirty="0"/>
              <a:t>RMD files set the working directory as the folder the RMD file is in </a:t>
            </a:r>
          </a:p>
          <a:p>
            <a:pPr lvl="1"/>
            <a:r>
              <a:rPr lang="en-US" dirty="0"/>
              <a:t>This is true even if it is in an RStudio Project</a:t>
            </a:r>
          </a:p>
          <a:p>
            <a:r>
              <a:rPr lang="en-US" dirty="0"/>
              <a:t>And R file’s working directory depends upon how it is invoked</a:t>
            </a:r>
          </a:p>
          <a:p>
            <a:r>
              <a:rPr lang="en-US" dirty="0"/>
              <a:t>To make all this work in this project:</a:t>
            </a:r>
          </a:p>
          <a:p>
            <a:pPr lvl="1"/>
            <a:r>
              <a:rPr lang="en-US" dirty="0"/>
              <a:t>Put RMD file in the root folder of the project (hacky!)</a:t>
            </a:r>
          </a:p>
          <a:p>
            <a:r>
              <a:rPr lang="en-US" dirty="0"/>
              <a:t>Still does not work for you:</a:t>
            </a:r>
          </a:p>
          <a:p>
            <a:pPr lvl="1"/>
            <a:r>
              <a:rPr lang="en-US" dirty="0"/>
              <a:t>Uncomment the URL link (another hack…)</a:t>
            </a:r>
          </a:p>
        </p:txBody>
      </p:sp>
    </p:spTree>
    <p:extLst>
      <p:ext uri="{BB962C8B-B14F-4D97-AF65-F5344CB8AC3E}">
        <p14:creationId xmlns:p14="http://schemas.microsoft.com/office/powerpoint/2010/main" val="22702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RMD (02)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File  </a:t>
            </a:r>
            <a:r>
              <a:rPr lang="en-US" dirty="0" err="1">
                <a:sym typeface="Wingdings" panose="05000000000000000000" pitchFamily="2" charset="2"/>
              </a:rPr>
              <a:t>RMarkdown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/>
              <a:t>Title and author: your choice, check PDF), note options on side</a:t>
            </a:r>
          </a:p>
          <a:p>
            <a:r>
              <a:rPr lang="en-US" dirty="0"/>
              <a:t>Create new and save to the root folder in your project</a:t>
            </a:r>
          </a:p>
          <a:p>
            <a:r>
              <a:rPr lang="en-US" dirty="0"/>
              <a:t>Delete everything below header (including r setup….)</a:t>
            </a:r>
          </a:p>
          <a:p>
            <a:r>
              <a:rPr lang="en-US" dirty="0"/>
              <a:t>Development: Copy R code in and press play</a:t>
            </a:r>
          </a:p>
          <a:p>
            <a:pPr lvl="1"/>
            <a:r>
              <a:rPr lang="en-US" dirty="0"/>
              <a:t>Can do all development in RMD … but debugging is harder</a:t>
            </a:r>
          </a:p>
          <a:p>
            <a:pPr lvl="1"/>
            <a:r>
              <a:rPr lang="en-US" dirty="0"/>
              <a:t>Often get warnings if file is not saved first</a:t>
            </a:r>
          </a:p>
          <a:p>
            <a:r>
              <a:rPr lang="en-US" dirty="0"/>
              <a:t>Document: Click Knit </a:t>
            </a:r>
            <a:r>
              <a:rPr lang="en-US" dirty="0">
                <a:sym typeface="Wingdings" panose="05000000000000000000" pitchFamily="2" charset="2"/>
              </a:rPr>
              <a:t> Knit</a:t>
            </a:r>
            <a:r>
              <a:rPr lang="en-US" dirty="0"/>
              <a:t>-to-PDF</a:t>
            </a:r>
          </a:p>
        </p:txBody>
      </p:sp>
    </p:spTree>
    <p:extLst>
      <p:ext uri="{BB962C8B-B14F-4D97-AF65-F5344CB8AC3E}">
        <p14:creationId xmlns:p14="http://schemas.microsoft.com/office/powerpoint/2010/main" val="16904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an RMD document (02)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81566"/>
          </a:xfrm>
        </p:spPr>
        <p:txBody>
          <a:bodyPr>
            <a:normAutofit/>
          </a:bodyPr>
          <a:lstStyle/>
          <a:p>
            <a:r>
              <a:rPr lang="en-US" dirty="0"/>
              <a:t>Show display in RMD after Play</a:t>
            </a:r>
          </a:p>
          <a:p>
            <a:pPr lvl="1"/>
            <a:r>
              <a:rPr lang="en-US" dirty="0"/>
              <a:t>RMD can be used for development</a:t>
            </a:r>
          </a:p>
          <a:p>
            <a:r>
              <a:rPr lang="en-US" dirty="0"/>
              <a:t>Header: sets the rules for the document</a:t>
            </a:r>
          </a:p>
          <a:p>
            <a:pPr lvl="1"/>
            <a:r>
              <a:rPr lang="en-US" dirty="0"/>
              <a:t>Generally for advanced users</a:t>
            </a:r>
          </a:p>
          <a:p>
            <a:r>
              <a:rPr lang="en-US" dirty="0"/>
              <a:t>R Code: always distinguished by apostrophe: ` (inline) or ``` (block)</a:t>
            </a:r>
          </a:p>
          <a:p>
            <a:pPr lvl="1"/>
            <a:r>
              <a:rPr lang="en-US" dirty="0"/>
              <a:t>Usually R – can also be Python</a:t>
            </a:r>
          </a:p>
          <a:p>
            <a:r>
              <a:rPr lang="en-US" dirty="0"/>
              <a:t>No </a:t>
            </a:r>
            <a:r>
              <a:rPr lang="en-US" dirty="0" err="1"/>
              <a:t>Rmarkdown</a:t>
            </a:r>
            <a:r>
              <a:rPr lang="en-US" dirty="0"/>
              <a:t> in this document</a:t>
            </a:r>
          </a:p>
          <a:p>
            <a:pPr lvl="1"/>
            <a:r>
              <a:rPr lang="en-US" dirty="0"/>
              <a:t>It is mostly </a:t>
            </a:r>
            <a:r>
              <a:rPr lang="en-US" dirty="0" err="1"/>
              <a:t>KnitR</a:t>
            </a:r>
            <a:r>
              <a:rPr lang="en-US" dirty="0"/>
              <a:t> at this point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PDF (03)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For reports, you usually do not want to echo the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echo=FALSE</a:t>
            </a:r>
          </a:p>
          <a:p>
            <a:r>
              <a:rPr lang="en-US" dirty="0"/>
              <a:t>Add text to top (formatting comes later)</a:t>
            </a:r>
          </a:p>
          <a:p>
            <a:r>
              <a:rPr lang="en-US" dirty="0">
                <a:sym typeface="Wingdings" panose="05000000000000000000" pitchFamily="2" charset="2"/>
              </a:rPr>
              <a:t>Can delete author and date if you want</a:t>
            </a:r>
          </a:p>
          <a:p>
            <a:r>
              <a:rPr lang="en-US" dirty="0"/>
              <a:t>Knit </a:t>
            </a:r>
            <a:r>
              <a:rPr lang="en-US" dirty="0">
                <a:sym typeface="Wingdings" panose="05000000000000000000" pitchFamily="2" charset="2"/>
              </a:rPr>
              <a:t> PDF</a:t>
            </a:r>
          </a:p>
          <a:p>
            <a:r>
              <a:rPr lang="en-US" dirty="0">
                <a:sym typeface="Wingdings" panose="05000000000000000000" pitchFamily="2" charset="2"/>
              </a:rPr>
              <a:t>Console output (print() and cat()) is awkward in a document – we’ll get to that!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4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8600"/>
            <a:ext cx="10360501" cy="1223963"/>
          </a:xfrm>
        </p:spPr>
        <p:txBody>
          <a:bodyPr/>
          <a:lstStyle/>
          <a:p>
            <a:r>
              <a:rPr lang="en-US" dirty="0"/>
              <a:t>The other two options: HTML and DOCX (03)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Knit </a:t>
            </a:r>
            <a:r>
              <a:rPr lang="en-US" dirty="0">
                <a:sym typeface="Wingdings" panose="05000000000000000000" pitchFamily="2" charset="2"/>
              </a:rPr>
              <a:t> HTML and DOCX</a:t>
            </a:r>
            <a:endParaRPr lang="en-US" dirty="0"/>
          </a:p>
          <a:p>
            <a:r>
              <a:rPr lang="en-US" dirty="0"/>
              <a:t>Note that even for a simple document, there are difference in output</a:t>
            </a:r>
          </a:p>
          <a:p>
            <a:r>
              <a:rPr lang="en-US" dirty="0"/>
              <a:t>Generally, best to develop RMD for ONE type of document because difference grow as document grows (more in MD section)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Word: create RMD book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PDF: create small document/ articles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HTML: create interactive (</a:t>
            </a:r>
            <a:r>
              <a:rPr lang="en-US" dirty="0" err="1">
                <a:sym typeface="Wingdings" panose="05000000000000000000" pitchFamily="2" charset="2"/>
              </a:rPr>
              <a:t>Rshiny</a:t>
            </a:r>
            <a:r>
              <a:rPr lang="en-US" dirty="0">
                <a:sym typeface="Wingdings" panose="05000000000000000000" pitchFamily="2" charset="2"/>
              </a:rPr>
              <a:t>) / web-based document</a:t>
            </a:r>
          </a:p>
          <a:p>
            <a:pPr lvl="2"/>
            <a:r>
              <a:rPr lang="en-US" dirty="0"/>
              <a:t>Note: outside of RMD, an HTML file can be converted to PDF with one simple trick</a:t>
            </a:r>
          </a:p>
          <a:p>
            <a:r>
              <a:rPr lang="en-US" dirty="0"/>
              <a:t>Lots of bad RMD habits out there! </a:t>
            </a:r>
          </a:p>
        </p:txBody>
      </p:sp>
    </p:spTree>
    <p:extLst>
      <p:ext uri="{BB962C8B-B14F-4D97-AF65-F5344CB8AC3E}">
        <p14:creationId xmlns:p14="http://schemas.microsoft.com/office/powerpoint/2010/main" val="14113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8600"/>
            <a:ext cx="10360501" cy="1223963"/>
          </a:xfrm>
        </p:spPr>
        <p:txBody>
          <a:bodyPr/>
          <a:lstStyle/>
          <a:p>
            <a:r>
              <a:rPr lang="en-US" dirty="0"/>
              <a:t>Breaking up code in RMD (04)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exact same code but broken into sections</a:t>
            </a:r>
          </a:p>
          <a:p>
            <a:r>
              <a:rPr lang="en-US" dirty="0"/>
              <a:t>Comments outside of R code is &lt;!--   …    </a:t>
            </a:r>
            <a:r>
              <a:rPr lang="en-US" dirty="0">
                <a:sym typeface="Wingdings" panose="05000000000000000000" pitchFamily="2" charset="2"/>
              </a:rPr>
              <a:t>--&gt;</a:t>
            </a:r>
            <a:endParaRPr lang="en-US" dirty="0"/>
          </a:p>
          <a:p>
            <a:r>
              <a:rPr lang="en-US" dirty="0"/>
              <a:t>EVAL (execute code) and ECHO (show code) can be set for each section – both defaults to TRUE</a:t>
            </a:r>
          </a:p>
          <a:p>
            <a:r>
              <a:rPr lang="en-US" dirty="0"/>
              <a:t>Can Play individual section </a:t>
            </a:r>
          </a:p>
          <a:p>
            <a:r>
              <a:rPr lang="en-US" dirty="0"/>
              <a:t>Knit execute the code in order (except for code that has EVAL set to FALSE)	</a:t>
            </a:r>
          </a:p>
          <a:p>
            <a:r>
              <a:rPr lang="en-US" dirty="0">
                <a:solidFill>
                  <a:srgbClr val="FFFF00"/>
                </a:solidFill>
              </a:rPr>
              <a:t>Task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B5B97B54300B4889C1AC7361F68213" ma:contentTypeVersion="14" ma:contentTypeDescription="Create a new document." ma:contentTypeScope="" ma:versionID="b3a4fb828f3a04ce1ee1646d58eb04a7">
  <xsd:schema xmlns:xsd="http://www.w3.org/2001/XMLSchema" xmlns:xs="http://www.w3.org/2001/XMLSchema" xmlns:p="http://schemas.microsoft.com/office/2006/metadata/properties" xmlns:ns1="http://schemas.microsoft.com/sharepoint/v3" xmlns:ns2="0b3136f0-a1b3-4de4-aaf6-47b51dbb702c" xmlns:ns3="3076eba4-c0ca-4bad-b773-16a3112e7607" targetNamespace="http://schemas.microsoft.com/office/2006/metadata/properties" ma:root="true" ma:fieldsID="fc7abf6f59e632741c2abb53f83e984a" ns1:_="" ns2:_="" ns3:_="">
    <xsd:import namespace="http://schemas.microsoft.com/sharepoint/v3"/>
    <xsd:import namespace="0b3136f0-a1b3-4de4-aaf6-47b51dbb702c"/>
    <xsd:import namespace="3076eba4-c0ca-4bad-b773-16a3112e76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136f0-a1b3-4de4-aaf6-47b51dbb7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6eba4-c0ca-4bad-b773-16a3112e76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A2B218-4FC3-469B-A2C0-BF247A0E86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7CFC312-B933-4005-9ADA-34F165F735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3136f0-a1b3-4de4-aaf6-47b51dbb702c"/>
    <ds:schemaRef ds:uri="3076eba4-c0ca-4bad-b773-16a3112e76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1858</TotalTime>
  <Words>1253</Words>
  <Application>Microsoft Office PowerPoint</Application>
  <PresentationFormat>Custom</PresentationFormat>
  <Paragraphs>162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 16x9</vt:lpstr>
      <vt:lpstr>Unstated Prerequisites (SA)</vt:lpstr>
      <vt:lpstr>Downloading Material (SA)</vt:lpstr>
      <vt:lpstr>Considerations in your R document (01)</vt:lpstr>
      <vt:lpstr>Working directory in RMD and RStudio Projects (01)</vt:lpstr>
      <vt:lpstr>Creating your first RMD (02)</vt:lpstr>
      <vt:lpstr>Unpacking an RMD document (02)</vt:lpstr>
      <vt:lpstr>Creating your first PDF (03)</vt:lpstr>
      <vt:lpstr>The other two options: HTML and DOCX (03)</vt:lpstr>
      <vt:lpstr>Breaking up code in RMD (04)</vt:lpstr>
      <vt:lpstr>Importing scripts (05)</vt:lpstr>
      <vt:lpstr>Figure manipulation (06)</vt:lpstr>
      <vt:lpstr>Basic RMD: formatting without GUI (07)</vt:lpstr>
      <vt:lpstr>Rmarkdown – Spacing (08)</vt:lpstr>
      <vt:lpstr>Outputting variable: Inline Code (09)</vt:lpstr>
      <vt:lpstr>Hyperlinks and Images(10)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Belinsky, Charles</dc:creator>
  <cp:lastModifiedBy>Belinsky, Charles</cp:lastModifiedBy>
  <cp:revision>5</cp:revision>
  <cp:lastPrinted>2020-03-27T02:07:54Z</cp:lastPrinted>
  <dcterms:created xsi:type="dcterms:W3CDTF">2020-03-05T17:32:18Z</dcterms:created>
  <dcterms:modified xsi:type="dcterms:W3CDTF">2020-03-29T20:15:47Z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0x0101003DB5B97B54300B4889C1AC7361F68213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