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9" r:id="rId5"/>
    <p:sldId id="300" r:id="rId6"/>
    <p:sldId id="295" r:id="rId7"/>
    <p:sldId id="297" r:id="rId8"/>
    <p:sldId id="281" r:id="rId9"/>
    <p:sldId id="293" r:id="rId10"/>
    <p:sldId id="268" r:id="rId11"/>
    <p:sldId id="282" r:id="rId12"/>
    <p:sldId id="283" r:id="rId13"/>
    <p:sldId id="284" r:id="rId14"/>
    <p:sldId id="285" r:id="rId15"/>
    <p:sldId id="294" r:id="rId16"/>
    <p:sldId id="272" r:id="rId17"/>
    <p:sldId id="286" r:id="rId18"/>
    <p:sldId id="289" r:id="rId19"/>
    <p:sldId id="290" r:id="rId20"/>
    <p:sldId id="291" r:id="rId21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384A-06A3-4410-8BBF-4FD5D23211D3}" v="35" dt="2020-03-30T15:59:00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7" autoAdjust="0"/>
    <p:restoredTop sz="80952" autoAdjust="0"/>
  </p:normalViewPr>
  <p:slideViewPr>
    <p:cSldViewPr>
      <p:cViewPr varScale="1">
        <p:scale>
          <a:sx n="104" d="100"/>
          <a:sy n="104" d="100"/>
        </p:scale>
        <p:origin x="118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insky, Charles" userId="df390934-7dca-40c8-90db-c8d8d67e4ef2" providerId="ADAL" clId="{9D51384A-06A3-4410-8BBF-4FD5D23211D3}"/>
    <pc:docChg chg="undo custSel addSld modSld modMainMaster modNotesMaster modHandout modShowInfo">
      <pc:chgData name="Belinsky, Charles" userId="df390934-7dca-40c8-90db-c8d8d67e4ef2" providerId="ADAL" clId="{9D51384A-06A3-4410-8BBF-4FD5D23211D3}" dt="2020-03-30T16:48:11.891" v="3827" actId="5793"/>
      <pc:docMkLst>
        <pc:docMk/>
      </pc:docMkLst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3529114326" sldId="268"/>
        </pc:sldMkLst>
        <pc:spChg chg="mod">
          <ac:chgData name="Belinsky, Charles" userId="df390934-7dca-40c8-90db-c8d8d67e4ef2" providerId="ADAL" clId="{9D51384A-06A3-4410-8BBF-4FD5D23211D3}" dt="2020-03-30T13:30:44.964" v="1784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2895583067" sldId="272"/>
        </pc:sldMkLst>
        <pc:spChg chg="mod">
          <ac:chgData name="Belinsky, Charles" userId="df390934-7dca-40c8-90db-c8d8d67e4ef2" providerId="ADAL" clId="{9D51384A-06A3-4410-8BBF-4FD5D23211D3}" dt="2020-03-30T14:01:47.746" v="3166" actId="20577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2270281720" sldId="281"/>
        </pc:sldMkLst>
        <pc:spChg chg="mod">
          <ac:chgData name="Belinsky, Charles" userId="df390934-7dca-40c8-90db-c8d8d67e4ef2" providerId="ADAL" clId="{9D51384A-06A3-4410-8BBF-4FD5D23211D3}" dt="2020-03-30T13:19:41.461" v="1089" actId="20577"/>
          <ac:spMkLst>
            <pc:docMk/>
            <pc:sldMk cId="2270281720" sldId="281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2286440866" sldId="282"/>
        </pc:sldMkLst>
        <pc:spChg chg="mod">
          <ac:chgData name="Belinsky, Charles" userId="df390934-7dca-40c8-90db-c8d8d67e4ef2" providerId="ADAL" clId="{9D51384A-06A3-4410-8BBF-4FD5D23211D3}" dt="2020-03-30T13:31:34.547" v="1823" actId="20577"/>
          <ac:spMkLst>
            <pc:docMk/>
            <pc:sldMk cId="2286440866" sldId="282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36:56.251" v="2070" actId="20577"/>
          <ac:spMkLst>
            <pc:docMk/>
            <pc:sldMk cId="2286440866" sldId="282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1411325298" sldId="283"/>
        </pc:sldMkLst>
        <pc:spChg chg="mod">
          <ac:chgData name="Belinsky, Charles" userId="df390934-7dca-40c8-90db-c8d8d67e4ef2" providerId="ADAL" clId="{9D51384A-06A3-4410-8BBF-4FD5D23211D3}" dt="2020-03-30T13:37:30.402" v="2084" actId="20577"/>
          <ac:spMkLst>
            <pc:docMk/>
            <pc:sldMk cId="1411325298" sldId="283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1:03.092" v="2299" actId="20577"/>
          <ac:spMkLst>
            <pc:docMk/>
            <pc:sldMk cId="1411325298" sldId="283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3569865002" sldId="284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569865002" sldId="28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7:29.267" v="2667" actId="27636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 modNotes">
        <pc:chgData name="Belinsky, Charles" userId="df390934-7dca-40c8-90db-c8d8d67e4ef2" providerId="ADAL" clId="{9D51384A-06A3-4410-8BBF-4FD5D23211D3}" dt="2020-03-30T15:59:00.474" v="3798"/>
        <pc:sldMkLst>
          <pc:docMk/>
          <pc:sldMk cId="4124782566" sldId="285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4124782566" sldId="285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1:47.626" v="2863" actId="20577"/>
          <ac:spMkLst>
            <pc:docMk/>
            <pc:sldMk cId="4124782566" sldId="285"/>
            <ac:spMk id="14" creationId="{00000000-0000-0000-0000-000000000000}"/>
          </ac:spMkLst>
        </pc:spChg>
      </pc:sldChg>
      <pc:sldChg chg="modSp mod modNotes">
        <pc:chgData name="Belinsky, Charles" userId="df390934-7dca-40c8-90db-c8d8d67e4ef2" providerId="ADAL" clId="{9D51384A-06A3-4410-8BBF-4FD5D23211D3}" dt="2020-03-30T15:59:00.474" v="3798"/>
        <pc:sldMkLst>
          <pc:docMk/>
          <pc:sldMk cId="3272729281" sldId="286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272729281" sldId="286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08:33.730" v="3316" actId="20577"/>
          <ac:spMkLst>
            <pc:docMk/>
            <pc:sldMk cId="3272729281" sldId="286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1509648475" sldId="289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1509648475" sldId="289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7:54.781" v="3445" actId="27636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3969417241" sldId="290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969417241" sldId="290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8:50.512" v="3529" actId="20577"/>
          <ac:spMkLst>
            <pc:docMk/>
            <pc:sldMk cId="3969417241" sldId="290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2875170762" sldId="291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2875170762" sldId="291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31:17.640" v="3759" actId="20577"/>
          <ac:spMkLst>
            <pc:docMk/>
            <pc:sldMk cId="2875170762" sldId="291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1690464180" sldId="293"/>
        </pc:sldMkLst>
        <pc:spChg chg="mod">
          <ac:chgData name="Belinsky, Charles" userId="df390934-7dca-40c8-90db-c8d8d67e4ef2" providerId="ADAL" clId="{9D51384A-06A3-4410-8BBF-4FD5D23211D3}" dt="2020-03-30T13:28:23.283" v="1654" actId="20577"/>
          <ac:spMkLst>
            <pc:docMk/>
            <pc:sldMk cId="1690464180" sldId="293"/>
            <ac:spMk id="14" creationId="{00000000-0000-0000-0000-000000000000}"/>
          </ac:spMkLst>
        </pc:spChg>
      </pc:sldChg>
      <pc:sldChg chg="modSp mod modNotes">
        <pc:chgData name="Belinsky, Charles" userId="df390934-7dca-40c8-90db-c8d8d67e4ef2" providerId="ADAL" clId="{9D51384A-06A3-4410-8BBF-4FD5D23211D3}" dt="2020-03-30T15:59:00.474" v="3798"/>
        <pc:sldMkLst>
          <pc:docMk/>
          <pc:sldMk cId="2451106529" sldId="294"/>
        </pc:sldMkLst>
        <pc:spChg chg="mod">
          <ac:chgData name="Belinsky, Charles" userId="df390934-7dca-40c8-90db-c8d8d67e4ef2" providerId="ADAL" clId="{9D51384A-06A3-4410-8BBF-4FD5D23211D3}" dt="2020-03-30T13:52:54.034" v="2902" actId="20577"/>
          <ac:spMkLst>
            <pc:docMk/>
            <pc:sldMk cId="2451106529" sldId="29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2:48.243" v="2895" actId="20577"/>
          <ac:spMkLst>
            <pc:docMk/>
            <pc:sldMk cId="2451106529" sldId="294"/>
            <ac:spMk id="14" creationId="{00000000-0000-0000-0000-000000000000}"/>
          </ac:spMkLst>
        </pc:spChg>
      </pc:sldChg>
      <pc:sldChg chg="modSp mod modNotes">
        <pc:chgData name="Belinsky, Charles" userId="df390934-7dca-40c8-90db-c8d8d67e4ef2" providerId="ADAL" clId="{9D51384A-06A3-4410-8BBF-4FD5D23211D3}" dt="2020-03-30T15:59:00.474" v="3798"/>
        <pc:sldMkLst>
          <pc:docMk/>
          <pc:sldMk cId="2109213187" sldId="295"/>
        </pc:sldMkLst>
        <pc:spChg chg="mod">
          <ac:chgData name="Belinsky, Charles" userId="df390934-7dca-40c8-90db-c8d8d67e4ef2" providerId="ADAL" clId="{9D51384A-06A3-4410-8BBF-4FD5D23211D3}" dt="2020-03-30T13:12:43.062" v="777" actId="114"/>
          <ac:spMkLst>
            <pc:docMk/>
            <pc:sldMk cId="2109213187" sldId="295"/>
            <ac:spMk id="3" creationId="{2B9EAD0A-1846-4726-B035-D80FCE534E6D}"/>
          </ac:spMkLst>
        </pc:spChg>
      </pc:sldChg>
      <pc:sldChg chg="modSp mod modNotes">
        <pc:chgData name="Belinsky, Charles" userId="df390934-7dca-40c8-90db-c8d8d67e4ef2" providerId="ADAL" clId="{9D51384A-06A3-4410-8BBF-4FD5D23211D3}" dt="2020-03-30T16:48:11.891" v="3827" actId="5793"/>
        <pc:sldMkLst>
          <pc:docMk/>
          <pc:sldMk cId="139896278" sldId="297"/>
        </pc:sldMkLst>
        <pc:spChg chg="mod">
          <ac:chgData name="Belinsky, Charles" userId="df390934-7dca-40c8-90db-c8d8d67e4ef2" providerId="ADAL" clId="{9D51384A-06A3-4410-8BBF-4FD5D23211D3}" dt="2020-03-30T16:48:11.891" v="3827" actId="5793"/>
          <ac:spMkLst>
            <pc:docMk/>
            <pc:sldMk cId="139896278" sldId="297"/>
            <ac:spMk id="14" creationId="{00000000-0000-0000-0000-000000000000}"/>
          </ac:spMkLst>
        </pc:spChg>
      </pc:sldChg>
      <pc:sldChg chg="modSp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3336794585" sldId="299"/>
        </pc:sldMkLst>
        <pc:spChg chg="mod">
          <ac:chgData name="Belinsky, Charles" userId="df390934-7dca-40c8-90db-c8d8d67e4ef2" providerId="ADAL" clId="{9D51384A-06A3-4410-8BBF-4FD5D23211D3}" dt="2020-03-30T12:37:37.190" v="255" actId="20577"/>
          <ac:spMkLst>
            <pc:docMk/>
            <pc:sldMk cId="3336794585" sldId="299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24.894" v="631" actId="6549"/>
          <ac:spMkLst>
            <pc:docMk/>
            <pc:sldMk cId="3336794585" sldId="299"/>
            <ac:spMk id="3" creationId="{2B9EAD0A-1846-4726-B035-D80FCE534E6D}"/>
          </ac:spMkLst>
        </pc:spChg>
        <pc:spChg chg="mod">
          <ac:chgData name="Belinsky, Charles" userId="df390934-7dca-40c8-90db-c8d8d67e4ef2" providerId="ADAL" clId="{9D51384A-06A3-4410-8BBF-4FD5D23211D3}" dt="2020-03-30T14:44:25.711" v="3797" actId="255"/>
          <ac:spMkLst>
            <pc:docMk/>
            <pc:sldMk cId="3336794585" sldId="299"/>
            <ac:spMk id="4" creationId="{E0E3FBFD-874C-437C-BACC-2EBA3469E83F}"/>
          </ac:spMkLst>
        </pc:spChg>
      </pc:sldChg>
      <pc:sldChg chg="modSp add mod modNotes modNotesTx">
        <pc:chgData name="Belinsky, Charles" userId="df390934-7dca-40c8-90db-c8d8d67e4ef2" providerId="ADAL" clId="{9D51384A-06A3-4410-8BBF-4FD5D23211D3}" dt="2020-03-30T15:59:00.474" v="3798"/>
        <pc:sldMkLst>
          <pc:docMk/>
          <pc:sldMk cId="3229575491" sldId="300"/>
        </pc:sldMkLst>
        <pc:spChg chg="mod">
          <ac:chgData name="Belinsky, Charles" userId="df390934-7dca-40c8-90db-c8d8d67e4ef2" providerId="ADAL" clId="{9D51384A-06A3-4410-8BBF-4FD5D23211D3}" dt="2020-03-30T12:50:45.239" v="632" actId="14100"/>
          <ac:spMkLst>
            <pc:docMk/>
            <pc:sldMk cId="3229575491" sldId="300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56.139" v="635" actId="1076"/>
          <ac:spMkLst>
            <pc:docMk/>
            <pc:sldMk cId="3229575491" sldId="300"/>
            <ac:spMk id="3" creationId="{2B9EAD0A-1846-4726-B035-D80FCE534E6D}"/>
          </ac:spMkLst>
        </pc:spChg>
      </pc:sldChg>
      <pc:sldMasterChg chg="modSp modSldLayout">
        <pc:chgData name="Belinsky, Charles" userId="df390934-7dca-40c8-90db-c8d8d67e4ef2" providerId="ADAL" clId="{9D51384A-06A3-4410-8BBF-4FD5D23211D3}" dt="2020-03-30T00:54:33.091" v="37"/>
        <pc:sldMasterMkLst>
          <pc:docMk/>
          <pc:sldMasterMk cId="1395275884" sldId="2147483660"/>
        </pc:sldMaster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2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4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5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6" creationId="{00000000-0000-0000-0000-000000000000}"/>
          </ac:spMkLst>
        </pc:spChg>
        <pc:grpChg chg="mod">
          <ac:chgData name="Belinsky, Charles" userId="df390934-7dca-40c8-90db-c8d8d67e4ef2" providerId="ADAL" clId="{9D51384A-06A3-4410-8BBF-4FD5D23211D3}" dt="2020-03-30T00:54:33.091" v="37"/>
          <ac:grpSpMkLst>
            <pc:docMk/>
            <pc:sldMasterMk cId="1395275884" sldId="2147483660"/>
            <ac:grpSpMk id="15" creationId="{00000000-0000-0000-0000-000000000000}"/>
          </ac:grpSpMkLst>
        </pc:grp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847488592" sldId="214748366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12" creationId="{00000000-0000-0000-0000-000000000000}"/>
            </ac:grpSpMkLst>
          </pc:gr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2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616330612" sldId="2147483663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3616330612" sldId="2147483663"/>
              <ac:grpSpMk id="1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557647742" sldId="2147483664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381913" sldId="2147483665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4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5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6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618139351" sldId="2147483668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4223431649" sldId="2147483669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886489" sldId="214748367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Belinsky, Charles" userId="df390934-7dca-40c8-90db-c8d8d67e4ef2" providerId="ADAL" clId="{2AA964BC-A7BA-42B6-95EA-11D9329BA5F2}"/>
    <pc:docChg chg="custSel delSld modSld">
      <pc:chgData name="Belinsky, Charles" userId="df390934-7dca-40c8-90db-c8d8d67e4ef2" providerId="ADAL" clId="{2AA964BC-A7BA-42B6-95EA-11D9329BA5F2}" dt="2020-03-29T20:15:39.782" v="44" actId="47"/>
      <pc:docMkLst>
        <pc:docMk/>
      </pc:docMkLst>
      <pc:sldChg chg="modSp mod">
        <pc:chgData name="Belinsky, Charles" userId="df390934-7dca-40c8-90db-c8d8d67e4ef2" providerId="ADAL" clId="{2AA964BC-A7BA-42B6-95EA-11D9329BA5F2}" dt="2020-03-29T20:15:03.804" v="33" actId="27636"/>
        <pc:sldMkLst>
          <pc:docMk/>
          <pc:sldMk cId="2895583067" sldId="272"/>
        </pc:sldMkLst>
        <pc:spChg chg="mod">
          <ac:chgData name="Belinsky, Charles" userId="df390934-7dca-40c8-90db-c8d8d67e4ef2" providerId="ADAL" clId="{2AA964BC-A7BA-42B6-95EA-11D9329BA5F2}" dt="2020-03-29T20:15:03.804" v="33" actId="27636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39.998" v="10" actId="207"/>
        <pc:sldMkLst>
          <pc:docMk/>
          <pc:sldMk cId="3569865002" sldId="284"/>
        </pc:sldMkLst>
        <pc:spChg chg="mod">
          <ac:chgData name="Belinsky, Charles" userId="df390934-7dca-40c8-90db-c8d8d67e4ef2" providerId="ADAL" clId="{2AA964BC-A7BA-42B6-95EA-11D9329BA5F2}" dt="2020-03-29T20:12:39.998" v="10" actId="207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5:29.009" v="41" actId="207"/>
        <pc:sldMkLst>
          <pc:docMk/>
          <pc:sldMk cId="1509648475" sldId="289"/>
        </pc:sldMkLst>
        <pc:spChg chg="mod">
          <ac:chgData name="Belinsky, Charles" userId="df390934-7dca-40c8-90db-c8d8d67e4ef2" providerId="ADAL" clId="{2AA964BC-A7BA-42B6-95EA-11D9329BA5F2}" dt="2020-03-29T20:15:29.009" v="41" actId="207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57.348" v="19" actId="27636"/>
        <pc:sldMkLst>
          <pc:docMk/>
          <pc:sldMk cId="2109213187" sldId="295"/>
        </pc:sldMkLst>
        <pc:spChg chg="mod">
          <ac:chgData name="Belinsky, Charles" userId="df390934-7dca-40c8-90db-c8d8d67e4ef2" providerId="ADAL" clId="{2AA964BC-A7BA-42B6-95EA-11D9329BA5F2}" dt="2020-03-29T20:12:57.348" v="19" actId="27636"/>
          <ac:spMkLst>
            <pc:docMk/>
            <pc:sldMk cId="2109213187" sldId="295"/>
            <ac:spMk id="3" creationId="{2B9EAD0A-1846-4726-B035-D80FCE534E6D}"/>
          </ac:spMkLst>
        </pc:spChg>
      </pc:sldChg>
      <pc:sldChg chg="del">
        <pc:chgData name="Belinsky, Charles" userId="df390934-7dca-40c8-90db-c8d8d67e4ef2" providerId="ADAL" clId="{2AA964BC-A7BA-42B6-95EA-11D9329BA5F2}" dt="2020-03-29T20:14:40.872" v="20" actId="47"/>
        <pc:sldMkLst>
          <pc:docMk/>
          <pc:sldMk cId="2404511347" sldId="298"/>
        </pc:sldMkLst>
      </pc:sldChg>
      <pc:sldChg chg="modSp del mod">
        <pc:chgData name="Belinsky, Charles" userId="df390934-7dca-40c8-90db-c8d8d67e4ef2" providerId="ADAL" clId="{2AA964BC-A7BA-42B6-95EA-11D9329BA5F2}" dt="2020-03-29T20:12:28.905" v="2" actId="47"/>
        <pc:sldMkLst>
          <pc:docMk/>
          <pc:sldMk cId="3037999091" sldId="300"/>
        </pc:sldMkLst>
        <pc:spChg chg="mod">
          <ac:chgData name="Belinsky, Charles" userId="df390934-7dca-40c8-90db-c8d8d67e4ef2" providerId="ADAL" clId="{2AA964BC-A7BA-42B6-95EA-11D9329BA5F2}" dt="2020-03-29T20:12:12.381" v="1" actId="27636"/>
          <ac:spMkLst>
            <pc:docMk/>
            <pc:sldMk cId="3037999091" sldId="300"/>
            <ac:spMk id="14" creationId="{00000000-0000-0000-0000-000000000000}"/>
          </ac:spMkLst>
        </pc:spChg>
      </pc:sldChg>
      <pc:sldChg chg="modSp del mod">
        <pc:chgData name="Belinsky, Charles" userId="df390934-7dca-40c8-90db-c8d8d67e4ef2" providerId="ADAL" clId="{2AA964BC-A7BA-42B6-95EA-11D9329BA5F2}" dt="2020-03-29T20:15:39.782" v="44" actId="47"/>
        <pc:sldMkLst>
          <pc:docMk/>
          <pc:sldMk cId="1870022100" sldId="301"/>
        </pc:sldMkLst>
        <pc:spChg chg="mod">
          <ac:chgData name="Belinsky, Charles" userId="df390934-7dca-40c8-90db-c8d8d67e4ef2" providerId="ADAL" clId="{2AA964BC-A7BA-42B6-95EA-11D9329BA5F2}" dt="2020-03-29T20:15:37.030" v="43" actId="6549"/>
          <ac:spMkLst>
            <pc:docMk/>
            <pc:sldMk cId="1870022100" sldId="301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YS document – internal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bad practice…</a:t>
            </a:r>
          </a:p>
          <a:p>
            <a:r>
              <a:rPr lang="en-US" dirty="0"/>
              <a:t>EVAL and ECHO = FALSE: test code (commented out code)</a:t>
            </a:r>
          </a:p>
          <a:p>
            <a:r>
              <a:rPr lang="en-US" dirty="0"/>
              <a:t>EVAL = FALSE and ECHO = TRUE is generally only used in a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takes place outside of RMD – generally this is preferred</a:t>
            </a:r>
          </a:p>
          <a:p>
            <a:r>
              <a:rPr lang="en-US" dirty="0"/>
              <a:t>Same code as last example</a:t>
            </a:r>
          </a:p>
          <a:p>
            <a:r>
              <a:rPr lang="en-US" dirty="0"/>
              <a:t>RMD is calling an R script file – these two formats use different systems to figure out the working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Rmd</a:t>
            </a:r>
            <a:r>
              <a:rPr lang="en-US" dirty="0"/>
              <a:t>: Use Header structure</a:t>
            </a:r>
          </a:p>
          <a:p>
            <a:r>
              <a:rPr lang="en-US" dirty="0"/>
              <a:t>HTML: Hyperlink Text Markup Language</a:t>
            </a:r>
          </a:p>
          <a:p>
            <a:r>
              <a:rPr lang="en-US" dirty="0"/>
              <a:t>LaTeX</a:t>
            </a:r>
          </a:p>
          <a:p>
            <a:r>
              <a:rPr lang="en-US" dirty="0"/>
              <a:t>XML: Extensible 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5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01-WindAndTemps.R to see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change to hyperlinks -- </a:t>
            </a:r>
            <a:r>
              <a:rPr lang="en-US" dirty="0" err="1"/>
              <a:t>urlcolor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</a:t>
            </a:r>
            <a:r>
              <a:rPr lang="en-US"/>
              <a:t>humble opinion– go with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do a whole workshop on just these three things… that are taught to programmers in the first year</a:t>
            </a:r>
          </a:p>
          <a:p>
            <a:r>
              <a:rPr lang="en-US" dirty="0"/>
              <a:t>For this workshop, I have done my best to hack around these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chat here – send link and file (instructions for downloading and executing the GitHub repo)</a:t>
            </a:r>
          </a:p>
          <a:p>
            <a:r>
              <a:rPr lang="en-US" dirty="0"/>
              <a:t>Can send files through Zoom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01.R</a:t>
            </a:r>
          </a:p>
          <a:p>
            <a:r>
              <a:rPr lang="en-US" dirty="0"/>
              <a:t>Use sourced script in example 5</a:t>
            </a:r>
          </a:p>
          <a:p>
            <a:r>
              <a:rPr lang="en-US" dirty="0"/>
              <a:t>RMD does allow cat() and print() but it does not look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here to show you some of the complexities of Working Directories</a:t>
            </a:r>
          </a:p>
          <a:p>
            <a:r>
              <a:rPr lang="en-US" dirty="0"/>
              <a:t>Still does not work for you:  Uncomment the URL link (another hack…)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worse way to do this… but the easiest</a:t>
            </a:r>
          </a:p>
          <a:p>
            <a:r>
              <a:rPr lang="en-US" dirty="0"/>
              <a:t>Can follow along – this is a copy of the 02*.</a:t>
            </a:r>
            <a:r>
              <a:rPr lang="en-US" dirty="0" err="1"/>
              <a:t>Rmd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Python instead of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vs reports</a:t>
            </a:r>
          </a:p>
          <a:p>
            <a:r>
              <a:rPr lang="en-US" dirty="0"/>
              <a:t>Can delete author and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workshop is geared towards a PDF document but…</a:t>
            </a:r>
          </a:p>
          <a:p>
            <a:r>
              <a:rPr lang="en-US" dirty="0" err="1"/>
              <a:t>Rmd</a:t>
            </a:r>
            <a:r>
              <a:rPr lang="en-US" dirty="0"/>
              <a:t> is a bridge to the other documents</a:t>
            </a:r>
          </a:p>
          <a:p>
            <a:r>
              <a:rPr lang="en-US" dirty="0"/>
              <a:t>Conversions: HTML </a:t>
            </a:r>
            <a:r>
              <a:rPr lang="en-US" dirty="0">
                <a:sym typeface="Wingdings" panose="05000000000000000000" pitchFamily="2" charset="2"/>
              </a:rPr>
              <a:t>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53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4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E8C-A888-4B07-A52A-D355596E82B5}" type="datetime1">
              <a:rPr lang="en-US" smtClean="0"/>
              <a:t>3/30/2020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8A45-5D82-4263-BAC1-90A5E4B8043F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33A-291A-4887-B8B0-CC157FD3E9D2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DF3F-6603-4D80-AEDF-072A080572A0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5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70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0B77-1600-455C-A7E8-E70AD9633843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9030-9D55-44EB-B964-F04539320881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004E-4E7A-4180-8150-58BFC4B56350}" type="datetime1">
              <a:rPr lang="en-US" smtClean="0"/>
              <a:t>3/30/2020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68D1-A27E-48BA-A36D-83EAE2450713}" type="datetime1">
              <a:rPr lang="en-US" smtClean="0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C44-6B62-496F-A731-44BC3334C425}" type="datetime1">
              <a:rPr lang="en-US" smtClean="0"/>
              <a:t>3/30/2020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4BDC-57A0-4904-80FF-B8C2932E3255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1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D6F6-B44B-406E-8E30-170845AF9474}" type="datetime1">
              <a:rPr lang="en-US" smtClean="0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67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6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7949-F962-457A-B286-9888169BA74B}" type="datetime1">
              <a:rPr lang="en-US" smtClean="0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6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50" y="6356356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0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52" indent="-304752" algn="l" defTabSz="121900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55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07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58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11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6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1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66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6/03/rmarkdown-cheatsheet-2.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FCatMSU/RMarkdown-Workshop-Mater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(but really a </a:t>
            </a:r>
            <a:r>
              <a:rPr lang="en-US" dirty="0" err="1"/>
              <a:t>KnitR</a:t>
            </a:r>
            <a:r>
              <a:rPr lang="en-US" dirty="0"/>
              <a:t>) 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document (PDF, DOCX, HTML) with embedded output and plots from an external R script file</a:t>
            </a:r>
          </a:p>
          <a:p>
            <a:pPr lvl="1"/>
            <a:endParaRPr lang="en-US" dirty="0"/>
          </a:p>
          <a:p>
            <a:r>
              <a:rPr lang="en-US" dirty="0" err="1"/>
              <a:t>RMarkdown</a:t>
            </a:r>
            <a:r>
              <a:rPr lang="en-US" dirty="0"/>
              <a:t> handles the formatting of text </a:t>
            </a:r>
          </a:p>
          <a:p>
            <a:r>
              <a:rPr lang="en-US" dirty="0" err="1"/>
              <a:t>KnitR</a:t>
            </a:r>
            <a:r>
              <a:rPr lang="en-US" dirty="0"/>
              <a:t> handles the “knitting” of programming and text components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3FBFD-874C-437C-BACC-2EBA3469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Breaking up code in RMD (04)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exact same code as last </a:t>
            </a:r>
            <a:r>
              <a:rPr lang="en-US" dirty="0" err="1"/>
              <a:t>Rmd</a:t>
            </a:r>
            <a:r>
              <a:rPr lang="en-US" dirty="0"/>
              <a:t> but broken into sections</a:t>
            </a:r>
          </a:p>
          <a:p>
            <a:r>
              <a:rPr lang="en-US" b="1" i="1" dirty="0"/>
              <a:t>eval</a:t>
            </a:r>
            <a:r>
              <a:rPr lang="en-US" dirty="0"/>
              <a:t> (execute code) and </a:t>
            </a:r>
            <a:r>
              <a:rPr lang="en-US" b="1" i="1" dirty="0"/>
              <a:t>echo</a:t>
            </a:r>
            <a:r>
              <a:rPr lang="en-US" dirty="0"/>
              <a:t> (show code) can be set for each section – both default to TRUE</a:t>
            </a:r>
          </a:p>
          <a:p>
            <a:r>
              <a:rPr lang="en-US" dirty="0"/>
              <a:t>Comments outside of R blocks: &lt;!--   …    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  <a:p>
            <a:r>
              <a:rPr lang="en-US" dirty="0"/>
              <a:t>Can </a:t>
            </a:r>
            <a:r>
              <a:rPr lang="en-US" b="1" i="1" dirty="0"/>
              <a:t>Play</a:t>
            </a:r>
            <a:r>
              <a:rPr lang="en-US" dirty="0"/>
              <a:t> individual sections </a:t>
            </a:r>
          </a:p>
          <a:p>
            <a:r>
              <a:rPr lang="en-US" dirty="0"/>
              <a:t>Knit execute the code in order (except for code that has </a:t>
            </a:r>
            <a:r>
              <a:rPr lang="en-US" b="1" i="1" dirty="0"/>
              <a:t>eval</a:t>
            </a:r>
            <a:r>
              <a:rPr lang="en-US" dirty="0"/>
              <a:t> set to </a:t>
            </a:r>
            <a:r>
              <a:rPr lang="en-US" b="1" i="1" dirty="0"/>
              <a:t>FALSE</a:t>
            </a:r>
            <a:r>
              <a:rPr lang="en-US" dirty="0"/>
              <a:t>)	</a:t>
            </a:r>
          </a:p>
          <a:p>
            <a:r>
              <a:rPr lang="en-US" dirty="0">
                <a:solidFill>
                  <a:srgbClr val="FFFF00"/>
                </a:solidFill>
              </a:rPr>
              <a:t>Task 2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E6EE7-3C53-41F9-BAEB-58565989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Importing scripts (05)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9"/>
            <a:ext cx="10360501" cy="4927603"/>
          </a:xfrm>
        </p:spPr>
        <p:txBody>
          <a:bodyPr>
            <a:normAutofit/>
          </a:bodyPr>
          <a:lstStyle/>
          <a:p>
            <a:r>
              <a:rPr lang="en-US" dirty="0"/>
              <a:t>Doing development outside the </a:t>
            </a:r>
            <a:r>
              <a:rPr lang="en-US" dirty="0" err="1"/>
              <a:t>Rmd</a:t>
            </a:r>
            <a:r>
              <a:rPr lang="en-US" dirty="0"/>
              <a:t> document</a:t>
            </a:r>
          </a:p>
          <a:p>
            <a:r>
              <a:rPr lang="en-US" dirty="0"/>
              <a:t>Plots are in the Environment (memory)</a:t>
            </a:r>
          </a:p>
          <a:p>
            <a:r>
              <a:rPr lang="en-US" dirty="0"/>
              <a:t>Advantages to this method: </a:t>
            </a:r>
          </a:p>
          <a:p>
            <a:pPr lvl="1"/>
            <a:r>
              <a:rPr lang="en-US" dirty="0"/>
              <a:t>Development can be done in standard R Environment</a:t>
            </a:r>
          </a:p>
          <a:p>
            <a:pPr lvl="1"/>
            <a:r>
              <a:rPr lang="en-US" dirty="0"/>
              <a:t>Easier to control document output</a:t>
            </a:r>
          </a:p>
          <a:p>
            <a:pPr lvl="1"/>
            <a:r>
              <a:rPr lang="en-US" dirty="0"/>
              <a:t>Cleaner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Harder if you ECHO a lot code to document (e.g. tutorial) </a:t>
            </a:r>
          </a:p>
          <a:p>
            <a:pPr lvl="1"/>
            <a:r>
              <a:rPr lang="en-US" dirty="0"/>
              <a:t>Need to worry more about working directory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7CE56-48A3-45C6-A4DD-8DBF909C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Figure (plot) manipulation (06)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make basic changes to the plots using </a:t>
            </a:r>
            <a:r>
              <a:rPr lang="en-US" dirty="0" err="1"/>
              <a:t>KnitR</a:t>
            </a:r>
            <a:r>
              <a:rPr lang="en-US" dirty="0"/>
              <a:t> commands</a:t>
            </a:r>
          </a:p>
          <a:p>
            <a:r>
              <a:rPr lang="en-US" dirty="0"/>
              <a:t>Most common: Height, width, and alignment of figures</a:t>
            </a:r>
          </a:p>
          <a:p>
            <a:r>
              <a:rPr lang="en-US" dirty="0"/>
              <a:t>Note spacing issues in plot 3 (partially cut off)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E8A7F-EE51-4093-A23E-DBB1BBC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RMD: formatting without GUI (07)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5156204"/>
          </a:xfrm>
        </p:spPr>
        <p:txBody>
          <a:bodyPr>
            <a:normAutofit/>
          </a:bodyPr>
          <a:lstStyle/>
          <a:p>
            <a:r>
              <a:rPr lang="en-US" dirty="0"/>
              <a:t>We want to format text, but we don’t not have nice Word buttons</a:t>
            </a:r>
          </a:p>
          <a:p>
            <a:r>
              <a:rPr lang="en-US" dirty="0"/>
              <a:t>Markup languages use text commands to handle formatting</a:t>
            </a:r>
          </a:p>
          <a:p>
            <a:pPr lvl="1"/>
            <a:r>
              <a:rPr lang="en-US" dirty="0"/>
              <a:t>HTML: View Source on web page</a:t>
            </a:r>
          </a:p>
          <a:p>
            <a:pPr lvl="1"/>
            <a:r>
              <a:rPr lang="en-US" dirty="0"/>
              <a:t>PDF: LaTeX</a:t>
            </a:r>
          </a:p>
          <a:p>
            <a:pPr lvl="1"/>
            <a:r>
              <a:rPr lang="en-US" dirty="0"/>
              <a:t>Word: Uses XML (it’s the </a:t>
            </a:r>
            <a:r>
              <a:rPr lang="en-US" b="1" i="1" dirty="0"/>
              <a:t>X</a:t>
            </a:r>
            <a:r>
              <a:rPr lang="en-US" dirty="0"/>
              <a:t> in </a:t>
            </a:r>
            <a:r>
              <a:rPr lang="en-US" b="1" i="1" dirty="0"/>
              <a:t>DOCX</a:t>
            </a:r>
            <a:r>
              <a:rPr lang="en-US" dirty="0"/>
              <a:t>)</a:t>
            </a:r>
          </a:p>
          <a:p>
            <a:r>
              <a:rPr lang="en-US" dirty="0" err="1"/>
              <a:t>Rmarkdown</a:t>
            </a:r>
            <a:r>
              <a:rPr lang="en-US" dirty="0"/>
              <a:t> is a markup of markups (hence the “markdown”)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Rmd</a:t>
            </a:r>
            <a:r>
              <a:rPr lang="en-US" dirty="0"/>
              <a:t> to create HTML, LaTeX, and XML</a:t>
            </a:r>
          </a:p>
          <a:p>
            <a:r>
              <a:rPr lang="en-US" dirty="0" err="1">
                <a:hlinkClick r:id="rId3"/>
              </a:rPr>
              <a:t>RMarkdown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– </a:t>
            </a:r>
            <a:r>
              <a:rPr lang="en-US" dirty="0" err="1"/>
              <a:t>Pandoc</a:t>
            </a:r>
            <a:r>
              <a:rPr lang="en-US" dirty="0"/>
              <a:t> section </a:t>
            </a:r>
          </a:p>
          <a:p>
            <a:r>
              <a:rPr lang="en-US" dirty="0">
                <a:solidFill>
                  <a:srgbClr val="FFFF00"/>
                </a:solidFill>
              </a:rPr>
              <a:t>Task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5DC84F-A4EC-499C-98B2-B0823A73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– Spacing (08)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is not robust!</a:t>
            </a:r>
          </a:p>
          <a:p>
            <a:pPr lvl="1"/>
            <a:r>
              <a:rPr lang="en-US" dirty="0"/>
              <a:t>Things RMD cannot handle: color, font-size, Unicode characters, spacing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is really meant to be a bridge to the other languages</a:t>
            </a:r>
          </a:p>
          <a:p>
            <a:pPr lvl="1"/>
            <a:endParaRPr lang="en-US" dirty="0"/>
          </a:p>
          <a:p>
            <a:r>
              <a:rPr lang="en-US" dirty="0"/>
              <a:t>Using HTML and LaTeX </a:t>
            </a:r>
          </a:p>
          <a:p>
            <a:pPr lvl="1"/>
            <a:r>
              <a:rPr lang="en-US" dirty="0"/>
              <a:t>Only works for the matching document </a:t>
            </a:r>
          </a:p>
          <a:p>
            <a:pPr lvl="1"/>
            <a:r>
              <a:rPr lang="en-US" dirty="0"/>
              <a:t>HTML is ignored for PDF, LaTeX is ignored for 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88FF5-5A81-4010-835E-2D8234AC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Outputting variable: Inline Code (09)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is available, and the Environment holds all the information from the script </a:t>
            </a:r>
          </a:p>
          <a:p>
            <a:r>
              <a:rPr lang="en-US" dirty="0"/>
              <a:t>In </a:t>
            </a:r>
            <a:r>
              <a:rPr lang="en-US" dirty="0" err="1"/>
              <a:t>Rmd</a:t>
            </a:r>
            <a:r>
              <a:rPr lang="en-US" dirty="0"/>
              <a:t>, you can output environment variables or perform R operations on the variables and then output it to the document.</a:t>
            </a:r>
          </a:p>
          <a:p>
            <a:pPr lvl="1"/>
            <a:r>
              <a:rPr lang="en-US" dirty="0"/>
              <a:t>`r &lt;command&gt;`</a:t>
            </a:r>
          </a:p>
          <a:p>
            <a:pPr lvl="1"/>
            <a:r>
              <a:rPr lang="en-US" dirty="0"/>
              <a:t>Similar to using the Console</a:t>
            </a:r>
          </a:p>
          <a:p>
            <a:r>
              <a:rPr lang="en-US" dirty="0"/>
              <a:t>Semicolons are very useful here because they allow you two string together two R operations.</a:t>
            </a:r>
          </a:p>
          <a:p>
            <a:r>
              <a:rPr lang="en-US" dirty="0">
                <a:solidFill>
                  <a:srgbClr val="FFFF00"/>
                </a:solidFill>
              </a:rPr>
              <a:t>Task 4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FE931-8520-4B1B-8ADC-0854B15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Hyperlinks and Images(10)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Hyperlink text to a website</a:t>
            </a:r>
          </a:p>
          <a:p>
            <a:r>
              <a:rPr lang="en-US" dirty="0"/>
              <a:t>Hyperlink text to another section of the document</a:t>
            </a:r>
          </a:p>
          <a:p>
            <a:r>
              <a:rPr lang="en-US" dirty="0"/>
              <a:t>Embed an image from a local directory </a:t>
            </a:r>
          </a:p>
          <a:p>
            <a:pPr lvl="1"/>
            <a:r>
              <a:rPr lang="en-US" dirty="0"/>
              <a:t>I am not sure if embedding an image from a website is possible</a:t>
            </a:r>
          </a:p>
          <a:p>
            <a:pPr lvl="1"/>
            <a:endParaRPr lang="en-US" dirty="0"/>
          </a:p>
          <a:p>
            <a:r>
              <a:rPr lang="en-US" dirty="0"/>
              <a:t>These all use a similar format:</a:t>
            </a:r>
          </a:p>
          <a:p>
            <a:pPr lvl="1"/>
            <a:r>
              <a:rPr lang="en-US" dirty="0"/>
              <a:t>[&lt;text&gt;](&lt;link to image file, website, or anchor in page&gt;)</a:t>
            </a:r>
          </a:p>
          <a:p>
            <a:pPr lvl="1"/>
            <a:r>
              <a:rPr lang="en-US" dirty="0"/>
              <a:t>For an image, &lt;text&gt; becomes the caption</a:t>
            </a:r>
          </a:p>
          <a:p>
            <a:pPr lvl="1"/>
            <a:r>
              <a:rPr lang="en-US" dirty="0"/>
              <a:t>For a hyperlink, &lt;text&gt; becomes the hyperlinked text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790B5-6EC5-400E-B596-5D9D343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/>
              <a:t>Next steps: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Slideshows (in </a:t>
            </a:r>
            <a:r>
              <a:rPr lang="en-US" b="1" i="1" dirty="0"/>
              <a:t>Options</a:t>
            </a:r>
            <a:r>
              <a:rPr lang="en-US" dirty="0"/>
              <a:t> when you create a new </a:t>
            </a:r>
            <a:r>
              <a:rPr lang="en-US" dirty="0" err="1"/>
              <a:t>Rmd</a:t>
            </a:r>
            <a:r>
              <a:rPr lang="en-US" dirty="0"/>
              <a:t> file)</a:t>
            </a:r>
          </a:p>
          <a:p>
            <a:r>
              <a:rPr lang="en-US" dirty="0"/>
              <a:t>Learn HTML for advanced formatting </a:t>
            </a:r>
          </a:p>
          <a:p>
            <a:pPr lvl="1"/>
            <a:r>
              <a:rPr lang="en-US" dirty="0"/>
              <a:t>HTML is easier and more practical to learn than LaTeX </a:t>
            </a:r>
          </a:p>
          <a:p>
            <a:pPr lvl="1"/>
            <a:r>
              <a:rPr lang="en-US" dirty="0"/>
              <a:t>Can convert HTML to PDF using Print-to-PDF </a:t>
            </a:r>
          </a:p>
          <a:p>
            <a:r>
              <a:rPr lang="en-US" dirty="0" err="1"/>
              <a:t>RShiny</a:t>
            </a:r>
            <a:r>
              <a:rPr lang="en-US" dirty="0"/>
              <a:t>: interactive plots -- need 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C3823-2AC8-410D-8454-238D8F55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715963"/>
          </a:xfrm>
        </p:spPr>
        <p:txBody>
          <a:bodyPr/>
          <a:lstStyle/>
          <a:p>
            <a:r>
              <a:rPr lang="en-US" dirty="0"/>
              <a:t>Assumed Prerequisites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295400"/>
            <a:ext cx="10360501" cy="5440363"/>
          </a:xfrm>
        </p:spPr>
        <p:txBody>
          <a:bodyPr>
            <a:normAutofit/>
          </a:bodyPr>
          <a:lstStyle/>
          <a:p>
            <a:r>
              <a:rPr lang="en-US" dirty="0"/>
              <a:t>Zipped files (i.e., many files </a:t>
            </a:r>
            <a:r>
              <a:rPr lang="en-US" dirty="0">
                <a:sym typeface="Wingdings" panose="05000000000000000000" pitchFamily="2" charset="2"/>
              </a:rPr>
              <a:t> one file)</a:t>
            </a:r>
            <a:endParaRPr lang="en-US" dirty="0"/>
          </a:p>
          <a:p>
            <a:pPr lvl="1"/>
            <a:r>
              <a:rPr lang="en-US" dirty="0"/>
              <a:t>Create a zipped files and send</a:t>
            </a:r>
          </a:p>
          <a:p>
            <a:pPr lvl="1"/>
            <a:r>
              <a:rPr lang="en-US" dirty="0"/>
              <a:t>Download a zipped file and find it</a:t>
            </a:r>
          </a:p>
          <a:p>
            <a:pPr lvl="1"/>
            <a:r>
              <a:rPr lang="en-US" dirty="0"/>
              <a:t>Unzip the file and find the folder</a:t>
            </a:r>
          </a:p>
          <a:p>
            <a:r>
              <a:rPr lang="en-US" dirty="0"/>
              <a:t>Sourcing file</a:t>
            </a:r>
          </a:p>
          <a:p>
            <a:pPr lvl="1"/>
            <a:r>
              <a:rPr lang="en-US" dirty="0"/>
              <a:t>Treat your script as a whole – so, everything gets executed at once</a:t>
            </a:r>
          </a:p>
          <a:p>
            <a:pPr lvl="1"/>
            <a:r>
              <a:rPr lang="en-US" dirty="0"/>
              <a:t>This put all information in the Environment</a:t>
            </a:r>
          </a:p>
          <a:p>
            <a:r>
              <a:rPr lang="en-US" dirty="0"/>
              <a:t>File paths (Working directories)</a:t>
            </a:r>
          </a:p>
          <a:p>
            <a:pPr lvl="1"/>
            <a:r>
              <a:rPr lang="en-US" dirty="0"/>
              <a:t>Absolute vs. relative naming</a:t>
            </a:r>
          </a:p>
          <a:p>
            <a:pPr lvl="1"/>
            <a:r>
              <a:rPr lang="en-US" dirty="0"/>
              <a:t>R is unique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, R and RStudio Project all have different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9E349-8D01-4681-8102-F4FCFB3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Material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https://github.com/QFCatMSU/RMarkdown-Workshop-Material</a:t>
            </a:r>
            <a:endParaRPr lang="en-US" dirty="0"/>
          </a:p>
          <a:p>
            <a:r>
              <a:rPr lang="en-US" dirty="0"/>
              <a:t>Clone or Download </a:t>
            </a:r>
            <a:r>
              <a:rPr lang="en-US" dirty="0">
                <a:sym typeface="Wingdings" panose="05000000000000000000" pitchFamily="2" charset="2"/>
              </a:rPr>
              <a:t> Download Zip</a:t>
            </a:r>
          </a:p>
          <a:p>
            <a:r>
              <a:rPr lang="en-US" dirty="0">
                <a:sym typeface="Wingdings" panose="05000000000000000000" pitchFamily="2" charset="2"/>
              </a:rPr>
              <a:t>Find downloaded zip file and extract</a:t>
            </a:r>
          </a:p>
          <a:p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b="1" i="1" dirty="0" err="1">
                <a:sym typeface="Wingdings" panose="05000000000000000000" pitchFamily="2" charset="2"/>
              </a:rPr>
              <a:t>RMarkdown</a:t>
            </a:r>
            <a:r>
              <a:rPr lang="en-US" b="1" i="1" dirty="0">
                <a:sym typeface="Wingdings" panose="05000000000000000000" pitchFamily="2" charset="2"/>
              </a:rPr>
              <a:t>-Workshop-</a:t>
            </a:r>
            <a:r>
              <a:rPr lang="en-US" b="1" i="1" dirty="0" err="1">
                <a:sym typeface="Wingdings" panose="05000000000000000000" pitchFamily="2" charset="2"/>
              </a:rPr>
              <a:t>Material.rProj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in root directory </a:t>
            </a:r>
          </a:p>
          <a:p>
            <a:r>
              <a:rPr lang="en-US" dirty="0">
                <a:sym typeface="Wingdings" panose="05000000000000000000" pitchFamily="2" charset="2"/>
              </a:rPr>
              <a:t>In RStudio </a:t>
            </a:r>
            <a:r>
              <a:rPr lang="en-US" b="1" i="1" dirty="0">
                <a:sym typeface="Wingdings" panose="05000000000000000000" pitchFamily="2" charset="2"/>
              </a:rPr>
              <a:t>Files</a:t>
            </a:r>
            <a:r>
              <a:rPr lang="en-US" dirty="0">
                <a:sym typeface="Wingdings" panose="05000000000000000000" pitchFamily="2" charset="2"/>
              </a:rPr>
              <a:t> tab, find and open </a:t>
            </a:r>
            <a:r>
              <a:rPr lang="en-US" b="1" i="1" dirty="0"/>
              <a:t>01-WindsAndTemps.R</a:t>
            </a:r>
            <a:r>
              <a:rPr lang="en-US" dirty="0">
                <a:sym typeface="Wingdings" panose="05000000000000000000" pitchFamily="2" charset="2"/>
              </a:rPr>
              <a:t> file </a:t>
            </a:r>
          </a:p>
          <a:p>
            <a:r>
              <a:rPr lang="en-US" dirty="0">
                <a:sym typeface="Wingdings" panose="05000000000000000000" pitchFamily="2" charset="2"/>
              </a:rPr>
              <a:t>Execute </a:t>
            </a:r>
            <a:r>
              <a:rPr lang="en-US" b="1" i="1" dirty="0">
                <a:sym typeface="Wingdings" panose="05000000000000000000" pitchFamily="2" charset="2"/>
              </a:rPr>
              <a:t>01-WindsAndTemps.R</a:t>
            </a:r>
            <a:r>
              <a:rPr lang="en-US" dirty="0">
                <a:sym typeface="Wingdings" panose="05000000000000000000" pitchFamily="2" charset="2"/>
              </a:rPr>
              <a:t> using </a:t>
            </a:r>
            <a:r>
              <a:rPr lang="en-US" b="1" i="1" dirty="0">
                <a:sym typeface="Wingdings" panose="05000000000000000000" pitchFamily="2" charset="2"/>
              </a:rPr>
              <a:t>Source</a:t>
            </a:r>
            <a:r>
              <a:rPr lang="en-US" dirty="0">
                <a:sym typeface="Wingdings" panose="05000000000000000000" pitchFamily="2" charset="2"/>
              </a:rPr>
              <a:t> button</a:t>
            </a:r>
          </a:p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Task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D4BC4-5FB2-4034-A1E7-1B022EF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your R document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699003"/>
          </a:xfrm>
        </p:spPr>
        <p:txBody>
          <a:bodyPr>
            <a:normAutofit/>
          </a:bodyPr>
          <a:lstStyle/>
          <a:p>
            <a:r>
              <a:rPr lang="en-US" dirty="0"/>
              <a:t>Save plot data to a variable </a:t>
            </a:r>
          </a:p>
          <a:p>
            <a:pPr lvl="1"/>
            <a:r>
              <a:rPr lang="en-US" dirty="0"/>
              <a:t>Variable are in the environment</a:t>
            </a:r>
          </a:p>
          <a:p>
            <a:pPr lvl="1"/>
            <a:r>
              <a:rPr lang="en-US" dirty="0"/>
              <a:t>Easier to use later to control layout in RMD document</a:t>
            </a:r>
          </a:p>
          <a:p>
            <a:r>
              <a:rPr lang="en-US" dirty="0"/>
              <a:t>Source script (i.e., treat script as a whole)</a:t>
            </a:r>
          </a:p>
          <a:p>
            <a:pPr lvl="1"/>
            <a:r>
              <a:rPr lang="en-US" dirty="0"/>
              <a:t>puts everything in the environment</a:t>
            </a:r>
          </a:p>
          <a:p>
            <a:r>
              <a:rPr lang="en-US" b="1" i="1" dirty="0"/>
              <a:t>cat() </a:t>
            </a:r>
            <a:r>
              <a:rPr lang="en-US" dirty="0"/>
              <a:t>and </a:t>
            </a:r>
            <a:r>
              <a:rPr lang="en-US" b="1" i="1" dirty="0"/>
              <a:t>print() </a:t>
            </a:r>
            <a:r>
              <a:rPr lang="en-US" dirty="0"/>
              <a:t>generally get replaced in RMD</a:t>
            </a:r>
          </a:p>
          <a:p>
            <a:r>
              <a:rPr lang="en-US" dirty="0"/>
              <a:t>Put all linked files (data</a:t>
            </a:r>
            <a:r>
              <a:rPr lang="en-US"/>
              <a:t>, scripts…) at </a:t>
            </a:r>
            <a:r>
              <a:rPr lang="en-US" dirty="0"/>
              <a:t>the top</a:t>
            </a:r>
          </a:p>
          <a:p>
            <a:pPr lvl="1"/>
            <a:r>
              <a:rPr lang="en-US" dirty="0"/>
              <a:t>This is the one thing you might have to change!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372E3-9DBF-4946-A399-5CA35EBE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in RMD and RStudio Projects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775203"/>
          </a:xfrm>
        </p:spPr>
        <p:txBody>
          <a:bodyPr>
            <a:normAutofit/>
          </a:bodyPr>
          <a:lstStyle/>
          <a:p>
            <a:r>
              <a:rPr lang="en-US" dirty="0"/>
              <a:t>RStudio Projects sets the root folder as the working directory</a:t>
            </a:r>
          </a:p>
          <a:p>
            <a:pPr lvl="1"/>
            <a:r>
              <a:rPr lang="en-US" dirty="0"/>
              <a:t>This is the folder that has the </a:t>
            </a:r>
            <a:r>
              <a:rPr lang="en-US" b="1" i="1" dirty="0"/>
              <a:t>*.</a:t>
            </a:r>
            <a:r>
              <a:rPr lang="en-US" b="1" i="1" dirty="0" err="1"/>
              <a:t>rProj</a:t>
            </a:r>
            <a:r>
              <a:rPr lang="en-US" b="1" i="1" dirty="0"/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This is the working directory for the RStudio Session</a:t>
            </a:r>
          </a:p>
          <a:p>
            <a:pPr lvl="1"/>
            <a:r>
              <a:rPr lang="en-US" dirty="0"/>
              <a:t>Any R file executed in the RStudio Session will have this working directory</a:t>
            </a:r>
          </a:p>
          <a:p>
            <a:r>
              <a:rPr lang="en-US" dirty="0"/>
              <a:t>RMD files set the working directory as the folder the RMD file is in </a:t>
            </a:r>
          </a:p>
          <a:p>
            <a:pPr lvl="1"/>
            <a:r>
              <a:rPr lang="en-US" dirty="0"/>
              <a:t>This is true even if it is in an RStudio Project</a:t>
            </a:r>
          </a:p>
          <a:p>
            <a:r>
              <a:rPr lang="en-US" dirty="0"/>
              <a:t>To make all this work in this project:</a:t>
            </a:r>
          </a:p>
          <a:p>
            <a:pPr lvl="1"/>
            <a:r>
              <a:rPr lang="en-US" dirty="0"/>
              <a:t>Put RMD file in the root folder of the project (hacky!)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0EF59-5CC1-4F4E-ABDE-850CF03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RMD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7"/>
            <a:ext cx="10360501" cy="4881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RMD file</a:t>
            </a:r>
          </a:p>
          <a:p>
            <a:pPr lvl="1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File  </a:t>
            </a:r>
            <a:r>
              <a:rPr lang="en-US" dirty="0" err="1">
                <a:sym typeface="Wingdings" panose="05000000000000000000" pitchFamily="2" charset="2"/>
              </a:rPr>
              <a:t>Rmarkdown</a:t>
            </a:r>
            <a:r>
              <a:rPr lang="en-US" dirty="0">
                <a:sym typeface="Wingdings" panose="05000000000000000000" pitchFamily="2" charset="2"/>
              </a:rPr>
              <a:t>… </a:t>
            </a:r>
          </a:p>
          <a:p>
            <a:pPr lvl="1"/>
            <a:r>
              <a:rPr lang="en-US" b="1" i="1" dirty="0"/>
              <a:t>Title</a:t>
            </a:r>
            <a:r>
              <a:rPr lang="en-US" dirty="0"/>
              <a:t> and </a:t>
            </a:r>
            <a:r>
              <a:rPr lang="en-US" b="1" i="1" dirty="0"/>
              <a:t>Author</a:t>
            </a:r>
            <a:r>
              <a:rPr lang="en-US" dirty="0"/>
              <a:t>: your choice</a:t>
            </a:r>
          </a:p>
          <a:p>
            <a:pPr lvl="1"/>
            <a:r>
              <a:rPr lang="en-US" dirty="0"/>
              <a:t>Default Output Format: Check </a:t>
            </a:r>
            <a:r>
              <a:rPr lang="en-US" b="1" i="1" dirty="0"/>
              <a:t>PDF</a:t>
            </a:r>
          </a:p>
          <a:p>
            <a:pPr lvl="1"/>
            <a:r>
              <a:rPr lang="en-US" dirty="0"/>
              <a:t>Note options on side (we will stick to the default </a:t>
            </a:r>
            <a:r>
              <a:rPr lang="en-US" b="1" i="1" dirty="0"/>
              <a:t>Document</a:t>
            </a:r>
            <a:r>
              <a:rPr lang="en-US" dirty="0"/>
              <a:t>)</a:t>
            </a:r>
          </a:p>
          <a:p>
            <a:r>
              <a:rPr lang="en-US" dirty="0"/>
              <a:t>Save </a:t>
            </a:r>
            <a:r>
              <a:rPr lang="en-US" dirty="0" err="1"/>
              <a:t>Rmd</a:t>
            </a:r>
            <a:r>
              <a:rPr lang="en-US" dirty="0"/>
              <a:t> file to the root folder in your project</a:t>
            </a:r>
          </a:p>
          <a:p>
            <a:r>
              <a:rPr lang="en-US" dirty="0"/>
              <a:t>Delete everything below header (including r setup….)</a:t>
            </a:r>
          </a:p>
          <a:p>
            <a:r>
              <a:rPr lang="en-US" dirty="0"/>
              <a:t>Create an R block (``` {r}       ```)</a:t>
            </a:r>
          </a:p>
          <a:p>
            <a:r>
              <a:rPr lang="en-US" dirty="0"/>
              <a:t>Copy in code from 01-WindsAndTemps.R Document</a:t>
            </a:r>
          </a:p>
          <a:p>
            <a:r>
              <a:rPr lang="en-US" dirty="0"/>
              <a:t>Click Knit </a:t>
            </a:r>
            <a:r>
              <a:rPr lang="en-US" dirty="0">
                <a:sym typeface="Wingdings" panose="05000000000000000000" pitchFamily="2" charset="2"/>
              </a:rPr>
              <a:t> Knit</a:t>
            </a:r>
            <a:r>
              <a:rPr lang="en-US" dirty="0"/>
              <a:t>-to-PDF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3F633-7379-43DE-8E90-0B5045EE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an RMD document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881566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Rmarkdown</a:t>
            </a:r>
            <a:r>
              <a:rPr lang="en-US" dirty="0"/>
              <a:t> in this document</a:t>
            </a:r>
          </a:p>
          <a:p>
            <a:pPr lvl="1"/>
            <a:r>
              <a:rPr lang="en-US" dirty="0"/>
              <a:t>It is mostly </a:t>
            </a:r>
            <a:r>
              <a:rPr lang="en-US" dirty="0" err="1"/>
              <a:t>KnitR</a:t>
            </a:r>
            <a:r>
              <a:rPr lang="en-US" dirty="0"/>
              <a:t> at this point</a:t>
            </a:r>
          </a:p>
          <a:p>
            <a:r>
              <a:rPr lang="en-US" dirty="0"/>
              <a:t>Header: sets the rules for the document</a:t>
            </a:r>
          </a:p>
          <a:p>
            <a:pPr lvl="1"/>
            <a:r>
              <a:rPr lang="en-US" dirty="0"/>
              <a:t>Generally for advanced users</a:t>
            </a:r>
          </a:p>
          <a:p>
            <a:r>
              <a:rPr lang="en-US" dirty="0"/>
              <a:t>Block R Code: distinguished by three apostrophes: ``` </a:t>
            </a:r>
          </a:p>
          <a:p>
            <a:pPr lvl="1"/>
            <a:r>
              <a:rPr lang="en-US" dirty="0"/>
              <a:t>Later we will see inline R code distinguished by one apostrophe</a:t>
            </a:r>
          </a:p>
          <a:p>
            <a:r>
              <a:rPr lang="en-US" dirty="0"/>
              <a:t>Using the RMD Play button</a:t>
            </a:r>
          </a:p>
          <a:p>
            <a:pPr lvl="1"/>
            <a:r>
              <a:rPr lang="en-US" dirty="0"/>
              <a:t>Displays Console and plots</a:t>
            </a:r>
          </a:p>
          <a:p>
            <a:pPr lvl="1"/>
            <a:r>
              <a:rPr lang="en-US" dirty="0"/>
              <a:t>RMD can be used for development… but it’s not great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61248-24A2-4617-AF31-914427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Code from document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 reports, you usually do not want to echo the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Turn off echo in  R block: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```{r echo = FALSE}</a:t>
            </a:r>
          </a:p>
          <a:p>
            <a:r>
              <a:rPr lang="en-US" dirty="0"/>
              <a:t>Add text to top (still plain text at this point) </a:t>
            </a:r>
          </a:p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PDF</a:t>
            </a:r>
          </a:p>
          <a:p>
            <a:r>
              <a:rPr lang="en-US" dirty="0">
                <a:sym typeface="Wingdings" panose="05000000000000000000" pitchFamily="2" charset="2"/>
              </a:rPr>
              <a:t>Right now we have R output with text added in a document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B3F5C-E9CD-4F7C-97C8-FFD9C9BD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The other two options: HTML and Word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HTML and Word</a:t>
            </a:r>
            <a:endParaRPr lang="en-US" dirty="0"/>
          </a:p>
          <a:p>
            <a:r>
              <a:rPr lang="en-US" dirty="0"/>
              <a:t>Note: even for a simple </a:t>
            </a:r>
            <a:r>
              <a:rPr lang="en-US" dirty="0" err="1"/>
              <a:t>Rmd</a:t>
            </a:r>
            <a:r>
              <a:rPr lang="en-US" dirty="0"/>
              <a:t> file, there are noticeable differences in output of the different documents</a:t>
            </a:r>
          </a:p>
          <a:p>
            <a:r>
              <a:rPr lang="en-US" dirty="0"/>
              <a:t>Generally, best to develop </a:t>
            </a:r>
            <a:r>
              <a:rPr lang="en-US" dirty="0" err="1"/>
              <a:t>Rmd</a:t>
            </a:r>
            <a:r>
              <a:rPr lang="en-US" dirty="0"/>
              <a:t> for ONE type of document because differences grow as the document grows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Word: books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PDF: static documents or articles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HTML: web-based or interactive (</a:t>
            </a:r>
            <a:r>
              <a:rPr lang="en-US" dirty="0" err="1">
                <a:sym typeface="Wingdings" panose="05000000000000000000" pitchFamily="2" charset="2"/>
              </a:rPr>
              <a:t>RShiny</a:t>
            </a:r>
            <a:r>
              <a:rPr lang="en-US" dirty="0">
                <a:sym typeface="Wingdings" panose="05000000000000000000" pitchFamily="2" charset="2"/>
              </a:rPr>
              <a:t>)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138D5-1C5A-4C5D-B4EF-6843E375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B5B97B54300B4889C1AC7361F68213" ma:contentTypeVersion="14" ma:contentTypeDescription="Create a new document." ma:contentTypeScope="" ma:versionID="b3a4fb828f3a04ce1ee1646d58eb04a7">
  <xsd:schema xmlns:xsd="http://www.w3.org/2001/XMLSchema" xmlns:xs="http://www.w3.org/2001/XMLSchema" xmlns:p="http://schemas.microsoft.com/office/2006/metadata/properties" xmlns:ns1="http://schemas.microsoft.com/sharepoint/v3" xmlns:ns2="0b3136f0-a1b3-4de4-aaf6-47b51dbb702c" xmlns:ns3="3076eba4-c0ca-4bad-b773-16a3112e7607" targetNamespace="http://schemas.microsoft.com/office/2006/metadata/properties" ma:root="true" ma:fieldsID="fc7abf6f59e632741c2abb53f83e984a" ns1:_="" ns2:_="" ns3:_="">
    <xsd:import namespace="http://schemas.microsoft.com/sharepoint/v3"/>
    <xsd:import namespace="0b3136f0-a1b3-4de4-aaf6-47b51dbb702c"/>
    <xsd:import namespace="3076eba4-c0ca-4bad-b773-16a3112e76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136f0-a1b3-4de4-aaf6-47b51dbb7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6eba4-c0ca-4bad-b773-16a3112e76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CFC312-B933-4005-9ADA-34F165F735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3136f0-a1b3-4de4-aaf6-47b51dbb702c"/>
    <ds:schemaRef ds:uri="3076eba4-c0ca-4bad-b773-16a3112e7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A2B218-4FC3-469B-A2C0-BF247A0E8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0b3136f0-a1b3-4de4-aaf6-47b51dbb702c"/>
    <ds:schemaRef ds:uri="http://purl.org/dc/terms/"/>
    <ds:schemaRef ds:uri="http://purl.org/dc/elements/1.1/"/>
    <ds:schemaRef ds:uri="http://www.w3.org/XML/1998/namespace"/>
    <ds:schemaRef ds:uri="3076eba4-c0ca-4bad-b773-16a3112e7607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2036</TotalTime>
  <Words>1481</Words>
  <Application>Microsoft Office PowerPoint</Application>
  <PresentationFormat>Custom</PresentationFormat>
  <Paragraphs>206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Rmarkdown (but really a KnitR) Workshop </vt:lpstr>
      <vt:lpstr>Assumed Prerequisites (SA)</vt:lpstr>
      <vt:lpstr>Downloading Material (SA)</vt:lpstr>
      <vt:lpstr>Considerations in your R document (01)</vt:lpstr>
      <vt:lpstr>Working directory in RMD and RStudio Projects (01)</vt:lpstr>
      <vt:lpstr>Creating your first RMD (02)</vt:lpstr>
      <vt:lpstr>Unpacking an RMD document (02)</vt:lpstr>
      <vt:lpstr>Remove Code from document (03)</vt:lpstr>
      <vt:lpstr>The other two options: HTML and Word (03)</vt:lpstr>
      <vt:lpstr>Breaking up code in RMD (04)</vt:lpstr>
      <vt:lpstr>Importing scripts (05)</vt:lpstr>
      <vt:lpstr>Figure (plot) manipulation (06)</vt:lpstr>
      <vt:lpstr>Basic RMD: formatting without GUI (07)</vt:lpstr>
      <vt:lpstr>Rmarkdown – Spacing (08)</vt:lpstr>
      <vt:lpstr>Outputting variable: Inline Code (09)</vt:lpstr>
      <vt:lpstr>Hyperlinks and Images(10)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Belinsky, Charles</dc:creator>
  <cp:lastModifiedBy>Belinsky, Charles</cp:lastModifiedBy>
  <cp:revision>5</cp:revision>
  <cp:lastPrinted>2020-03-30T15:59:07Z</cp:lastPrinted>
  <dcterms:created xsi:type="dcterms:W3CDTF">2020-03-05T17:32:18Z</dcterms:created>
  <dcterms:modified xsi:type="dcterms:W3CDTF">2020-03-30T16:48:18Z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0x0101003DB5B97B54300B4889C1AC7361F68213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