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42" r:id="rId2"/>
    <p:sldId id="325" r:id="rId3"/>
    <p:sldId id="322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38" r:id="rId14"/>
  </p:sldIdLst>
  <p:sldSz cx="9144000" cy="5143500" type="screen16x9"/>
  <p:notesSz cx="6858000" cy="9144000"/>
  <p:defaultTextStyle>
    <a:defPPr>
      <a:defRPr lang="zh-CN"/>
    </a:defPPr>
    <a:lvl1pPr marL="0" lvl="0" indent="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1pPr>
    <a:lvl2pPr marL="342900" lvl="1" indent="1143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2pPr>
    <a:lvl3pPr marL="685800" lvl="2" indent="2286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3pPr>
    <a:lvl4pPr marL="1028700" lvl="3" indent="3429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4pPr>
    <a:lvl5pPr marL="1371600" lvl="4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5pPr>
    <a:lvl6pPr marL="2286000" lvl="5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6pPr>
    <a:lvl7pPr marL="2743200" lvl="6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7pPr>
    <a:lvl8pPr marL="3200400" lvl="7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8pPr>
    <a:lvl9pPr marL="3657600" lvl="8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/>
    <p:restoredTop sz="95680" autoAdjust="0"/>
  </p:normalViewPr>
  <p:slideViewPr>
    <p:cSldViewPr snapToGrid="0" showGuides="1">
      <p:cViewPr varScale="1">
        <p:scale>
          <a:sx n="101" d="100"/>
          <a:sy n="101" d="100"/>
        </p:scale>
        <p:origin x="200" y="7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 smtClean="0"/>
              <a:t> 亮亮图文旗舰店</a:t>
            </a:r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10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126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11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534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12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421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6656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65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2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585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5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8781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6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344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7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286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8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629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9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1651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5588" cy="5143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  <a:pPr lvl="0" eaLnBrk="1" fontAlgn="base" hangingPunct="1"/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  <a:pPr lvl="0" eaLnBrk="1" fontAlgn="base" hangingPunct="1"/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  <a:pPr lvl="0" eaLnBrk="1" fontAlgn="base" hangingPunct="1"/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  <a:pPr lvl="0" eaLnBrk="1" fontAlgn="base" hangingPunct="1"/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1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500">
                <a:ea typeface="微软雅黑" panose="020B0503020204020204" pitchFamily="34" charset="-122"/>
              </a:defRPr>
            </a:lvl4pPr>
            <a:lvl5pPr>
              <a:defRPr sz="1500">
                <a:ea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  <a:pPr lvl="0" eaLnBrk="1" fontAlgn="base" hangingPunct="1"/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ea typeface="微软雅黑" panose="020B0503020204020204" pitchFamily="34" charset="-122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  <a:pPr lvl="0" eaLnBrk="1" fontAlgn="base" hangingPunct="1"/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  <a:pPr lvl="0" eaLnBrk="1" fontAlgn="base" hangingPunct="1"/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  <a:pPr lvl="0" eaLnBrk="1" fontAlgn="base" hangingPunct="1"/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文本框 213"/>
          <p:cNvSpPr txBox="1"/>
          <p:nvPr/>
        </p:nvSpPr>
        <p:spPr>
          <a:xfrm>
            <a:off x="1757363" y="1968500"/>
            <a:ext cx="5529262" cy="76944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点对点通讯</a:t>
            </a:r>
            <a:endParaRPr lang="zh-CN" altLang="en-US" sz="44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2240400" y="3586062"/>
            <a:ext cx="4555251" cy="299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350" kern="1200" cap="none" spc="0" normalizeH="0" baseline="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张景涛</a:t>
            </a:r>
            <a:r>
              <a:rPr kumimoji="0" lang="en-US" altLang="zh-CN" sz="1350" kern="1200" cap="none" spc="0" normalizeH="0" baseline="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1350" kern="1200" cap="none" spc="0" normalizeH="0" baseline="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麦麦提艾力</a:t>
            </a:r>
            <a:endParaRPr kumimoji="0" lang="zh-CN" altLang="en-US" sz="1350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2727325" y="2787650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3624263" y="2787650"/>
            <a:ext cx="896938" cy="825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4521200" y="2792413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5418138" y="2794000"/>
            <a:ext cx="896938" cy="84138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22" name="组合 221"/>
          <p:cNvGrpSpPr/>
          <p:nvPr/>
        </p:nvGrpSpPr>
        <p:grpSpPr>
          <a:xfrm>
            <a:off x="3954463" y="708025"/>
            <a:ext cx="1128712" cy="1130300"/>
            <a:chOff x="1928879" y="1944350"/>
            <a:chExt cx="1129689" cy="1129689"/>
          </a:xfrm>
        </p:grpSpPr>
        <p:sp>
          <p:nvSpPr>
            <p:cNvPr id="223" name="椭圆 2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4" name="Freeform 7"/>
            <p:cNvSpPr>
              <a:spLocks noEditPoints="1"/>
            </p:cNvSpPr>
            <p:nvPr/>
          </p:nvSpPr>
          <p:spPr bwMode="auto">
            <a:xfrm>
              <a:off x="2108421" y="2226772"/>
              <a:ext cx="751538" cy="61561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667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667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667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667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17" grpId="0"/>
      <p:bldP spid="218" grpId="0" animBg="1"/>
      <p:bldP spid="219" grpId="0" animBg="1"/>
      <p:bldP spid="220" grpId="0" animBg="1"/>
      <p:bldP spid="2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kern="1200" cap="none" spc="0" normalizeH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组成部分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5837" y="830425"/>
            <a:ext cx="4115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1800" dirty="0">
                <a:solidFill>
                  <a:schemeClr val="bg1"/>
                </a:solidFill>
                <a:latin typeface="Times New Roman"/>
                <a:ea typeface="黑体"/>
              </a:rPr>
              <a:t>连接目标网络服务器</a:t>
            </a:r>
            <a:r>
              <a:rPr lang="en-US" altLang="zh-CN" sz="2400" kern="1800" dirty="0">
                <a:solidFill>
                  <a:schemeClr val="bg1"/>
                </a:solidFill>
                <a:latin typeface="Times New Roman"/>
                <a:ea typeface="黑体"/>
              </a:rPr>
              <a:t>connect()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938" y="1998474"/>
            <a:ext cx="8405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rtl="0"/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#include &lt;sys/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types.h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&gt;</a:t>
            </a:r>
          </a:p>
          <a:p>
            <a:pPr marR="0" lvl="0" rtl="0"/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#include &lt;sys/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socket.h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&gt;</a:t>
            </a:r>
          </a:p>
          <a:p>
            <a:pPr marR="0" lvl="0" rtl="0"/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 connect(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sockfd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, 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struct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sockaddr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zh-CN" altLang="en-US" sz="2400" baseline="-25000" dirty="0">
                <a:solidFill>
                  <a:schemeClr val="bg1"/>
                </a:solidFill>
                <a:latin typeface="Times New Roman"/>
              </a:rPr>
              <a:t>*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, 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addrlen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); </a:t>
            </a:r>
          </a:p>
        </p:txBody>
      </p:sp>
      <p:sp>
        <p:nvSpPr>
          <p:cNvPr id="7" name="矩形 6"/>
          <p:cNvSpPr/>
          <p:nvPr/>
        </p:nvSpPr>
        <p:spPr>
          <a:xfrm>
            <a:off x="311150" y="3361572"/>
            <a:ext cx="873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Times New Roman"/>
              </a:rPr>
              <a:t>客户端在建立套接字之后，不需要进行地址绑定就可以直接连接服务器。连接服务器的函数为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connect()</a:t>
            </a:r>
            <a:r>
              <a:rPr lang="zh-CN" altLang="en-US" sz="2400" dirty="0">
                <a:solidFill>
                  <a:schemeClr val="bg1"/>
                </a:solidFill>
                <a:latin typeface="Times New Roman"/>
              </a:rPr>
              <a:t>，此函数连接指定参数的服务器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919256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kern="1200" cap="none" spc="0" normalizeH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组成部分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5837" y="830425"/>
            <a:ext cx="331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写入数据函数</a:t>
            </a:r>
            <a:r>
              <a:rPr lang="en-US" altLang="zh-CN" sz="2800" dirty="0">
                <a:solidFill>
                  <a:schemeClr val="bg1"/>
                </a:solidFill>
              </a:rPr>
              <a:t>write()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938" y="1998474"/>
            <a:ext cx="8405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rtl="0"/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 size ;</a:t>
            </a:r>
          </a:p>
          <a:p>
            <a:pPr marR="0" lvl="0" rtl="0"/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char data[1024];</a:t>
            </a:r>
          </a:p>
          <a:p>
            <a:pPr marR="0" lvl="0" rtl="0"/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size = write(s, data, 1024);</a:t>
            </a:r>
          </a:p>
        </p:txBody>
      </p:sp>
      <p:sp>
        <p:nvSpPr>
          <p:cNvPr id="7" name="矩形 6"/>
          <p:cNvSpPr/>
          <p:nvPr/>
        </p:nvSpPr>
        <p:spPr>
          <a:xfrm>
            <a:off x="311150" y="3361572"/>
            <a:ext cx="873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Times New Roman"/>
              </a:rPr>
              <a:t>对套接字进行写入的形式和过程与普通文件的操作方式一致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431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kern="1200" cap="none" spc="0" normalizeH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组成部分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5837" y="83042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kern="1800" dirty="0">
                <a:solidFill>
                  <a:schemeClr val="bg1"/>
                </a:solidFill>
                <a:latin typeface="Times New Roman"/>
                <a:ea typeface="黑体"/>
              </a:rPr>
              <a:t>关闭套接字函数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938" y="1998474"/>
            <a:ext cx="84058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rtl="0"/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#include &lt;sys/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socket.h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&gt;</a:t>
            </a:r>
          </a:p>
          <a:p>
            <a:pPr marR="0" lvl="0" rtl="0"/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 shutdown(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 s, 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 how);</a:t>
            </a:r>
            <a:endParaRPr lang="zh-CN" altLang="en-US" sz="2400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1150" y="3361572"/>
            <a:ext cx="8737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rtl="0"/>
            <a:r>
              <a:rPr lang="zh-CN" altLang="en-US" sz="2400" dirty="0">
                <a:solidFill>
                  <a:schemeClr val="bg1"/>
                </a:solidFill>
                <a:latin typeface="Times New Roman"/>
              </a:rPr>
              <a:t>关闭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socket</a:t>
            </a:r>
            <a:r>
              <a:rPr lang="zh-CN" altLang="en-US" sz="2400" dirty="0">
                <a:solidFill>
                  <a:schemeClr val="bg1"/>
                </a:solidFill>
                <a:latin typeface="Times New Roman"/>
              </a:rPr>
              <a:t>连接可以使用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close()</a:t>
            </a:r>
            <a:r>
              <a:rPr lang="zh-CN" altLang="en-US" sz="2400" dirty="0">
                <a:solidFill>
                  <a:schemeClr val="bg1"/>
                </a:solidFill>
                <a:latin typeface="Times New Roman"/>
              </a:rPr>
              <a:t>函数实现，函数的作用是关闭已经打开的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socket</a:t>
            </a:r>
            <a:r>
              <a:rPr lang="zh-CN" altLang="en-US" sz="2400" dirty="0">
                <a:solidFill>
                  <a:schemeClr val="bg1"/>
                </a:solidFill>
                <a:latin typeface="Times New Roman"/>
              </a:rPr>
              <a:t>连接，内核会释放相关的资源，关闭套接字之后就不能再使用这个套接字文件描述符进行读写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/>
              </a:rPr>
              <a:t>操作了。</a:t>
            </a:r>
            <a:endParaRPr lang="en-US" altLang="zh-CN" sz="2400" dirty="0" smtClean="0">
              <a:solidFill>
                <a:schemeClr val="bg1"/>
              </a:solidFill>
              <a:latin typeface="Times New Roman"/>
            </a:endParaRPr>
          </a:p>
          <a:p>
            <a:pPr marR="0" lvl="0" rtl="0"/>
            <a:r>
              <a:rPr lang="en-US" altLang="zh-CN" sz="2400" dirty="0" smtClean="0">
                <a:solidFill>
                  <a:schemeClr val="bg1"/>
                </a:solidFill>
                <a:latin typeface="Times New Roman"/>
              </a:rPr>
              <a:t>How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/>
              </a:rPr>
              <a:t>可以指定是单方关闭，或者双方关闭</a:t>
            </a:r>
            <a:endParaRPr lang="zh-CN" altLang="en-US" sz="2400" dirty="0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91254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致谢</a:t>
            </a:r>
          </a:p>
        </p:txBody>
      </p:sp>
      <p:sp>
        <p:nvSpPr>
          <p:cNvPr id="4" name="矩形 3"/>
          <p:cNvSpPr/>
          <p:nvPr/>
        </p:nvSpPr>
        <p:spPr>
          <a:xfrm>
            <a:off x="2709861" y="815975"/>
            <a:ext cx="3957637" cy="10620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84510" y="2274888"/>
            <a:ext cx="3208337" cy="55399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参考书籍：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224" y="407670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/>
                </a:solidFill>
              </a:rPr>
              <a:t>制作人：张景涛，麦麦提艾力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2800" y="3454400"/>
            <a:ext cx="26917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bg1"/>
                </a:solidFill>
              </a:rPr>
              <a:t>Github</a:t>
            </a:r>
            <a:r>
              <a:rPr kumimoji="1" lang="en-US" altLang="zh-CN" dirty="0" smtClean="0">
                <a:solidFill>
                  <a:schemeClr val="bg1"/>
                </a:solidFill>
              </a:rPr>
              <a:t> </a:t>
            </a:r>
            <a:r>
              <a:rPr kumimoji="1" lang="zh-CN" altLang="en-US" dirty="0" smtClean="0">
                <a:solidFill>
                  <a:schemeClr val="bg1"/>
                </a:solidFill>
              </a:rPr>
              <a:t>下载链接 ：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qfp-zjt.github.io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282575" y="1746250"/>
            <a:ext cx="2765425" cy="963613"/>
            <a:chOff x="219753" y="1976522"/>
            <a:chExt cx="2765362" cy="964005"/>
          </a:xfrm>
        </p:grpSpPr>
        <p:sp>
          <p:nvSpPr>
            <p:cNvPr id="14338" name="文本框 38"/>
            <p:cNvSpPr txBox="1"/>
            <p:nvPr/>
          </p:nvSpPr>
          <p:spPr>
            <a:xfrm>
              <a:off x="219753" y="2417307"/>
              <a:ext cx="274115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39" name="文本框 11"/>
            <p:cNvSpPr txBox="1"/>
            <p:nvPr/>
          </p:nvSpPr>
          <p:spPr>
            <a:xfrm>
              <a:off x="1979712" y="1976522"/>
              <a:ext cx="1005403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sp>
        <p:nvSpPr>
          <p:cNvPr id="71" name="文本框 18"/>
          <p:cNvSpPr txBox="1"/>
          <p:nvPr/>
        </p:nvSpPr>
        <p:spPr>
          <a:xfrm>
            <a:off x="4131069" y="73025"/>
            <a:ext cx="1992853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TCP</a:t>
            </a:r>
            <a:r>
              <a:rPr lang="zh-CN" altLang="en-US" sz="1800" dirty="0">
                <a:solidFill>
                  <a:schemeClr val="bg1"/>
                </a:solidFill>
              </a:rPr>
              <a:t>网络</a:t>
            </a:r>
            <a:r>
              <a:rPr lang="zh-CN" altLang="en-US" sz="1800" dirty="0" smtClean="0">
                <a:solidFill>
                  <a:schemeClr val="bg1"/>
                </a:solidFill>
              </a:rPr>
              <a:t>编程组成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3656406" y="0"/>
            <a:ext cx="466725" cy="523875"/>
            <a:chOff x="3516783" y="2047768"/>
            <a:chExt cx="466304" cy="523220"/>
          </a:xfrm>
        </p:grpSpPr>
        <p:sp>
          <p:nvSpPr>
            <p:cNvPr id="14342" name="文本框 16"/>
            <p:cNvSpPr txBox="1"/>
            <p:nvPr/>
          </p:nvSpPr>
          <p:spPr>
            <a:xfrm>
              <a:off x="3516783" y="2047768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7247" y="2226931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21"/>
          <p:cNvSpPr txBox="1"/>
          <p:nvPr/>
        </p:nvSpPr>
        <p:spPr>
          <a:xfrm>
            <a:off x="4159643" y="1897062"/>
            <a:ext cx="2223686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监听本地端口</a:t>
            </a:r>
            <a:r>
              <a:rPr lang="en-US" altLang="zh-CN" sz="1800" dirty="0">
                <a:solidFill>
                  <a:schemeClr val="bg1"/>
                </a:solidFill>
              </a:rPr>
              <a:t>listen()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3656406" y="1808162"/>
            <a:ext cx="496887" cy="523875"/>
            <a:chOff x="6073087" y="2057986"/>
            <a:chExt cx="497639" cy="523220"/>
          </a:xfrm>
        </p:grpSpPr>
        <p:sp>
          <p:nvSpPr>
            <p:cNvPr id="14346" name="文本框 20"/>
            <p:cNvSpPr txBox="1"/>
            <p:nvPr/>
          </p:nvSpPr>
          <p:spPr>
            <a:xfrm>
              <a:off x="6073087" y="2057986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 flipH="1">
              <a:off x="6324292" y="2227636"/>
              <a:ext cx="246434" cy="245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24"/>
          <p:cNvSpPr txBox="1"/>
          <p:nvPr/>
        </p:nvSpPr>
        <p:spPr>
          <a:xfrm>
            <a:off x="4131069" y="652462"/>
            <a:ext cx="2775119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创建网络插口函数</a:t>
            </a:r>
            <a:r>
              <a:rPr lang="en-US" altLang="zh-CN" sz="1800" dirty="0">
                <a:solidFill>
                  <a:schemeClr val="bg1"/>
                </a:solidFill>
              </a:rPr>
              <a:t>socket()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3656406" y="579437"/>
            <a:ext cx="466725" cy="523875"/>
            <a:chOff x="3516783" y="2627150"/>
            <a:chExt cx="466304" cy="523220"/>
          </a:xfrm>
        </p:grpSpPr>
        <p:sp>
          <p:nvSpPr>
            <p:cNvPr id="14350" name="文本框 23"/>
            <p:cNvSpPr txBox="1"/>
            <p:nvPr/>
          </p:nvSpPr>
          <p:spPr>
            <a:xfrm>
              <a:off x="3516783" y="2627150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37247" y="2806314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27"/>
          <p:cNvSpPr txBox="1"/>
          <p:nvPr/>
        </p:nvSpPr>
        <p:spPr>
          <a:xfrm>
            <a:off x="4159643" y="2474912"/>
            <a:ext cx="2775119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接受一个网络请求</a:t>
            </a:r>
            <a:r>
              <a:rPr lang="en-US" altLang="zh-CN" sz="1800" dirty="0">
                <a:solidFill>
                  <a:schemeClr val="bg1"/>
                </a:solidFill>
              </a:rPr>
              <a:t>accept()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3656406" y="2387599"/>
            <a:ext cx="496887" cy="523875"/>
            <a:chOff x="6073087" y="2637368"/>
            <a:chExt cx="497639" cy="523220"/>
          </a:xfrm>
        </p:grpSpPr>
        <p:sp>
          <p:nvSpPr>
            <p:cNvPr id="14354" name="文本框 26"/>
            <p:cNvSpPr txBox="1"/>
            <p:nvPr/>
          </p:nvSpPr>
          <p:spPr>
            <a:xfrm>
              <a:off x="6073087" y="2637368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 flipH="1">
              <a:off x="6324292" y="2807019"/>
              <a:ext cx="246434" cy="245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30"/>
          <p:cNvSpPr txBox="1"/>
          <p:nvPr/>
        </p:nvSpPr>
        <p:spPr>
          <a:xfrm>
            <a:off x="4131069" y="1225550"/>
            <a:ext cx="2826415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绑定一个地址端口对</a:t>
            </a:r>
            <a:r>
              <a:rPr lang="en-US" altLang="zh-CN" sz="1800" dirty="0">
                <a:solidFill>
                  <a:schemeClr val="bg1"/>
                </a:solidFill>
              </a:rPr>
              <a:t>bind()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3656406" y="1152525"/>
            <a:ext cx="466725" cy="523875"/>
            <a:chOff x="3516783" y="3200893"/>
            <a:chExt cx="466304" cy="523220"/>
          </a:xfrm>
        </p:grpSpPr>
        <p:sp>
          <p:nvSpPr>
            <p:cNvPr id="14358" name="文本框 29"/>
            <p:cNvSpPr txBox="1"/>
            <p:nvPr/>
          </p:nvSpPr>
          <p:spPr>
            <a:xfrm>
              <a:off x="3516783" y="3200893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flipH="1">
              <a:off x="3737247" y="3380056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文本框 33"/>
          <p:cNvSpPr txBox="1"/>
          <p:nvPr/>
        </p:nvSpPr>
        <p:spPr>
          <a:xfrm>
            <a:off x="4159643" y="3049587"/>
            <a:ext cx="3134191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连接目标网络服务器</a:t>
            </a:r>
            <a:r>
              <a:rPr lang="en-US" altLang="zh-CN" sz="1800" dirty="0">
                <a:solidFill>
                  <a:schemeClr val="bg1"/>
                </a:solidFill>
              </a:rPr>
              <a:t>connect()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3656406" y="2962274"/>
            <a:ext cx="496887" cy="522288"/>
            <a:chOff x="6073087" y="3211111"/>
            <a:chExt cx="497639" cy="523220"/>
          </a:xfrm>
        </p:grpSpPr>
        <p:sp>
          <p:nvSpPr>
            <p:cNvPr id="14362" name="文本框 32"/>
            <p:cNvSpPr txBox="1"/>
            <p:nvPr/>
          </p:nvSpPr>
          <p:spPr>
            <a:xfrm>
              <a:off x="6073087" y="3211111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>
            <a:xfrm flipH="1">
              <a:off x="6324292" y="3381277"/>
              <a:ext cx="246434" cy="2449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/>
          <p:nvPr/>
        </p:nvCxnSpPr>
        <p:spPr>
          <a:xfrm>
            <a:off x="3340100" y="1909763"/>
            <a:ext cx="0" cy="1546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21"/>
          <p:cNvSpPr txBox="1"/>
          <p:nvPr/>
        </p:nvSpPr>
        <p:spPr>
          <a:xfrm>
            <a:off x="4159643" y="3588782"/>
            <a:ext cx="2198038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写入数据函数</a:t>
            </a:r>
            <a:r>
              <a:rPr lang="en-US" altLang="zh-CN" sz="1800" dirty="0">
                <a:solidFill>
                  <a:schemeClr val="bg1"/>
                </a:solidFill>
              </a:rPr>
              <a:t>write()</a:t>
            </a:r>
          </a:p>
        </p:txBody>
      </p:sp>
      <p:grpSp>
        <p:nvGrpSpPr>
          <p:cNvPr id="32" name="组合 75"/>
          <p:cNvGrpSpPr/>
          <p:nvPr/>
        </p:nvGrpSpPr>
        <p:grpSpPr>
          <a:xfrm>
            <a:off x="3656101" y="3499881"/>
            <a:ext cx="497185" cy="523220"/>
            <a:chOff x="6072788" y="2057986"/>
            <a:chExt cx="497938" cy="522566"/>
          </a:xfrm>
        </p:grpSpPr>
        <p:sp>
          <p:nvSpPr>
            <p:cNvPr id="33" name="文本框 20"/>
            <p:cNvSpPr txBox="1"/>
            <p:nvPr/>
          </p:nvSpPr>
          <p:spPr>
            <a:xfrm>
              <a:off x="6072788" y="2057986"/>
              <a:ext cx="395258" cy="5225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直接连接符 77"/>
            <p:cNvCxnSpPr/>
            <p:nvPr/>
          </p:nvCxnSpPr>
          <p:spPr>
            <a:xfrm flipH="1">
              <a:off x="6324292" y="2227636"/>
              <a:ext cx="246434" cy="245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本框 27"/>
          <p:cNvSpPr txBox="1"/>
          <p:nvPr/>
        </p:nvSpPr>
        <p:spPr>
          <a:xfrm>
            <a:off x="4159643" y="4166632"/>
            <a:ext cx="2121093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读取数据函数</a:t>
            </a:r>
            <a:r>
              <a:rPr lang="en-US" altLang="zh-CN" sz="1800" dirty="0">
                <a:solidFill>
                  <a:schemeClr val="bg1"/>
                </a:solidFill>
              </a:rPr>
              <a:t>read()</a:t>
            </a:r>
          </a:p>
        </p:txBody>
      </p:sp>
      <p:grpSp>
        <p:nvGrpSpPr>
          <p:cNvPr id="36" name="组合 83"/>
          <p:cNvGrpSpPr/>
          <p:nvPr/>
        </p:nvGrpSpPr>
        <p:grpSpPr>
          <a:xfrm>
            <a:off x="3656101" y="4079318"/>
            <a:ext cx="497185" cy="523220"/>
            <a:chOff x="6072788" y="2637368"/>
            <a:chExt cx="497938" cy="522566"/>
          </a:xfrm>
        </p:grpSpPr>
        <p:sp>
          <p:nvSpPr>
            <p:cNvPr id="37" name="文本框 26"/>
            <p:cNvSpPr txBox="1"/>
            <p:nvPr/>
          </p:nvSpPr>
          <p:spPr>
            <a:xfrm>
              <a:off x="6072788" y="2637368"/>
              <a:ext cx="395258" cy="5225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8" name="直接连接符 85"/>
            <p:cNvCxnSpPr/>
            <p:nvPr/>
          </p:nvCxnSpPr>
          <p:spPr>
            <a:xfrm flipH="1">
              <a:off x="6324292" y="2807019"/>
              <a:ext cx="246434" cy="245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本框 33"/>
          <p:cNvSpPr txBox="1"/>
          <p:nvPr/>
        </p:nvSpPr>
        <p:spPr>
          <a:xfrm>
            <a:off x="4159643" y="4741307"/>
            <a:ext cx="1800493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关闭套接字函数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grpSp>
        <p:nvGrpSpPr>
          <p:cNvPr id="40" name="组合 91"/>
          <p:cNvGrpSpPr/>
          <p:nvPr/>
        </p:nvGrpSpPr>
        <p:grpSpPr>
          <a:xfrm>
            <a:off x="3656406" y="4653994"/>
            <a:ext cx="496887" cy="522288"/>
            <a:chOff x="6073087" y="3211111"/>
            <a:chExt cx="497639" cy="523220"/>
          </a:xfrm>
        </p:grpSpPr>
        <p:sp>
          <p:nvSpPr>
            <p:cNvPr id="41" name="文本框 32"/>
            <p:cNvSpPr txBox="1"/>
            <p:nvPr/>
          </p:nvSpPr>
          <p:spPr>
            <a:xfrm>
              <a:off x="6073087" y="3211111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连接符 93"/>
            <p:cNvCxnSpPr/>
            <p:nvPr/>
          </p:nvCxnSpPr>
          <p:spPr>
            <a:xfrm flipH="1">
              <a:off x="6324292" y="3381277"/>
              <a:ext cx="246434" cy="2449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2.22222E-6 -9.87654E-7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4 L 2.22222E-6 4.69136E-6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3 0.04104 L 2.22222E-6 4.93827E-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3 0.04136 L 2.22222E-6 -2.83951E-6 " pathEditMode="relative" rAng="0" ptsTypes="AA">
                                      <p:cBhvr>
                                        <p:cTn id="43" dur="7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6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733 0.04105 L 2.22222E-6 2.83951E-6 " pathEditMode="relative" rAng="0" ptsTypes="AA">
                                      <p:cBhvr>
                                        <p:cTn id="51" dur="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6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3733 0.04105 L 2.22222E-6 3.08642E-6 " pathEditMode="relative" rAng="0" ptsTypes="AA">
                                      <p:cBhvr>
                                        <p:cTn id="59" dur="7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3 0.04136 L 2.22222E-6 -2.83951E-6 " pathEditMode="relative" rAng="0" ptsTypes="AA">
                                      <p:cBhvr>
                                        <p:cTn id="67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6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733 0.04105 L 2.22222E-6 2.83951E-6 " pathEditMode="relative" rAng="0" ptsTypes="AA">
                                      <p:cBhvr>
                                        <p:cTn id="75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6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3733 0.04105 L 2.22222E-6 3.08642E-6 " pathEditMode="relative" rAng="0" ptsTypes="AA">
                                      <p:cBhvr>
                                        <p:cTn id="83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/>
      <p:bldP spid="79" grpId="0"/>
      <p:bldP spid="83" grpId="0"/>
      <p:bldP spid="87" grpId="0"/>
      <p:bldP spid="91" grpId="0"/>
      <p:bldP spid="31" grpId="0"/>
      <p:bldP spid="35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kern="1200" cap="none" spc="0" normalizeH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组成部分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5837" y="830425"/>
            <a:ext cx="3826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TCP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分为服务器端与客户端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4411" y="2974560"/>
            <a:ext cx="32945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套</a:t>
            </a:r>
            <a:r>
              <a:rPr lang="zh-CN" altLang="en-US" sz="1800" dirty="0">
                <a:solidFill>
                  <a:schemeClr val="bg1"/>
                </a:solidFill>
                <a:latin typeface="Times New Roman"/>
              </a:rPr>
              <a:t>接字初始化（</a:t>
            </a:r>
            <a:r>
              <a:rPr lang="en-US" altLang="zh-CN" sz="1800" dirty="0">
                <a:solidFill>
                  <a:schemeClr val="bg1"/>
                </a:solidFill>
                <a:latin typeface="Times New Roman"/>
              </a:rPr>
              <a:t>socket()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）</a:t>
            </a:r>
            <a:endParaRPr lang="en-US" altLang="zh-CN" sz="1800" dirty="0" smtClean="0">
              <a:solidFill>
                <a:schemeClr val="bg1"/>
              </a:solidFill>
              <a:latin typeface="Times New Roman"/>
            </a:endParaRPr>
          </a:p>
          <a:p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套</a:t>
            </a:r>
            <a:r>
              <a:rPr lang="zh-CN" altLang="en-US" sz="1800" dirty="0">
                <a:solidFill>
                  <a:schemeClr val="bg1"/>
                </a:solidFill>
                <a:latin typeface="Times New Roman"/>
              </a:rPr>
              <a:t>接字与端口的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绑定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/>
              </a:rPr>
              <a:t>(bind())</a:t>
            </a:r>
            <a:endParaRPr lang="en-US" altLang="zh-CN" sz="1800" dirty="0">
              <a:solidFill>
                <a:schemeClr val="bg1"/>
              </a:solidFill>
              <a:latin typeface="Times New Roman"/>
            </a:endParaRPr>
          </a:p>
          <a:p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设置</a:t>
            </a:r>
            <a:r>
              <a:rPr lang="zh-CN" altLang="en-US" sz="1800" dirty="0">
                <a:solidFill>
                  <a:schemeClr val="bg1"/>
                </a:solidFill>
                <a:latin typeface="Times New Roman"/>
              </a:rPr>
              <a:t>服务器的侦听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连接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/>
              </a:rPr>
              <a:t>(listen())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接受</a:t>
            </a:r>
            <a:r>
              <a:rPr lang="zh-CN" altLang="en-US" sz="1800" dirty="0">
                <a:solidFill>
                  <a:schemeClr val="bg1"/>
                </a:solidFill>
                <a:latin typeface="Times New Roman"/>
              </a:rPr>
              <a:t>客户端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连接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/>
              </a:rPr>
              <a:t>(accept())</a:t>
            </a:r>
            <a:endParaRPr lang="en-US" altLang="zh-CN" sz="1800" dirty="0">
              <a:solidFill>
                <a:schemeClr val="bg1"/>
              </a:solidFill>
              <a:latin typeface="Times New Roman"/>
            </a:endParaRPr>
          </a:p>
          <a:p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接收</a:t>
            </a:r>
            <a:r>
              <a:rPr lang="zh-CN" altLang="en-US" sz="1800" dirty="0">
                <a:solidFill>
                  <a:schemeClr val="bg1"/>
                </a:solidFill>
                <a:latin typeface="Times New Roman"/>
              </a:rPr>
              <a:t>和发送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数据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/>
              </a:rPr>
              <a:t>(read()</a:t>
            </a:r>
            <a:r>
              <a:rPr lang="en-US" altLang="zh-CN" sz="1800" dirty="0">
                <a:solidFill>
                  <a:schemeClr val="bg1"/>
                </a:solidFill>
                <a:latin typeface="Times New Roman"/>
              </a:rPr>
              <a:t>,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/>
              </a:rPr>
              <a:t>write</a:t>
            </a:r>
            <a:r>
              <a:rPr lang="en-US" altLang="zh-CN" sz="1800" dirty="0">
                <a:solidFill>
                  <a:schemeClr val="bg1"/>
                </a:solidFill>
                <a:latin typeface="Times New Roman"/>
              </a:rPr>
              <a:t>()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）套</a:t>
            </a:r>
            <a:r>
              <a:rPr lang="zh-CN" altLang="en-US" sz="1800" dirty="0">
                <a:solidFill>
                  <a:schemeClr val="bg1"/>
                </a:solidFill>
                <a:latin typeface="Times New Roman"/>
              </a:rPr>
              <a:t>接字关闭（</a:t>
            </a:r>
            <a:r>
              <a:rPr lang="en-US" altLang="zh-CN" sz="1800" dirty="0">
                <a:solidFill>
                  <a:schemeClr val="bg1"/>
                </a:solidFill>
                <a:latin typeface="Times New Roman"/>
              </a:rPr>
              <a:t>close()</a:t>
            </a:r>
            <a:r>
              <a:rPr lang="zh-CN" altLang="en-US" sz="1800" dirty="0">
                <a:solidFill>
                  <a:schemeClr val="bg1"/>
                </a:solidFill>
                <a:latin typeface="Times New Roman"/>
              </a:rPr>
              <a:t>）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5206" y="207319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/>
                </a:solidFill>
              </a:rPr>
              <a:t>服务器端的设计流程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762020" y="207319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smtClean="0">
                <a:solidFill>
                  <a:schemeClr val="bg1"/>
                </a:solidFill>
              </a:rPr>
              <a:t>客户端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的设计流程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21085" y="3251558"/>
            <a:ext cx="31386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rtl="0"/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套</a:t>
            </a:r>
            <a:r>
              <a:rPr lang="zh-CN" altLang="en-US" sz="1800" dirty="0">
                <a:solidFill>
                  <a:schemeClr val="bg1"/>
                </a:solidFill>
                <a:latin typeface="Times New Roman"/>
              </a:rPr>
              <a:t>接字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初始化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/>
              </a:rPr>
              <a:t>(socket()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）</a:t>
            </a:r>
            <a:endParaRPr lang="en-US" altLang="zh-CN" sz="1800" dirty="0" smtClean="0">
              <a:solidFill>
                <a:schemeClr val="bg1"/>
              </a:solidFill>
              <a:latin typeface="Times New Roman"/>
            </a:endParaRPr>
          </a:p>
          <a:p>
            <a:pPr marR="0" lvl="0" rtl="0"/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连接服务器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/>
              </a:rPr>
              <a:t>(connect())</a:t>
            </a:r>
            <a:endParaRPr lang="en-US" altLang="zh-CN" sz="1800" dirty="0">
              <a:solidFill>
                <a:schemeClr val="bg1"/>
              </a:solidFill>
              <a:latin typeface="Times New Roman"/>
            </a:endParaRPr>
          </a:p>
          <a:p>
            <a:pPr marR="0" lvl="0" rtl="0"/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读</a:t>
            </a:r>
            <a:r>
              <a:rPr lang="zh-CN" altLang="en-US" sz="1800" dirty="0">
                <a:solidFill>
                  <a:schemeClr val="bg1"/>
                </a:solidFill>
                <a:latin typeface="Times New Roman"/>
              </a:rPr>
              <a:t>写网络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数据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/>
              </a:rPr>
              <a:t>(read</a:t>
            </a:r>
            <a:r>
              <a:rPr lang="en-US" altLang="zh-CN" sz="1800" dirty="0">
                <a:solidFill>
                  <a:schemeClr val="bg1"/>
                </a:solidFill>
                <a:latin typeface="Times New Roman"/>
              </a:rPr>
              <a:t>()</a:t>
            </a:r>
            <a:r>
              <a:rPr lang="zh-CN" altLang="en-US" sz="1800" dirty="0">
                <a:solidFill>
                  <a:schemeClr val="bg1"/>
                </a:solidFill>
                <a:latin typeface="Times New Roman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Times New Roman"/>
              </a:rPr>
              <a:t>write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/>
              </a:rPr>
              <a:t>())</a:t>
            </a:r>
          </a:p>
          <a:p>
            <a:pPr marR="0" lvl="0" rtl="0"/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套</a:t>
            </a:r>
            <a:r>
              <a:rPr lang="zh-CN" altLang="en-US" sz="1800" dirty="0">
                <a:solidFill>
                  <a:schemeClr val="bg1"/>
                </a:solidFill>
                <a:latin typeface="Times New Roman"/>
              </a:rPr>
              <a:t>接字关闭（</a:t>
            </a:r>
            <a:r>
              <a:rPr lang="en-US" altLang="zh-CN" sz="1800" dirty="0">
                <a:solidFill>
                  <a:schemeClr val="bg1"/>
                </a:solidFill>
                <a:latin typeface="Times New Roman"/>
              </a:rPr>
              <a:t>close()</a:t>
            </a:r>
            <a:r>
              <a:rPr lang="zh-CN" altLang="en-US" sz="1800" dirty="0">
                <a:solidFill>
                  <a:schemeClr val="bg1"/>
                </a:solidFill>
                <a:latin typeface="Times New Roman"/>
              </a:rPr>
              <a:t>）过程。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kern="1200" cap="none" spc="0" normalizeH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组成部分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3935" y="2575249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 smtClean="0">
                <a:solidFill>
                  <a:schemeClr val="bg1"/>
                </a:solidFill>
              </a:rPr>
              <a:t>TCP</a:t>
            </a:r>
            <a:r>
              <a:rPr kumimoji="1" lang="zh-CN" altLang="en-US" sz="1800" dirty="0" smtClean="0">
                <a:solidFill>
                  <a:schemeClr val="bg1"/>
                </a:solidFill>
              </a:rPr>
              <a:t>分为服务器端与客户端的交互流程</a:t>
            </a:r>
            <a:endParaRPr kumimoji="1"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9" name="Picture 2" descr="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088" y="0"/>
            <a:ext cx="309634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6300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Socket</a:t>
            </a:r>
            <a:r>
              <a:rPr kumimoji="0" lang="zh-CN" altLang="en-US" sz="1600" kern="1200" cap="none" spc="0" normalizeH="0" baseline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38" y="979329"/>
            <a:ext cx="81962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socket()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</a:rPr>
              <a:t>函数建立一个协议族为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domain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</a:rPr>
              <a:t>、协议类型为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type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/>
              </a:rPr>
              <a:t>、</a:t>
            </a:r>
            <a:endParaRPr lang="en-US" altLang="zh-CN" sz="2000" dirty="0" smtClean="0">
              <a:solidFill>
                <a:schemeClr val="bg1"/>
              </a:solidFill>
              <a:latin typeface="Times New Roman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Times New Roman"/>
              </a:rPr>
              <a:t>协议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</a:rPr>
              <a:t>编号为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protocol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</a:rPr>
              <a:t>的套接字文件描述符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38" y="1771693"/>
            <a:ext cx="5816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rtl="0"/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#include &lt;sys/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types.h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&gt;</a:t>
            </a:r>
          </a:p>
          <a:p>
            <a:pPr marR="0" lvl="0" rtl="0"/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#include &lt;sys/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socket.h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&gt;</a:t>
            </a:r>
          </a:p>
          <a:p>
            <a:pPr marR="0" lvl="0" rtl="0"/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 socket(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 domain, 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 type, 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 protocol);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7624" y="2787356"/>
            <a:ext cx="737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 smtClean="0">
                <a:solidFill>
                  <a:schemeClr val="bg1"/>
                </a:solidFill>
              </a:rPr>
              <a:t>协议域举例：</a:t>
            </a:r>
            <a:r>
              <a:rPr lang="de-DE" altLang="zh-CN" sz="1800" dirty="0" smtClean="0">
                <a:solidFill>
                  <a:schemeClr val="bg1"/>
                </a:solidFill>
              </a:rPr>
              <a:t>AF_INET</a:t>
            </a:r>
            <a:r>
              <a:rPr lang="zh-CN" altLang="de-DE" sz="1800" dirty="0">
                <a:solidFill>
                  <a:schemeClr val="bg1"/>
                </a:solidFill>
              </a:rPr>
              <a:t>、</a:t>
            </a:r>
            <a:r>
              <a:rPr lang="de-DE" altLang="zh-CN" sz="1800" dirty="0" smtClean="0">
                <a:solidFill>
                  <a:schemeClr val="bg1"/>
                </a:solidFill>
              </a:rPr>
              <a:t>AF_INET6</a:t>
            </a:r>
            <a:r>
              <a:rPr lang="zh-CN" altLang="en-US" sz="1800" dirty="0" smtClean="0">
                <a:solidFill>
                  <a:schemeClr val="bg1"/>
                </a:solidFill>
              </a:rPr>
              <a:t>，</a:t>
            </a:r>
            <a:r>
              <a:rPr lang="zh-CN" altLang="en-US" sz="1800" dirty="0">
                <a:solidFill>
                  <a:schemeClr val="bg1"/>
                </a:solidFill>
              </a:rPr>
              <a:t>协议族决定了</a:t>
            </a:r>
            <a:r>
              <a:rPr lang="en-US" altLang="zh-CN" sz="1800" dirty="0">
                <a:solidFill>
                  <a:schemeClr val="bg1"/>
                </a:solidFill>
              </a:rPr>
              <a:t>socket</a:t>
            </a:r>
            <a:r>
              <a:rPr lang="zh-CN" altLang="en-US" sz="1800" dirty="0">
                <a:solidFill>
                  <a:schemeClr val="bg1"/>
                </a:solidFill>
              </a:rPr>
              <a:t>的地址类型</a:t>
            </a:r>
            <a:endParaRPr kumimoji="1"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7624" y="3325643"/>
            <a:ext cx="8103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协议类型举例</a:t>
            </a:r>
            <a:r>
              <a:rPr lang="en-US" altLang="zh-CN" sz="1800" dirty="0" smtClean="0">
                <a:solidFill>
                  <a:schemeClr val="bg1"/>
                </a:solidFill>
              </a:rPr>
              <a:t>SOCK_STREAM</a:t>
            </a:r>
            <a:r>
              <a:rPr lang="zh-CN" altLang="en-US" sz="1800" dirty="0">
                <a:solidFill>
                  <a:schemeClr val="bg1"/>
                </a:solidFill>
              </a:rPr>
              <a:t>： 提供面向连接的稳定数据传输，即</a:t>
            </a:r>
            <a:r>
              <a:rPr lang="en-US" altLang="zh-CN" sz="1800" dirty="0">
                <a:solidFill>
                  <a:schemeClr val="bg1"/>
                </a:solidFill>
              </a:rPr>
              <a:t>TCP</a:t>
            </a:r>
            <a:r>
              <a:rPr lang="zh-CN" altLang="en-US" sz="1800" dirty="0">
                <a:solidFill>
                  <a:schemeClr val="bg1"/>
                </a:solidFill>
              </a:rPr>
              <a:t>协议</a:t>
            </a:r>
            <a:r>
              <a:rPr lang="zh-CN" altLang="en-US" sz="1800" dirty="0" smtClean="0">
                <a:solidFill>
                  <a:schemeClr val="bg1"/>
                </a:solidFill>
              </a:rPr>
              <a:t>。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r>
              <a:rPr kumimoji="1" lang="en-US" altLang="zh-CN" sz="1800" dirty="0">
                <a:solidFill>
                  <a:schemeClr val="bg1"/>
                </a:solidFill>
              </a:rPr>
              <a:t>	</a:t>
            </a:r>
            <a:r>
              <a:rPr kumimoji="1" lang="en-US" altLang="zh-CN" sz="1800" dirty="0" smtClean="0">
                <a:solidFill>
                  <a:schemeClr val="bg1"/>
                </a:solidFill>
              </a:rPr>
              <a:t>	</a:t>
            </a:r>
            <a:r>
              <a:rPr lang="en-US" altLang="zh-CN" sz="1800" dirty="0">
                <a:solidFill>
                  <a:schemeClr val="bg1"/>
                </a:solidFill>
              </a:rPr>
              <a:t>SOCK_DGRAM</a:t>
            </a:r>
            <a:r>
              <a:rPr lang="zh-CN" altLang="en-US" sz="1800" dirty="0">
                <a:solidFill>
                  <a:schemeClr val="bg1"/>
                </a:solidFill>
              </a:rPr>
              <a:t>： 使用不连续不可靠的数据包连接</a:t>
            </a:r>
            <a:r>
              <a:rPr lang="zh-CN" altLang="en-US" sz="1800" dirty="0" smtClean="0">
                <a:solidFill>
                  <a:schemeClr val="bg1"/>
                </a:solidFill>
              </a:rPr>
              <a:t>。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r>
              <a:rPr kumimoji="1" lang="en-US" altLang="zh-CN" sz="1800" dirty="0">
                <a:solidFill>
                  <a:schemeClr val="bg1"/>
                </a:solidFill>
              </a:rPr>
              <a:t>	</a:t>
            </a:r>
            <a:r>
              <a:rPr kumimoji="1" lang="en-US" altLang="zh-CN" sz="1800" dirty="0" smtClean="0">
                <a:solidFill>
                  <a:schemeClr val="bg1"/>
                </a:solidFill>
              </a:rPr>
              <a:t>	</a:t>
            </a:r>
            <a:r>
              <a:rPr lang="en-US" altLang="zh-CN" sz="1800" dirty="0">
                <a:solidFill>
                  <a:schemeClr val="bg1"/>
                </a:solidFill>
              </a:rPr>
              <a:t>SOCK_RAW</a:t>
            </a:r>
            <a:r>
              <a:rPr lang="zh-CN" altLang="en-US" sz="1800" dirty="0">
                <a:solidFill>
                  <a:schemeClr val="bg1"/>
                </a:solidFill>
              </a:rPr>
              <a:t>： 提供原始网络协议存取。</a:t>
            </a:r>
            <a:endParaRPr kumimoji="1"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9983" y="4318657"/>
            <a:ext cx="837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 smtClean="0">
                <a:solidFill>
                  <a:schemeClr val="bg1"/>
                </a:solidFill>
              </a:rPr>
              <a:t>常用的</a:t>
            </a:r>
            <a:r>
              <a:rPr kumimoji="1" lang="en-US" altLang="zh-CN" sz="1800" dirty="0" smtClean="0">
                <a:solidFill>
                  <a:schemeClr val="bg1"/>
                </a:solidFill>
              </a:rPr>
              <a:t>protocol</a:t>
            </a:r>
            <a:r>
              <a:rPr kumimoji="1" lang="zh-CN" altLang="en-US" sz="1800" dirty="0" smtClean="0">
                <a:solidFill>
                  <a:schemeClr val="bg1"/>
                </a:solidFill>
              </a:rPr>
              <a:t>举例：</a:t>
            </a:r>
            <a:r>
              <a:rPr lang="pt-BR" altLang="zh-CN" sz="1800" dirty="0" smtClean="0">
                <a:solidFill>
                  <a:schemeClr val="bg1"/>
                </a:solidFill>
              </a:rPr>
              <a:t>IPPROTO_TCP</a:t>
            </a:r>
            <a:r>
              <a:rPr lang="zh-CN" altLang="pt-BR" sz="1800" dirty="0">
                <a:solidFill>
                  <a:schemeClr val="bg1"/>
                </a:solidFill>
              </a:rPr>
              <a:t>、</a:t>
            </a:r>
            <a:r>
              <a:rPr lang="pt-BR" altLang="zh-CN" sz="1800" dirty="0" smtClean="0">
                <a:solidFill>
                  <a:schemeClr val="bg1"/>
                </a:solidFill>
              </a:rPr>
              <a:t>IPPTOTO_UDP</a:t>
            </a:r>
            <a:r>
              <a:rPr lang="en-US" altLang="zh-CN" sz="1800" dirty="0" smtClean="0">
                <a:solidFill>
                  <a:schemeClr val="bg1"/>
                </a:solidFill>
              </a:rPr>
              <a:t>,</a:t>
            </a:r>
            <a:r>
              <a:rPr lang="zh-CN" altLang="en-US" sz="1800" dirty="0" smtClean="0">
                <a:solidFill>
                  <a:schemeClr val="bg1"/>
                </a:solidFill>
              </a:rPr>
              <a:t>该选项需要与协议类型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r>
              <a:rPr lang="en-US" altLang="zh-CN" sz="1800" dirty="0" smtClean="0">
                <a:solidFill>
                  <a:schemeClr val="bg1"/>
                </a:solidFill>
              </a:rPr>
              <a:t>								</a:t>
            </a:r>
            <a:r>
              <a:rPr lang="zh-CN" altLang="en-US" sz="1800" dirty="0" smtClean="0">
                <a:solidFill>
                  <a:schemeClr val="bg1"/>
                </a:solidFill>
              </a:rPr>
              <a:t>相结合考虑，可以设置成</a:t>
            </a:r>
            <a:r>
              <a:rPr lang="en-US" altLang="zh-CN" sz="1800" dirty="0" smtClean="0">
                <a:solidFill>
                  <a:schemeClr val="bg1"/>
                </a:solidFill>
              </a:rPr>
              <a:t>0</a:t>
            </a:r>
            <a:endParaRPr kumimoji="1"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45004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kern="1200" cap="none" spc="0" normalizeH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组成部分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5837" y="83042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绑定一个地址端口对</a:t>
            </a:r>
            <a:r>
              <a:rPr lang="en-US" altLang="zh-CN" sz="2400" dirty="0">
                <a:solidFill>
                  <a:schemeClr val="bg1"/>
                </a:solidFill>
              </a:rPr>
              <a:t>bind()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938" y="1998474"/>
            <a:ext cx="76120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rtl="0"/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#include &lt;sys/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types.h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&gt;</a:t>
            </a:r>
          </a:p>
          <a:p>
            <a:pPr marR="0" lvl="0" rtl="0"/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#include &lt;sys/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socket.h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&gt;</a:t>
            </a:r>
          </a:p>
          <a:p>
            <a:pPr marR="0" lvl="0" rtl="0"/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 bind(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sockfd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, 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const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struct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sockaddr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zh-CN" altLang="en-US" sz="2000" baseline="-25000" dirty="0">
                <a:solidFill>
                  <a:schemeClr val="bg1"/>
                </a:solidFill>
                <a:latin typeface="Times New Roman"/>
              </a:rPr>
              <a:t>*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my_addr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, 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socklen_t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addrlen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);</a:t>
            </a:r>
          </a:p>
        </p:txBody>
      </p:sp>
      <p:sp>
        <p:nvSpPr>
          <p:cNvPr id="7" name="矩形 6"/>
          <p:cNvSpPr/>
          <p:nvPr/>
        </p:nvSpPr>
        <p:spPr>
          <a:xfrm>
            <a:off x="838200" y="3374272"/>
            <a:ext cx="7150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bind()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</a:rPr>
              <a:t>函数将长度为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addlen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</a:rPr>
              <a:t>的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struct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sockadd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</a:rPr>
              <a:t>类型的参数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my_addr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</a:rPr>
              <a:t>与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sockfd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</a:rPr>
              <a:t>绑定在一起，将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sockfd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</a:rPr>
              <a:t>绑定到某个端口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/>
              </a:rPr>
              <a:t>上，该函数用于服务器端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20419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kern="1200" cap="none" spc="0" normalizeH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组成部分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5837" y="83042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绑定一个地址端口对</a:t>
            </a:r>
            <a:r>
              <a:rPr lang="en-US" altLang="zh-CN" sz="2400" dirty="0">
                <a:solidFill>
                  <a:schemeClr val="bg1"/>
                </a:solidFill>
              </a:rPr>
              <a:t>bind()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938" y="1998474"/>
            <a:ext cx="76120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rtl="0"/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#include &lt;sys/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types.h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&gt;</a:t>
            </a:r>
          </a:p>
          <a:p>
            <a:pPr marR="0" lvl="0" rtl="0"/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#include &lt;sys/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socket.h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&gt;</a:t>
            </a:r>
          </a:p>
          <a:p>
            <a:pPr marR="0" lvl="0" rtl="0"/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 bind(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sockfd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, 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const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struct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sockaddr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zh-CN" altLang="en-US" sz="2000" baseline="-25000" dirty="0">
                <a:solidFill>
                  <a:schemeClr val="bg1"/>
                </a:solidFill>
                <a:latin typeface="Times New Roman"/>
              </a:rPr>
              <a:t>*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my_addr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, 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socklen_t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addrlen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);</a:t>
            </a:r>
          </a:p>
        </p:txBody>
      </p:sp>
      <p:sp>
        <p:nvSpPr>
          <p:cNvPr id="7" name="矩形 6"/>
          <p:cNvSpPr/>
          <p:nvPr/>
        </p:nvSpPr>
        <p:spPr>
          <a:xfrm>
            <a:off x="838200" y="3374272"/>
            <a:ext cx="7150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bind()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</a:rPr>
              <a:t>函数将长度为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addlen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</a:rPr>
              <a:t>的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struct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sockadd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</a:rPr>
              <a:t>类型的参数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my_addr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</a:rPr>
              <a:t>与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sockfd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</a:rPr>
              <a:t>绑定在一起，将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sockfd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</a:rPr>
              <a:t>绑定到某个端口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/>
              </a:rPr>
              <a:t>上，该函数用于服务器端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10819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kern="1200" cap="none" spc="0" normalizeH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组成部分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5837" y="830425"/>
            <a:ext cx="290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监听本地端口</a:t>
            </a:r>
            <a:r>
              <a:rPr lang="en-US" altLang="zh-CN" sz="2400" dirty="0">
                <a:solidFill>
                  <a:schemeClr val="bg1"/>
                </a:solidFill>
              </a:rPr>
              <a:t>listen()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938" y="1998474"/>
            <a:ext cx="76120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rtl="0"/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#include &lt;sys/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socket.h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&gt;</a:t>
            </a:r>
          </a:p>
          <a:p>
            <a:pPr marR="0" lvl="0" rtl="0"/>
            <a:r>
              <a:rPr lang="sv-SE" altLang="zh-CN" sz="24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sv-SE" altLang="zh-CN" sz="2400" dirty="0">
                <a:solidFill>
                  <a:schemeClr val="bg1"/>
                </a:solidFill>
                <a:latin typeface="Times New Roman"/>
              </a:rPr>
              <a:t> listen(</a:t>
            </a:r>
            <a:r>
              <a:rPr lang="sv-SE" altLang="zh-CN" sz="24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sv-SE" altLang="zh-CN" sz="24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sv-SE" altLang="zh-CN" sz="2400" dirty="0" err="1">
                <a:solidFill>
                  <a:schemeClr val="bg1"/>
                </a:solidFill>
                <a:latin typeface="Times New Roman"/>
              </a:rPr>
              <a:t>sockfd</a:t>
            </a:r>
            <a:r>
              <a:rPr lang="sv-SE" altLang="zh-CN" sz="2400" dirty="0">
                <a:solidFill>
                  <a:schemeClr val="bg1"/>
                </a:solidFill>
                <a:latin typeface="Times New Roman"/>
              </a:rPr>
              <a:t>, </a:t>
            </a:r>
            <a:r>
              <a:rPr lang="sv-SE" altLang="zh-CN" sz="24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sv-SE" altLang="zh-CN" sz="24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sv-SE" altLang="zh-CN" sz="2400" dirty="0" err="1">
                <a:solidFill>
                  <a:schemeClr val="bg1"/>
                </a:solidFill>
                <a:latin typeface="Times New Roman"/>
              </a:rPr>
              <a:t>backlog</a:t>
            </a:r>
            <a:r>
              <a:rPr lang="sv-SE" altLang="zh-CN" sz="2400" dirty="0">
                <a:solidFill>
                  <a:schemeClr val="bg1"/>
                </a:solidFill>
                <a:latin typeface="Times New Roman"/>
              </a:rPr>
              <a:t>);</a:t>
            </a:r>
            <a:endParaRPr lang="zh-CN" altLang="en-US" sz="2400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1150" y="3361572"/>
            <a:ext cx="873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Times New Roman"/>
              </a:rPr>
              <a:t>当多个客户端的连接请求同时到来的时候，服务器并不是同时处理，而是将不能处理的客户端连接请求放到等待队列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/>
              </a:rPr>
              <a:t>中</a:t>
            </a:r>
            <a:endParaRPr lang="en-US" altLang="zh-CN" sz="2400" dirty="0" smtClean="0">
              <a:solidFill>
                <a:schemeClr val="bg1"/>
              </a:solidFill>
              <a:latin typeface="Times New Roman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Times New Roman"/>
              </a:rPr>
              <a:t>其中</a:t>
            </a:r>
            <a:r>
              <a:rPr lang="zh-CN" altLang="en-US" sz="2400" dirty="0">
                <a:solidFill>
                  <a:schemeClr val="bg1"/>
                </a:solidFill>
                <a:latin typeface="Times New Roman"/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backlog</a:t>
            </a:r>
            <a:r>
              <a:rPr lang="zh-CN" altLang="en-US" sz="2400" dirty="0">
                <a:solidFill>
                  <a:schemeClr val="bg1"/>
                </a:solidFill>
                <a:latin typeface="Times New Roman"/>
              </a:rPr>
              <a:t>表示等待队列的长度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807556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kern="1200" cap="none" spc="0" normalizeH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组成部分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5837" y="830425"/>
            <a:ext cx="3635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接受一个网络请求</a:t>
            </a:r>
            <a:r>
              <a:rPr lang="en-US" altLang="zh-CN" sz="2400" dirty="0">
                <a:solidFill>
                  <a:schemeClr val="bg1"/>
                </a:solidFill>
              </a:rPr>
              <a:t>accept()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938" y="1998474"/>
            <a:ext cx="8405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rtl="0"/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#include &lt;sys/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types.h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&gt;</a:t>
            </a:r>
          </a:p>
          <a:p>
            <a:pPr marR="0" lvl="0" rtl="0"/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#include &lt;sys/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socket.h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&gt;</a:t>
            </a:r>
          </a:p>
          <a:p>
            <a:pPr marR="0" lvl="0" rtl="0"/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 accept(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sockfd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, 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struct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sockaddr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zh-CN" altLang="en-US" sz="2400" baseline="-25000" dirty="0">
                <a:solidFill>
                  <a:schemeClr val="bg1"/>
                </a:solidFill>
                <a:latin typeface="Times New Roman"/>
              </a:rPr>
              <a:t>*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addr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, 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socklen_t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zh-CN" altLang="en-US" sz="2400" baseline="-25000" dirty="0">
                <a:solidFill>
                  <a:schemeClr val="bg1"/>
                </a:solidFill>
                <a:latin typeface="Times New Roman"/>
              </a:rPr>
              <a:t>*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addrlen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); </a:t>
            </a:r>
            <a:endParaRPr lang="zh-CN" altLang="en-US" sz="2400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1150" y="3361572"/>
            <a:ext cx="873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当客户端连接服务器端，会被放到一个请求队列中，</a:t>
            </a:r>
            <a:r>
              <a:rPr lang="en-US" altLang="zh-CN" sz="2400" dirty="0" smtClean="0">
                <a:solidFill>
                  <a:schemeClr val="bg1"/>
                </a:solidFill>
              </a:rPr>
              <a:t>accept()</a:t>
            </a:r>
            <a:r>
              <a:rPr lang="zh-CN" altLang="en-US" sz="2400" dirty="0" smtClean="0">
                <a:solidFill>
                  <a:schemeClr val="bg1"/>
                </a:solidFill>
              </a:rPr>
              <a:t>函数的主要功能是：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/>
              </a:rPr>
              <a:t>会从请求队列中，返回</a:t>
            </a:r>
            <a:r>
              <a:rPr lang="zh-CN" altLang="en-US" sz="2400" dirty="0">
                <a:solidFill>
                  <a:schemeClr val="bg1"/>
                </a:solidFill>
                <a:latin typeface="Times New Roman"/>
              </a:rPr>
              <a:t>一个新的套接字文件描述符来表示客户端的连接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70995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方正正黑简体"/>
        <a:ea typeface="方正正黑简体"/>
        <a:cs typeface=""/>
      </a:majorFont>
      <a:minorFont>
        <a:latin typeface="方正正黑简体"/>
        <a:ea typeface="方正正黑简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766</Words>
  <Application>Microsoft Macintosh PowerPoint</Application>
  <PresentationFormat>全屏显示(16:9)</PresentationFormat>
  <Paragraphs>109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宋体</vt:lpstr>
      <vt:lpstr>FontAwesome</vt:lpstr>
      <vt:lpstr>方正正纤黑简体</vt:lpstr>
      <vt:lpstr>Arial</vt:lpstr>
      <vt:lpstr>Calibri</vt:lpstr>
      <vt:lpstr>方正正黑简体</vt:lpstr>
      <vt:lpstr>Segoe UI Semilight</vt:lpstr>
      <vt:lpstr>微软雅黑</vt:lpstr>
      <vt:lpstr>TeXGyreAdventor</vt:lpstr>
      <vt:lpstr>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>1</dc:subject>
  <dc:creator/>
  <dc:description>1</dc:description>
  <cp:lastModifiedBy>Microsoft Office 用户</cp:lastModifiedBy>
  <cp:revision>12</cp:revision>
  <dcterms:created xsi:type="dcterms:W3CDTF">2015-03-31T05:49:00Z</dcterms:created>
  <dcterms:modified xsi:type="dcterms:W3CDTF">2017-09-25T12:23:18Z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