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2" r:id="rId2"/>
    <p:sldId id="325" r:id="rId3"/>
    <p:sldId id="322" r:id="rId4"/>
    <p:sldId id="344" r:id="rId5"/>
    <p:sldId id="345" r:id="rId6"/>
    <p:sldId id="346" r:id="rId7"/>
    <p:sldId id="348" r:id="rId8"/>
    <p:sldId id="349" r:id="rId9"/>
    <p:sldId id="350" r:id="rId10"/>
    <p:sldId id="351" r:id="rId11"/>
    <p:sldId id="353" r:id="rId12"/>
    <p:sldId id="352" r:id="rId13"/>
    <p:sldId id="338" r:id="rId14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5680" autoAdjust="0"/>
  </p:normalViewPr>
  <p:slideViewPr>
    <p:cSldViewPr snapToGrid="0" showGuides="1">
      <p:cViewPr varScale="1">
        <p:scale>
          <a:sx n="137" d="100"/>
          <a:sy n="137" d="100"/>
        </p:scale>
        <p:origin x="3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 smtClean="0"/>
              <a:t> 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53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5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42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8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78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34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62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65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pPr lvl="0" indent="0" algn="r"/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1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558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方正正黑简体" panose="02000000000000000000" pitchFamily="2" charset="-122"/>
                <a:ea typeface="微软雅黑" panose="020B0503020204020204" pitchFamily="34" charset="-122"/>
                <a:cs typeface="+mn-ea"/>
              </a:rPr>
              <a:pPr lvl="0" eaLnBrk="1" fontAlgn="base" hangingPunct="1"/>
              <a:t>‹#›</a:t>
            </a:fld>
            <a:endParaRPr lang="zh-CN" altLang="en-US" strike="noStrike" noProof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/>
          <p:nvPr/>
        </p:nvSpPr>
        <p:spPr>
          <a:xfrm>
            <a:off x="1757363" y="1968500"/>
            <a:ext cx="5529262" cy="769441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点对点通讯</a:t>
            </a:r>
            <a:endParaRPr lang="zh-CN" altLang="en-US" sz="44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240400" y="3586062"/>
            <a:ext cx="4555251" cy="299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张景涛</a:t>
            </a:r>
            <a:r>
              <a:rPr kumimoji="0" lang="en-US" altLang="zh-CN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1350" kern="1200" cap="none" spc="0" normalizeH="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麦麦提艾力</a:t>
            </a:r>
            <a:endParaRPr kumimoji="0" lang="zh-CN" altLang="en-US" sz="135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8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8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7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7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写入数据函数</a:t>
            </a:r>
            <a:r>
              <a:rPr lang="en-US" altLang="zh-CN" sz="2800" dirty="0">
                <a:solidFill>
                  <a:schemeClr val="bg1"/>
                </a:solidFill>
              </a:rPr>
              <a:t>write()</a:t>
            </a: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size 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char data[1024];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size = write(s, data, 1024);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对套接字进行写入的形式和过程与普通文件的操作方式一致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31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写入数据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</a:t>
            </a:r>
            <a:r>
              <a:rPr lang="en-US" altLang="zh-CN" sz="2800" dirty="0" smtClean="0">
                <a:solidFill>
                  <a:schemeClr val="bg1"/>
                </a:solidFill>
              </a:rPr>
              <a:t>read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size 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char data[1024];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size = read(s, data, 1024);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对套接字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进行读取的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形式和过程与普通文件的操作方式一致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548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800" dirty="0">
                <a:solidFill>
                  <a:schemeClr val="bg1"/>
                </a:solidFill>
                <a:latin typeface="Times New Roman"/>
                <a:ea typeface="黑体"/>
              </a:rPr>
              <a:t>关闭套接字函数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shutdown(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s,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how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/>
              </a:rPr>
              <a:t>);</a:t>
            </a:r>
          </a:p>
          <a:p>
            <a:pPr marR="0" lvl="0" rtl="0"/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或者简单的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/>
              </a:rPr>
              <a:t>close(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Times New Roman"/>
              </a:rPr>
              <a:t> s);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关闭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socket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连接可以使用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函数实现，函数的作用是关闭已经打开的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socket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连接，内核会释放相关的资源，关闭套接字之后就不能再使用这个套接字文件描述符进行读写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操作了。</a:t>
            </a:r>
            <a:endParaRPr lang="en-US" altLang="zh-CN" sz="2400" dirty="0" smtClean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en-US" altLang="zh-CN" sz="2400" dirty="0" smtClean="0">
                <a:solidFill>
                  <a:schemeClr val="bg1"/>
                </a:solidFill>
                <a:latin typeface="Times New Roman"/>
              </a:rPr>
              <a:t>How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可以指定是单方关闭，或者双方关闭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9125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致谢</a:t>
            </a:r>
          </a:p>
        </p:txBody>
      </p:sp>
      <p:sp>
        <p:nvSpPr>
          <p:cNvPr id="4" name="矩形 3"/>
          <p:cNvSpPr/>
          <p:nvPr/>
        </p:nvSpPr>
        <p:spPr>
          <a:xfrm>
            <a:off x="2709861" y="815975"/>
            <a:ext cx="3957637" cy="1062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4510" y="2274888"/>
            <a:ext cx="3208337" cy="553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参考书籍：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224" y="40767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制作人：张景涛，麦麦提艾力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4896" y="3306599"/>
            <a:ext cx="51475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bg1"/>
                </a:solidFill>
              </a:rPr>
              <a:t>Github</a:t>
            </a:r>
            <a:r>
              <a:rPr kumimoji="1" lang="en-US" altLang="zh-CN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dirty="0" smtClean="0">
                <a:solidFill>
                  <a:schemeClr val="bg1"/>
                </a:solidFill>
              </a:rPr>
              <a:t>下载链接 ： </a:t>
            </a:r>
            <a:r>
              <a:rPr kumimoji="1" lang="mr-IN" altLang="zh-CN" dirty="0" err="1">
                <a:solidFill>
                  <a:schemeClr val="bg1"/>
                </a:solidFill>
              </a:rPr>
              <a:t>https</a:t>
            </a:r>
            <a:r>
              <a:rPr kumimoji="1" lang="mr-IN" altLang="zh-CN" dirty="0">
                <a:solidFill>
                  <a:schemeClr val="bg1"/>
                </a:solidFill>
              </a:rPr>
              <a:t>://</a:t>
            </a:r>
            <a:r>
              <a:rPr kumimoji="1" lang="mr-IN" altLang="zh-CN" dirty="0" err="1">
                <a:solidFill>
                  <a:schemeClr val="bg1"/>
                </a:solidFill>
              </a:rPr>
              <a:t>qfp-zjt.github.io</a:t>
            </a:r>
            <a:r>
              <a:rPr kumimoji="1" lang="mr-IN" altLang="zh-CN" dirty="0">
                <a:solidFill>
                  <a:schemeClr val="bg1"/>
                </a:solidFill>
              </a:rPr>
              <a:t>/2017/09/25/</a:t>
            </a:r>
            <a:r>
              <a:rPr kumimoji="1" lang="zh-CN" altLang="mr-IN" dirty="0">
                <a:solidFill>
                  <a:schemeClr val="bg1"/>
                </a:solidFill>
              </a:rPr>
              <a:t>资源下载</a:t>
            </a:r>
            <a:r>
              <a:rPr kumimoji="1" lang="mr-IN" altLang="zh-CN" dirty="0">
                <a:solidFill>
                  <a:schemeClr val="bg1"/>
                </a:solidFill>
              </a:rPr>
              <a:t>/#</a:t>
            </a:r>
            <a:r>
              <a:rPr kumimoji="1" lang="mr-IN" altLang="zh-CN" dirty="0" err="1">
                <a:solidFill>
                  <a:schemeClr val="bg1"/>
                </a:solidFill>
              </a:rPr>
              <a:t>more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4338" name="文本框 38"/>
            <p:cNvSpPr txBox="1"/>
            <p:nvPr/>
          </p:nvSpPr>
          <p:spPr>
            <a:xfrm>
              <a:off x="219753" y="2417307"/>
              <a:ext cx="274115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39" name="文本框 11"/>
            <p:cNvSpPr txBox="1"/>
            <p:nvPr/>
          </p:nvSpPr>
          <p:spPr>
            <a:xfrm>
              <a:off x="1979712" y="1976522"/>
              <a:ext cx="1005403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131069" y="73025"/>
            <a:ext cx="199285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TCP</a:t>
            </a:r>
            <a:r>
              <a:rPr lang="zh-CN" altLang="en-US" sz="1800" dirty="0">
                <a:solidFill>
                  <a:schemeClr val="bg1"/>
                </a:solidFill>
              </a:rPr>
              <a:t>网络</a:t>
            </a:r>
            <a:r>
              <a:rPr lang="zh-CN" altLang="en-US" sz="1800" dirty="0" smtClean="0">
                <a:solidFill>
                  <a:schemeClr val="bg1"/>
                </a:solidFill>
              </a:rPr>
              <a:t>编程组成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656406" y="0"/>
            <a:ext cx="466725" cy="523875"/>
            <a:chOff x="3516783" y="2047768"/>
            <a:chExt cx="466304" cy="523220"/>
          </a:xfrm>
        </p:grpSpPr>
        <p:sp>
          <p:nvSpPr>
            <p:cNvPr id="14342" name="文本框 16"/>
            <p:cNvSpPr txBox="1"/>
            <p:nvPr/>
          </p:nvSpPr>
          <p:spPr>
            <a:xfrm>
              <a:off x="3516783" y="20477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/>
          <p:nvPr/>
        </p:nvSpPr>
        <p:spPr>
          <a:xfrm>
            <a:off x="4159643" y="1897062"/>
            <a:ext cx="222368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监听本地端口</a:t>
            </a:r>
            <a:r>
              <a:rPr lang="en-US" altLang="zh-CN" sz="1800" dirty="0">
                <a:solidFill>
                  <a:schemeClr val="bg1"/>
                </a:solidFill>
              </a:rPr>
              <a:t>listen()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656406" y="1808162"/>
            <a:ext cx="496887" cy="523875"/>
            <a:chOff x="6073087" y="2057986"/>
            <a:chExt cx="497639" cy="523220"/>
          </a:xfrm>
        </p:grpSpPr>
        <p:sp>
          <p:nvSpPr>
            <p:cNvPr id="14346" name="文本框 20"/>
            <p:cNvSpPr txBox="1"/>
            <p:nvPr/>
          </p:nvSpPr>
          <p:spPr>
            <a:xfrm>
              <a:off x="6073087" y="2057986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/>
          <p:nvPr/>
        </p:nvSpPr>
        <p:spPr>
          <a:xfrm>
            <a:off x="4131069" y="652462"/>
            <a:ext cx="277511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创建网络插口函数</a:t>
            </a:r>
            <a:r>
              <a:rPr lang="en-US" altLang="zh-CN" sz="1800" dirty="0">
                <a:solidFill>
                  <a:schemeClr val="bg1"/>
                </a:solidFill>
              </a:rPr>
              <a:t>socket()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656406" y="579437"/>
            <a:ext cx="466725" cy="523875"/>
            <a:chOff x="3516783" y="2627150"/>
            <a:chExt cx="466304" cy="523220"/>
          </a:xfrm>
        </p:grpSpPr>
        <p:sp>
          <p:nvSpPr>
            <p:cNvPr id="14350" name="文本框 23"/>
            <p:cNvSpPr txBox="1"/>
            <p:nvPr/>
          </p:nvSpPr>
          <p:spPr>
            <a:xfrm>
              <a:off x="3516783" y="2627150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/>
          <p:nvPr/>
        </p:nvSpPr>
        <p:spPr>
          <a:xfrm>
            <a:off x="4159643" y="2474912"/>
            <a:ext cx="277511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接受一个网络请求</a:t>
            </a:r>
            <a:r>
              <a:rPr lang="en-US" altLang="zh-CN" sz="1800" dirty="0">
                <a:solidFill>
                  <a:schemeClr val="bg1"/>
                </a:solidFill>
              </a:rPr>
              <a:t>accept()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3656406" y="2387599"/>
            <a:ext cx="496887" cy="523875"/>
            <a:chOff x="6073087" y="2637368"/>
            <a:chExt cx="497639" cy="523220"/>
          </a:xfrm>
        </p:grpSpPr>
        <p:sp>
          <p:nvSpPr>
            <p:cNvPr id="14354" name="文本框 26"/>
            <p:cNvSpPr txBox="1"/>
            <p:nvPr/>
          </p:nvSpPr>
          <p:spPr>
            <a:xfrm>
              <a:off x="6073087" y="2637368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131069" y="1225550"/>
            <a:ext cx="282641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绑定一个地址端口对</a:t>
            </a:r>
            <a:r>
              <a:rPr lang="en-US" altLang="zh-CN" sz="1800" dirty="0">
                <a:solidFill>
                  <a:schemeClr val="bg1"/>
                </a:solidFill>
              </a:rPr>
              <a:t>bind()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3656406" y="1152525"/>
            <a:ext cx="466725" cy="523875"/>
            <a:chOff x="3516783" y="3200893"/>
            <a:chExt cx="466304" cy="523220"/>
          </a:xfrm>
        </p:grpSpPr>
        <p:sp>
          <p:nvSpPr>
            <p:cNvPr id="14358" name="文本框 29"/>
            <p:cNvSpPr txBox="1"/>
            <p:nvPr/>
          </p:nvSpPr>
          <p:spPr>
            <a:xfrm>
              <a:off x="3516783" y="3200893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/>
          <p:nvPr/>
        </p:nvSpPr>
        <p:spPr>
          <a:xfrm>
            <a:off x="4159643" y="3049587"/>
            <a:ext cx="313419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连接目标网络服务器</a:t>
            </a:r>
            <a:r>
              <a:rPr lang="en-US" altLang="zh-CN" sz="1800" dirty="0">
                <a:solidFill>
                  <a:schemeClr val="bg1"/>
                </a:solidFill>
              </a:rPr>
              <a:t>connect()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3656406" y="2962274"/>
            <a:ext cx="496887" cy="522288"/>
            <a:chOff x="6073087" y="3211111"/>
            <a:chExt cx="497639" cy="523220"/>
          </a:xfrm>
        </p:grpSpPr>
        <p:sp>
          <p:nvSpPr>
            <p:cNvPr id="14362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1"/>
          <p:cNvSpPr txBox="1"/>
          <p:nvPr/>
        </p:nvSpPr>
        <p:spPr>
          <a:xfrm>
            <a:off x="4159643" y="3588782"/>
            <a:ext cx="2198038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写入数据函数</a:t>
            </a:r>
            <a:r>
              <a:rPr lang="en-US" altLang="zh-CN" sz="1800" dirty="0">
                <a:solidFill>
                  <a:schemeClr val="bg1"/>
                </a:solidFill>
              </a:rPr>
              <a:t>write()</a:t>
            </a:r>
          </a:p>
        </p:txBody>
      </p:sp>
      <p:grpSp>
        <p:nvGrpSpPr>
          <p:cNvPr id="32" name="组合 75"/>
          <p:cNvGrpSpPr/>
          <p:nvPr/>
        </p:nvGrpSpPr>
        <p:grpSpPr>
          <a:xfrm>
            <a:off x="3656101" y="3499881"/>
            <a:ext cx="497185" cy="523220"/>
            <a:chOff x="6072788" y="2057986"/>
            <a:chExt cx="497938" cy="522566"/>
          </a:xfrm>
        </p:grpSpPr>
        <p:sp>
          <p:nvSpPr>
            <p:cNvPr id="33" name="文本框 20"/>
            <p:cNvSpPr txBox="1"/>
            <p:nvPr/>
          </p:nvSpPr>
          <p:spPr>
            <a:xfrm>
              <a:off x="6072788" y="2057986"/>
              <a:ext cx="39525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27"/>
          <p:cNvSpPr txBox="1"/>
          <p:nvPr/>
        </p:nvSpPr>
        <p:spPr>
          <a:xfrm>
            <a:off x="4159643" y="4166632"/>
            <a:ext cx="21210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读取数据函数</a:t>
            </a:r>
            <a:r>
              <a:rPr lang="en-US" altLang="zh-CN" sz="1800" dirty="0">
                <a:solidFill>
                  <a:schemeClr val="bg1"/>
                </a:solidFill>
              </a:rPr>
              <a:t>read()</a:t>
            </a:r>
          </a:p>
        </p:txBody>
      </p:sp>
      <p:grpSp>
        <p:nvGrpSpPr>
          <p:cNvPr id="36" name="组合 83"/>
          <p:cNvGrpSpPr/>
          <p:nvPr/>
        </p:nvGrpSpPr>
        <p:grpSpPr>
          <a:xfrm>
            <a:off x="3656101" y="4079318"/>
            <a:ext cx="497185" cy="523220"/>
            <a:chOff x="6072788" y="2637368"/>
            <a:chExt cx="497938" cy="522566"/>
          </a:xfrm>
        </p:grpSpPr>
        <p:sp>
          <p:nvSpPr>
            <p:cNvPr id="37" name="文本框 26"/>
            <p:cNvSpPr txBox="1"/>
            <p:nvPr/>
          </p:nvSpPr>
          <p:spPr>
            <a:xfrm>
              <a:off x="6072788" y="2637368"/>
              <a:ext cx="395258" cy="5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3"/>
          <p:cNvSpPr txBox="1"/>
          <p:nvPr/>
        </p:nvSpPr>
        <p:spPr>
          <a:xfrm>
            <a:off x="4159643" y="4741307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关闭套接字函数</a:t>
            </a:r>
          </a:p>
        </p:txBody>
      </p:sp>
      <p:grpSp>
        <p:nvGrpSpPr>
          <p:cNvPr id="40" name="组合 91"/>
          <p:cNvGrpSpPr/>
          <p:nvPr/>
        </p:nvGrpSpPr>
        <p:grpSpPr>
          <a:xfrm>
            <a:off x="3656406" y="4653994"/>
            <a:ext cx="496887" cy="522288"/>
            <a:chOff x="6073087" y="3211111"/>
            <a:chExt cx="497639" cy="523220"/>
          </a:xfrm>
        </p:grpSpPr>
        <p:sp>
          <p:nvSpPr>
            <p:cNvPr id="41" name="文本框 32"/>
            <p:cNvSpPr txBox="1"/>
            <p:nvPr/>
          </p:nvSpPr>
          <p:spPr>
            <a:xfrm>
              <a:off x="6073087" y="3211111"/>
              <a:ext cx="39465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6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7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83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-21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  <p:bldP spid="31" grpId="0"/>
      <p:bldP spid="35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TCP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分为服务器端与客户端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411" y="2974560"/>
            <a:ext cx="3294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接字初始化（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socket()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接字与端口的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绑定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(bind())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设置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服务器的侦听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(listen())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接受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客户端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(accept())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接收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和发送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数据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(read()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,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write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接字关闭（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）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206" y="20731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服务器端的设计流程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62020" y="207319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solidFill>
                  <a:schemeClr val="bg1"/>
                </a:solidFill>
              </a:rPr>
              <a:t>客户端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的设计流程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1085" y="3251558"/>
            <a:ext cx="3138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初始化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(socket()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连接服务器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(connect())</a:t>
            </a:r>
            <a:endParaRPr lang="en-US" altLang="zh-CN" sz="1800" dirty="0">
              <a:solidFill>
                <a:schemeClr val="bg1"/>
              </a:solidFill>
              <a:latin typeface="Times New Roman"/>
            </a:endParaRP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读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写网络</a:t>
            </a:r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数据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(read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、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write</a:t>
            </a:r>
            <a:r>
              <a:rPr lang="en-US" altLang="zh-CN" sz="1800" dirty="0" smtClean="0">
                <a:solidFill>
                  <a:schemeClr val="bg1"/>
                </a:solidFill>
                <a:latin typeface="Times New Roman"/>
              </a:rPr>
              <a:t>())</a:t>
            </a:r>
          </a:p>
          <a:p>
            <a:pPr marR="0" lvl="0" rtl="0"/>
            <a:r>
              <a:rPr lang="zh-CN" altLang="en-US" sz="1800" dirty="0" smtClean="0">
                <a:solidFill>
                  <a:schemeClr val="bg1"/>
                </a:solidFill>
                <a:latin typeface="Times New Roman"/>
              </a:rPr>
              <a:t>套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接字关闭（</a:t>
            </a:r>
            <a:r>
              <a:rPr lang="en-US" altLang="zh-CN" sz="1800" dirty="0">
                <a:solidFill>
                  <a:schemeClr val="bg1"/>
                </a:solidFill>
                <a:latin typeface="Times New Roman"/>
              </a:rPr>
              <a:t>close()</a:t>
            </a:r>
            <a:r>
              <a:rPr lang="zh-CN" altLang="en-US" sz="1800" dirty="0">
                <a:solidFill>
                  <a:schemeClr val="bg1"/>
                </a:solidFill>
                <a:latin typeface="Times New Roman"/>
              </a:rPr>
              <a:t>）过程。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3935" y="2575249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solidFill>
                  <a:schemeClr val="bg1"/>
                </a:solidFill>
              </a:rPr>
              <a:t>TCP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分为服务器端与客户端的交互流程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2" descr="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88" y="0"/>
            <a:ext cx="30963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630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r>
              <a:rPr kumimoji="0" lang="zh-CN" altLang="en-US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38" y="979329"/>
            <a:ext cx="8196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socket()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函数建立一个协议族为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domain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、协议类型为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type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、</a:t>
            </a:r>
            <a:endParaRPr lang="en-US" altLang="zh-CN" sz="20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协议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编号为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protocol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的套接字文件描述符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38" y="1771693"/>
            <a:ext cx="581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socket(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domain,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type,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protocol);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624" y="2787356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chemeClr val="bg1"/>
                </a:solidFill>
              </a:rPr>
              <a:t>协议域举例：</a:t>
            </a:r>
            <a:r>
              <a:rPr lang="de-DE" altLang="zh-CN" sz="1800" dirty="0" smtClean="0">
                <a:solidFill>
                  <a:schemeClr val="bg1"/>
                </a:solidFill>
              </a:rPr>
              <a:t>AF_INET</a:t>
            </a:r>
            <a:r>
              <a:rPr lang="zh-CN" altLang="de-DE" sz="1800" dirty="0">
                <a:solidFill>
                  <a:schemeClr val="bg1"/>
                </a:solidFill>
              </a:rPr>
              <a:t>、</a:t>
            </a:r>
            <a:r>
              <a:rPr lang="de-DE" altLang="zh-CN" sz="1800" dirty="0" smtClean="0">
                <a:solidFill>
                  <a:schemeClr val="bg1"/>
                </a:solidFill>
              </a:rPr>
              <a:t>AF_INET6</a:t>
            </a:r>
            <a:r>
              <a:rPr lang="zh-CN" altLang="en-US" sz="1800" dirty="0" smtClean="0">
                <a:solidFill>
                  <a:schemeClr val="bg1"/>
                </a:solidFill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</a:rPr>
              <a:t>协议族决定了</a:t>
            </a:r>
            <a:r>
              <a:rPr lang="en-US" altLang="zh-CN" sz="1800" dirty="0">
                <a:solidFill>
                  <a:schemeClr val="bg1"/>
                </a:solidFill>
              </a:rPr>
              <a:t>socket</a:t>
            </a:r>
            <a:r>
              <a:rPr lang="zh-CN" altLang="en-US" sz="1800" dirty="0">
                <a:solidFill>
                  <a:schemeClr val="bg1"/>
                </a:solidFill>
              </a:rPr>
              <a:t>的地址类型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624" y="3325643"/>
            <a:ext cx="8103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协议类型举例</a:t>
            </a:r>
            <a:r>
              <a:rPr lang="en-US" altLang="zh-CN" sz="1800" dirty="0" smtClean="0">
                <a:solidFill>
                  <a:schemeClr val="bg1"/>
                </a:solidFill>
              </a:rPr>
              <a:t>SOCK_STREAM</a:t>
            </a:r>
            <a:r>
              <a:rPr lang="zh-CN" altLang="en-US" sz="1800" dirty="0">
                <a:solidFill>
                  <a:schemeClr val="bg1"/>
                </a:solidFill>
              </a:rPr>
              <a:t>： 提供面向连接的稳定数据传输，即</a:t>
            </a:r>
            <a:r>
              <a:rPr lang="en-US" altLang="zh-CN" sz="1800" dirty="0">
                <a:solidFill>
                  <a:schemeClr val="bg1"/>
                </a:solidFill>
              </a:rPr>
              <a:t>TCP</a:t>
            </a:r>
            <a:r>
              <a:rPr lang="zh-CN" altLang="en-US" sz="1800" dirty="0">
                <a:solidFill>
                  <a:schemeClr val="bg1"/>
                </a:solidFill>
              </a:rPr>
              <a:t>协议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kumimoji="1" lang="en-US" altLang="zh-CN" sz="1800" dirty="0">
                <a:solidFill>
                  <a:schemeClr val="bg1"/>
                </a:solidFill>
              </a:rPr>
              <a:t>	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</a:rPr>
              <a:t>SOCK_DGRAM</a:t>
            </a:r>
            <a:r>
              <a:rPr lang="zh-CN" altLang="en-US" sz="1800" dirty="0">
                <a:solidFill>
                  <a:schemeClr val="bg1"/>
                </a:solidFill>
              </a:rPr>
              <a:t>： 使用不连续不可靠的数据包连接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kumimoji="1" lang="en-US" altLang="zh-CN" sz="1800" dirty="0">
                <a:solidFill>
                  <a:schemeClr val="bg1"/>
                </a:solidFill>
              </a:rPr>
              <a:t>	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	</a:t>
            </a:r>
            <a:r>
              <a:rPr lang="en-US" altLang="zh-CN" sz="1800" dirty="0">
                <a:solidFill>
                  <a:schemeClr val="bg1"/>
                </a:solidFill>
              </a:rPr>
              <a:t>SOCK_RAW</a:t>
            </a:r>
            <a:r>
              <a:rPr lang="zh-CN" altLang="en-US" sz="1800" dirty="0">
                <a:solidFill>
                  <a:schemeClr val="bg1"/>
                </a:solidFill>
              </a:rPr>
              <a:t>： 提供原始网络协议存取。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9983" y="4318657"/>
            <a:ext cx="837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 smtClean="0">
                <a:solidFill>
                  <a:schemeClr val="bg1"/>
                </a:solidFill>
              </a:rPr>
              <a:t>常用的</a:t>
            </a:r>
            <a:r>
              <a:rPr kumimoji="1" lang="en-US" altLang="zh-CN" sz="1800" dirty="0" smtClean="0">
                <a:solidFill>
                  <a:schemeClr val="bg1"/>
                </a:solidFill>
              </a:rPr>
              <a:t>protocol</a:t>
            </a:r>
            <a:r>
              <a:rPr kumimoji="1" lang="zh-CN" altLang="en-US" sz="1800" dirty="0" smtClean="0">
                <a:solidFill>
                  <a:schemeClr val="bg1"/>
                </a:solidFill>
              </a:rPr>
              <a:t>举例：</a:t>
            </a:r>
            <a:r>
              <a:rPr lang="pt-BR" altLang="zh-CN" sz="1800" dirty="0" smtClean="0">
                <a:solidFill>
                  <a:schemeClr val="bg1"/>
                </a:solidFill>
              </a:rPr>
              <a:t>IPPROTO_TCP</a:t>
            </a:r>
            <a:r>
              <a:rPr lang="zh-CN" altLang="pt-BR" sz="1800" dirty="0">
                <a:solidFill>
                  <a:schemeClr val="bg1"/>
                </a:solidFill>
              </a:rPr>
              <a:t>、</a:t>
            </a:r>
            <a:r>
              <a:rPr lang="pt-BR" altLang="zh-CN" sz="1800" dirty="0" smtClean="0">
                <a:solidFill>
                  <a:schemeClr val="bg1"/>
                </a:solidFill>
              </a:rPr>
              <a:t>IPPTOTO_UDP</a:t>
            </a:r>
            <a:r>
              <a:rPr lang="en-US" altLang="zh-CN" sz="1800" dirty="0" smtClean="0">
                <a:solidFill>
                  <a:schemeClr val="bg1"/>
                </a:solidFill>
              </a:rPr>
              <a:t>,</a:t>
            </a:r>
            <a:r>
              <a:rPr lang="zh-CN" altLang="en-US" sz="1800" dirty="0" smtClean="0">
                <a:solidFill>
                  <a:schemeClr val="bg1"/>
                </a:solidFill>
              </a:rPr>
              <a:t>该选项需要与协议类型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								</a:t>
            </a:r>
            <a:r>
              <a:rPr lang="zh-CN" altLang="en-US" sz="1800" dirty="0" smtClean="0">
                <a:solidFill>
                  <a:schemeClr val="bg1"/>
                </a:solidFill>
              </a:rPr>
              <a:t>相结合考虑，可以设置成</a:t>
            </a:r>
            <a:r>
              <a:rPr lang="en-US" altLang="zh-CN" sz="1800" dirty="0" smtClean="0">
                <a:solidFill>
                  <a:schemeClr val="bg1"/>
                </a:solidFill>
              </a:rPr>
              <a:t>0</a:t>
            </a:r>
            <a:endParaRPr kumimoji="1" lang="zh-CN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5004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绑定一个地址端口对</a:t>
            </a:r>
            <a:r>
              <a:rPr lang="en-US" altLang="zh-CN" sz="2400" dirty="0">
                <a:solidFill>
                  <a:schemeClr val="bg1"/>
                </a:solidFill>
              </a:rPr>
              <a:t>bind()</a:t>
            </a: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7612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bind(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const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0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socklen_t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3374272"/>
            <a:ext cx="7150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bind()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函数将长度为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addlen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0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sockadd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类型的参数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my_addr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绑定在一起，将</a:t>
            </a:r>
            <a:r>
              <a:rPr lang="en-US" altLang="zh-CN" sz="20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zh-CN" altLang="en-US" sz="2000" dirty="0">
                <a:solidFill>
                  <a:schemeClr val="bg1"/>
                </a:solidFill>
                <a:latin typeface="Times New Roman"/>
              </a:rPr>
              <a:t>绑定到某个端口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/>
              </a:rPr>
              <a:t>上，该函数用于服务器端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204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监听本地端口</a:t>
            </a:r>
            <a:r>
              <a:rPr lang="en-US" altLang="zh-CN" sz="2400" dirty="0">
                <a:solidFill>
                  <a:schemeClr val="bg1"/>
                </a:solidFill>
              </a:rPr>
              <a:t>listen()</a:t>
            </a: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7612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listen(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sv-SE" altLang="zh-CN" sz="2400" dirty="0" err="1">
                <a:solidFill>
                  <a:schemeClr val="bg1"/>
                </a:solidFill>
                <a:latin typeface="Times New Roman"/>
              </a:rPr>
              <a:t>backlog</a:t>
            </a:r>
            <a:r>
              <a:rPr lang="sv-SE" altLang="zh-CN" sz="2400" dirty="0">
                <a:solidFill>
                  <a:schemeClr val="bg1"/>
                </a:solidFill>
                <a:latin typeface="Times New Roman"/>
              </a:rPr>
              <a:t>);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当多个客户端的连接请求同时到来的时候，服务器并不是同时处理，而是将不能处理的客户端连接请求放到等待队列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中</a:t>
            </a:r>
            <a:endParaRPr lang="en-US" altLang="zh-CN" sz="2400" dirty="0" smtClean="0">
              <a:solidFill>
                <a:schemeClr val="bg1"/>
              </a:solidFill>
              <a:latin typeface="Times New Roman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其中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backlog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表示等待队列的长度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0755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接受一个网络请求</a:t>
            </a:r>
            <a:r>
              <a:rPr lang="en-US" altLang="zh-CN" sz="2400" dirty="0">
                <a:solidFill>
                  <a:schemeClr val="bg1"/>
                </a:solidFill>
              </a:rPr>
              <a:t>accept()</a:t>
            </a: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accept(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socklen_t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); </a:t>
            </a:r>
            <a:endParaRPr lang="zh-CN" altLang="en-US" sz="24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当客户端连接服务器端，会被放到一个请求队列中，</a:t>
            </a:r>
            <a:r>
              <a:rPr lang="en-US" altLang="zh-CN" sz="2400" dirty="0" smtClean="0">
                <a:solidFill>
                  <a:schemeClr val="bg1"/>
                </a:solidFill>
              </a:rPr>
              <a:t>accept()</a:t>
            </a:r>
            <a:r>
              <a:rPr lang="zh-CN" altLang="en-US" sz="2400" dirty="0" smtClean="0">
                <a:solidFill>
                  <a:schemeClr val="bg1"/>
                </a:solidFill>
              </a:rPr>
              <a:t>函数的主要功能是：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/>
              </a:rPr>
              <a:t>会从请求队列中，返回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一个新的套接字文件描述符来表示客户端的连接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0995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150" y="277813"/>
            <a:ext cx="331788" cy="41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600" kern="1200" cap="none" spc="0" normalizeH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组成部分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5837" y="830425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kern="1800" dirty="0">
                <a:solidFill>
                  <a:schemeClr val="bg1"/>
                </a:solidFill>
                <a:latin typeface="Times New Roman"/>
                <a:ea typeface="黑体"/>
              </a:rPr>
              <a:t>连接目标网络服务器</a:t>
            </a:r>
            <a:r>
              <a:rPr lang="en-US" altLang="zh-CN" sz="2400" kern="1800" dirty="0">
                <a:solidFill>
                  <a:schemeClr val="bg1"/>
                </a:solidFill>
                <a:latin typeface="Times New Roman"/>
                <a:ea typeface="黑体"/>
              </a:rPr>
              <a:t>connect()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38" y="1998474"/>
            <a:ext cx="8405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types.h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#include &lt;sys/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socket.h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&gt;</a:t>
            </a:r>
          </a:p>
          <a:p>
            <a:pPr marR="0" lvl="0" rtl="0"/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connect(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sockfd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struct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sockaddr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zh-CN" altLang="en-US" sz="2400" baseline="-25000" dirty="0">
                <a:solidFill>
                  <a:schemeClr val="bg1"/>
                </a:solidFill>
                <a:latin typeface="Times New Roman"/>
              </a:rPr>
              <a:t>*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Times New Roman"/>
              </a:rPr>
              <a:t>addrlen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); </a:t>
            </a:r>
          </a:p>
        </p:txBody>
      </p:sp>
      <p:sp>
        <p:nvSpPr>
          <p:cNvPr id="7" name="矩形 6"/>
          <p:cNvSpPr/>
          <p:nvPr/>
        </p:nvSpPr>
        <p:spPr>
          <a:xfrm>
            <a:off x="311150" y="3361572"/>
            <a:ext cx="873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客户端在建立套接字之后，不需要进行地址绑定就可以直接连接服务器。连接服务器的函数为</a:t>
            </a:r>
            <a:r>
              <a:rPr lang="en-US" altLang="zh-CN" sz="2400" dirty="0">
                <a:solidFill>
                  <a:schemeClr val="bg1"/>
                </a:solidFill>
                <a:latin typeface="Times New Roman"/>
              </a:rPr>
              <a:t>connect()</a:t>
            </a:r>
            <a:r>
              <a:rPr lang="zh-CN" altLang="en-US" sz="2400" dirty="0">
                <a:solidFill>
                  <a:schemeClr val="bg1"/>
                </a:solidFill>
                <a:latin typeface="Times New Roman"/>
              </a:rPr>
              <a:t>，此函数连接指定参数的服务器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9256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750</Words>
  <Application>Microsoft Macintosh PowerPoint</Application>
  <PresentationFormat>全屏显示(16:9)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Calibri</vt:lpstr>
      <vt:lpstr>Times New Roman</vt:lpstr>
      <vt:lpstr>方正正黑简体</vt:lpstr>
      <vt:lpstr>方正正纤黑简体</vt:lpstr>
      <vt:lpstr>黑体</vt:lpstr>
      <vt:lpstr>宋体</vt:lpstr>
      <vt:lpstr>微软雅黑</vt:lpstr>
      <vt:lpstr>Arial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/>
  <dc:description>1</dc:description>
  <cp:lastModifiedBy>Microsoft Office 用户</cp:lastModifiedBy>
  <cp:revision>15</cp:revision>
  <cp:lastPrinted>2017-09-25T12:29:22Z</cp:lastPrinted>
  <dcterms:created xsi:type="dcterms:W3CDTF">2015-03-31T05:49:00Z</dcterms:created>
  <dcterms:modified xsi:type="dcterms:W3CDTF">2017-09-25T12:37:11Z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